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65" r:id="rId4"/>
    <p:sldId id="264" r:id="rId5"/>
    <p:sldId id="263" r:id="rId6"/>
    <p:sldId id="262" r:id="rId7"/>
    <p:sldId id="261" r:id="rId8"/>
    <p:sldId id="260" r:id="rId9"/>
    <p:sldId id="259"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9F9E5-4299-1717-E75E-0AE75D0FE1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A0ACF9-40DC-D631-38F7-3820DEEA2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183545-7EA4-F14C-4A47-1BC044E25CA4}"/>
              </a:ext>
            </a:extLst>
          </p:cNvPr>
          <p:cNvSpPr>
            <a:spLocks noGrp="1"/>
          </p:cNvSpPr>
          <p:nvPr>
            <p:ph type="dt" sz="half" idx="10"/>
          </p:nvPr>
        </p:nvSpPr>
        <p:spPr/>
        <p:txBody>
          <a:bodyPr/>
          <a:lstStyle/>
          <a:p>
            <a:fld id="{EAAA30DF-8594-441B-A2C1-6C053FE91A4B}" type="datetimeFigureOut">
              <a:rPr lang="en-IN" smtClean="0"/>
              <a:t>05-05-2024</a:t>
            </a:fld>
            <a:endParaRPr lang="en-IN" dirty="0"/>
          </a:p>
        </p:txBody>
      </p:sp>
      <p:sp>
        <p:nvSpPr>
          <p:cNvPr id="5" name="Footer Placeholder 4">
            <a:extLst>
              <a:ext uri="{FF2B5EF4-FFF2-40B4-BE49-F238E27FC236}">
                <a16:creationId xmlns:a16="http://schemas.microsoft.com/office/drawing/2014/main" id="{F8195A2D-79DD-3433-F8B5-50D00C8F90E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6183959-C8B6-F1C7-47F5-D0FB76CF6B8B}"/>
              </a:ext>
            </a:extLst>
          </p:cNvPr>
          <p:cNvSpPr>
            <a:spLocks noGrp="1"/>
          </p:cNvSpPr>
          <p:nvPr>
            <p:ph type="sldNum" sz="quarter" idx="12"/>
          </p:nvPr>
        </p:nvSpPr>
        <p:spPr/>
        <p:txBody>
          <a:bodyPr/>
          <a:lstStyle/>
          <a:p>
            <a:fld id="{B86F5636-54FD-4A2D-9BF6-178EAFEF165C}" type="slidenum">
              <a:rPr lang="en-IN" smtClean="0"/>
              <a:t>‹#›</a:t>
            </a:fld>
            <a:endParaRPr lang="en-IN" dirty="0"/>
          </a:p>
        </p:txBody>
      </p:sp>
    </p:spTree>
    <p:extLst>
      <p:ext uri="{BB962C8B-B14F-4D97-AF65-F5344CB8AC3E}">
        <p14:creationId xmlns:p14="http://schemas.microsoft.com/office/powerpoint/2010/main" val="2920640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A745-C1B1-ACB7-F1EB-A52CE2A148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222E58-5DEB-5FE9-10AC-F517CFDD08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189F-E97E-803D-AF01-7EC258BF3055}"/>
              </a:ext>
            </a:extLst>
          </p:cNvPr>
          <p:cNvSpPr>
            <a:spLocks noGrp="1"/>
          </p:cNvSpPr>
          <p:nvPr>
            <p:ph type="dt" sz="half" idx="10"/>
          </p:nvPr>
        </p:nvSpPr>
        <p:spPr/>
        <p:txBody>
          <a:bodyPr/>
          <a:lstStyle/>
          <a:p>
            <a:fld id="{EAAA30DF-8594-441B-A2C1-6C053FE91A4B}" type="datetimeFigureOut">
              <a:rPr lang="en-IN" smtClean="0"/>
              <a:t>05-05-2024</a:t>
            </a:fld>
            <a:endParaRPr lang="en-IN" dirty="0"/>
          </a:p>
        </p:txBody>
      </p:sp>
      <p:sp>
        <p:nvSpPr>
          <p:cNvPr id="5" name="Footer Placeholder 4">
            <a:extLst>
              <a:ext uri="{FF2B5EF4-FFF2-40B4-BE49-F238E27FC236}">
                <a16:creationId xmlns:a16="http://schemas.microsoft.com/office/drawing/2014/main" id="{437498EF-CC7E-C7E6-3618-DDBA68670BF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5E95C43-7087-7233-8387-FE2606BE54CA}"/>
              </a:ext>
            </a:extLst>
          </p:cNvPr>
          <p:cNvSpPr>
            <a:spLocks noGrp="1"/>
          </p:cNvSpPr>
          <p:nvPr>
            <p:ph type="sldNum" sz="quarter" idx="12"/>
          </p:nvPr>
        </p:nvSpPr>
        <p:spPr/>
        <p:txBody>
          <a:bodyPr/>
          <a:lstStyle/>
          <a:p>
            <a:fld id="{B86F5636-54FD-4A2D-9BF6-178EAFEF165C}" type="slidenum">
              <a:rPr lang="en-IN" smtClean="0"/>
              <a:t>‹#›</a:t>
            </a:fld>
            <a:endParaRPr lang="en-IN" dirty="0"/>
          </a:p>
        </p:txBody>
      </p:sp>
    </p:spTree>
    <p:extLst>
      <p:ext uri="{BB962C8B-B14F-4D97-AF65-F5344CB8AC3E}">
        <p14:creationId xmlns:p14="http://schemas.microsoft.com/office/powerpoint/2010/main" val="200024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2F0C2-8610-8DEC-6EF6-3E40F7BF1A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3E6524-4AE8-0CCC-4E55-E419B0BF88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8364C9-8D03-B810-EC97-18EBE2B24202}"/>
              </a:ext>
            </a:extLst>
          </p:cNvPr>
          <p:cNvSpPr>
            <a:spLocks noGrp="1"/>
          </p:cNvSpPr>
          <p:nvPr>
            <p:ph type="dt" sz="half" idx="10"/>
          </p:nvPr>
        </p:nvSpPr>
        <p:spPr/>
        <p:txBody>
          <a:bodyPr/>
          <a:lstStyle/>
          <a:p>
            <a:fld id="{EAAA30DF-8594-441B-A2C1-6C053FE91A4B}" type="datetimeFigureOut">
              <a:rPr lang="en-IN" smtClean="0"/>
              <a:t>05-05-2024</a:t>
            </a:fld>
            <a:endParaRPr lang="en-IN" dirty="0"/>
          </a:p>
        </p:txBody>
      </p:sp>
      <p:sp>
        <p:nvSpPr>
          <p:cNvPr id="5" name="Footer Placeholder 4">
            <a:extLst>
              <a:ext uri="{FF2B5EF4-FFF2-40B4-BE49-F238E27FC236}">
                <a16:creationId xmlns:a16="http://schemas.microsoft.com/office/drawing/2014/main" id="{270C6F4E-7323-8299-F827-35935CDE5AD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AD943F8-1690-6AC4-78F7-44405795797A}"/>
              </a:ext>
            </a:extLst>
          </p:cNvPr>
          <p:cNvSpPr>
            <a:spLocks noGrp="1"/>
          </p:cNvSpPr>
          <p:nvPr>
            <p:ph type="sldNum" sz="quarter" idx="12"/>
          </p:nvPr>
        </p:nvSpPr>
        <p:spPr/>
        <p:txBody>
          <a:bodyPr/>
          <a:lstStyle/>
          <a:p>
            <a:fld id="{B86F5636-54FD-4A2D-9BF6-178EAFEF165C}" type="slidenum">
              <a:rPr lang="en-IN" smtClean="0"/>
              <a:t>‹#›</a:t>
            </a:fld>
            <a:endParaRPr lang="en-IN" dirty="0"/>
          </a:p>
        </p:txBody>
      </p:sp>
    </p:spTree>
    <p:extLst>
      <p:ext uri="{BB962C8B-B14F-4D97-AF65-F5344CB8AC3E}">
        <p14:creationId xmlns:p14="http://schemas.microsoft.com/office/powerpoint/2010/main" val="251167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8CE5-7A6F-EB7F-5538-5B7F180814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EF0D9A-B15D-CC79-50CE-4A12C18A45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70C60E-4D6F-932D-EE58-274164AEF2B8}"/>
              </a:ext>
            </a:extLst>
          </p:cNvPr>
          <p:cNvSpPr>
            <a:spLocks noGrp="1"/>
          </p:cNvSpPr>
          <p:nvPr>
            <p:ph type="dt" sz="half" idx="10"/>
          </p:nvPr>
        </p:nvSpPr>
        <p:spPr/>
        <p:txBody>
          <a:bodyPr/>
          <a:lstStyle/>
          <a:p>
            <a:fld id="{EAAA30DF-8594-441B-A2C1-6C053FE91A4B}" type="datetimeFigureOut">
              <a:rPr lang="en-IN" smtClean="0"/>
              <a:t>05-05-2024</a:t>
            </a:fld>
            <a:endParaRPr lang="en-IN" dirty="0"/>
          </a:p>
        </p:txBody>
      </p:sp>
      <p:sp>
        <p:nvSpPr>
          <p:cNvPr id="5" name="Footer Placeholder 4">
            <a:extLst>
              <a:ext uri="{FF2B5EF4-FFF2-40B4-BE49-F238E27FC236}">
                <a16:creationId xmlns:a16="http://schemas.microsoft.com/office/drawing/2014/main" id="{15C8B952-2EFF-1BEF-31E5-7B15EBD3AD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3FA491B-E4D9-020E-EB9D-F3E6480CF20B}"/>
              </a:ext>
            </a:extLst>
          </p:cNvPr>
          <p:cNvSpPr>
            <a:spLocks noGrp="1"/>
          </p:cNvSpPr>
          <p:nvPr>
            <p:ph type="sldNum" sz="quarter" idx="12"/>
          </p:nvPr>
        </p:nvSpPr>
        <p:spPr/>
        <p:txBody>
          <a:bodyPr/>
          <a:lstStyle/>
          <a:p>
            <a:fld id="{B86F5636-54FD-4A2D-9BF6-178EAFEF165C}" type="slidenum">
              <a:rPr lang="en-IN" smtClean="0"/>
              <a:t>‹#›</a:t>
            </a:fld>
            <a:endParaRPr lang="en-IN" dirty="0"/>
          </a:p>
        </p:txBody>
      </p:sp>
    </p:spTree>
    <p:extLst>
      <p:ext uri="{BB962C8B-B14F-4D97-AF65-F5344CB8AC3E}">
        <p14:creationId xmlns:p14="http://schemas.microsoft.com/office/powerpoint/2010/main" val="407511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1C84-5B1C-EDBB-55ED-3E4056A42B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BF139D-381E-CE17-14EA-D1348D8A23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24A665-F667-86D9-AF36-140B73D254B6}"/>
              </a:ext>
            </a:extLst>
          </p:cNvPr>
          <p:cNvSpPr>
            <a:spLocks noGrp="1"/>
          </p:cNvSpPr>
          <p:nvPr>
            <p:ph type="dt" sz="half" idx="10"/>
          </p:nvPr>
        </p:nvSpPr>
        <p:spPr/>
        <p:txBody>
          <a:bodyPr/>
          <a:lstStyle/>
          <a:p>
            <a:fld id="{EAAA30DF-8594-441B-A2C1-6C053FE91A4B}" type="datetimeFigureOut">
              <a:rPr lang="en-IN" smtClean="0"/>
              <a:t>05-05-2024</a:t>
            </a:fld>
            <a:endParaRPr lang="en-IN" dirty="0"/>
          </a:p>
        </p:txBody>
      </p:sp>
      <p:sp>
        <p:nvSpPr>
          <p:cNvPr id="5" name="Footer Placeholder 4">
            <a:extLst>
              <a:ext uri="{FF2B5EF4-FFF2-40B4-BE49-F238E27FC236}">
                <a16:creationId xmlns:a16="http://schemas.microsoft.com/office/drawing/2014/main" id="{612684C8-7FAA-DEFE-3B58-C5D79E52D11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C52AC-5AD9-9B98-08C4-D0CC0771D56C}"/>
              </a:ext>
            </a:extLst>
          </p:cNvPr>
          <p:cNvSpPr>
            <a:spLocks noGrp="1"/>
          </p:cNvSpPr>
          <p:nvPr>
            <p:ph type="sldNum" sz="quarter" idx="12"/>
          </p:nvPr>
        </p:nvSpPr>
        <p:spPr/>
        <p:txBody>
          <a:bodyPr/>
          <a:lstStyle/>
          <a:p>
            <a:fld id="{B86F5636-54FD-4A2D-9BF6-178EAFEF165C}" type="slidenum">
              <a:rPr lang="en-IN" smtClean="0"/>
              <a:t>‹#›</a:t>
            </a:fld>
            <a:endParaRPr lang="en-IN" dirty="0"/>
          </a:p>
        </p:txBody>
      </p:sp>
    </p:spTree>
    <p:extLst>
      <p:ext uri="{BB962C8B-B14F-4D97-AF65-F5344CB8AC3E}">
        <p14:creationId xmlns:p14="http://schemas.microsoft.com/office/powerpoint/2010/main" val="38352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1B99-1261-2105-C643-99DBC46CA4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5CCCC2-CFD6-F7D3-FF40-E455210F95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3B229A-7E36-9ED1-D221-BEFB9DA88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83715A-0CE8-1E09-40E3-70DBBCDA05CF}"/>
              </a:ext>
            </a:extLst>
          </p:cNvPr>
          <p:cNvSpPr>
            <a:spLocks noGrp="1"/>
          </p:cNvSpPr>
          <p:nvPr>
            <p:ph type="dt" sz="half" idx="10"/>
          </p:nvPr>
        </p:nvSpPr>
        <p:spPr/>
        <p:txBody>
          <a:bodyPr/>
          <a:lstStyle/>
          <a:p>
            <a:fld id="{EAAA30DF-8594-441B-A2C1-6C053FE91A4B}" type="datetimeFigureOut">
              <a:rPr lang="en-IN" smtClean="0"/>
              <a:t>05-05-2024</a:t>
            </a:fld>
            <a:endParaRPr lang="en-IN" dirty="0"/>
          </a:p>
        </p:txBody>
      </p:sp>
      <p:sp>
        <p:nvSpPr>
          <p:cNvPr id="6" name="Footer Placeholder 5">
            <a:extLst>
              <a:ext uri="{FF2B5EF4-FFF2-40B4-BE49-F238E27FC236}">
                <a16:creationId xmlns:a16="http://schemas.microsoft.com/office/drawing/2014/main" id="{9D9966E3-0180-D0EB-9F59-36C91BCAB7C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FDC4FF5-3F2D-8338-5E8C-D4A63B9A09E1}"/>
              </a:ext>
            </a:extLst>
          </p:cNvPr>
          <p:cNvSpPr>
            <a:spLocks noGrp="1"/>
          </p:cNvSpPr>
          <p:nvPr>
            <p:ph type="sldNum" sz="quarter" idx="12"/>
          </p:nvPr>
        </p:nvSpPr>
        <p:spPr/>
        <p:txBody>
          <a:bodyPr/>
          <a:lstStyle/>
          <a:p>
            <a:fld id="{B86F5636-54FD-4A2D-9BF6-178EAFEF165C}" type="slidenum">
              <a:rPr lang="en-IN" smtClean="0"/>
              <a:t>‹#›</a:t>
            </a:fld>
            <a:endParaRPr lang="en-IN" dirty="0"/>
          </a:p>
        </p:txBody>
      </p:sp>
    </p:spTree>
    <p:extLst>
      <p:ext uri="{BB962C8B-B14F-4D97-AF65-F5344CB8AC3E}">
        <p14:creationId xmlns:p14="http://schemas.microsoft.com/office/powerpoint/2010/main" val="362894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637B8-5F9A-D939-6507-6033A94E0A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06289C-C308-F85D-77B0-78071628DC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712E15-826C-7311-F570-5AB8E990E9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FE7953-973E-692C-2CA9-B085C592D9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02A81-7356-0D24-37BA-5B1F3B1C68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74CFBA-4E44-0E80-6084-47249EE1A70F}"/>
              </a:ext>
            </a:extLst>
          </p:cNvPr>
          <p:cNvSpPr>
            <a:spLocks noGrp="1"/>
          </p:cNvSpPr>
          <p:nvPr>
            <p:ph type="dt" sz="half" idx="10"/>
          </p:nvPr>
        </p:nvSpPr>
        <p:spPr/>
        <p:txBody>
          <a:bodyPr/>
          <a:lstStyle/>
          <a:p>
            <a:fld id="{EAAA30DF-8594-441B-A2C1-6C053FE91A4B}" type="datetimeFigureOut">
              <a:rPr lang="en-IN" smtClean="0"/>
              <a:t>05-05-2024</a:t>
            </a:fld>
            <a:endParaRPr lang="en-IN" dirty="0"/>
          </a:p>
        </p:txBody>
      </p:sp>
      <p:sp>
        <p:nvSpPr>
          <p:cNvPr id="8" name="Footer Placeholder 7">
            <a:extLst>
              <a:ext uri="{FF2B5EF4-FFF2-40B4-BE49-F238E27FC236}">
                <a16:creationId xmlns:a16="http://schemas.microsoft.com/office/drawing/2014/main" id="{1CC1CADF-FAB8-8E89-9BAE-DCC6D56F73B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9D0D340-6643-923B-2F41-9B173CA2C4BD}"/>
              </a:ext>
            </a:extLst>
          </p:cNvPr>
          <p:cNvSpPr>
            <a:spLocks noGrp="1"/>
          </p:cNvSpPr>
          <p:nvPr>
            <p:ph type="sldNum" sz="quarter" idx="12"/>
          </p:nvPr>
        </p:nvSpPr>
        <p:spPr/>
        <p:txBody>
          <a:bodyPr/>
          <a:lstStyle/>
          <a:p>
            <a:fld id="{B86F5636-54FD-4A2D-9BF6-178EAFEF165C}" type="slidenum">
              <a:rPr lang="en-IN" smtClean="0"/>
              <a:t>‹#›</a:t>
            </a:fld>
            <a:endParaRPr lang="en-IN" dirty="0"/>
          </a:p>
        </p:txBody>
      </p:sp>
    </p:spTree>
    <p:extLst>
      <p:ext uri="{BB962C8B-B14F-4D97-AF65-F5344CB8AC3E}">
        <p14:creationId xmlns:p14="http://schemas.microsoft.com/office/powerpoint/2010/main" val="55151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F8EC-B821-8597-4E2D-E54F6CC9D3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316772-0062-18D0-DF3C-72B0B2D22067}"/>
              </a:ext>
            </a:extLst>
          </p:cNvPr>
          <p:cNvSpPr>
            <a:spLocks noGrp="1"/>
          </p:cNvSpPr>
          <p:nvPr>
            <p:ph type="dt" sz="half" idx="10"/>
          </p:nvPr>
        </p:nvSpPr>
        <p:spPr/>
        <p:txBody>
          <a:bodyPr/>
          <a:lstStyle/>
          <a:p>
            <a:fld id="{EAAA30DF-8594-441B-A2C1-6C053FE91A4B}" type="datetimeFigureOut">
              <a:rPr lang="en-IN" smtClean="0"/>
              <a:t>05-05-2024</a:t>
            </a:fld>
            <a:endParaRPr lang="en-IN" dirty="0"/>
          </a:p>
        </p:txBody>
      </p:sp>
      <p:sp>
        <p:nvSpPr>
          <p:cNvPr id="4" name="Footer Placeholder 3">
            <a:extLst>
              <a:ext uri="{FF2B5EF4-FFF2-40B4-BE49-F238E27FC236}">
                <a16:creationId xmlns:a16="http://schemas.microsoft.com/office/drawing/2014/main" id="{5C147DFE-62B2-E47C-4763-1BE00598A1A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3D255D69-692B-5481-6F36-2450626BE086}"/>
              </a:ext>
            </a:extLst>
          </p:cNvPr>
          <p:cNvSpPr>
            <a:spLocks noGrp="1"/>
          </p:cNvSpPr>
          <p:nvPr>
            <p:ph type="sldNum" sz="quarter" idx="12"/>
          </p:nvPr>
        </p:nvSpPr>
        <p:spPr/>
        <p:txBody>
          <a:bodyPr/>
          <a:lstStyle/>
          <a:p>
            <a:fld id="{B86F5636-54FD-4A2D-9BF6-178EAFEF165C}" type="slidenum">
              <a:rPr lang="en-IN" smtClean="0"/>
              <a:t>‹#›</a:t>
            </a:fld>
            <a:endParaRPr lang="en-IN" dirty="0"/>
          </a:p>
        </p:txBody>
      </p:sp>
    </p:spTree>
    <p:extLst>
      <p:ext uri="{BB962C8B-B14F-4D97-AF65-F5344CB8AC3E}">
        <p14:creationId xmlns:p14="http://schemas.microsoft.com/office/powerpoint/2010/main" val="407568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E01D7-7D42-B920-5D1A-FC4B36ECBFB6}"/>
              </a:ext>
            </a:extLst>
          </p:cNvPr>
          <p:cNvSpPr>
            <a:spLocks noGrp="1"/>
          </p:cNvSpPr>
          <p:nvPr>
            <p:ph type="dt" sz="half" idx="10"/>
          </p:nvPr>
        </p:nvSpPr>
        <p:spPr/>
        <p:txBody>
          <a:bodyPr/>
          <a:lstStyle/>
          <a:p>
            <a:fld id="{EAAA30DF-8594-441B-A2C1-6C053FE91A4B}" type="datetimeFigureOut">
              <a:rPr lang="en-IN" smtClean="0"/>
              <a:t>05-05-2024</a:t>
            </a:fld>
            <a:endParaRPr lang="en-IN" dirty="0"/>
          </a:p>
        </p:txBody>
      </p:sp>
      <p:sp>
        <p:nvSpPr>
          <p:cNvPr id="3" name="Footer Placeholder 2">
            <a:extLst>
              <a:ext uri="{FF2B5EF4-FFF2-40B4-BE49-F238E27FC236}">
                <a16:creationId xmlns:a16="http://schemas.microsoft.com/office/drawing/2014/main" id="{6187007F-3D27-93AA-BB20-E8B1914E805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60600AD-E250-AAED-9304-7F59F025897F}"/>
              </a:ext>
            </a:extLst>
          </p:cNvPr>
          <p:cNvSpPr>
            <a:spLocks noGrp="1"/>
          </p:cNvSpPr>
          <p:nvPr>
            <p:ph type="sldNum" sz="quarter" idx="12"/>
          </p:nvPr>
        </p:nvSpPr>
        <p:spPr/>
        <p:txBody>
          <a:bodyPr/>
          <a:lstStyle/>
          <a:p>
            <a:fld id="{B86F5636-54FD-4A2D-9BF6-178EAFEF165C}" type="slidenum">
              <a:rPr lang="en-IN" smtClean="0"/>
              <a:t>‹#›</a:t>
            </a:fld>
            <a:endParaRPr lang="en-IN" dirty="0"/>
          </a:p>
        </p:txBody>
      </p:sp>
    </p:spTree>
    <p:extLst>
      <p:ext uri="{BB962C8B-B14F-4D97-AF65-F5344CB8AC3E}">
        <p14:creationId xmlns:p14="http://schemas.microsoft.com/office/powerpoint/2010/main" val="413358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3997-9B51-E36C-1446-3F3BFC338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EB4A88-B06E-C22D-9231-43177D691B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F9F7BC-76CA-8969-736F-A4610C8BA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A2037-D1F1-D922-0CB7-693325610795}"/>
              </a:ext>
            </a:extLst>
          </p:cNvPr>
          <p:cNvSpPr>
            <a:spLocks noGrp="1"/>
          </p:cNvSpPr>
          <p:nvPr>
            <p:ph type="dt" sz="half" idx="10"/>
          </p:nvPr>
        </p:nvSpPr>
        <p:spPr/>
        <p:txBody>
          <a:bodyPr/>
          <a:lstStyle/>
          <a:p>
            <a:fld id="{EAAA30DF-8594-441B-A2C1-6C053FE91A4B}" type="datetimeFigureOut">
              <a:rPr lang="en-IN" smtClean="0"/>
              <a:t>05-05-2024</a:t>
            </a:fld>
            <a:endParaRPr lang="en-IN" dirty="0"/>
          </a:p>
        </p:txBody>
      </p:sp>
      <p:sp>
        <p:nvSpPr>
          <p:cNvPr id="6" name="Footer Placeholder 5">
            <a:extLst>
              <a:ext uri="{FF2B5EF4-FFF2-40B4-BE49-F238E27FC236}">
                <a16:creationId xmlns:a16="http://schemas.microsoft.com/office/drawing/2014/main" id="{51B54BBD-B675-1BEA-DCA0-7AC33D0DD04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71C0241-5B69-D4AC-0C6F-6CA48F7BBA54}"/>
              </a:ext>
            </a:extLst>
          </p:cNvPr>
          <p:cNvSpPr>
            <a:spLocks noGrp="1"/>
          </p:cNvSpPr>
          <p:nvPr>
            <p:ph type="sldNum" sz="quarter" idx="12"/>
          </p:nvPr>
        </p:nvSpPr>
        <p:spPr/>
        <p:txBody>
          <a:bodyPr/>
          <a:lstStyle/>
          <a:p>
            <a:fld id="{B86F5636-54FD-4A2D-9BF6-178EAFEF165C}" type="slidenum">
              <a:rPr lang="en-IN" smtClean="0"/>
              <a:t>‹#›</a:t>
            </a:fld>
            <a:endParaRPr lang="en-IN" dirty="0"/>
          </a:p>
        </p:txBody>
      </p:sp>
    </p:spTree>
    <p:extLst>
      <p:ext uri="{BB962C8B-B14F-4D97-AF65-F5344CB8AC3E}">
        <p14:creationId xmlns:p14="http://schemas.microsoft.com/office/powerpoint/2010/main" val="36434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A41E-A488-BAE5-55A1-4AC1D7612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7604EE-098C-0F38-C2F4-597C1BBDF8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2713824B-FB95-1032-1403-793AA442E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DD5B-F205-DB04-448A-10ECBEF00F98}"/>
              </a:ext>
            </a:extLst>
          </p:cNvPr>
          <p:cNvSpPr>
            <a:spLocks noGrp="1"/>
          </p:cNvSpPr>
          <p:nvPr>
            <p:ph type="dt" sz="half" idx="10"/>
          </p:nvPr>
        </p:nvSpPr>
        <p:spPr/>
        <p:txBody>
          <a:bodyPr/>
          <a:lstStyle/>
          <a:p>
            <a:fld id="{EAAA30DF-8594-441B-A2C1-6C053FE91A4B}" type="datetimeFigureOut">
              <a:rPr lang="en-IN" smtClean="0"/>
              <a:t>05-05-2024</a:t>
            </a:fld>
            <a:endParaRPr lang="en-IN" dirty="0"/>
          </a:p>
        </p:txBody>
      </p:sp>
      <p:sp>
        <p:nvSpPr>
          <p:cNvPr id="6" name="Footer Placeholder 5">
            <a:extLst>
              <a:ext uri="{FF2B5EF4-FFF2-40B4-BE49-F238E27FC236}">
                <a16:creationId xmlns:a16="http://schemas.microsoft.com/office/drawing/2014/main" id="{9FB9290D-AF71-CE11-489B-DA03F563DAC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0641E41-CA91-29EF-8AC7-AFE62326B967}"/>
              </a:ext>
            </a:extLst>
          </p:cNvPr>
          <p:cNvSpPr>
            <a:spLocks noGrp="1"/>
          </p:cNvSpPr>
          <p:nvPr>
            <p:ph type="sldNum" sz="quarter" idx="12"/>
          </p:nvPr>
        </p:nvSpPr>
        <p:spPr/>
        <p:txBody>
          <a:bodyPr/>
          <a:lstStyle/>
          <a:p>
            <a:fld id="{B86F5636-54FD-4A2D-9BF6-178EAFEF165C}" type="slidenum">
              <a:rPr lang="en-IN" smtClean="0"/>
              <a:t>‹#›</a:t>
            </a:fld>
            <a:endParaRPr lang="en-IN" dirty="0"/>
          </a:p>
        </p:txBody>
      </p:sp>
    </p:spTree>
    <p:extLst>
      <p:ext uri="{BB962C8B-B14F-4D97-AF65-F5344CB8AC3E}">
        <p14:creationId xmlns:p14="http://schemas.microsoft.com/office/powerpoint/2010/main" val="424159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B53F6-5596-8FB5-924D-70DBCDCBB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7B62-6363-D244-4C04-F69620BF7A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C3B22-6E3B-9329-B1DE-4098D2B44C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A30DF-8594-441B-A2C1-6C053FE91A4B}" type="datetimeFigureOut">
              <a:rPr lang="en-IN" smtClean="0"/>
              <a:t>05-05-2024</a:t>
            </a:fld>
            <a:endParaRPr lang="en-IN" dirty="0"/>
          </a:p>
        </p:txBody>
      </p:sp>
      <p:sp>
        <p:nvSpPr>
          <p:cNvPr id="5" name="Footer Placeholder 4">
            <a:extLst>
              <a:ext uri="{FF2B5EF4-FFF2-40B4-BE49-F238E27FC236}">
                <a16:creationId xmlns:a16="http://schemas.microsoft.com/office/drawing/2014/main" id="{797D7DB1-3DD5-EF32-ADA1-A09326775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C2EDC60-80EF-C1A4-1775-AE2F276280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F5636-54FD-4A2D-9BF6-178EAFEF165C}" type="slidenum">
              <a:rPr lang="en-IN" smtClean="0"/>
              <a:t>‹#›</a:t>
            </a:fld>
            <a:endParaRPr lang="en-IN" dirty="0"/>
          </a:p>
        </p:txBody>
      </p:sp>
    </p:spTree>
    <p:extLst>
      <p:ext uri="{BB962C8B-B14F-4D97-AF65-F5344CB8AC3E}">
        <p14:creationId xmlns:p14="http://schemas.microsoft.com/office/powerpoint/2010/main" val="3444562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2D9E-6241-C115-3042-17B358D1E9C5}"/>
              </a:ext>
            </a:extLst>
          </p:cNvPr>
          <p:cNvSpPr>
            <a:spLocks noGrp="1"/>
          </p:cNvSpPr>
          <p:nvPr>
            <p:ph type="title"/>
          </p:nvPr>
        </p:nvSpPr>
        <p:spPr/>
        <p:txBody>
          <a:bodyPr/>
          <a:lstStyle/>
          <a:p>
            <a:r>
              <a:rPr lang="en-IN" sz="4400" b="1" cap="none" spc="0" dirty="0">
                <a:ln w="13462">
                  <a:solidFill>
                    <a:schemeClr val="bg1"/>
                  </a:solidFill>
                  <a:prstDash val="solid"/>
                </a:ln>
                <a:solidFill>
                  <a:schemeClr val="tx1">
                    <a:lumMod val="85000"/>
                    <a:lumOff val="15000"/>
                  </a:schemeClr>
                </a:solidFill>
                <a:effectLst>
                  <a:glow rad="101600">
                    <a:schemeClr val="accent3">
                      <a:satMod val="175000"/>
                      <a:alpha val="40000"/>
                    </a:schemeClr>
                  </a:glow>
                  <a:outerShdw dist="38100" dir="2700000" algn="bl" rotWithShape="0">
                    <a:schemeClr val="accent5"/>
                  </a:outerShdw>
                </a:effectLst>
                <a:latin typeface="Aptos Narrow" panose="020B0004020202020204" pitchFamily="34" charset="0"/>
              </a:rPr>
              <a:t>      Online Library Management System</a:t>
            </a:r>
            <a:endParaRPr lang="en-IN" b="1" spc="300" dirty="0">
              <a:solidFill>
                <a:schemeClr val="accent1"/>
              </a:solidFill>
              <a:effectLst>
                <a:glow rad="101600">
                  <a:schemeClr val="accent3">
                    <a:satMod val="175000"/>
                    <a:alpha val="40000"/>
                  </a:schemeClr>
                </a:glow>
              </a:effectLst>
              <a:latin typeface="Aptos Narrow" panose="020B0004020202020204" pitchFamily="34" charset="0"/>
            </a:endParaRPr>
          </a:p>
        </p:txBody>
      </p:sp>
      <p:sp>
        <p:nvSpPr>
          <p:cNvPr id="3" name="Content Placeholder 2">
            <a:extLst>
              <a:ext uri="{FF2B5EF4-FFF2-40B4-BE49-F238E27FC236}">
                <a16:creationId xmlns:a16="http://schemas.microsoft.com/office/drawing/2014/main" id="{7C2135BA-A6E8-B314-11AA-0461EBA86F13}"/>
              </a:ext>
            </a:extLst>
          </p:cNvPr>
          <p:cNvSpPr>
            <a:spLocks noGrp="1"/>
          </p:cNvSpPr>
          <p:nvPr>
            <p:ph idx="1"/>
          </p:nvPr>
        </p:nvSpPr>
        <p:spPr/>
        <p:txBody>
          <a:bodyPr/>
          <a:lstStyle/>
          <a:p>
            <a:endParaRPr lang="en-IN" dirty="0"/>
          </a:p>
          <a:p>
            <a:endParaRPr lang="en-IN" dirty="0"/>
          </a:p>
          <a:p>
            <a:pPr marL="0" indent="0">
              <a:buNone/>
            </a:pPr>
            <a:r>
              <a:rPr lang="en-IN" dirty="0">
                <a:latin typeface="Aptos" panose="020B0004020202020204" pitchFamily="34" charset="0"/>
              </a:rPr>
              <a:t>                  </a:t>
            </a:r>
            <a:r>
              <a:rPr lang="en-IN" dirty="0">
                <a:solidFill>
                  <a:schemeClr val="tx1">
                    <a:lumMod val="95000"/>
                    <a:lumOff val="5000"/>
                  </a:schemeClr>
                </a:solidFill>
                <a:latin typeface="Aptos" panose="020B0004020202020204" pitchFamily="34" charset="0"/>
              </a:rPr>
              <a:t>Group Members :</a:t>
            </a:r>
          </a:p>
          <a:p>
            <a:pPr marL="0" indent="0">
              <a:buNone/>
            </a:pPr>
            <a:r>
              <a:rPr lang="en-IN" dirty="0">
                <a:latin typeface="Aptos Display" panose="020B0004020202020204" pitchFamily="34" charset="0"/>
              </a:rPr>
              <a:t>                 </a:t>
            </a:r>
            <a:r>
              <a:rPr lang="en-IN" dirty="0">
                <a:solidFill>
                  <a:schemeClr val="accent1">
                    <a:lumMod val="75000"/>
                  </a:schemeClr>
                </a:solidFill>
                <a:latin typeface="Aptos Display" panose="020B0004020202020204" pitchFamily="34" charset="0"/>
              </a:rPr>
              <a:t>Ayush Kumar Mishra   </a:t>
            </a:r>
            <a:r>
              <a:rPr lang="en-IN" dirty="0">
                <a:solidFill>
                  <a:schemeClr val="accent2">
                    <a:lumMod val="50000"/>
                  </a:schemeClr>
                </a:solidFill>
                <a:latin typeface="Aptos Display" panose="020B0004020202020204" pitchFamily="34" charset="0"/>
              </a:rPr>
              <a:t>AP22110010202</a:t>
            </a:r>
          </a:p>
          <a:p>
            <a:pPr marL="0" indent="0">
              <a:buNone/>
            </a:pPr>
            <a:r>
              <a:rPr lang="en-IN" dirty="0">
                <a:solidFill>
                  <a:schemeClr val="accent1">
                    <a:lumMod val="75000"/>
                  </a:schemeClr>
                </a:solidFill>
                <a:latin typeface="Aptos Display" panose="020B0004020202020204" pitchFamily="34" charset="0"/>
              </a:rPr>
              <a:t>                Darbha Sudha Vaishnavi  </a:t>
            </a:r>
            <a:r>
              <a:rPr lang="en-IN" dirty="0">
                <a:solidFill>
                  <a:schemeClr val="accent2">
                    <a:lumMod val="50000"/>
                  </a:schemeClr>
                </a:solidFill>
                <a:latin typeface="Aptos Display" panose="020B0004020202020204" pitchFamily="34" charset="0"/>
              </a:rPr>
              <a:t>AP22110010201</a:t>
            </a:r>
          </a:p>
          <a:p>
            <a:pPr marL="0" indent="0">
              <a:buNone/>
            </a:pPr>
            <a:r>
              <a:rPr lang="en-IN" dirty="0">
                <a:solidFill>
                  <a:schemeClr val="accent1">
                    <a:lumMod val="75000"/>
                  </a:schemeClr>
                </a:solidFill>
                <a:latin typeface="Aptos Display" panose="020B0004020202020204" pitchFamily="34" charset="0"/>
              </a:rPr>
              <a:t>                Aparajita Kundu             </a:t>
            </a:r>
            <a:r>
              <a:rPr lang="en-IN" dirty="0">
                <a:solidFill>
                  <a:schemeClr val="accent2">
                    <a:lumMod val="50000"/>
                  </a:schemeClr>
                </a:solidFill>
                <a:latin typeface="Aptos Display" panose="020B0004020202020204" pitchFamily="34" charset="0"/>
              </a:rPr>
              <a:t>AP22110010247</a:t>
            </a:r>
          </a:p>
          <a:p>
            <a:pPr marL="0" indent="0">
              <a:buNone/>
            </a:pPr>
            <a:endParaRPr lang="en-IN" dirty="0"/>
          </a:p>
        </p:txBody>
      </p:sp>
    </p:spTree>
    <p:extLst>
      <p:ext uri="{BB962C8B-B14F-4D97-AF65-F5344CB8AC3E}">
        <p14:creationId xmlns:p14="http://schemas.microsoft.com/office/powerpoint/2010/main" val="290896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3260E7-F3A5-446A-4E1C-D4C1BF9B0BFC}"/>
              </a:ext>
            </a:extLst>
          </p:cNvPr>
          <p:cNvSpPr>
            <a:spLocks noGrp="1"/>
          </p:cNvSpPr>
          <p:nvPr>
            <p:ph type="subTitle" idx="1"/>
          </p:nvPr>
        </p:nvSpPr>
        <p:spPr>
          <a:xfrm>
            <a:off x="1524000" y="1219200"/>
            <a:ext cx="4748981" cy="5191760"/>
          </a:xfrm>
        </p:spPr>
        <p:txBody>
          <a:bodyPr>
            <a:noAutofit/>
          </a:bodyPr>
          <a:lstStyle/>
          <a:p>
            <a:pPr algn="just"/>
            <a:r>
              <a:rPr lang="en-US" sz="2000" b="0" i="0" dirty="0">
                <a:effectLst/>
                <a:latin typeface="High Tower Text" panose="02040502050506030303" pitchFamily="18" charset="0"/>
              </a:rPr>
              <a:t>      </a:t>
            </a:r>
            <a:r>
              <a:rPr lang="en-US" sz="2000" b="0" i="0" dirty="0">
                <a:solidFill>
                  <a:schemeClr val="accent1"/>
                </a:solidFill>
                <a:effectLst/>
                <a:latin typeface="High Tower Text" panose="02040502050506030303" pitchFamily="18" charset="0"/>
              </a:rPr>
              <a:t>Feature: Reporting and Analytics</a:t>
            </a:r>
          </a:p>
          <a:p>
            <a:pPr algn="just"/>
            <a:r>
              <a:rPr lang="en-US" sz="2000" b="0" i="0" dirty="0">
                <a:effectLst/>
                <a:latin typeface="High Tower Text" panose="02040502050506030303" pitchFamily="18" charset="0"/>
              </a:rPr>
              <a:t> Another key feature of our LMS is its comprehensive reporting and analytics capabilities, facilitated by custom procedures and structured data models. Librarians can generate detailed reports on various aspects of library operations, including book circulation statistics, borrower demographics, and collection usage patterns (References: Stored procedures: bookCopiesAtAllSharpstown, bookCopiesAtAllBranches, NoLoans, LoanersInfo, TotalLoansPerBranch, BooksLoanedOut). These insights empower librarians to make data-driven decisions for optimizing library services, improving resource allocation, and enhancing overall efficiency.</a:t>
            </a:r>
            <a:endParaRPr lang="en-IN" sz="2000" dirty="0">
              <a:latin typeface="High Tower Text" panose="02040502050506030303" pitchFamily="18" charset="0"/>
            </a:endParaRPr>
          </a:p>
        </p:txBody>
      </p:sp>
      <p:pic>
        <p:nvPicPr>
          <p:cNvPr id="9218" name="Picture 2" descr="Global Enterprise Database Management System (DBMS) Market Overview with  Detailed Analysis, Competitive Landscape, Forecast to 2030">
            <a:extLst>
              <a:ext uri="{FF2B5EF4-FFF2-40B4-BE49-F238E27FC236}">
                <a16:creationId xmlns:a16="http://schemas.microsoft.com/office/drawing/2014/main" id="{79251969-28BC-664E-C01A-91D7081A1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9600" y="995680"/>
            <a:ext cx="4886960" cy="5116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80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3260E7-F3A5-446A-4E1C-D4C1BF9B0BFC}"/>
              </a:ext>
            </a:extLst>
          </p:cNvPr>
          <p:cNvSpPr>
            <a:spLocks noGrp="1"/>
          </p:cNvSpPr>
          <p:nvPr>
            <p:ph type="subTitle" idx="1"/>
          </p:nvPr>
        </p:nvSpPr>
        <p:spPr>
          <a:xfrm>
            <a:off x="1111045" y="911942"/>
            <a:ext cx="4748981" cy="5034116"/>
          </a:xfrm>
        </p:spPr>
        <p:txBody>
          <a:bodyPr>
            <a:noAutofit/>
          </a:bodyPr>
          <a:lstStyle/>
          <a:p>
            <a:pPr algn="just"/>
            <a:r>
              <a:rPr lang="en-US" sz="2000" b="0" i="0" dirty="0">
                <a:solidFill>
                  <a:schemeClr val="accent1"/>
                </a:solidFill>
                <a:effectLst/>
                <a:latin typeface="High Tower Text" panose="02040502050506030303" pitchFamily="18" charset="0"/>
              </a:rPr>
              <a:t>       Overview</a:t>
            </a:r>
            <a:r>
              <a:rPr lang="en-US" sz="2000" b="0" i="0" dirty="0">
                <a:effectLst/>
                <a:latin typeface="High Tower Text" panose="02040502050506030303" pitchFamily="18" charset="0"/>
              </a:rPr>
              <a:t> </a:t>
            </a:r>
          </a:p>
          <a:p>
            <a:pPr algn="just"/>
            <a:endParaRPr lang="en-US" sz="2000" dirty="0">
              <a:latin typeface="High Tower Text" panose="02040502050506030303" pitchFamily="18" charset="0"/>
            </a:endParaRPr>
          </a:p>
          <a:p>
            <a:pPr algn="just"/>
            <a:r>
              <a:rPr lang="en-US" sz="1800" b="0" i="0" dirty="0">
                <a:effectLst/>
                <a:latin typeface="High Tower Text" panose="02040502050506030303" pitchFamily="18" charset="0"/>
              </a:rPr>
              <a:t>This presentation offers a detailed insight into our sophisticated Library Management System (LMS), </a:t>
            </a:r>
            <a:r>
              <a:rPr lang="en-US" sz="1800" i="0" dirty="0">
                <a:effectLst/>
                <a:latin typeface="High Tower Text" panose="02040502050506030303" pitchFamily="18" charset="0"/>
              </a:rPr>
              <a:t>meticulously</a:t>
            </a:r>
            <a:r>
              <a:rPr lang="en-US" sz="1800" b="0" i="0" dirty="0">
                <a:effectLst/>
                <a:latin typeface="High Tower Text" panose="02040502050506030303" pitchFamily="18" charset="0"/>
              </a:rPr>
              <a:t> crafted to enhance the management of books, borrowers, and library branches. At its core lies a robust database schema, represented through an Entity-Relationship Diagram (ERD), which serves as the backbone of the system (References: tbl_publisher, tbl_book, tbl_library_branch, tbl_borrower, tbl_book_loans, tbl_book_copies). By leveraging this system, librarians gain efficient tools to oversee various aspects of library operations, including cataloging books, managing borrower records, and monitoring book loans across multiple branches.</a:t>
            </a:r>
            <a:endParaRPr lang="en-IN" sz="2000" dirty="0">
              <a:latin typeface="High Tower Text" panose="02040502050506030303" pitchFamily="18" charset="0"/>
            </a:endParaRPr>
          </a:p>
        </p:txBody>
      </p:sp>
      <p:pic>
        <p:nvPicPr>
          <p:cNvPr id="1026" name="Picture 2" descr="Library Management System Library Management Software in India">
            <a:extLst>
              <a:ext uri="{FF2B5EF4-FFF2-40B4-BE49-F238E27FC236}">
                <a16:creationId xmlns:a16="http://schemas.microsoft.com/office/drawing/2014/main" id="{D5E23038-09EA-01D8-96C8-09332749C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1975" y="911941"/>
            <a:ext cx="5164393" cy="5164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93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3260E7-F3A5-446A-4E1C-D4C1BF9B0BFC}"/>
              </a:ext>
            </a:extLst>
          </p:cNvPr>
          <p:cNvSpPr>
            <a:spLocks noGrp="1"/>
          </p:cNvSpPr>
          <p:nvPr>
            <p:ph type="subTitle" idx="1"/>
          </p:nvPr>
        </p:nvSpPr>
        <p:spPr>
          <a:xfrm>
            <a:off x="904241" y="1219198"/>
            <a:ext cx="4734560" cy="5252721"/>
          </a:xfrm>
        </p:spPr>
        <p:txBody>
          <a:bodyPr>
            <a:noAutofit/>
          </a:bodyPr>
          <a:lstStyle/>
          <a:p>
            <a:pPr algn="just"/>
            <a:r>
              <a:rPr lang="en-US" sz="2000" b="0" i="0" dirty="0">
                <a:solidFill>
                  <a:schemeClr val="accent1"/>
                </a:solidFill>
                <a:effectLst/>
                <a:latin typeface="High Tower Text" panose="02040502050506030303" pitchFamily="18" charset="0"/>
              </a:rPr>
              <a:t>Table and Structures from DBMS Perspective </a:t>
            </a:r>
          </a:p>
          <a:p>
            <a:pPr algn="just"/>
            <a:endParaRPr lang="en-US" sz="2000" b="0" i="0" dirty="0">
              <a:effectLst/>
              <a:latin typeface="High Tower Text" panose="02040502050506030303" pitchFamily="18" charset="0"/>
            </a:endParaRPr>
          </a:p>
          <a:p>
            <a:pPr algn="just"/>
            <a:r>
              <a:rPr lang="en-US" sz="2000" b="0" i="0" dirty="0">
                <a:effectLst/>
                <a:latin typeface="High Tower Text" panose="02040502050506030303" pitchFamily="18" charset="0"/>
              </a:rPr>
              <a:t>The comprehensive database schema of our LMS encompasses essential tables and structures crucial for efficient data management. Entities such as publishers, books, library branches, borrowers, book loans, and book copies are meticulously defined and interconnected, providing a structured framework for organizing library-related data (References: tbl_publisher, tbl_book, tbl_library_branch, tbl_borrower, tbl_book_loans, tbl_book_copies). This relational model ensures seamless data retrieval and manipulation, facilitating smooth functioning of the library system.</a:t>
            </a:r>
            <a:endParaRPr lang="en-IN" sz="2000" dirty="0">
              <a:latin typeface="High Tower Text" panose="02040502050506030303" pitchFamily="18" charset="0"/>
            </a:endParaRPr>
          </a:p>
        </p:txBody>
      </p:sp>
      <p:pic>
        <p:nvPicPr>
          <p:cNvPr id="2050" name="Picture 2" descr="Evaluation of DBMS. DBMS is a collection of data that… | by Deshani  Rathnayake | Medium">
            <a:extLst>
              <a:ext uri="{FF2B5EF4-FFF2-40B4-BE49-F238E27FC236}">
                <a16:creationId xmlns:a16="http://schemas.microsoft.com/office/drawing/2014/main" id="{DBF61B87-6F18-413E-238A-AA97B47BA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0640" y="1442719"/>
            <a:ext cx="5252720" cy="4419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48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3260E7-F3A5-446A-4E1C-D4C1BF9B0BFC}"/>
              </a:ext>
            </a:extLst>
          </p:cNvPr>
          <p:cNvSpPr>
            <a:spLocks noGrp="1"/>
          </p:cNvSpPr>
          <p:nvPr>
            <p:ph type="subTitle" idx="1"/>
          </p:nvPr>
        </p:nvSpPr>
        <p:spPr>
          <a:xfrm>
            <a:off x="904241" y="1219200"/>
            <a:ext cx="4917440" cy="5120640"/>
          </a:xfrm>
        </p:spPr>
        <p:txBody>
          <a:bodyPr>
            <a:noAutofit/>
          </a:bodyPr>
          <a:lstStyle/>
          <a:p>
            <a:pPr algn="just"/>
            <a:r>
              <a:rPr lang="en-US" sz="2000" b="0" i="0" dirty="0">
                <a:solidFill>
                  <a:schemeClr val="accent1"/>
                </a:solidFill>
                <a:effectLst/>
                <a:latin typeface="High Tower Text" panose="02040502050506030303" pitchFamily="18" charset="0"/>
              </a:rPr>
              <a:t>Advantages :</a:t>
            </a:r>
          </a:p>
          <a:p>
            <a:pPr algn="just"/>
            <a:r>
              <a:rPr lang="en-US" sz="2000" b="0" i="0" dirty="0">
                <a:effectLst/>
                <a:latin typeface="High Tower Text" panose="02040502050506030303" pitchFamily="18" charset="0"/>
              </a:rPr>
              <a:t>Our LMS offers numerous advantages, including streamlined library operations, enhanced data organization, and improved accessibility for librarians and patrons alike. By centralizing information about publishers, books, borrowers, and library branches, the system simplifies tasks such as cataloging, managing borrower accounts, and tracking book loans (References: tbl_publisher, tbl_book, tbl_library_branch, tbl_borrower, tbl_book_loans, tbl_book_copies). Additionally, the implementation of stored procedures enhances data querying and analysis capabilities, empowering librarians to make informed decisions for resource allocation and service optimization.</a:t>
            </a:r>
            <a:endParaRPr lang="en-IN" sz="2000" dirty="0">
              <a:latin typeface="High Tower Text" panose="02040502050506030303" pitchFamily="18" charset="0"/>
            </a:endParaRPr>
          </a:p>
        </p:txBody>
      </p:sp>
      <p:pic>
        <p:nvPicPr>
          <p:cNvPr id="3074" name="Picture 2" descr="Advantages of Database Management System - TrevinropKennedy">
            <a:extLst>
              <a:ext uri="{FF2B5EF4-FFF2-40B4-BE49-F238E27FC236}">
                <a16:creationId xmlns:a16="http://schemas.microsoft.com/office/drawing/2014/main" id="{36FF332A-55FE-47F4-18ED-11992EDE1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863600"/>
            <a:ext cx="5476240" cy="547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272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3260E7-F3A5-446A-4E1C-D4C1BF9B0BFC}"/>
              </a:ext>
            </a:extLst>
          </p:cNvPr>
          <p:cNvSpPr>
            <a:spLocks noGrp="1"/>
          </p:cNvSpPr>
          <p:nvPr>
            <p:ph type="subTitle" idx="1"/>
          </p:nvPr>
        </p:nvSpPr>
        <p:spPr>
          <a:xfrm>
            <a:off x="1524000" y="1219200"/>
            <a:ext cx="4748981" cy="4521200"/>
          </a:xfrm>
        </p:spPr>
        <p:txBody>
          <a:bodyPr>
            <a:noAutofit/>
          </a:bodyPr>
          <a:lstStyle/>
          <a:p>
            <a:pPr algn="just"/>
            <a:r>
              <a:rPr lang="en-US" sz="2000" b="0" i="0" dirty="0">
                <a:solidFill>
                  <a:schemeClr val="accent1"/>
                </a:solidFill>
                <a:effectLst/>
                <a:latin typeface="High Tower Text" panose="02040502050506030303" pitchFamily="18" charset="0"/>
              </a:rPr>
              <a:t>               Usage:</a:t>
            </a:r>
          </a:p>
          <a:p>
            <a:pPr algn="just"/>
            <a:r>
              <a:rPr lang="en-US" sz="2000" b="0" i="0" dirty="0">
                <a:effectLst/>
                <a:latin typeface="High Tower Text" panose="02040502050506030303" pitchFamily="18" charset="0"/>
              </a:rPr>
              <a:t> The usage of our LMS spans various functionalities essential for efficient library management. Librarians can utilize the system to catalog new books, update existing records, manage borrower accounts, and track the circulation of books across different branches (References: tbl_publisher, tbl_book, tbl_library_branch, tbl_borrower, tbl_book_loans, tbl_book_copies). Moreover, patrons benefit from the system by accessing a well-organized catalog, checking book availability, and borrowing materials seamlessly.</a:t>
            </a:r>
            <a:endParaRPr lang="en-IN" sz="2000" dirty="0">
              <a:latin typeface="High Tower Text" panose="02040502050506030303" pitchFamily="18" charset="0"/>
            </a:endParaRPr>
          </a:p>
        </p:txBody>
      </p:sp>
      <p:pic>
        <p:nvPicPr>
          <p:cNvPr id="4098" name="Picture 2" descr="DBMS- Manage Your Data Effectively">
            <a:extLst>
              <a:ext uri="{FF2B5EF4-FFF2-40B4-BE49-F238E27FC236}">
                <a16:creationId xmlns:a16="http://schemas.microsoft.com/office/drawing/2014/main" id="{08655AE0-A7C7-24AA-E956-D669EC0AD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120" y="1219200"/>
            <a:ext cx="5598160" cy="4211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12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A26EDD-557B-D183-814D-05899D4F45FD}"/>
              </a:ext>
            </a:extLst>
          </p:cNvPr>
          <p:cNvSpPr txBox="1"/>
          <p:nvPr/>
        </p:nvSpPr>
        <p:spPr>
          <a:xfrm>
            <a:off x="965200" y="1997839"/>
            <a:ext cx="5791200" cy="4093428"/>
          </a:xfrm>
          <a:prstGeom prst="rect">
            <a:avLst/>
          </a:prstGeom>
          <a:noFill/>
        </p:spPr>
        <p:txBody>
          <a:bodyPr wrap="square">
            <a:spAutoFit/>
          </a:bodyPr>
          <a:lstStyle/>
          <a:p>
            <a:pPr algn="just"/>
            <a:r>
              <a:rPr lang="en-US" sz="2000" b="0" i="0" dirty="0">
                <a:solidFill>
                  <a:schemeClr val="accent1"/>
                </a:solidFill>
                <a:effectLst/>
                <a:latin typeface="High Tower Text" panose="02040502050506030303" pitchFamily="18" charset="0"/>
              </a:rPr>
              <a:t>               Database Schema </a:t>
            </a:r>
            <a:r>
              <a:rPr lang="en-US" sz="2000" dirty="0">
                <a:solidFill>
                  <a:schemeClr val="accent1"/>
                </a:solidFill>
                <a:latin typeface="High Tower Text" panose="02040502050506030303" pitchFamily="18" charset="0"/>
              </a:rPr>
              <a:t>:</a:t>
            </a:r>
          </a:p>
          <a:p>
            <a:pPr algn="just"/>
            <a:endParaRPr lang="en-US" sz="2000" b="0" i="0" dirty="0">
              <a:solidFill>
                <a:schemeClr val="accent1"/>
              </a:solidFill>
              <a:effectLst/>
              <a:latin typeface="High Tower Text" panose="02040502050506030303" pitchFamily="18" charset="0"/>
            </a:endParaRPr>
          </a:p>
          <a:p>
            <a:pPr algn="just"/>
            <a:r>
              <a:rPr lang="en-US" sz="2000" b="0" i="0" dirty="0">
                <a:effectLst/>
                <a:latin typeface="High Tower Text" panose="02040502050506030303" pitchFamily="18" charset="0"/>
              </a:rPr>
              <a:t>The database schema of our LMS is meticulously designed to capture and organize pertinent information related to library operations. Entities such as publishers, books, borrowers, and book loans are interconnected through defined relationships, facilitating efficient data management (References: tbl_publisher, tbl_book, tbl_library_branch, tbl_borrower, tbl_book_loans, tbl_book_copies). This structured approach ensures optimal organization and accessibility of library resources for both librarians and patrons.</a:t>
            </a:r>
            <a:endParaRPr lang="en-IN" sz="2000" dirty="0">
              <a:latin typeface="High Tower Text" panose="02040502050506030303" pitchFamily="18" charset="0"/>
            </a:endParaRPr>
          </a:p>
        </p:txBody>
      </p:sp>
      <p:pic>
        <p:nvPicPr>
          <p:cNvPr id="5124" name="Picture 4" descr="What are database schemas? 5 minute guide with examples">
            <a:extLst>
              <a:ext uri="{FF2B5EF4-FFF2-40B4-BE49-F238E27FC236}">
                <a16:creationId xmlns:a16="http://schemas.microsoft.com/office/drawing/2014/main" id="{FB0AA527-BEF0-D485-C788-3CC5145D2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9919" y="782320"/>
            <a:ext cx="5029201" cy="546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07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3260E7-F3A5-446A-4E1C-D4C1BF9B0BFC}"/>
              </a:ext>
            </a:extLst>
          </p:cNvPr>
          <p:cNvSpPr>
            <a:spLocks noGrp="1"/>
          </p:cNvSpPr>
          <p:nvPr>
            <p:ph type="subTitle" idx="1"/>
          </p:nvPr>
        </p:nvSpPr>
        <p:spPr>
          <a:xfrm>
            <a:off x="873761" y="1219200"/>
            <a:ext cx="5222240" cy="5039360"/>
          </a:xfrm>
        </p:spPr>
        <p:txBody>
          <a:bodyPr>
            <a:noAutofit/>
          </a:bodyPr>
          <a:lstStyle/>
          <a:p>
            <a:pPr algn="just"/>
            <a:r>
              <a:rPr lang="en-US" sz="2000" b="0" i="0" dirty="0">
                <a:solidFill>
                  <a:schemeClr val="accent1"/>
                </a:solidFill>
                <a:effectLst/>
                <a:latin typeface="High Tower Text" panose="02040502050506030303" pitchFamily="18" charset="0"/>
              </a:rPr>
              <a:t>            Procedure Overview:</a:t>
            </a:r>
          </a:p>
          <a:p>
            <a:pPr algn="just"/>
            <a:r>
              <a:rPr lang="en-US" sz="2000" b="0" i="0" dirty="0">
                <a:effectLst/>
                <a:latin typeface="High Tower Text" panose="02040502050506030303" pitchFamily="18" charset="0"/>
              </a:rPr>
              <a:t> Custom procedures play a vital role in enhancing the functionality of our LMS by enabling advanced data querying and analysis. These stored procedures, such as bookCopiesAtAllBranches and TotalLoansPerBranch, provide librarians with powerful tools to generate insightful reports and gain valuable insights into library operations (References: Stored procedures: bookCopiesAtAllSharpstown, bookCopiesAtAllBranches, NoLoans, LoanersInfo, TotalLoansPerBranch, BooksLoanedOut). By leveraging these procedures, librarians can make informed decisions for collection development and resource allocation.</a:t>
            </a:r>
            <a:endParaRPr lang="en-IN" sz="2000" dirty="0">
              <a:latin typeface="High Tower Text" panose="02040502050506030303" pitchFamily="18" charset="0"/>
            </a:endParaRPr>
          </a:p>
        </p:txBody>
      </p:sp>
      <p:pic>
        <p:nvPicPr>
          <p:cNvPr id="6146" name="Picture 2" descr="Components of DBMS - javatpoint">
            <a:extLst>
              <a:ext uri="{FF2B5EF4-FFF2-40B4-BE49-F238E27FC236}">
                <a16:creationId xmlns:a16="http://schemas.microsoft.com/office/drawing/2014/main" id="{96B05D4F-8B4C-5034-DBAF-F09270A79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5921" y="1314767"/>
            <a:ext cx="4795519"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52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3260E7-F3A5-446A-4E1C-D4C1BF9B0BFC}"/>
              </a:ext>
            </a:extLst>
          </p:cNvPr>
          <p:cNvSpPr>
            <a:spLocks noGrp="1"/>
          </p:cNvSpPr>
          <p:nvPr>
            <p:ph type="subTitle" idx="1"/>
          </p:nvPr>
        </p:nvSpPr>
        <p:spPr>
          <a:xfrm>
            <a:off x="894081" y="1219200"/>
            <a:ext cx="4907280" cy="4795520"/>
          </a:xfrm>
        </p:spPr>
        <p:txBody>
          <a:bodyPr>
            <a:noAutofit/>
          </a:bodyPr>
          <a:lstStyle/>
          <a:p>
            <a:pPr algn="just"/>
            <a:r>
              <a:rPr lang="en-US" sz="2000" b="0" i="0" dirty="0">
                <a:effectLst/>
                <a:latin typeface="High Tower Text" panose="02040502050506030303" pitchFamily="18" charset="0"/>
              </a:rPr>
              <a:t>          </a:t>
            </a:r>
            <a:r>
              <a:rPr lang="en-US" sz="2000" b="0" i="0" dirty="0">
                <a:solidFill>
                  <a:schemeClr val="accent1"/>
                </a:solidFill>
                <a:effectLst/>
                <a:latin typeface="High Tower Text" panose="02040502050506030303" pitchFamily="18" charset="0"/>
              </a:rPr>
              <a:t>Feature: Book Availability </a:t>
            </a:r>
          </a:p>
          <a:p>
            <a:pPr algn="just"/>
            <a:endParaRPr lang="en-US" sz="2000" dirty="0">
              <a:latin typeface="High Tower Text" panose="02040502050506030303" pitchFamily="18" charset="0"/>
            </a:endParaRPr>
          </a:p>
          <a:p>
            <a:pPr algn="just"/>
            <a:r>
              <a:rPr lang="en-US" sz="2000" b="0" i="0" dirty="0">
                <a:effectLst/>
                <a:latin typeface="High Tower Text" panose="02040502050506030303" pitchFamily="18" charset="0"/>
              </a:rPr>
              <a:t>One notable feature of our LMS is its ability to track the availability of books across various library branches in real-time. By maintaining detailed records of book copies and their respective locations (References: tbl_book_copies, tbl_library_branch), the system enables librarians to quickly determine the availability of specific titles and efficiently fulfill patron requests. This feature enhances patron satisfaction and improves the overall user experience of the library system.</a:t>
            </a:r>
            <a:endParaRPr lang="en-IN" sz="2000" dirty="0">
              <a:latin typeface="High Tower Text" panose="02040502050506030303" pitchFamily="18" charset="0"/>
            </a:endParaRPr>
          </a:p>
        </p:txBody>
      </p:sp>
      <p:pic>
        <p:nvPicPr>
          <p:cNvPr id="7170" name="Picture 2" descr="Top Features of DBMS (2024) - InterviewBit">
            <a:extLst>
              <a:ext uri="{FF2B5EF4-FFF2-40B4-BE49-F238E27FC236}">
                <a16:creationId xmlns:a16="http://schemas.microsoft.com/office/drawing/2014/main" id="{F7059541-9B91-3D0B-7943-39A85D10C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7960" y="949960"/>
            <a:ext cx="50546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663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3260E7-F3A5-446A-4E1C-D4C1BF9B0BFC}"/>
              </a:ext>
            </a:extLst>
          </p:cNvPr>
          <p:cNvSpPr>
            <a:spLocks noGrp="1"/>
          </p:cNvSpPr>
          <p:nvPr>
            <p:ph type="subTitle" idx="1"/>
          </p:nvPr>
        </p:nvSpPr>
        <p:spPr>
          <a:xfrm>
            <a:off x="1524000" y="1219200"/>
            <a:ext cx="4748981" cy="4917440"/>
          </a:xfrm>
        </p:spPr>
        <p:txBody>
          <a:bodyPr>
            <a:noAutofit/>
          </a:bodyPr>
          <a:lstStyle/>
          <a:p>
            <a:pPr algn="just"/>
            <a:r>
              <a:rPr lang="en-US" sz="2000" b="0" i="0" dirty="0">
                <a:solidFill>
                  <a:schemeClr val="accent1"/>
                </a:solidFill>
                <a:effectLst/>
                <a:latin typeface="High Tower Text" panose="02040502050506030303" pitchFamily="18" charset="0"/>
              </a:rPr>
              <a:t>       Feature: Fine Management </a:t>
            </a:r>
          </a:p>
          <a:p>
            <a:pPr algn="just"/>
            <a:endParaRPr lang="en-US" sz="2000" dirty="0">
              <a:latin typeface="High Tower Text" panose="02040502050506030303" pitchFamily="18" charset="0"/>
            </a:endParaRPr>
          </a:p>
          <a:p>
            <a:pPr algn="just"/>
            <a:r>
              <a:rPr lang="en-US" sz="2000" b="0" i="0" dirty="0">
                <a:effectLst/>
                <a:latin typeface="High Tower Text" panose="02040502050506030303" pitchFamily="18" charset="0"/>
              </a:rPr>
              <a:t>Our LMS includes robust functionality for managing fines associated with overdue book returns. Through the tracking of book loan records (References: tbl_book_loans), the system automatically calculates fines based on predefined rules and enforces timely returns. Librarians can efficiently monitor overdue loans, assess fines, and manage payment transactions, ensuring compliance with library policies and promoting responsible borrowing behavior.</a:t>
            </a:r>
            <a:endParaRPr lang="en-IN" sz="2000" dirty="0">
              <a:latin typeface="High Tower Text" panose="02040502050506030303" pitchFamily="18" charset="0"/>
            </a:endParaRPr>
          </a:p>
        </p:txBody>
      </p:sp>
      <p:pic>
        <p:nvPicPr>
          <p:cNvPr id="8194" name="Picture 2" descr="What Is a Database Management System? DBMS Explained | Built In">
            <a:extLst>
              <a:ext uri="{FF2B5EF4-FFF2-40B4-BE49-F238E27FC236}">
                <a16:creationId xmlns:a16="http://schemas.microsoft.com/office/drawing/2014/main" id="{0BCB4C88-3B15-DCE9-7C9E-CD8205210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4998" y="1113154"/>
            <a:ext cx="4581525" cy="426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607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908</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Aptos Display</vt:lpstr>
      <vt:lpstr>Aptos Narrow</vt:lpstr>
      <vt:lpstr>Arial</vt:lpstr>
      <vt:lpstr>Calibri</vt:lpstr>
      <vt:lpstr>Calibri Light</vt:lpstr>
      <vt:lpstr>High Tower Text</vt:lpstr>
      <vt:lpstr>Office Theme</vt:lpstr>
      <vt:lpstr>      Online Library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MISHRA</dc:creator>
  <cp:lastModifiedBy>AYUSH MISHRA</cp:lastModifiedBy>
  <cp:revision>2</cp:revision>
  <dcterms:created xsi:type="dcterms:W3CDTF">2024-05-04T10:37:59Z</dcterms:created>
  <dcterms:modified xsi:type="dcterms:W3CDTF">2024-05-05T13:23:35Z</dcterms:modified>
</cp:coreProperties>
</file>