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314" r:id="rId3"/>
    <p:sldId id="309" r:id="rId4"/>
    <p:sldId id="310" r:id="rId5"/>
    <p:sldId id="311" r:id="rId6"/>
    <p:sldId id="312" r:id="rId7"/>
    <p:sldId id="313" r:id="rId8"/>
    <p:sldId id="280" r:id="rId9"/>
    <p:sldId id="282" r:id="rId10"/>
    <p:sldId id="283" r:id="rId11"/>
    <p:sldId id="284" r:id="rId12"/>
    <p:sldId id="285" r:id="rId13"/>
    <p:sldId id="288" r:id="rId14"/>
    <p:sldId id="286" r:id="rId15"/>
    <p:sldId id="289" r:id="rId16"/>
    <p:sldId id="290" r:id="rId17"/>
    <p:sldId id="287"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14"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7274E1-2ACA-44E6-AE14-14E8CCAE625C}" type="datetimeFigureOut">
              <a:rPr lang="en-US" smtClean="0"/>
              <a:t>6/23/2016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DD2FC4-F3F7-4614-BB84-28C735CCCBAE}" type="slidenum">
              <a:rPr lang="en-US" smtClean="0"/>
              <a:t>‹#›</a:t>
            </a:fld>
            <a:endParaRPr lang="en-US" dirty="0"/>
          </a:p>
        </p:txBody>
      </p:sp>
    </p:spTree>
    <p:extLst>
      <p:ext uri="{BB962C8B-B14F-4D97-AF65-F5344CB8AC3E}">
        <p14:creationId xmlns:p14="http://schemas.microsoft.com/office/powerpoint/2010/main" val="128931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How many messages about flu infection on each day?</a:t>
            </a:r>
            <a:endParaRPr lang="en-US" dirty="0"/>
          </a:p>
        </p:txBody>
      </p:sp>
      <p:sp>
        <p:nvSpPr>
          <p:cNvPr id="4" name="Slide Number Placeholder 3"/>
          <p:cNvSpPr>
            <a:spLocks noGrp="1"/>
          </p:cNvSpPr>
          <p:nvPr>
            <p:ph type="sldNum" sz="quarter" idx="10"/>
          </p:nvPr>
        </p:nvSpPr>
        <p:spPr/>
        <p:txBody>
          <a:bodyPr/>
          <a:lstStyle/>
          <a:p>
            <a:fld id="{96DD2FC4-F3F7-4614-BB84-28C735CCCBAE}" type="slidenum">
              <a:rPr lang="en-US" smtClean="0"/>
              <a:t>8</a:t>
            </a:fld>
            <a:endParaRPr lang="en-US" dirty="0"/>
          </a:p>
        </p:txBody>
      </p:sp>
    </p:spTree>
    <p:extLst>
      <p:ext uri="{BB962C8B-B14F-4D97-AF65-F5344CB8AC3E}">
        <p14:creationId xmlns:p14="http://schemas.microsoft.com/office/powerpoint/2010/main" val="1392143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The Topic Modeling Toolbox (TMT) features that ability to: Import and manipulate text from cells in Excel and other spreadsheets.,</a:t>
            </a:r>
            <a:r>
              <a:rPr lang="en-US" baseline="0" dirty="0">
                <a:effectLst/>
              </a:rPr>
              <a:t> </a:t>
            </a:r>
            <a:r>
              <a:rPr lang="en-US" dirty="0">
                <a:effectLst/>
              </a:rPr>
              <a:t>Train topic models (LDA and Labeled LDA) to create summaries of the text. Select parameters (such as the number of topics) via a data-driven process. Generate rich Excel-compatible outputs for tracking word usage across topics, time, and other groupings of data.</a:t>
            </a:r>
          </a:p>
          <a:p>
            <a:endParaRPr lang="en-US" dirty="0">
              <a:effectLst/>
            </a:endParaRPr>
          </a:p>
          <a:p>
            <a:r>
              <a:rPr lang="en-US" sz="1200" b="0" i="0" u="none" strike="noStrike" kern="1200" baseline="0" dirty="0">
                <a:solidFill>
                  <a:schemeClr val="tx1"/>
                </a:solidFill>
                <a:latin typeface="+mn-lt"/>
                <a:ea typeface="+mn-ea"/>
                <a:cs typeface="+mn-cs"/>
              </a:rPr>
              <a:t>When ATAM was applied to a large health Twitter collection—1.6 million health related tweets from 2009–2010—it discovered 15 health topics or ailments, including allergies, aches and pains, dental health, and insomnia. </a:t>
            </a:r>
            <a:endParaRPr lang="en-US" dirty="0"/>
          </a:p>
        </p:txBody>
      </p:sp>
      <p:sp>
        <p:nvSpPr>
          <p:cNvPr id="4" name="Slide Number Placeholder 3"/>
          <p:cNvSpPr>
            <a:spLocks noGrp="1"/>
          </p:cNvSpPr>
          <p:nvPr>
            <p:ph type="sldNum" sz="quarter" idx="10"/>
          </p:nvPr>
        </p:nvSpPr>
        <p:spPr/>
        <p:txBody>
          <a:bodyPr/>
          <a:lstStyle/>
          <a:p>
            <a:fld id="{96DD2FC4-F3F7-4614-BB84-28C735CCCBAE}" type="slidenum">
              <a:rPr lang="en-US" smtClean="0"/>
              <a:t>9</a:t>
            </a:fld>
            <a:endParaRPr lang="en-US" dirty="0"/>
          </a:p>
        </p:txBody>
      </p:sp>
    </p:spTree>
    <p:extLst>
      <p:ext uri="{BB962C8B-B14F-4D97-AF65-F5344CB8AC3E}">
        <p14:creationId xmlns:p14="http://schemas.microsoft.com/office/powerpoint/2010/main" val="388426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C8D44A3-2636-435B-BF24-25867269B376}" type="slidenum">
              <a:rPr lang="en-US" altLang="en-US" sz="1200"/>
              <a:pPr/>
              <a:t>17</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7908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C7F2C6A-B461-4C10-AFAF-04214D12ADA5}" type="slidenum">
              <a:rPr lang="en-US" altLang="en-US"/>
              <a:pPr>
                <a:spcBef>
                  <a:spcPct val="0"/>
                </a:spcBef>
              </a:pPr>
              <a:t>27</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51940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rgbClr val="FFFFFF"/>
                </a:solidFill>
                <a:latin typeface="Helvetica"/>
                <a:cs typeface="Helvetica"/>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168944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210794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1701779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054080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01016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92828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537572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3258114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696915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170219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246501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37468568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792031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19960223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DCB603-DD01-A748-9C61-5B34346B2E0D}"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AD8A63-AB99-094D-874B-7C6430332091}" type="slidenum">
              <a:rPr lang="en-US" smtClean="0"/>
              <a:t>‹#›</a:t>
            </a:fld>
            <a:endParaRPr lang="en-US" dirty="0"/>
          </a:p>
        </p:txBody>
      </p:sp>
    </p:spTree>
    <p:extLst>
      <p:ext uri="{BB962C8B-B14F-4D97-AF65-F5344CB8AC3E}">
        <p14:creationId xmlns:p14="http://schemas.microsoft.com/office/powerpoint/2010/main" val="43988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403918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335786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109136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2430540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538568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2751944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82F468F-39D9-4BCA-9A7F-F4CB1C3F6284}" type="datetimeFigureOut">
              <a:rPr lang="en-US" smtClean="0"/>
              <a:t>6/23/2016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7365B83-05C7-4161-807E-64D4D9C47FB4}" type="slidenum">
              <a:rPr lang="en-US" smtClean="0"/>
              <a:t>‹#›</a:t>
            </a:fld>
            <a:endParaRPr lang="en-US" dirty="0"/>
          </a:p>
        </p:txBody>
      </p:sp>
    </p:spTree>
    <p:extLst>
      <p:ext uri="{BB962C8B-B14F-4D97-AF65-F5344CB8AC3E}">
        <p14:creationId xmlns:p14="http://schemas.microsoft.com/office/powerpoint/2010/main" val="404481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F468F-39D9-4BCA-9A7F-F4CB1C3F6284}" type="datetimeFigureOut">
              <a:rPr lang="en-US" smtClean="0"/>
              <a:t>6/23/2016</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5B83-05C7-4161-807E-64D4D9C47FB4}" type="slidenum">
              <a:rPr lang="en-US" smtClean="0"/>
              <a:t>‹#›</a:t>
            </a:fld>
            <a:endParaRPr lang="en-US" dirty="0"/>
          </a:p>
        </p:txBody>
      </p:sp>
    </p:spTree>
    <p:extLst>
      <p:ext uri="{BB962C8B-B14F-4D97-AF65-F5344CB8AC3E}">
        <p14:creationId xmlns:p14="http://schemas.microsoft.com/office/powerpoint/2010/main" val="36923489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CB603-DD01-A748-9C61-5B34346B2E0D}" type="datetimeFigureOut">
              <a:rPr lang="en-US" smtClean="0"/>
              <a:t>6/23/2016</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D8A63-AB99-094D-874B-7C6430332091}" type="slidenum">
              <a:rPr lang="en-US" smtClean="0"/>
              <a:t>‹#›</a:t>
            </a:fld>
            <a:endParaRPr lang="en-US" dirty="0"/>
          </a:p>
        </p:txBody>
      </p:sp>
    </p:spTree>
    <p:extLst>
      <p:ext uri="{BB962C8B-B14F-4D97-AF65-F5344CB8AC3E}">
        <p14:creationId xmlns:p14="http://schemas.microsoft.com/office/powerpoint/2010/main" val="26589803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www.zephyranywhere/"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themeOverride" Target="../theme/themeOverride3.xml"/><Relationship Id="rId4"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1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Social Media Analytics</a:t>
            </a:r>
            <a:br>
              <a:rPr lang="en-US" dirty="0"/>
            </a:br>
            <a:r>
              <a:rPr lang="en-US" dirty="0"/>
              <a:t>for Smart Health</a:t>
            </a:r>
          </a:p>
        </p:txBody>
      </p:sp>
      <p:sp>
        <p:nvSpPr>
          <p:cNvPr id="5" name="TextBox 4"/>
          <p:cNvSpPr txBox="1"/>
          <p:nvPr/>
        </p:nvSpPr>
        <p:spPr>
          <a:xfrm>
            <a:off x="7536264" y="4652387"/>
            <a:ext cx="3436536" cy="923330"/>
          </a:xfrm>
          <a:prstGeom prst="rect">
            <a:avLst/>
          </a:prstGeom>
          <a:noFill/>
        </p:spPr>
        <p:txBody>
          <a:bodyPr wrap="square" rtlCol="0">
            <a:spAutoFit/>
          </a:bodyPr>
          <a:lstStyle/>
          <a:p>
            <a:r>
              <a:rPr lang="en-US" b="1" dirty="0"/>
              <a:t>By:</a:t>
            </a:r>
          </a:p>
          <a:p>
            <a:endParaRPr lang="en-US" b="1" dirty="0"/>
          </a:p>
          <a:p>
            <a:r>
              <a:rPr lang="en-US" b="1" dirty="0" err="1"/>
              <a:t>Bhumireddy</a:t>
            </a:r>
            <a:r>
              <a:rPr lang="en-US" b="1" dirty="0"/>
              <a:t> </a:t>
            </a:r>
            <a:r>
              <a:rPr lang="en-US" b="1" dirty="0" err="1"/>
              <a:t>Ranjitha</a:t>
            </a:r>
            <a:r>
              <a:rPr lang="en-US" b="1" dirty="0"/>
              <a:t> </a:t>
            </a:r>
            <a:r>
              <a:rPr lang="en-US" b="1" dirty="0" err="1"/>
              <a:t>reddy</a:t>
            </a:r>
            <a:r>
              <a:rPr lang="en-US" b="1" dirty="0"/>
              <a:t>- 04</a:t>
            </a:r>
          </a:p>
        </p:txBody>
      </p:sp>
    </p:spTree>
    <p:extLst>
      <p:ext uri="{BB962C8B-B14F-4D97-AF65-F5344CB8AC3E}">
        <p14:creationId xmlns:p14="http://schemas.microsoft.com/office/powerpoint/2010/main" val="429427898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42975" y="847724"/>
            <a:ext cx="9934575" cy="3634086"/>
          </a:xfrm>
          <a:prstGeom prst="rect">
            <a:avLst/>
          </a:prstGeom>
        </p:spPr>
      </p:pic>
      <p:sp>
        <p:nvSpPr>
          <p:cNvPr id="3" name="Rectangle 2"/>
          <p:cNvSpPr/>
          <p:nvPr/>
        </p:nvSpPr>
        <p:spPr>
          <a:xfrm>
            <a:off x="942975" y="4481810"/>
            <a:ext cx="10172700" cy="646331"/>
          </a:xfrm>
          <a:prstGeom prst="rect">
            <a:avLst/>
          </a:prstGeom>
        </p:spPr>
        <p:txBody>
          <a:bodyPr wrap="square">
            <a:spAutoFit/>
          </a:bodyPr>
          <a:lstStyle/>
          <a:p>
            <a:r>
              <a:rPr lang="en-US" b="1" dirty="0">
                <a:solidFill>
                  <a:srgbClr val="181717"/>
                </a:solidFill>
                <a:latin typeface="Calibri" panose="020F0502020204030204" pitchFamily="34" charset="0"/>
                <a:ea typeface="Calibri" panose="020F0502020204030204" pitchFamily="34" charset="0"/>
                <a:cs typeface="Calibri" panose="020F0502020204030204" pitchFamily="34" charset="0"/>
              </a:rPr>
              <a:t>Scatterplots of the volume of tweets per US state for various ailments which are (a) positively, (b) negatively, and  (c) not correlated with government survey data.</a:t>
            </a:r>
            <a:endParaRPr lang="en-US" dirty="0"/>
          </a:p>
        </p:txBody>
      </p:sp>
      <p:sp>
        <p:nvSpPr>
          <p:cNvPr id="4" name="Rectangle 3"/>
          <p:cNvSpPr/>
          <p:nvPr/>
        </p:nvSpPr>
        <p:spPr>
          <a:xfrm>
            <a:off x="942975" y="5391062"/>
            <a:ext cx="10058400" cy="707886"/>
          </a:xfrm>
          <a:prstGeom prst="rect">
            <a:avLst/>
          </a:prstGeom>
        </p:spPr>
        <p:txBody>
          <a:bodyPr wrap="square">
            <a:spAutoFit/>
          </a:bodyPr>
          <a:lstStyle/>
          <a:p>
            <a:r>
              <a:rPr lang="en-US" sz="2000" dirty="0"/>
              <a:t>This NLP-driven analysis highlights health areas that are supported by the data, leading to new  directions of study.</a:t>
            </a:r>
          </a:p>
        </p:txBody>
      </p:sp>
    </p:spTree>
    <p:extLst>
      <p:ext uri="{BB962C8B-B14F-4D97-AF65-F5344CB8AC3E}">
        <p14:creationId xmlns:p14="http://schemas.microsoft.com/office/powerpoint/2010/main" val="87644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50" y="553135"/>
            <a:ext cx="9963150" cy="523220"/>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rPr>
              <a:t>Deeper Linguistic Analysis for Influenza  Surveillance</a:t>
            </a:r>
          </a:p>
        </p:txBody>
      </p:sp>
      <p:sp>
        <p:nvSpPr>
          <p:cNvPr id="3" name="Rectangle 2"/>
          <p:cNvSpPr/>
          <p:nvPr/>
        </p:nvSpPr>
        <p:spPr>
          <a:xfrm>
            <a:off x="400050" y="1375113"/>
            <a:ext cx="11106150" cy="4247317"/>
          </a:xfrm>
          <a:prstGeom prst="rect">
            <a:avLst/>
          </a:prstGeom>
        </p:spPr>
        <p:txBody>
          <a:bodyPr wrap="square">
            <a:spAutoFit/>
          </a:bodyPr>
          <a:lstStyle/>
          <a:p>
            <a:pPr marL="285750" indent="-285750">
              <a:buFont typeface="Wingdings" panose="05000000000000000000" pitchFamily="2" charset="2"/>
              <a:buChar char="ü"/>
            </a:pPr>
            <a:r>
              <a:rPr lang="en-US" dirty="0">
                <a:latin typeface="SabonLTStd-Roman"/>
              </a:rPr>
              <a:t>ATAM exploration was focused only on words but not on Rich linguistics. </a:t>
            </a:r>
          </a:p>
          <a:p>
            <a:pPr marL="285750" indent="-285750">
              <a:buFont typeface="Wingdings" panose="05000000000000000000" pitchFamily="2" charset="2"/>
              <a:buChar char="ü"/>
            </a:pPr>
            <a:endParaRPr lang="en-US" dirty="0">
              <a:latin typeface="SabonLTStd-Roman"/>
            </a:endParaRPr>
          </a:p>
          <a:p>
            <a:pPr marL="285750" indent="-285750">
              <a:buFont typeface="Wingdings" panose="05000000000000000000" pitchFamily="2" charset="2"/>
              <a:buChar char="ü"/>
            </a:pPr>
            <a:r>
              <a:rPr lang="en-US" dirty="0">
                <a:latin typeface="SabonLTStd-Roman"/>
              </a:rPr>
              <a:t>For the task of influenza tracking, which requires algorithms that determine the intention of each tweet, we utilized supervised machine learning with rich features for deeper language analysis to make subtle distinctions in the texts.</a:t>
            </a:r>
          </a:p>
          <a:p>
            <a:pPr marL="285750" indent="-285750">
              <a:buFont typeface="Wingdings" panose="05000000000000000000" pitchFamily="2" charset="2"/>
              <a:buChar char="ü"/>
            </a:pPr>
            <a:endParaRPr lang="en-US" dirty="0">
              <a:latin typeface="SabonLTStd-Roman"/>
            </a:endParaRPr>
          </a:p>
          <a:p>
            <a:pPr marL="285750" indent="-285750">
              <a:buFont typeface="Wingdings" panose="05000000000000000000" pitchFamily="2" charset="2"/>
              <a:buChar char="ü"/>
            </a:pPr>
            <a:r>
              <a:rPr lang="en-US" dirty="0"/>
              <a:t>To obtain more accurate influenza measures, we trained supervised classifiers on more than 10,000 tweets labeled by humans to determine if a specific tweet reported an influenza infection.</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These subtle distinctions in language  required the construction of a rich set of linguistic  features, including</a:t>
            </a:r>
          </a:p>
          <a:p>
            <a:r>
              <a:rPr lang="en-US" dirty="0"/>
              <a:t>      • longer phrases (</a:t>
            </a:r>
            <a:r>
              <a:rPr lang="en-US" i="1" dirty="0"/>
              <a:t>n</a:t>
            </a:r>
            <a:r>
              <a:rPr lang="en-US" dirty="0"/>
              <a:t>-grams);</a:t>
            </a:r>
          </a:p>
          <a:p>
            <a:r>
              <a:rPr lang="en-US" dirty="0"/>
              <a:t>      • human-created groups of keywords (for example, concern-related words such as “worried” and “scared”);</a:t>
            </a:r>
          </a:p>
          <a:p>
            <a:r>
              <a:rPr lang="en-US" dirty="0"/>
              <a:t>      • Twitter-related features such as URLs, hashtags, user mentions and emoticons</a:t>
            </a:r>
          </a:p>
          <a:p>
            <a:r>
              <a:rPr lang="en-US" dirty="0"/>
              <a:t>      • linguistic features using part-of speech (for instance, noun or adjective) information associated with each word.</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153736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47750" y="571500"/>
            <a:ext cx="9525000" cy="4501515"/>
            <a:chOff x="0" y="0"/>
            <a:chExt cx="4114800" cy="3288195"/>
          </a:xfrm>
        </p:grpSpPr>
        <p:sp>
          <p:nvSpPr>
            <p:cNvPr id="3" name="Shape 63766"/>
            <p:cNvSpPr/>
            <p:nvPr/>
          </p:nvSpPr>
          <p:spPr>
            <a:xfrm>
              <a:off x="0" y="0"/>
              <a:ext cx="4114800" cy="3288195"/>
            </a:xfrm>
            <a:custGeom>
              <a:avLst/>
              <a:gdLst/>
              <a:ahLst/>
              <a:cxnLst/>
              <a:rect l="0" t="0" r="0" b="0"/>
              <a:pathLst>
                <a:path w="4114800" h="3288195">
                  <a:moveTo>
                    <a:pt x="0" y="0"/>
                  </a:moveTo>
                  <a:lnTo>
                    <a:pt x="4114800" y="0"/>
                  </a:lnTo>
                  <a:lnTo>
                    <a:pt x="4114800" y="3288195"/>
                  </a:lnTo>
                  <a:lnTo>
                    <a:pt x="0" y="3288195"/>
                  </a:lnTo>
                  <a:lnTo>
                    <a:pt x="0" y="0"/>
                  </a:lnTo>
                </a:path>
              </a:pathLst>
            </a:custGeom>
            <a:ln w="0" cap="flat">
              <a:miter lim="127000"/>
            </a:ln>
          </p:spPr>
          <p:style>
            <a:lnRef idx="0">
              <a:srgbClr val="000000">
                <a:alpha val="0"/>
              </a:srgbClr>
            </a:lnRef>
            <a:fillRef idx="1">
              <a:srgbClr val="E6EEF2"/>
            </a:fillRef>
            <a:effectRef idx="0">
              <a:scrgbClr r="0" g="0" b="0"/>
            </a:effectRef>
            <a:fontRef idx="none"/>
          </p:style>
          <p:txBody>
            <a:bodyPr/>
            <a:lstStyle/>
            <a:p>
              <a:endParaRPr lang="en-US"/>
            </a:p>
          </p:txBody>
        </p:sp>
        <p:sp>
          <p:nvSpPr>
            <p:cNvPr id="4" name="Shape 1664"/>
            <p:cNvSpPr/>
            <p:nvPr/>
          </p:nvSpPr>
          <p:spPr>
            <a:xfrm>
              <a:off x="0" y="0"/>
              <a:ext cx="4114800" cy="3288195"/>
            </a:xfrm>
            <a:custGeom>
              <a:avLst/>
              <a:gdLst/>
              <a:ahLst/>
              <a:cxnLst/>
              <a:rect l="0" t="0" r="0" b="0"/>
              <a:pathLst>
                <a:path w="4114800" h="3288195">
                  <a:moveTo>
                    <a:pt x="0" y="3288195"/>
                  </a:moveTo>
                  <a:lnTo>
                    <a:pt x="4114800" y="3288195"/>
                  </a:lnTo>
                  <a:lnTo>
                    <a:pt x="4114800" y="0"/>
                  </a:lnTo>
                  <a:lnTo>
                    <a:pt x="0" y="0"/>
                  </a:lnTo>
                  <a:close/>
                </a:path>
              </a:pathLst>
            </a:custGeom>
            <a:ln w="635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5" name="Shape 63767"/>
            <p:cNvSpPr/>
            <p:nvPr/>
          </p:nvSpPr>
          <p:spPr>
            <a:xfrm>
              <a:off x="343230" y="181228"/>
              <a:ext cx="3491256" cy="2714384"/>
            </a:xfrm>
            <a:custGeom>
              <a:avLst/>
              <a:gdLst/>
              <a:ahLst/>
              <a:cxnLst/>
              <a:rect l="0" t="0" r="0" b="0"/>
              <a:pathLst>
                <a:path w="3491256" h="2714384">
                  <a:moveTo>
                    <a:pt x="0" y="0"/>
                  </a:moveTo>
                  <a:lnTo>
                    <a:pt x="3491256" y="0"/>
                  </a:lnTo>
                  <a:lnTo>
                    <a:pt x="3491256" y="2714384"/>
                  </a:lnTo>
                  <a:lnTo>
                    <a:pt x="0" y="2714384"/>
                  </a:lnTo>
                  <a:lnTo>
                    <a:pt x="0" y="0"/>
                  </a:lnTo>
                </a:path>
              </a:pathLst>
            </a:custGeom>
            <a:ln w="8890" cap="flat">
              <a:miter lim="100000"/>
            </a:ln>
          </p:spPr>
          <p:style>
            <a:lnRef idx="1">
              <a:srgbClr val="181717"/>
            </a:lnRef>
            <a:fillRef idx="1">
              <a:srgbClr val="FFFEFD"/>
            </a:fillRef>
            <a:effectRef idx="0">
              <a:scrgbClr r="0" g="0" b="0"/>
            </a:effectRef>
            <a:fontRef idx="none"/>
          </p:style>
          <p:txBody>
            <a:bodyPr/>
            <a:lstStyle/>
            <a:p>
              <a:endParaRPr lang="en-US"/>
            </a:p>
          </p:txBody>
        </p:sp>
        <p:sp>
          <p:nvSpPr>
            <p:cNvPr id="6" name="Shape 63768"/>
            <p:cNvSpPr/>
            <p:nvPr/>
          </p:nvSpPr>
          <p:spPr>
            <a:xfrm>
              <a:off x="464973" y="251206"/>
              <a:ext cx="1215225" cy="158026"/>
            </a:xfrm>
            <a:custGeom>
              <a:avLst/>
              <a:gdLst/>
              <a:ahLst/>
              <a:cxnLst/>
              <a:rect l="0" t="0" r="0" b="0"/>
              <a:pathLst>
                <a:path w="1215225" h="158026">
                  <a:moveTo>
                    <a:pt x="0" y="0"/>
                  </a:moveTo>
                  <a:lnTo>
                    <a:pt x="1215225" y="0"/>
                  </a:lnTo>
                  <a:lnTo>
                    <a:pt x="1215225" y="158026"/>
                  </a:lnTo>
                  <a:lnTo>
                    <a:pt x="0" y="158026"/>
                  </a:lnTo>
                  <a:lnTo>
                    <a:pt x="0" y="0"/>
                  </a:lnTo>
                </a:path>
              </a:pathLst>
            </a:custGeom>
            <a:ln w="6350" cap="flat">
              <a:miter lim="100000"/>
            </a:ln>
          </p:spPr>
          <p:style>
            <a:lnRef idx="1">
              <a:srgbClr val="181717"/>
            </a:lnRef>
            <a:fillRef idx="1">
              <a:srgbClr val="FFFEFD"/>
            </a:fillRef>
            <a:effectRef idx="0">
              <a:scrgbClr r="0" g="0" b="0"/>
            </a:effectRef>
            <a:fontRef idx="none"/>
          </p:style>
          <p:txBody>
            <a:bodyPr/>
            <a:lstStyle/>
            <a:p>
              <a:endParaRPr lang="en-US"/>
            </a:p>
          </p:txBody>
        </p:sp>
        <p:sp>
          <p:nvSpPr>
            <p:cNvPr id="7" name="Rectangle 6"/>
            <p:cNvSpPr/>
            <p:nvPr/>
          </p:nvSpPr>
          <p:spPr>
            <a:xfrm>
              <a:off x="177223" y="2949068"/>
              <a:ext cx="506595" cy="16755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181717"/>
                  </a:solidFill>
                  <a:effectLst/>
                  <a:latin typeface="Arial" panose="020B0604020202020204" pitchFamily="34" charset="0"/>
                  <a:ea typeface="Arial" panose="020B0604020202020204" pitchFamily="34" charset="0"/>
                </a:rPr>
                <a:t>Dec 2011</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rot="-5399999">
              <a:off x="-137317" y="1365758"/>
              <a:ext cx="716719" cy="16755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181717"/>
                  </a:solidFill>
                  <a:effectLst/>
                  <a:latin typeface="Arial" panose="020B0604020202020204" pitchFamily="34" charset="0"/>
                  <a:ea typeface="Arial" panose="020B0604020202020204" pitchFamily="34" charset="0"/>
                </a:rPr>
                <a:t>Influenza rate</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1067290" y="2949068"/>
              <a:ext cx="491731" cy="16755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181717"/>
                  </a:solidFill>
                  <a:effectLst/>
                  <a:latin typeface="Arial" panose="020B0604020202020204" pitchFamily="34" charset="0"/>
                  <a:ea typeface="Arial" panose="020B0604020202020204" pitchFamily="34" charset="0"/>
                </a:rPr>
                <a:t>Apr 2012</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1888015" y="2949068"/>
              <a:ext cx="514297" cy="16755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181717"/>
                  </a:solidFill>
                  <a:effectLst/>
                  <a:latin typeface="Arial" panose="020B0604020202020204" pitchFamily="34" charset="0"/>
                  <a:ea typeface="Arial" panose="020B0604020202020204" pitchFamily="34" charset="0"/>
                </a:rPr>
                <a:t>Aug 2012</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2718189" y="2949068"/>
              <a:ext cx="491596" cy="16755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181717"/>
                  </a:solidFill>
                  <a:effectLst/>
                  <a:latin typeface="Arial" panose="020B0604020202020204" pitchFamily="34" charset="0"/>
                  <a:ea typeface="Arial" panose="020B0604020202020204" pitchFamily="34" charset="0"/>
                </a:rPr>
                <a:t>Jan 2013</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3563399" y="2949068"/>
              <a:ext cx="529161" cy="16755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800">
                  <a:solidFill>
                    <a:srgbClr val="181717"/>
                  </a:solidFill>
                  <a:effectLst/>
                  <a:latin typeface="Arial" panose="020B0604020202020204" pitchFamily="34" charset="0"/>
                  <a:ea typeface="Arial" panose="020B0604020202020204" pitchFamily="34" charset="0"/>
                </a:rPr>
                <a:t>May 2013</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13" name="Shape 1673"/>
            <p:cNvSpPr/>
            <p:nvPr/>
          </p:nvSpPr>
          <p:spPr>
            <a:xfrm>
              <a:off x="343309" y="482209"/>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14" name="Shape 1674"/>
            <p:cNvSpPr/>
            <p:nvPr/>
          </p:nvSpPr>
          <p:spPr>
            <a:xfrm>
              <a:off x="343309" y="783682"/>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15" name="Shape 1675"/>
            <p:cNvSpPr/>
            <p:nvPr/>
          </p:nvSpPr>
          <p:spPr>
            <a:xfrm>
              <a:off x="343309" y="1085167"/>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16" name="Shape 1676"/>
            <p:cNvSpPr/>
            <p:nvPr/>
          </p:nvSpPr>
          <p:spPr>
            <a:xfrm>
              <a:off x="343309" y="1386653"/>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17" name="Shape 1677"/>
            <p:cNvSpPr/>
            <p:nvPr/>
          </p:nvSpPr>
          <p:spPr>
            <a:xfrm>
              <a:off x="343309" y="1688138"/>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18" name="Shape 1678"/>
            <p:cNvSpPr/>
            <p:nvPr/>
          </p:nvSpPr>
          <p:spPr>
            <a:xfrm>
              <a:off x="343309" y="1989610"/>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19" name="Shape 1679"/>
            <p:cNvSpPr/>
            <p:nvPr/>
          </p:nvSpPr>
          <p:spPr>
            <a:xfrm>
              <a:off x="343309" y="2291096"/>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20" name="Shape 1680"/>
            <p:cNvSpPr/>
            <p:nvPr/>
          </p:nvSpPr>
          <p:spPr>
            <a:xfrm>
              <a:off x="343309" y="2592581"/>
              <a:ext cx="3489757" cy="0"/>
            </a:xfrm>
            <a:custGeom>
              <a:avLst/>
              <a:gdLst/>
              <a:ahLst/>
              <a:cxnLst/>
              <a:rect l="0" t="0" r="0" b="0"/>
              <a:pathLst>
                <a:path w="3489757">
                  <a:moveTo>
                    <a:pt x="0" y="0"/>
                  </a:moveTo>
                  <a:lnTo>
                    <a:pt x="3489757" y="0"/>
                  </a:lnTo>
                </a:path>
              </a:pathLst>
            </a:custGeom>
            <a:ln w="889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21" name="Shape 1681"/>
            <p:cNvSpPr/>
            <p:nvPr/>
          </p:nvSpPr>
          <p:spPr>
            <a:xfrm>
              <a:off x="338131" y="444641"/>
              <a:ext cx="3495015" cy="2404123"/>
            </a:xfrm>
            <a:custGeom>
              <a:avLst/>
              <a:gdLst/>
              <a:ahLst/>
              <a:cxnLst/>
              <a:rect l="0" t="0" r="0" b="0"/>
              <a:pathLst>
                <a:path w="3495015" h="2404123">
                  <a:moveTo>
                    <a:pt x="0" y="2080933"/>
                  </a:moveTo>
                  <a:cubicBezTo>
                    <a:pt x="0" y="2080933"/>
                    <a:pt x="111138" y="1932724"/>
                    <a:pt x="136690" y="1810118"/>
                  </a:cubicBezTo>
                  <a:cubicBezTo>
                    <a:pt x="175006" y="2009394"/>
                    <a:pt x="187782" y="2050250"/>
                    <a:pt x="187782" y="2050250"/>
                  </a:cubicBezTo>
                  <a:cubicBezTo>
                    <a:pt x="187782" y="2050250"/>
                    <a:pt x="256756" y="2011934"/>
                    <a:pt x="324472" y="1881657"/>
                  </a:cubicBezTo>
                  <a:cubicBezTo>
                    <a:pt x="352577" y="1884185"/>
                    <a:pt x="373012" y="1886737"/>
                    <a:pt x="373012" y="1886737"/>
                  </a:cubicBezTo>
                  <a:lnTo>
                    <a:pt x="424104" y="1790941"/>
                  </a:lnTo>
                  <a:lnTo>
                    <a:pt x="463702" y="1737322"/>
                  </a:lnTo>
                  <a:cubicBezTo>
                    <a:pt x="463702" y="1737322"/>
                    <a:pt x="513525" y="1738579"/>
                    <a:pt x="553123" y="1770507"/>
                  </a:cubicBezTo>
                  <a:cubicBezTo>
                    <a:pt x="585064" y="1698993"/>
                    <a:pt x="604215" y="1673441"/>
                    <a:pt x="604215" y="1673441"/>
                  </a:cubicBezTo>
                  <a:lnTo>
                    <a:pt x="647649" y="1856105"/>
                  </a:lnTo>
                  <a:lnTo>
                    <a:pt x="703847" y="1923796"/>
                  </a:lnTo>
                  <a:lnTo>
                    <a:pt x="784327" y="2051545"/>
                  </a:lnTo>
                  <a:lnTo>
                    <a:pt x="827773" y="2123084"/>
                  </a:lnTo>
                  <a:lnTo>
                    <a:pt x="877583" y="2166519"/>
                  </a:lnTo>
                  <a:lnTo>
                    <a:pt x="927392" y="2119262"/>
                  </a:lnTo>
                  <a:lnTo>
                    <a:pt x="970852" y="2142249"/>
                  </a:lnTo>
                  <a:lnTo>
                    <a:pt x="1016826" y="2189531"/>
                  </a:lnTo>
                  <a:lnTo>
                    <a:pt x="1066648" y="2190775"/>
                  </a:lnTo>
                  <a:lnTo>
                    <a:pt x="1110082" y="2175472"/>
                  </a:lnTo>
                  <a:lnTo>
                    <a:pt x="1156068" y="2244446"/>
                  </a:lnTo>
                  <a:lnTo>
                    <a:pt x="1199502" y="2257222"/>
                  </a:lnTo>
                  <a:lnTo>
                    <a:pt x="1245476" y="2244446"/>
                  </a:lnTo>
                  <a:lnTo>
                    <a:pt x="1299134" y="2252117"/>
                  </a:lnTo>
                  <a:lnTo>
                    <a:pt x="1336180" y="2243163"/>
                  </a:lnTo>
                  <a:lnTo>
                    <a:pt x="1429423" y="2324913"/>
                  </a:lnTo>
                  <a:lnTo>
                    <a:pt x="1516291" y="2299361"/>
                  </a:lnTo>
                  <a:lnTo>
                    <a:pt x="1609534" y="2360714"/>
                  </a:lnTo>
                  <a:lnTo>
                    <a:pt x="1658086" y="2271268"/>
                  </a:lnTo>
                  <a:lnTo>
                    <a:pt x="1709179" y="2240610"/>
                  </a:lnTo>
                  <a:lnTo>
                    <a:pt x="1746237" y="2211235"/>
                  </a:lnTo>
                  <a:lnTo>
                    <a:pt x="1842033" y="2300656"/>
                  </a:lnTo>
                  <a:lnTo>
                    <a:pt x="1889303" y="2238070"/>
                  </a:lnTo>
                  <a:cubicBezTo>
                    <a:pt x="1889303" y="2238070"/>
                    <a:pt x="1945500" y="2202282"/>
                    <a:pt x="1976171" y="2147367"/>
                  </a:cubicBezTo>
                  <a:cubicBezTo>
                    <a:pt x="2020875" y="2153742"/>
                    <a:pt x="2028546" y="2148650"/>
                    <a:pt x="2028546" y="2148650"/>
                  </a:cubicBezTo>
                  <a:cubicBezTo>
                    <a:pt x="2028546" y="2148650"/>
                    <a:pt x="2083473" y="2133321"/>
                    <a:pt x="2130717" y="2064347"/>
                  </a:cubicBezTo>
                  <a:cubicBezTo>
                    <a:pt x="2170329" y="1997913"/>
                    <a:pt x="2211210" y="1950631"/>
                    <a:pt x="2211210" y="1950631"/>
                  </a:cubicBezTo>
                  <a:lnTo>
                    <a:pt x="2257196" y="1721993"/>
                  </a:lnTo>
                  <a:lnTo>
                    <a:pt x="2305723" y="1779460"/>
                  </a:lnTo>
                  <a:lnTo>
                    <a:pt x="2391321" y="1204620"/>
                  </a:lnTo>
                  <a:lnTo>
                    <a:pt x="2436025" y="818833"/>
                  </a:lnTo>
                  <a:lnTo>
                    <a:pt x="2485847" y="0"/>
                  </a:lnTo>
                  <a:lnTo>
                    <a:pt x="2535669" y="656590"/>
                  </a:lnTo>
                  <a:lnTo>
                    <a:pt x="2568867" y="790715"/>
                  </a:lnTo>
                  <a:lnTo>
                    <a:pt x="2622512" y="714070"/>
                  </a:lnTo>
                  <a:lnTo>
                    <a:pt x="2754109" y="1242924"/>
                  </a:lnTo>
                  <a:lnTo>
                    <a:pt x="2769426" y="1302957"/>
                  </a:lnTo>
                  <a:lnTo>
                    <a:pt x="2898458" y="1632547"/>
                  </a:lnTo>
                  <a:lnTo>
                    <a:pt x="2944419" y="1608277"/>
                  </a:lnTo>
                  <a:lnTo>
                    <a:pt x="2992984" y="1668310"/>
                  </a:lnTo>
                  <a:lnTo>
                    <a:pt x="3036405" y="1810118"/>
                  </a:lnTo>
                  <a:lnTo>
                    <a:pt x="3088793" y="1884185"/>
                  </a:lnTo>
                  <a:lnTo>
                    <a:pt x="3166694" y="2083486"/>
                  </a:lnTo>
                  <a:lnTo>
                    <a:pt x="3217824" y="2171599"/>
                  </a:lnTo>
                  <a:lnTo>
                    <a:pt x="3313621" y="2254644"/>
                  </a:lnTo>
                  <a:lnTo>
                    <a:pt x="3406864" y="2272551"/>
                  </a:lnTo>
                  <a:cubicBezTo>
                    <a:pt x="3406864" y="2272551"/>
                    <a:pt x="3450311" y="2305736"/>
                    <a:pt x="3463074" y="2338959"/>
                  </a:cubicBezTo>
                  <a:cubicBezTo>
                    <a:pt x="3479686" y="2379828"/>
                    <a:pt x="3495015" y="2404123"/>
                    <a:pt x="3495015" y="2404123"/>
                  </a:cubicBezTo>
                </a:path>
              </a:pathLst>
            </a:custGeom>
            <a:ln w="10160" cap="flat">
              <a:miter lim="100000"/>
            </a:ln>
          </p:spPr>
          <p:style>
            <a:lnRef idx="1">
              <a:srgbClr val="181717"/>
            </a:lnRef>
            <a:fillRef idx="0">
              <a:srgbClr val="000000">
                <a:alpha val="0"/>
              </a:srgbClr>
            </a:fillRef>
            <a:effectRef idx="0">
              <a:scrgbClr r="0" g="0" b="0"/>
            </a:effectRef>
            <a:fontRef idx="none"/>
          </p:style>
          <p:txBody>
            <a:bodyPr/>
            <a:lstStyle/>
            <a:p>
              <a:endParaRPr lang="en-US"/>
            </a:p>
          </p:txBody>
        </p:sp>
        <p:sp>
          <p:nvSpPr>
            <p:cNvPr id="22" name="Shape 1682"/>
            <p:cNvSpPr/>
            <p:nvPr/>
          </p:nvSpPr>
          <p:spPr>
            <a:xfrm>
              <a:off x="338355" y="419837"/>
              <a:ext cx="3473120" cy="2361082"/>
            </a:xfrm>
            <a:custGeom>
              <a:avLst/>
              <a:gdLst/>
              <a:ahLst/>
              <a:cxnLst/>
              <a:rect l="0" t="0" r="0" b="0"/>
              <a:pathLst>
                <a:path w="3473120" h="2361082">
                  <a:moveTo>
                    <a:pt x="0" y="1621917"/>
                  </a:moveTo>
                  <a:cubicBezTo>
                    <a:pt x="0" y="1621917"/>
                    <a:pt x="97866" y="1683436"/>
                    <a:pt x="133287" y="1481176"/>
                  </a:cubicBezTo>
                  <a:cubicBezTo>
                    <a:pt x="176162" y="1676895"/>
                    <a:pt x="192011" y="1744015"/>
                    <a:pt x="192011" y="1744015"/>
                  </a:cubicBezTo>
                  <a:lnTo>
                    <a:pt x="230226" y="1684388"/>
                  </a:lnTo>
                  <a:lnTo>
                    <a:pt x="288950" y="1758950"/>
                  </a:lnTo>
                  <a:lnTo>
                    <a:pt x="416662" y="1654543"/>
                  </a:lnTo>
                  <a:lnTo>
                    <a:pt x="457683" y="1678750"/>
                  </a:lnTo>
                  <a:lnTo>
                    <a:pt x="507073" y="1618183"/>
                  </a:lnTo>
                  <a:lnTo>
                    <a:pt x="562064" y="1785963"/>
                  </a:lnTo>
                  <a:cubicBezTo>
                    <a:pt x="562064" y="1785963"/>
                    <a:pt x="595630" y="1781315"/>
                    <a:pt x="605879" y="1821383"/>
                  </a:cubicBezTo>
                  <a:cubicBezTo>
                    <a:pt x="616128" y="1861464"/>
                    <a:pt x="645947" y="2000339"/>
                    <a:pt x="665531" y="2012480"/>
                  </a:cubicBezTo>
                  <a:cubicBezTo>
                    <a:pt x="696290" y="2072132"/>
                    <a:pt x="769925" y="2048815"/>
                    <a:pt x="785774" y="2060943"/>
                  </a:cubicBezTo>
                  <a:cubicBezTo>
                    <a:pt x="812800" y="2089836"/>
                    <a:pt x="825856" y="2109407"/>
                    <a:pt x="825856" y="2109407"/>
                  </a:cubicBezTo>
                  <a:lnTo>
                    <a:pt x="870598" y="2042287"/>
                  </a:lnTo>
                  <a:lnTo>
                    <a:pt x="922795" y="2128977"/>
                  </a:lnTo>
                  <a:lnTo>
                    <a:pt x="971271" y="1782242"/>
                  </a:lnTo>
                  <a:lnTo>
                    <a:pt x="1015073" y="2161603"/>
                  </a:lnTo>
                  <a:lnTo>
                    <a:pt x="1109231" y="2326576"/>
                  </a:lnTo>
                  <a:lnTo>
                    <a:pt x="1146518" y="2344280"/>
                  </a:lnTo>
                  <a:lnTo>
                    <a:pt x="1198715" y="2188642"/>
                  </a:lnTo>
                  <a:lnTo>
                    <a:pt x="1234135" y="2185835"/>
                  </a:lnTo>
                  <a:lnTo>
                    <a:pt x="1290993" y="2334984"/>
                  </a:lnTo>
                  <a:lnTo>
                    <a:pt x="1425219" y="2349894"/>
                  </a:lnTo>
                  <a:lnTo>
                    <a:pt x="1525892" y="2319134"/>
                  </a:lnTo>
                  <a:lnTo>
                    <a:pt x="1592072" y="2361082"/>
                  </a:lnTo>
                  <a:lnTo>
                    <a:pt x="1686217" y="2256676"/>
                  </a:lnTo>
                  <a:cubicBezTo>
                    <a:pt x="1686217" y="2256676"/>
                    <a:pt x="1780375" y="2216595"/>
                    <a:pt x="1789697" y="2175561"/>
                  </a:cubicBezTo>
                  <a:cubicBezTo>
                    <a:pt x="1799006" y="2134565"/>
                    <a:pt x="1844688" y="1916455"/>
                    <a:pt x="1844688" y="1916455"/>
                  </a:cubicBezTo>
                  <a:lnTo>
                    <a:pt x="1930438" y="1983550"/>
                  </a:lnTo>
                  <a:lnTo>
                    <a:pt x="2013395" y="1950021"/>
                  </a:lnTo>
                  <a:lnTo>
                    <a:pt x="2109394" y="2045093"/>
                  </a:lnTo>
                  <a:cubicBezTo>
                    <a:pt x="2109394" y="2045093"/>
                    <a:pt x="2147621" y="2054390"/>
                    <a:pt x="2174659" y="2014334"/>
                  </a:cubicBezTo>
                  <a:cubicBezTo>
                    <a:pt x="2201685" y="1974253"/>
                    <a:pt x="2199805" y="1949069"/>
                    <a:pt x="2247354" y="1950021"/>
                  </a:cubicBezTo>
                  <a:cubicBezTo>
                    <a:pt x="2261337" y="1863318"/>
                    <a:pt x="2300491" y="1532433"/>
                    <a:pt x="2300491" y="1532433"/>
                  </a:cubicBezTo>
                  <a:cubicBezTo>
                    <a:pt x="2300491" y="1532433"/>
                    <a:pt x="2333117" y="1404734"/>
                    <a:pt x="2362010" y="1402867"/>
                  </a:cubicBezTo>
                  <a:cubicBezTo>
                    <a:pt x="2384387" y="1393546"/>
                    <a:pt x="2401164" y="1378623"/>
                    <a:pt x="2413280" y="1349731"/>
                  </a:cubicBezTo>
                  <a:cubicBezTo>
                    <a:pt x="2425395" y="1320838"/>
                    <a:pt x="2482253" y="1087806"/>
                    <a:pt x="2482253" y="1087806"/>
                  </a:cubicBezTo>
                  <a:lnTo>
                    <a:pt x="2532596" y="1142797"/>
                  </a:lnTo>
                  <a:lnTo>
                    <a:pt x="2573617" y="0"/>
                  </a:lnTo>
                  <a:cubicBezTo>
                    <a:pt x="2573617" y="0"/>
                    <a:pt x="2621140" y="36360"/>
                    <a:pt x="2624887" y="96952"/>
                  </a:cubicBezTo>
                  <a:cubicBezTo>
                    <a:pt x="2628608" y="157543"/>
                    <a:pt x="2663089" y="745706"/>
                    <a:pt x="2663089" y="745706"/>
                  </a:cubicBezTo>
                  <a:lnTo>
                    <a:pt x="2705964" y="1131608"/>
                  </a:lnTo>
                  <a:cubicBezTo>
                    <a:pt x="2705964" y="1131608"/>
                    <a:pt x="2783332" y="1614449"/>
                    <a:pt x="2808516" y="1692745"/>
                  </a:cubicBezTo>
                  <a:cubicBezTo>
                    <a:pt x="2833662" y="1771053"/>
                    <a:pt x="2941790" y="1916481"/>
                    <a:pt x="2966034" y="1936051"/>
                  </a:cubicBezTo>
                  <a:cubicBezTo>
                    <a:pt x="2982798" y="1955622"/>
                    <a:pt x="2998648" y="1972386"/>
                    <a:pt x="2998648" y="1972386"/>
                  </a:cubicBezTo>
                  <a:lnTo>
                    <a:pt x="3036875" y="1957476"/>
                  </a:lnTo>
                  <a:lnTo>
                    <a:pt x="3076956" y="2086089"/>
                  </a:lnTo>
                  <a:cubicBezTo>
                    <a:pt x="3076956" y="2086089"/>
                    <a:pt x="3200934" y="2196084"/>
                    <a:pt x="3215830" y="2237105"/>
                  </a:cubicBezTo>
                  <a:cubicBezTo>
                    <a:pt x="3243796" y="2246427"/>
                    <a:pt x="3295078" y="2224976"/>
                    <a:pt x="3311855" y="2114055"/>
                  </a:cubicBezTo>
                  <a:cubicBezTo>
                    <a:pt x="3341662" y="2208213"/>
                    <a:pt x="3372421" y="2264143"/>
                    <a:pt x="3392005" y="2281847"/>
                  </a:cubicBezTo>
                  <a:cubicBezTo>
                    <a:pt x="3420910" y="2307031"/>
                    <a:pt x="3455391" y="2348027"/>
                    <a:pt x="3455391" y="2348027"/>
                  </a:cubicBezTo>
                  <a:lnTo>
                    <a:pt x="3473120" y="2330323"/>
                  </a:lnTo>
                </a:path>
              </a:pathLst>
            </a:custGeom>
            <a:ln w="12700" cap="flat">
              <a:custDash>
                <a:ds d="500000" sp="300000"/>
              </a:custDash>
              <a:round/>
            </a:ln>
          </p:spPr>
          <p:style>
            <a:lnRef idx="1">
              <a:srgbClr val="4D4989"/>
            </a:lnRef>
            <a:fillRef idx="0">
              <a:srgbClr val="000000">
                <a:alpha val="0"/>
              </a:srgbClr>
            </a:fillRef>
            <a:effectRef idx="0">
              <a:scrgbClr r="0" g="0" b="0"/>
            </a:effectRef>
            <a:fontRef idx="none"/>
          </p:style>
          <p:txBody>
            <a:bodyPr/>
            <a:lstStyle/>
            <a:p>
              <a:endParaRPr lang="en-US"/>
            </a:p>
          </p:txBody>
        </p:sp>
        <p:sp>
          <p:nvSpPr>
            <p:cNvPr id="23" name="Rectangle 22"/>
            <p:cNvSpPr/>
            <p:nvPr/>
          </p:nvSpPr>
          <p:spPr>
            <a:xfrm>
              <a:off x="1375334" y="267998"/>
              <a:ext cx="313092" cy="14661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181717"/>
                  </a:solidFill>
                  <a:effectLst/>
                  <a:latin typeface="Arial" panose="020B0604020202020204" pitchFamily="34" charset="0"/>
                  <a:ea typeface="Arial" panose="020B0604020202020204" pitchFamily="34" charset="0"/>
                </a:rPr>
                <a:t>Twitter</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24" name="Shape 1684"/>
            <p:cNvSpPr/>
            <p:nvPr/>
          </p:nvSpPr>
          <p:spPr>
            <a:xfrm>
              <a:off x="1089664" y="316533"/>
              <a:ext cx="257797" cy="0"/>
            </a:xfrm>
            <a:custGeom>
              <a:avLst/>
              <a:gdLst/>
              <a:ahLst/>
              <a:cxnLst/>
              <a:rect l="0" t="0" r="0" b="0"/>
              <a:pathLst>
                <a:path w="257797">
                  <a:moveTo>
                    <a:pt x="0" y="0"/>
                  </a:moveTo>
                  <a:lnTo>
                    <a:pt x="257797" y="0"/>
                  </a:lnTo>
                </a:path>
              </a:pathLst>
            </a:custGeom>
            <a:ln w="12700" cap="flat">
              <a:custDash>
                <a:ds d="500000" sp="300000"/>
              </a:custDash>
              <a:round/>
            </a:ln>
          </p:spPr>
          <p:style>
            <a:lnRef idx="1">
              <a:srgbClr val="4D4989"/>
            </a:lnRef>
            <a:fillRef idx="0">
              <a:srgbClr val="000000">
                <a:alpha val="0"/>
              </a:srgbClr>
            </a:fillRef>
            <a:effectRef idx="0">
              <a:scrgbClr r="0" g="0" b="0"/>
            </a:effectRef>
            <a:fontRef idx="none"/>
          </p:style>
          <p:txBody>
            <a:bodyPr/>
            <a:lstStyle/>
            <a:p>
              <a:endParaRPr lang="en-US"/>
            </a:p>
          </p:txBody>
        </p:sp>
        <p:sp>
          <p:nvSpPr>
            <p:cNvPr id="25" name="Rectangle 24"/>
            <p:cNvSpPr/>
            <p:nvPr/>
          </p:nvSpPr>
          <p:spPr>
            <a:xfrm>
              <a:off x="820099" y="267992"/>
              <a:ext cx="203722" cy="146614"/>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181717"/>
                  </a:solidFill>
                  <a:effectLst/>
                  <a:latin typeface="Arial" panose="020B0604020202020204" pitchFamily="34" charset="0"/>
                  <a:ea typeface="Arial" panose="020B0604020202020204" pitchFamily="34" charset="0"/>
                </a:rPr>
                <a:t>CDC</a:t>
              </a:r>
              <a:endParaRPr lang="en-US" sz="950">
                <a:solidFill>
                  <a:srgbClr val="181717"/>
                </a:solidFill>
                <a:effectLst/>
                <a:latin typeface="Times New Roman" panose="02020603050405020304" pitchFamily="18" charset="0"/>
                <a:ea typeface="Times New Roman" panose="02020603050405020304" pitchFamily="18" charset="0"/>
              </a:endParaRPr>
            </a:p>
          </p:txBody>
        </p:sp>
        <p:sp>
          <p:nvSpPr>
            <p:cNvPr id="26" name="Shape 1686"/>
            <p:cNvSpPr/>
            <p:nvPr/>
          </p:nvSpPr>
          <p:spPr>
            <a:xfrm>
              <a:off x="534430" y="316916"/>
              <a:ext cx="257797" cy="0"/>
            </a:xfrm>
            <a:custGeom>
              <a:avLst/>
              <a:gdLst/>
              <a:ahLst/>
              <a:cxnLst/>
              <a:rect l="0" t="0" r="0" b="0"/>
              <a:pathLst>
                <a:path w="257797">
                  <a:moveTo>
                    <a:pt x="0" y="0"/>
                  </a:moveTo>
                  <a:lnTo>
                    <a:pt x="257797" y="0"/>
                  </a:lnTo>
                </a:path>
              </a:pathLst>
            </a:custGeom>
            <a:ln w="12700" cap="flat">
              <a:round/>
            </a:ln>
          </p:spPr>
          <p:style>
            <a:lnRef idx="1">
              <a:srgbClr val="181717"/>
            </a:lnRef>
            <a:fillRef idx="0">
              <a:srgbClr val="000000">
                <a:alpha val="0"/>
              </a:srgbClr>
            </a:fillRef>
            <a:effectRef idx="0">
              <a:scrgbClr r="0" g="0" b="0"/>
            </a:effectRef>
            <a:fontRef idx="none"/>
          </p:style>
          <p:txBody>
            <a:bodyPr/>
            <a:lstStyle/>
            <a:p>
              <a:endParaRPr lang="en-US"/>
            </a:p>
          </p:txBody>
        </p:sp>
      </p:grpSp>
      <p:sp>
        <p:nvSpPr>
          <p:cNvPr id="27" name="Rectangle 26"/>
          <p:cNvSpPr/>
          <p:nvPr/>
        </p:nvSpPr>
        <p:spPr>
          <a:xfrm>
            <a:off x="523874" y="5187521"/>
            <a:ext cx="10487025" cy="964880"/>
          </a:xfrm>
          <a:prstGeom prst="rect">
            <a:avLst/>
          </a:prstGeom>
        </p:spPr>
        <p:txBody>
          <a:bodyPr wrap="square">
            <a:spAutoFit/>
          </a:bodyPr>
          <a:lstStyle/>
          <a:p>
            <a:pPr marL="628650" indent="-6350">
              <a:lnSpc>
                <a:spcPct val="105000"/>
              </a:lnSpc>
              <a:spcAft>
                <a:spcPts val="1325"/>
              </a:spcAft>
            </a:pPr>
            <a:r>
              <a:rPr lang="en-US" b="1" dirty="0">
                <a:solidFill>
                  <a:srgbClr val="181717"/>
                </a:solidFill>
                <a:latin typeface="Calibri" panose="020F0502020204030204" pitchFamily="34" charset="0"/>
                <a:ea typeface="Calibri" panose="020F0502020204030204" pitchFamily="34" charset="0"/>
                <a:cs typeface="Calibri" panose="020F0502020204030204" pitchFamily="34" charset="0"/>
              </a:rPr>
              <a:t>Our Twitter-derived estimate of influenza prevalence in the U.S. over time, along with the rate measured by the US Centers for Disease Control and Prevention (CDC). The two trends have a correlation of 0.85.</a:t>
            </a:r>
            <a:endParaRPr lang="en-US" sz="2400" dirty="0">
              <a:solidFill>
                <a:srgbClr val="181717"/>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023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514" y="424934"/>
            <a:ext cx="2445862" cy="523220"/>
          </a:xfrm>
          <a:prstGeom prst="rect">
            <a:avLst/>
          </a:prstGeom>
        </p:spPr>
        <p:txBody>
          <a:bodyPr wrap="none">
            <a:spAutoFit/>
          </a:bodyPr>
          <a:lstStyle/>
          <a:p>
            <a:r>
              <a:rPr lang="en-US" sz="2800" b="1" dirty="0">
                <a:ln w="0"/>
                <a:solidFill>
                  <a:schemeClr val="accent1"/>
                </a:solidFill>
                <a:effectLst>
                  <a:outerShdw blurRad="38100" dist="25400" dir="5400000" algn="ctr" rotWithShape="0">
                    <a:srgbClr val="6E747A">
                      <a:alpha val="43000"/>
                    </a:srgbClr>
                  </a:outerShdw>
                </a:effectLst>
              </a:rPr>
              <a:t>Beyond</a:t>
            </a:r>
            <a:r>
              <a:rPr lang="en-US" dirty="0">
                <a:latin typeface="FrutigerLTStd-UltraBlack"/>
              </a:rPr>
              <a:t> </a:t>
            </a:r>
            <a:r>
              <a:rPr lang="en-US" sz="2800" b="1" dirty="0">
                <a:ln w="0"/>
                <a:solidFill>
                  <a:schemeClr val="accent1"/>
                </a:solidFill>
                <a:effectLst>
                  <a:outerShdw blurRad="38100" dist="25400" dir="5400000" algn="ctr" rotWithShape="0">
                    <a:srgbClr val="6E747A">
                      <a:alpha val="43000"/>
                    </a:srgbClr>
                  </a:outerShdw>
                </a:effectLst>
              </a:rPr>
              <a:t>Twitter</a:t>
            </a:r>
          </a:p>
        </p:txBody>
      </p:sp>
      <p:sp>
        <p:nvSpPr>
          <p:cNvPr id="3" name="Rectangle 2"/>
          <p:cNvSpPr/>
          <p:nvPr/>
        </p:nvSpPr>
        <p:spPr>
          <a:xfrm>
            <a:off x="0" y="1052810"/>
            <a:ext cx="12192000" cy="5632311"/>
          </a:xfrm>
          <a:prstGeom prst="rect">
            <a:avLst/>
          </a:prstGeom>
        </p:spPr>
        <p:txBody>
          <a:bodyPr wrap="square">
            <a:spAutoFit/>
          </a:bodyPr>
          <a:lstStyle/>
          <a:p>
            <a:pPr marL="342900" indent="-342900">
              <a:buFont typeface="Arial" panose="020B0604020202020204" pitchFamily="34" charset="0"/>
              <a:buChar char="•"/>
            </a:pPr>
            <a:r>
              <a:rPr lang="en-US" sz="2000" dirty="0"/>
              <a:t>Many health-focused online communities provide more detailed health information than twitter and require NLP algorithms to analyze the data.</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err="1"/>
              <a:t>RateMDs</a:t>
            </a:r>
            <a:r>
              <a:rPr lang="en-US" sz="2000" b="1" dirty="0"/>
              <a:t>:</a:t>
            </a:r>
          </a:p>
          <a:p>
            <a:r>
              <a:rPr lang="en-US" sz="2000" dirty="0"/>
              <a:t>      Used topic models of NLP for sentiment analysis  on the reviews provided by the site. It is inferred that sentiment        expressed is useful for analyze patient perceptions of healthcare across the US.</a:t>
            </a:r>
          </a:p>
          <a:p>
            <a:pPr marL="342900" indent="-342900">
              <a:buFont typeface="Arial" panose="020B0604020202020204" pitchFamily="34" charset="0"/>
              <a:buChar char="•"/>
            </a:pPr>
            <a:endParaRPr lang="en-US" sz="2000" b="1" dirty="0"/>
          </a:p>
          <a:p>
            <a:pPr marL="342900" indent="-342900">
              <a:buFont typeface="Arial" panose="020B0604020202020204" pitchFamily="34" charset="0"/>
              <a:buChar char="•"/>
            </a:pPr>
            <a:r>
              <a:rPr lang="en-US" sz="2000" b="1" dirty="0"/>
              <a:t>Drugs Forum:</a:t>
            </a:r>
          </a:p>
          <a:p>
            <a:r>
              <a:rPr lang="en-US" sz="2000" dirty="0"/>
              <a:t>      Provides anonymous disused forum data about the illicit drug activity. Our summarization system  correctly  identified the typical dose and common side effects of </a:t>
            </a:r>
            <a:r>
              <a:rPr lang="en-US" sz="2000" dirty="0" err="1"/>
              <a:t>mephedrone</a:t>
            </a:r>
            <a:r>
              <a:rPr lang="en-US" sz="2000" dirty="0"/>
              <a:t>, a new and potentially dangerous drug.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Critically, at the core of social media is human language, and NLP technologies are required to mine these data.</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 effective NLP approach begins by choosing the right data source—a site like Twitter for general monitoring of population health effects versus online forums for specialized medical questions—and continues with a  clear formulation of the health question informed by domain expertise.</a:t>
            </a:r>
          </a:p>
          <a:p>
            <a:endParaRPr lang="en-US" sz="2000" dirty="0"/>
          </a:p>
          <a:p>
            <a:endParaRPr lang="en-US" sz="2000" dirty="0"/>
          </a:p>
        </p:txBody>
      </p:sp>
    </p:spTree>
    <p:extLst>
      <p:ext uri="{BB962C8B-B14F-4D97-AF65-F5344CB8AC3E}">
        <p14:creationId xmlns:p14="http://schemas.microsoft.com/office/powerpoint/2010/main" val="408892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0050" y="400735"/>
            <a:ext cx="7448550" cy="523220"/>
          </a:xfrm>
          <a:prstGeom prst="rect">
            <a:avLst/>
          </a:prstGeom>
        </p:spPr>
        <p:txBody>
          <a:bodyPr wrap="square">
            <a:spAutoFit/>
          </a:bodyPr>
          <a:lstStyle/>
          <a:p>
            <a:r>
              <a:rPr lang="en-US" sz="2800" b="1" dirty="0">
                <a:ln w="0"/>
                <a:solidFill>
                  <a:schemeClr val="accent1"/>
                </a:solidFill>
                <a:effectLst>
                  <a:outerShdw blurRad="38100" dist="25400" dir="5400000" algn="ctr" rotWithShape="0">
                    <a:srgbClr val="6E747A">
                      <a:alpha val="43000"/>
                    </a:srgbClr>
                  </a:outerShdw>
                </a:effectLst>
              </a:rPr>
              <a:t>Social Media versus Privacy and Credibility</a:t>
            </a:r>
          </a:p>
        </p:txBody>
      </p:sp>
      <p:sp>
        <p:nvSpPr>
          <p:cNvPr id="5" name="Rectangle 4"/>
          <p:cNvSpPr/>
          <p:nvPr/>
        </p:nvSpPr>
        <p:spPr>
          <a:xfrm>
            <a:off x="400050" y="1061606"/>
            <a:ext cx="9258300" cy="400110"/>
          </a:xfrm>
          <a:prstGeom prst="rect">
            <a:avLst/>
          </a:prstGeom>
        </p:spPr>
        <p:txBody>
          <a:bodyPr wrap="square">
            <a:spAutoFit/>
          </a:bodyPr>
          <a:lstStyle/>
          <a:p>
            <a:r>
              <a:rPr lang="en-US" sz="2000" b="1" dirty="0">
                <a:latin typeface="+mj-lt"/>
              </a:rPr>
              <a:t>Predictive Algorithms for Patient Risk: Privacy versus Better Care:</a:t>
            </a:r>
          </a:p>
        </p:txBody>
      </p:sp>
      <p:sp>
        <p:nvSpPr>
          <p:cNvPr id="6" name="Rectangle 5"/>
          <p:cNvSpPr/>
          <p:nvPr/>
        </p:nvSpPr>
        <p:spPr>
          <a:xfrm>
            <a:off x="400050" y="1599368"/>
            <a:ext cx="11468100" cy="5078313"/>
          </a:xfrm>
          <a:prstGeom prst="rect">
            <a:avLst/>
          </a:prstGeom>
        </p:spPr>
        <p:txBody>
          <a:bodyPr wrap="square">
            <a:spAutoFit/>
          </a:bodyPr>
          <a:lstStyle/>
          <a:p>
            <a:pPr marL="285750" indent="-285750">
              <a:buFont typeface="Courier New" panose="02070309020205020404" pitchFamily="49" charset="0"/>
              <a:buChar char="o"/>
            </a:pPr>
            <a:r>
              <a:rPr lang="en-US" dirty="0"/>
              <a:t>Algorithms that predict out-of-hospital events such as readmission are not constrained by computing power, cost or complexity but by their reliance on electronic health record (EHR) data.</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This unstructured data of EHR are unlikely to have much usable psychosocial, psychometric, or ecological data.</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Despite sophisticated data mining, even IBM’s Watson is still working to extract new insights from EHR data beyond, say, distended neck veins predicting readmission for congestive heart failure. </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Sources of data could be low tech. Hospital staff could simply ask patients or relatives etc. This is a costly and slow approach.</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Using offline data from public records, surveys, and questionnaires, loyalty cards, brick-and-mortar shopping behaviors,  and data aggregators have some of the data missing from current predictive algorithms. This is high tech data.</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Precisely such combined social and offline data could give insights into patient behaviors and social determinants of health that critically impact some types of clinical risk.</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90914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954" y="509271"/>
            <a:ext cx="10471356" cy="400110"/>
          </a:xfrm>
          <a:prstGeom prst="rect">
            <a:avLst/>
          </a:prstGeom>
        </p:spPr>
        <p:txBody>
          <a:bodyPr wrap="square">
            <a:spAutoFit/>
          </a:bodyPr>
          <a:lstStyle/>
          <a:p>
            <a:r>
              <a:rPr lang="en-US" sz="2000" b="1" dirty="0"/>
              <a:t>Anti-vaccination Campaigns: Diversity of Opinion versus Deception and Manipulation</a:t>
            </a:r>
          </a:p>
        </p:txBody>
      </p:sp>
      <p:sp>
        <p:nvSpPr>
          <p:cNvPr id="3" name="Rectangle 2"/>
          <p:cNvSpPr/>
          <p:nvPr/>
        </p:nvSpPr>
        <p:spPr>
          <a:xfrm>
            <a:off x="412954" y="1000036"/>
            <a:ext cx="11464414" cy="5355312"/>
          </a:xfrm>
          <a:prstGeom prst="rect">
            <a:avLst/>
          </a:prstGeom>
        </p:spPr>
        <p:txBody>
          <a:bodyPr wrap="square">
            <a:spAutoFit/>
          </a:bodyPr>
          <a:lstStyle/>
          <a:p>
            <a:pPr marL="285750" indent="-285750">
              <a:buFont typeface="Wingdings" panose="05000000000000000000" pitchFamily="2" charset="2"/>
              <a:buChar char="q"/>
            </a:pPr>
            <a:r>
              <a:rPr lang="en-US" dirty="0"/>
              <a:t>It is well known that social networks of interconnected individuals have mediating effects on health. Some of these effects are positive and some are negative based on how we treat health issues.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users who are skeptical about vaccines clearly have the desire and right to share information, create content for others to consume, and to belong to a freely sharing network of individuals.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Although the Twitter disclosures are related to traditional childhood vaccinations, a more novel vaccination has been for human papillomavirus (HPV) infections.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medical and regulatory consensus is that generally no significant harms are caused by the vaccine. It could be argued that Tweets and blog posts are public disclosures, and so vaccine skeptics contribute to the diversity of opinions found on social media.</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New sources of data such as social media can quickly entail threats to privacy and free speech and may also deliberately contain harmful, wrong information.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Society-wide discussion of the tradeoffs between patient privacy and caring better for patients, or consumer diversity of opinion and enhancing the credibility of social media data is crucial.</a:t>
            </a:r>
          </a:p>
          <a:p>
            <a:endParaRPr lang="en-US" dirty="0"/>
          </a:p>
        </p:txBody>
      </p:sp>
    </p:spTree>
    <p:extLst>
      <p:ext uri="{BB962C8B-B14F-4D97-AF65-F5344CB8AC3E}">
        <p14:creationId xmlns:p14="http://schemas.microsoft.com/office/powerpoint/2010/main" val="377996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3210" y="687656"/>
            <a:ext cx="5084020"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Any Questions </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Wingdings" panose="05000000000000000000" pitchFamily="2" charset="2"/>
              </a:rPr>
              <a:t></a:t>
            </a:r>
            <a:endPar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058" y="1610986"/>
            <a:ext cx="9488129" cy="4561903"/>
          </a:xfrm>
          <a:prstGeom prst="rect">
            <a:avLst/>
          </a:prstGeom>
        </p:spPr>
      </p:pic>
    </p:spTree>
    <p:extLst>
      <p:ext uri="{BB962C8B-B14F-4D97-AF65-F5344CB8AC3E}">
        <p14:creationId xmlns:p14="http://schemas.microsoft.com/office/powerpoint/2010/main" val="350298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UMKC-ppt0707-first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76"/>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ctrTitle"/>
          </p:nvPr>
        </p:nvSpPr>
        <p:spPr bwMode="auto">
          <a:xfrm>
            <a:off x="2209800" y="1295400"/>
            <a:ext cx="7772400" cy="1981200"/>
          </a:xfrm>
          <a:ln>
            <a:miter lim="800000"/>
            <a:headEnd/>
            <a:tailEnd/>
          </a:ln>
        </p:spPr>
        <p:txBody>
          <a:bodyPr vert="horz" wrap="square" lIns="91440" tIns="45720" rIns="91440" bIns="45720" numCol="1" rtlCol="0" anchor="t" anchorCtr="0" compatLnSpc="1">
            <a:prstTxWarp prst="textNoShape">
              <a:avLst/>
            </a:prstTxWarp>
            <a:normAutofit/>
          </a:bodyPr>
          <a:lstStyle/>
          <a:p>
            <a:pPr>
              <a:defRPr/>
            </a:pPr>
            <a:r>
              <a:rPr lang="en-US" sz="3600" dirty="0"/>
              <a:t>Treating Patients’ Real</a:t>
            </a:r>
            <a:br>
              <a:rPr lang="en-US" sz="3600" dirty="0"/>
            </a:br>
            <a:r>
              <a:rPr lang="en-US" sz="3600" dirty="0"/>
              <a:t>Avatars in the Virtual</a:t>
            </a:r>
            <a:br>
              <a:rPr lang="en-US" sz="3600" dirty="0"/>
            </a:br>
            <a:r>
              <a:rPr lang="en-US" sz="3600" dirty="0"/>
              <a:t>Medical Office</a:t>
            </a:r>
            <a:endParaRPr lang="en-US" sz="2800" b="1" i="1" dirty="0">
              <a:solidFill>
                <a:schemeClr val="bg2">
                  <a:lumMod val="50000"/>
                </a:schemeClr>
              </a:solidFill>
              <a:latin typeface="Arial" pitchFamily="34" charset="0"/>
              <a:cs typeface="Arial" pitchFamily="34" charset="0"/>
            </a:endParaRPr>
          </a:p>
        </p:txBody>
      </p:sp>
      <p:sp>
        <p:nvSpPr>
          <p:cNvPr id="3076" name="Rectangle 3"/>
          <p:cNvSpPr>
            <a:spLocks noGrp="1" noChangeArrowheads="1"/>
          </p:cNvSpPr>
          <p:nvPr>
            <p:ph type="subTitle" idx="1"/>
          </p:nvPr>
        </p:nvSpPr>
        <p:spPr bwMode="auto">
          <a:xfrm>
            <a:off x="5181600" y="4572000"/>
            <a:ext cx="777240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a:latin typeface="Arial" panose="020B0604020202020204" pitchFamily="34" charset="0"/>
                <a:cs typeface="Arial" panose="020B0604020202020204" pitchFamily="34" charset="0"/>
              </a:rPr>
              <a:t>Vikesh Padarthi</a:t>
            </a:r>
          </a:p>
        </p:txBody>
      </p:sp>
      <p:sp>
        <p:nvSpPr>
          <p:cNvPr id="3077" name="Text Box 6"/>
          <p:cNvSpPr txBox="1">
            <a:spLocks noChangeArrowheads="1"/>
          </p:cNvSpPr>
          <p:nvPr/>
        </p:nvSpPr>
        <p:spPr bwMode="auto">
          <a:xfrm>
            <a:off x="2133600" y="35814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endParaRPr lang="en-US" altLang="en-US">
              <a:cs typeface="Arial" panose="020B0604020202020204" pitchFamily="34" charset="0"/>
            </a:endParaRPr>
          </a:p>
        </p:txBody>
      </p:sp>
    </p:spTree>
    <p:extLst>
      <p:ext uri="{BB962C8B-B14F-4D97-AF65-F5344CB8AC3E}">
        <p14:creationId xmlns:p14="http://schemas.microsoft.com/office/powerpoint/2010/main" val="233621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1066800" y="304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solidFill>
                  <a:srgbClr val="0070C0"/>
                </a:solidFill>
                <a:latin typeface="Calibri" panose="020F0502020204030204" pitchFamily="34" charset="0"/>
              </a:rPr>
              <a:t>Introduction :</a:t>
            </a:r>
          </a:p>
        </p:txBody>
      </p:sp>
      <p:sp>
        <p:nvSpPr>
          <p:cNvPr id="4099" name="Content Placeholder 2"/>
          <p:cNvSpPr>
            <a:spLocks noGrp="1"/>
          </p:cNvSpPr>
          <p:nvPr>
            <p:ph idx="1"/>
          </p:nvPr>
        </p:nvSpPr>
        <p:spPr bwMode="auto">
          <a:xfrm>
            <a:off x="1981200" y="990601"/>
            <a:ext cx="8229600" cy="5135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a:latin typeface="Calibri" panose="020F0502020204030204" pitchFamily="34" charset="0"/>
              </a:rPr>
              <a:t>According to the US Center of Medicare and Medicaid Service data, healthcare cost in the US has been rising  exponentially in the last three decades and is far above any other developed country, yet yielding much  lower health outcomes.</a:t>
            </a:r>
          </a:p>
          <a:p>
            <a:r>
              <a:rPr lang="en-US" altLang="en-US" sz="2200">
                <a:latin typeface="Calibri" panose="020F0502020204030204" pitchFamily="34" charset="0"/>
              </a:rPr>
              <a:t>As part of this project, second life of patient called Avatar is developed and used for the delivery of medical services.</a:t>
            </a:r>
          </a:p>
          <a:p>
            <a:r>
              <a:rPr lang="en-US" altLang="en-US" sz="2200">
                <a:latin typeface="Calibri" panose="020F0502020204030204" pitchFamily="34" charset="0"/>
              </a:rPr>
              <a:t>Wearable and other bio sensors are used to create avatars that have real-time vital data.</a:t>
            </a:r>
          </a:p>
          <a:p>
            <a:r>
              <a:rPr lang="en-US" altLang="en-US" sz="2200">
                <a:latin typeface="Calibri" panose="020F0502020204030204" pitchFamily="34" charset="0"/>
              </a:rPr>
              <a:t>These bio sensors are helpful to carry patients vital data in real time.</a:t>
            </a:r>
          </a:p>
          <a:p>
            <a:r>
              <a:rPr lang="en-US" altLang="en-US" sz="2200">
                <a:latin typeface="Calibri" panose="020F0502020204030204" pitchFamily="34" charset="0"/>
              </a:rPr>
              <a:t>Experiments with avatars of volunteer patients with gastrointestinal (GI) diseases visiting the avatar of a real physician show the  tremendous potential of this approach in delivering medical care</a:t>
            </a:r>
            <a:r>
              <a:rPr lang="en-US" altLang="en-US" sz="2400"/>
              <a:t>.</a:t>
            </a:r>
            <a:endParaRPr lang="en-US" altLang="en-US" sz="2200">
              <a:latin typeface="Calibri" panose="020F0502020204030204" pitchFamily="34" charset="0"/>
            </a:endParaRPr>
          </a:p>
        </p:txBody>
      </p:sp>
    </p:spTree>
    <p:extLst>
      <p:ext uri="{BB962C8B-B14F-4D97-AF65-F5344CB8AC3E}">
        <p14:creationId xmlns:p14="http://schemas.microsoft.com/office/powerpoint/2010/main" val="1828604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xfrm>
            <a:off x="-609600" y="228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solidFill>
                  <a:srgbClr val="0070C0"/>
                </a:solidFill>
                <a:latin typeface="Calibri" panose="020F0502020204030204" pitchFamily="34" charset="0"/>
              </a:rPr>
              <a:t>Project</a:t>
            </a:r>
            <a:r>
              <a:rPr lang="en-US" altLang="en-US"/>
              <a:t> </a:t>
            </a:r>
            <a:r>
              <a:rPr lang="en-US" altLang="en-US" sz="3200" b="1">
                <a:solidFill>
                  <a:srgbClr val="0070C0"/>
                </a:solidFill>
                <a:latin typeface="Calibri" panose="020F0502020204030204" pitchFamily="34" charset="0"/>
              </a:rPr>
              <a:t>Overview :</a:t>
            </a:r>
          </a:p>
        </p:txBody>
      </p:sp>
      <p:sp>
        <p:nvSpPr>
          <p:cNvPr id="5123" name="Content Placeholder 2"/>
          <p:cNvSpPr>
            <a:spLocks noGrp="1"/>
          </p:cNvSpPr>
          <p:nvPr>
            <p:ph idx="1"/>
          </p:nvPr>
        </p:nvSpPr>
        <p:spPr bwMode="auto">
          <a:xfrm>
            <a:off x="1828800" y="1066801"/>
            <a:ext cx="8382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a:latin typeface="Calibri" panose="020F0502020204030204" pitchFamily="34" charset="0"/>
              </a:rPr>
              <a:t>The objective of this project is to develop an innovative way of providing medical care that accomplishes two seemingly conflicting objectives simultaneously: increasing access to medical care while reducing medical costs.</a:t>
            </a:r>
          </a:p>
          <a:p>
            <a:r>
              <a:rPr lang="en-US" altLang="en-US" sz="2200">
                <a:latin typeface="Calibri" panose="020F0502020204030204" pitchFamily="34" charset="0"/>
              </a:rPr>
              <a:t>Proposed approach is to use virtual medical offices in 3D virtual worlds, enabling interactions of patients and physicians’ avatars. The novelty of our approach is in the creation of “real avatars” that carry patients vital data, which are accessible to authorized physicians only.</a:t>
            </a:r>
          </a:p>
          <a:p>
            <a:r>
              <a:rPr lang="en-US" altLang="en-US" sz="2200">
                <a:latin typeface="Calibri" panose="020F0502020204030204" pitchFamily="34" charset="0"/>
              </a:rPr>
              <a:t>Three inter-related theories— telepresence, social presence, and flow have been applied in the investigation of virtual worlds. We relied on these three theories to illuminate the advantage of virtual worlds for creating technology-mediated access to medical office visits.</a:t>
            </a:r>
          </a:p>
        </p:txBody>
      </p:sp>
    </p:spTree>
    <p:extLst>
      <p:ext uri="{BB962C8B-B14F-4D97-AF65-F5344CB8AC3E}">
        <p14:creationId xmlns:p14="http://schemas.microsoft.com/office/powerpoint/2010/main" val="267016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7566"/>
            <a:ext cx="9144000" cy="887896"/>
          </a:xfrm>
        </p:spPr>
        <p:txBody>
          <a:bodyPr>
            <a:normAutofit/>
          </a:bodyPr>
          <a:lstStyle/>
          <a:p>
            <a:r>
              <a:rPr lang="en-IN" sz="2400" dirty="0"/>
              <a:t>INTRODUCTION</a:t>
            </a:r>
          </a:p>
        </p:txBody>
      </p:sp>
      <p:sp>
        <p:nvSpPr>
          <p:cNvPr id="3" name="Subtitle 2"/>
          <p:cNvSpPr>
            <a:spLocks noGrp="1"/>
          </p:cNvSpPr>
          <p:nvPr>
            <p:ph type="subTitle" idx="1"/>
          </p:nvPr>
        </p:nvSpPr>
        <p:spPr>
          <a:xfrm>
            <a:off x="1524000" y="1959428"/>
            <a:ext cx="9144000" cy="3846285"/>
          </a:xfrm>
        </p:spPr>
        <p:txBody>
          <a:bodyPr>
            <a:normAutofit/>
          </a:bodyPr>
          <a:lstStyle/>
          <a:p>
            <a:pPr marL="342900" indent="-342900" algn="just">
              <a:buFont typeface="Arial" panose="020B0604020202020204" pitchFamily="34" charset="0"/>
              <a:buChar char="•"/>
            </a:pPr>
            <a:r>
              <a:rPr lang="en-IN" sz="1600" dirty="0"/>
              <a:t>Growing emphasis on generating and accessing medical content  via social media.</a:t>
            </a:r>
          </a:p>
          <a:p>
            <a:pPr marL="342900" indent="-342900" algn="just">
              <a:buFont typeface="Arial" panose="020B0604020202020204" pitchFamily="34" charset="0"/>
              <a:buChar char="•"/>
            </a:pPr>
            <a:r>
              <a:rPr lang="en-IN" sz="1600" dirty="0"/>
              <a:t>Many platforms like social media, virtual worlds and mobile applications are developed to generate new avenues in health care system.</a:t>
            </a:r>
          </a:p>
          <a:p>
            <a:pPr marL="342900" indent="-342900" algn="just">
              <a:buFont typeface="Arial" panose="020B0604020202020204" pitchFamily="34" charset="0"/>
              <a:buChar char="•"/>
            </a:pPr>
            <a:r>
              <a:rPr lang="en-IN" sz="1600" dirty="0"/>
              <a:t>Many groups in society like patients, physicians, hospitals, pharmaceutical companies and many agencies are tending towards the analysis to get which channels are best in providing exact information.</a:t>
            </a:r>
          </a:p>
          <a:p>
            <a:pPr marL="342900" indent="-342900" algn="just">
              <a:buFont typeface="Arial" panose="020B0604020202020204" pitchFamily="34" charset="0"/>
              <a:buChar char="•"/>
            </a:pPr>
            <a:r>
              <a:rPr lang="en-IN" sz="1600" dirty="0"/>
              <a:t>Meta-analysis of social warranties empirical insights like : </a:t>
            </a:r>
          </a:p>
          <a:p>
            <a:pPr marL="342900" indent="-342900" algn="just">
              <a:buFont typeface="Wingdings" panose="05000000000000000000" pitchFamily="2" charset="2"/>
              <a:buChar char="ü"/>
            </a:pPr>
            <a:r>
              <a:rPr lang="en-IN" sz="1600" dirty="0"/>
              <a:t>Credibility</a:t>
            </a:r>
          </a:p>
          <a:p>
            <a:pPr marL="342900" indent="-342900" algn="just">
              <a:buFont typeface="Wingdings" panose="05000000000000000000" pitchFamily="2" charset="2"/>
              <a:buChar char="ü"/>
            </a:pPr>
            <a:r>
              <a:rPr lang="en-IN" sz="1600" dirty="0" err="1"/>
              <a:t>Recency</a:t>
            </a:r>
            <a:endParaRPr lang="en-IN" sz="1600" dirty="0"/>
          </a:p>
          <a:p>
            <a:pPr marL="342900" indent="-342900" algn="just">
              <a:buFont typeface="Wingdings" panose="05000000000000000000" pitchFamily="2" charset="2"/>
              <a:buChar char="ü"/>
            </a:pPr>
            <a:r>
              <a:rPr lang="en-IN" sz="1600" dirty="0"/>
              <a:t>Uniqueness</a:t>
            </a:r>
          </a:p>
          <a:p>
            <a:pPr marL="342900" indent="-342900" algn="just">
              <a:buFont typeface="Wingdings" panose="05000000000000000000" pitchFamily="2" charset="2"/>
              <a:buChar char="ü"/>
            </a:pPr>
            <a:r>
              <a:rPr lang="en-IN" sz="1600" dirty="0"/>
              <a:t>Frequency and Salience                                     </a:t>
            </a:r>
          </a:p>
          <a:p>
            <a:pPr marL="342900" indent="-342900" algn="just">
              <a:buFont typeface="Arial" panose="020B0604020202020204" pitchFamily="34" charset="0"/>
              <a:buChar char="•"/>
            </a:pPr>
            <a:endParaRPr lang="en-IN" sz="1600" dirty="0"/>
          </a:p>
          <a:p>
            <a:pPr marL="342900" indent="-342900" algn="just">
              <a:buFont typeface="Arial" panose="020B0604020202020204" pitchFamily="34" charset="0"/>
              <a:buChar char="•"/>
            </a:pPr>
            <a:endParaRPr lang="en-IN" sz="1600" dirty="0"/>
          </a:p>
          <a:p>
            <a:pPr marL="342900" indent="-342900" algn="just">
              <a:buFont typeface="Arial" panose="020B0604020202020204" pitchFamily="34" charset="0"/>
              <a:buChar char="•"/>
            </a:pPr>
            <a:endParaRPr lang="en-IN" sz="1600" dirty="0"/>
          </a:p>
        </p:txBody>
      </p:sp>
    </p:spTree>
    <p:extLst>
      <p:ext uri="{BB962C8B-B14F-4D97-AF65-F5344CB8AC3E}">
        <p14:creationId xmlns:p14="http://schemas.microsoft.com/office/powerpoint/2010/main" val="334951941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914400" y="304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sz="3200" b="1">
                <a:solidFill>
                  <a:srgbClr val="0070C0"/>
                </a:solidFill>
                <a:latin typeface="Calibri" panose="020F0502020204030204" pitchFamily="34" charset="0"/>
              </a:rPr>
              <a:t>3D Virtual world</a:t>
            </a:r>
            <a:br>
              <a:rPr lang="en-US" altLang="en-US" b="1"/>
            </a:br>
            <a:endParaRPr lang="en-US" altLang="en-US" b="1"/>
          </a:p>
        </p:txBody>
      </p:sp>
      <p:pic>
        <p:nvPicPr>
          <p:cNvPr id="61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1" y="990600"/>
            <a:ext cx="8913813"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7365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066800" y="381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solidFill>
                  <a:srgbClr val="0070C0"/>
                </a:solidFill>
                <a:latin typeface="Calibri" panose="020F0502020204030204" pitchFamily="34" charset="0"/>
              </a:rPr>
              <a:t>Continued</a:t>
            </a:r>
            <a:r>
              <a:rPr lang="en-US" altLang="en-US" sz="3200">
                <a:solidFill>
                  <a:srgbClr val="0070C0"/>
                </a:solidFill>
                <a:latin typeface="Calibri" panose="020F0502020204030204" pitchFamily="34" charset="0"/>
              </a:rPr>
              <a:t>…</a:t>
            </a:r>
          </a:p>
        </p:txBody>
      </p:sp>
      <p:sp>
        <p:nvSpPr>
          <p:cNvPr id="7171" name="Content Placeholder 2"/>
          <p:cNvSpPr>
            <a:spLocks noGrp="1"/>
          </p:cNvSpPr>
          <p:nvPr>
            <p:ph idx="1"/>
          </p:nvPr>
        </p:nvSpPr>
        <p:spPr bwMode="auto">
          <a:xfrm>
            <a:off x="1905000" y="1143001"/>
            <a:ext cx="83058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a:latin typeface="Calibri" panose="020F0502020204030204" pitchFamily="34" charset="0"/>
              </a:rPr>
              <a:t>Group office visits are particularly suitable in virtual medical offices, because patients participate in the visits anonymously through their avatars.</a:t>
            </a:r>
          </a:p>
          <a:p>
            <a:r>
              <a:rPr lang="en-US" altLang="en-US" sz="2200">
                <a:latin typeface="Calibri" panose="020F0502020204030204" pitchFamily="34" charset="0"/>
              </a:rPr>
              <a:t>In face-to face group office visits, patient privacy is an issue.</a:t>
            </a:r>
          </a:p>
          <a:p>
            <a:r>
              <a:rPr lang="en-US" altLang="en-US" sz="2200">
                <a:latin typeface="Calibri" panose="020F0502020204030204" pitchFamily="34" charset="0"/>
              </a:rPr>
              <a:t>A virtual office visit eliminates the privacy issue, since individuals remain anonymous to other group members.</a:t>
            </a:r>
          </a:p>
          <a:p>
            <a:r>
              <a:rPr lang="en-US" altLang="en-US" sz="2200">
                <a:latin typeface="Calibri" panose="020F0502020204030204" pitchFamily="34" charset="0"/>
              </a:rPr>
              <a:t>At any time during the virtual medical office visit, the physician can click on the armband of a patient avatar to check that patient’s vitals or visit a Web portal, which shows all of the patient avatars’ vitals.</a:t>
            </a:r>
          </a:p>
        </p:txBody>
      </p:sp>
    </p:spTree>
    <p:extLst>
      <p:ext uri="{BB962C8B-B14F-4D97-AF65-F5344CB8AC3E}">
        <p14:creationId xmlns:p14="http://schemas.microsoft.com/office/powerpoint/2010/main" val="2266551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609600" y="304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solidFill>
                  <a:srgbClr val="0070C0"/>
                </a:solidFill>
                <a:latin typeface="Calibri" panose="020F0502020204030204" pitchFamily="34" charset="0"/>
              </a:rPr>
              <a:t>Experimental</a:t>
            </a:r>
            <a:r>
              <a:rPr lang="en-US" altLang="en-US" sz="3200">
                <a:solidFill>
                  <a:srgbClr val="0070C0"/>
                </a:solidFill>
                <a:latin typeface="Calibri" panose="020F0502020204030204" pitchFamily="34" charset="0"/>
              </a:rPr>
              <a:t> </a:t>
            </a:r>
            <a:r>
              <a:rPr lang="en-US" altLang="en-US" sz="3200" b="1">
                <a:solidFill>
                  <a:srgbClr val="0070C0"/>
                </a:solidFill>
                <a:latin typeface="Calibri" panose="020F0502020204030204" pitchFamily="34" charset="0"/>
              </a:rPr>
              <a:t>Results</a:t>
            </a:r>
            <a:r>
              <a:rPr lang="en-US" altLang="en-US" sz="3200">
                <a:solidFill>
                  <a:srgbClr val="0070C0"/>
                </a:solidFill>
                <a:latin typeface="Calibri" panose="020F0502020204030204" pitchFamily="34" charset="0"/>
              </a:rPr>
              <a:t>:</a:t>
            </a:r>
          </a:p>
        </p:txBody>
      </p:sp>
      <p:sp>
        <p:nvSpPr>
          <p:cNvPr id="8195" name="Content Placeholder 2"/>
          <p:cNvSpPr>
            <a:spLocks noGrp="1"/>
          </p:cNvSpPr>
          <p:nvPr>
            <p:ph idx="1"/>
          </p:nvPr>
        </p:nvSpPr>
        <p:spPr bwMode="auto">
          <a:xfrm>
            <a:off x="1752600" y="1143000"/>
            <a:ext cx="84582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a:latin typeface="Calibri" panose="020F0502020204030204" pitchFamily="34" charset="0"/>
              </a:rPr>
              <a:t>During a virtual medical office visit, each patient wears a wearable bio sensor, which captures the patient’s vitals in real time. Other sensors are also used to capture additional physiological data, such as blood oxygen and weight. The sensor data are first transmitted via Bluetooth to either a Smartphone or a tablet, then forwarded to a  Web portal and finally loaded to the patient’s avatar.</a:t>
            </a:r>
          </a:p>
          <a:p>
            <a:r>
              <a:rPr lang="en-US" altLang="en-US" sz="2200">
                <a:latin typeface="Calibri" panose="020F0502020204030204" pitchFamily="34" charset="0"/>
              </a:rPr>
              <a:t>Study was carried out in two stages</a:t>
            </a:r>
          </a:p>
          <a:p>
            <a:r>
              <a:rPr lang="en-US" altLang="en-US" sz="2200">
                <a:latin typeface="Calibri" panose="020F0502020204030204" pitchFamily="34" charset="0"/>
              </a:rPr>
              <a:t>In the first stage, the technology was developed and tested. We  elected Zephyr BioHarness (</a:t>
            </a:r>
            <a:r>
              <a:rPr lang="en-US" altLang="en-US" sz="2200">
                <a:latin typeface="Calibri" panose="020F0502020204030204" pitchFamily="34" charset="0"/>
                <a:hlinkClick r:id="rId2"/>
              </a:rPr>
              <a:t>www.zephyranywhere</a:t>
            </a:r>
            <a:r>
              <a:rPr lang="en-US" altLang="en-US" sz="2200">
                <a:latin typeface="Calibri" panose="020F0502020204030204" pitchFamily="34" charset="0"/>
              </a:rPr>
              <a:t>.com), which is a wearable bio sensor that has its own mobile apps.</a:t>
            </a:r>
          </a:p>
          <a:p>
            <a:r>
              <a:rPr lang="en-US" altLang="en-US" sz="2200">
                <a:latin typeface="Calibri" panose="020F0502020204030204" pitchFamily="34" charset="0"/>
              </a:rPr>
              <a:t>The second stage involves testing patients acceptance of virtual medical office visits through an experiment with volunteer patients and a volunteer physician.</a:t>
            </a:r>
          </a:p>
        </p:txBody>
      </p:sp>
    </p:spTree>
    <p:extLst>
      <p:ext uri="{BB962C8B-B14F-4D97-AF65-F5344CB8AC3E}">
        <p14:creationId xmlns:p14="http://schemas.microsoft.com/office/powerpoint/2010/main" val="1723760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990600" y="304800"/>
            <a:ext cx="8382000" cy="1036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solidFill>
                  <a:srgbClr val="0070C0"/>
                </a:solidFill>
                <a:latin typeface="Calibri" panose="020F0502020204030204" pitchFamily="34" charset="0"/>
              </a:rPr>
              <a:t>Continued</a:t>
            </a:r>
            <a:r>
              <a:rPr lang="en-US" altLang="en-US">
                <a:solidFill>
                  <a:srgbClr val="0070C0"/>
                </a:solidFill>
                <a:latin typeface="Calibri" panose="020F0502020204030204" pitchFamily="34" charset="0"/>
              </a:rPr>
              <a:t>…</a:t>
            </a:r>
            <a:endParaRPr lang="en-US" altLang="en-US"/>
          </a:p>
        </p:txBody>
      </p:sp>
      <p:sp>
        <p:nvSpPr>
          <p:cNvPr id="9219" name="Content Placeholder 2"/>
          <p:cNvSpPr>
            <a:spLocks noGrp="1"/>
          </p:cNvSpPr>
          <p:nvPr>
            <p:ph idx="1"/>
          </p:nvPr>
        </p:nvSpPr>
        <p:spPr bwMode="auto">
          <a:xfrm>
            <a:off x="1752600" y="1371601"/>
            <a:ext cx="8458200" cy="4754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a:latin typeface="Calibri" panose="020F0502020204030204" pitchFamily="34" charset="0"/>
              </a:rPr>
              <a:t>An overall average rating of 8.9 on a 0–10 scale, with 10 being the highest.</a:t>
            </a:r>
          </a:p>
          <a:p>
            <a:r>
              <a:rPr lang="en-US" altLang="en-US" sz="2200">
                <a:latin typeface="Calibri" panose="020F0502020204030204" pitchFamily="34" charset="0"/>
              </a:rPr>
              <a:t>Satisfaction with the physician was also high with an overall average of 8.6.</a:t>
            </a:r>
          </a:p>
          <a:p>
            <a:r>
              <a:rPr lang="en-US" altLang="en-US" sz="2200">
                <a:latin typeface="Calibri" panose="020F0502020204030204" pitchFamily="34" charset="0"/>
              </a:rPr>
              <a:t>Sensors were deemed trustworthy with an overall average of 9.2.  satisfaction with the group experience had an overall average of 8.1.</a:t>
            </a:r>
          </a:p>
          <a:p>
            <a:r>
              <a:rPr lang="en-US" altLang="en-US" sz="2200">
                <a:latin typeface="Calibri" panose="020F0502020204030204" pitchFamily="34" charset="0"/>
              </a:rPr>
              <a:t>In terms of comparison with face-to face physician office visits, the patients rated the similarity of their experience with face-to-face office visits at 8.0 on a 0–10 scale. </a:t>
            </a:r>
          </a:p>
        </p:txBody>
      </p:sp>
    </p:spTree>
    <p:extLst>
      <p:ext uri="{BB962C8B-B14F-4D97-AF65-F5344CB8AC3E}">
        <p14:creationId xmlns:p14="http://schemas.microsoft.com/office/powerpoint/2010/main" val="118746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1066800" y="304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solidFill>
                  <a:srgbClr val="0070C0"/>
                </a:solidFill>
                <a:latin typeface="Calibri" panose="020F0502020204030204" pitchFamily="34" charset="0"/>
              </a:rPr>
              <a:t>Advantages</a:t>
            </a:r>
          </a:p>
        </p:txBody>
      </p:sp>
      <p:sp>
        <p:nvSpPr>
          <p:cNvPr id="10243" name="Content Placeholder 2"/>
          <p:cNvSpPr>
            <a:spLocks noGrp="1"/>
          </p:cNvSpPr>
          <p:nvPr>
            <p:ph idx="1"/>
          </p:nvPr>
        </p:nvSpPr>
        <p:spPr bwMode="auto">
          <a:xfrm>
            <a:off x="1828800" y="1066801"/>
            <a:ext cx="83820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a:latin typeface="Calibri" panose="020F0502020204030204" pitchFamily="34" charset="0"/>
              </a:rPr>
              <a:t>Creating “real” avatars makes virtual medical office visits more efficient and informative.</a:t>
            </a:r>
          </a:p>
          <a:p>
            <a:r>
              <a:rPr lang="en-US" altLang="en-US" sz="2200">
                <a:latin typeface="Calibri" panose="020F0502020204030204" pitchFamily="34" charset="0"/>
              </a:rPr>
              <a:t>Since the vital data is captured in real time, the physician has more up-to-date health data than in traditional office visits.</a:t>
            </a:r>
          </a:p>
          <a:p>
            <a:r>
              <a:rPr lang="en-US" altLang="en-US" sz="2200">
                <a:latin typeface="Calibri" panose="020F0502020204030204" pitchFamily="34" charset="0"/>
              </a:rPr>
              <a:t>Virtual medical offices require only a small fraction of the cost relative to building and maintaining brick-and mortar medical offices, and could offer 24/7 medical services regardless of the patients’ and physicians’ geographical location</a:t>
            </a:r>
            <a:r>
              <a:rPr lang="en-US" altLang="en-US" sz="2400"/>
              <a:t>.</a:t>
            </a:r>
          </a:p>
          <a:p>
            <a:r>
              <a:rPr lang="en-US" altLang="en-US" sz="2200">
                <a:latin typeface="Calibri" panose="020F0502020204030204" pitchFamily="34" charset="0"/>
              </a:rPr>
              <a:t>Two goals that can be achieved are substantially decreasing the cost of medical services and increasing accessibility to medical care.</a:t>
            </a:r>
          </a:p>
          <a:p>
            <a:endParaRPr lang="en-US" altLang="en-US" sz="2200">
              <a:latin typeface="Calibri" panose="020F0502020204030204" pitchFamily="34" charset="0"/>
            </a:endParaRPr>
          </a:p>
        </p:txBody>
      </p:sp>
    </p:spTree>
    <p:extLst>
      <p:ext uri="{BB962C8B-B14F-4D97-AF65-F5344CB8AC3E}">
        <p14:creationId xmlns:p14="http://schemas.microsoft.com/office/powerpoint/2010/main" val="1547948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1219200" y="381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b="1">
                <a:solidFill>
                  <a:srgbClr val="0070C0"/>
                </a:solidFill>
                <a:latin typeface="Calibri" panose="020F0502020204030204" pitchFamily="34" charset="0"/>
              </a:rPr>
              <a:t>Challenges</a:t>
            </a:r>
          </a:p>
        </p:txBody>
      </p:sp>
      <p:sp>
        <p:nvSpPr>
          <p:cNvPr id="11267" name="Content Placeholder 2"/>
          <p:cNvSpPr>
            <a:spLocks noGrp="1"/>
          </p:cNvSpPr>
          <p:nvPr>
            <p:ph idx="1"/>
          </p:nvPr>
        </p:nvSpPr>
        <p:spPr bwMode="auto">
          <a:xfrm>
            <a:off x="1752600" y="1143001"/>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a:latin typeface="Calibri" panose="020F0502020204030204" pitchFamily="34" charset="0"/>
              </a:rPr>
              <a:t>Including patient and physician education in the use of the technology.</a:t>
            </a:r>
          </a:p>
          <a:p>
            <a:r>
              <a:rPr lang="en-US" altLang="en-US" sz="2200">
                <a:latin typeface="Calibri" panose="020F0502020204030204" pitchFamily="34" charset="0"/>
              </a:rPr>
              <a:t>Protecting patient health records from hackers.</a:t>
            </a:r>
          </a:p>
          <a:p>
            <a:r>
              <a:rPr lang="en-US" altLang="en-US" sz="2200">
                <a:latin typeface="Calibri" panose="020F0502020204030204" pitchFamily="34" charset="0"/>
              </a:rPr>
              <a:t>Appropriate use of the technology to preserve quality of care.</a:t>
            </a:r>
          </a:p>
        </p:txBody>
      </p:sp>
    </p:spTree>
    <p:extLst>
      <p:ext uri="{BB962C8B-B14F-4D97-AF65-F5344CB8AC3E}">
        <p14:creationId xmlns:p14="http://schemas.microsoft.com/office/powerpoint/2010/main" val="2479358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Content Placeholder 3" descr="hacking-presentation-basic-14-638.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1" y="0"/>
            <a:ext cx="7739063" cy="581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285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8" descr="UMKC-ppt0707-first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76"/>
            <a:ext cx="9144000" cy="685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ctrTitle"/>
          </p:nvPr>
        </p:nvSpPr>
        <p:spPr bwMode="auto">
          <a:xfrm>
            <a:off x="2209800" y="1295400"/>
            <a:ext cx="7772400" cy="1981200"/>
          </a:xfrm>
          <a:ln>
            <a:miter lim="800000"/>
            <a:headEnd/>
            <a:tailEnd/>
          </a:ln>
        </p:spPr>
        <p:txBody>
          <a:bodyPr vert="horz" wrap="square" lIns="91440" tIns="45720" rIns="91440" bIns="45720" numCol="1" rtlCol="0" anchor="t" anchorCtr="0" compatLnSpc="1">
            <a:prstTxWarp prst="textNoShape">
              <a:avLst/>
            </a:prstTxWarp>
            <a:normAutofit/>
          </a:bodyPr>
          <a:lstStyle/>
          <a:p>
            <a:pPr eaLnBrk="1" hangingPunct="1">
              <a:defRPr/>
            </a:pPr>
            <a:r>
              <a:rPr lang="en-US" sz="3200" b="1" i="1" dirty="0">
                <a:solidFill>
                  <a:schemeClr val="bg2">
                    <a:lumMod val="50000"/>
                  </a:schemeClr>
                </a:solidFill>
                <a:latin typeface="Arial" pitchFamily="34" charset="0"/>
                <a:cs typeface="Arial" pitchFamily="34" charset="0"/>
              </a:rPr>
              <a:t>Signal Fusion for Social</a:t>
            </a:r>
            <a:br>
              <a:rPr lang="en-US" sz="3200" b="1" i="1" dirty="0">
                <a:solidFill>
                  <a:schemeClr val="bg2">
                    <a:lumMod val="50000"/>
                  </a:schemeClr>
                </a:solidFill>
                <a:latin typeface="Arial" pitchFamily="34" charset="0"/>
                <a:cs typeface="Arial" pitchFamily="34" charset="0"/>
              </a:rPr>
            </a:br>
            <a:r>
              <a:rPr lang="en-US" sz="3200" b="1" i="1" dirty="0">
                <a:solidFill>
                  <a:schemeClr val="bg2">
                    <a:lumMod val="50000"/>
                  </a:schemeClr>
                </a:solidFill>
                <a:latin typeface="Arial" pitchFamily="34" charset="0"/>
                <a:cs typeface="Arial" pitchFamily="34" charset="0"/>
              </a:rPr>
              <a:t>Media Analysis of</a:t>
            </a:r>
            <a:br>
              <a:rPr lang="en-US" sz="3200" b="1" i="1" dirty="0">
                <a:solidFill>
                  <a:schemeClr val="bg2">
                    <a:lumMod val="50000"/>
                  </a:schemeClr>
                </a:solidFill>
                <a:latin typeface="Arial" pitchFamily="34" charset="0"/>
                <a:cs typeface="Arial" pitchFamily="34" charset="0"/>
              </a:rPr>
            </a:br>
            <a:r>
              <a:rPr lang="en-US" sz="3200" b="1" i="1" dirty="0">
                <a:solidFill>
                  <a:schemeClr val="bg2">
                    <a:lumMod val="50000"/>
                  </a:schemeClr>
                </a:solidFill>
                <a:latin typeface="Arial" pitchFamily="34" charset="0"/>
                <a:cs typeface="Arial" pitchFamily="34" charset="0"/>
              </a:rPr>
              <a:t>Adverse Drug Events</a:t>
            </a:r>
          </a:p>
        </p:txBody>
      </p:sp>
      <p:sp>
        <p:nvSpPr>
          <p:cNvPr id="4100" name="Rectangle 3"/>
          <p:cNvSpPr>
            <a:spLocks noGrp="1" noChangeArrowheads="1"/>
          </p:cNvSpPr>
          <p:nvPr>
            <p:ph type="subTitle" idx="1"/>
          </p:nvPr>
        </p:nvSpPr>
        <p:spPr bwMode="auto">
          <a:xfrm>
            <a:off x="2209800" y="3733800"/>
            <a:ext cx="7772400" cy="137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2400">
                <a:latin typeface="Arial" panose="020B0604020202020204" pitchFamily="34" charset="0"/>
                <a:cs typeface="Arial" panose="020B0604020202020204" pitchFamily="34" charset="0"/>
              </a:rPr>
              <a:t>Dinesh Kumar BANDAM (02)</a:t>
            </a:r>
          </a:p>
        </p:txBody>
      </p:sp>
    </p:spTree>
    <p:extLst>
      <p:ext uri="{BB962C8B-B14F-4D97-AF65-F5344CB8AC3E}">
        <p14:creationId xmlns:p14="http://schemas.microsoft.com/office/powerpoint/2010/main" val="3274870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905000" y="1"/>
            <a:ext cx="8229600" cy="792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3200">
                <a:solidFill>
                  <a:srgbClr val="0070C0"/>
                </a:solidFill>
                <a:latin typeface="Calibri" panose="020F0502020204030204" pitchFamily="34" charset="0"/>
              </a:rPr>
              <a:t>Introduction:</a:t>
            </a:r>
          </a:p>
        </p:txBody>
      </p:sp>
      <p:sp>
        <p:nvSpPr>
          <p:cNvPr id="6147" name="Content Placeholder 2"/>
          <p:cNvSpPr>
            <a:spLocks noGrp="1"/>
          </p:cNvSpPr>
          <p:nvPr>
            <p:ph idx="1"/>
          </p:nvPr>
        </p:nvSpPr>
        <p:spPr bwMode="auto">
          <a:xfrm>
            <a:off x="1905000" y="533400"/>
            <a:ext cx="8305800" cy="5638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r>
              <a:rPr lang="en-US" altLang="en-US" sz="2200">
                <a:latin typeface="Calibri" panose="020F0502020204030204" pitchFamily="34" charset="0"/>
              </a:rPr>
              <a:t>Rapid detection of adverse reactions to a drug is essential in limiting the potential harm to patients taking the  drug. Detecting adverse drug reactions (ADRs) is an evolving science .</a:t>
            </a:r>
          </a:p>
          <a:p>
            <a:r>
              <a:rPr lang="en-US" altLang="en-US" sz="2200">
                <a:latin typeface="Calibri" panose="020F0502020204030204" pitchFamily="34" charset="0"/>
              </a:rPr>
              <a:t>we attempt to analyze to exploit online data sources  and predict these reactions. </a:t>
            </a:r>
          </a:p>
          <a:p>
            <a:r>
              <a:rPr lang="en-US" altLang="en-US" sz="2200">
                <a:latin typeface="Calibri" panose="020F0502020204030204" pitchFamily="34" charset="0"/>
              </a:rPr>
              <a:t> The key motivation for studying drug adverse events using social media data is the recent success in the use of online search query logs in reliably predicting the outbreak of influenza.</a:t>
            </a:r>
          </a:p>
          <a:p>
            <a:r>
              <a:rPr lang="en-US" altLang="en-US" sz="2200">
                <a:latin typeface="Calibri" panose="020F0502020204030204" pitchFamily="34" charset="0"/>
              </a:rPr>
              <a:t>White and his colleagues used software to track drug symptoms as user enter in online search query in order to analyze drug reaction and since data is heterogeneous it is difficult to analyze  reactions. This is generally social fusion.   </a:t>
            </a:r>
          </a:p>
          <a:p>
            <a:r>
              <a:rPr lang="en-US" altLang="en-US" sz="2200">
                <a:latin typeface="Calibri" panose="020F0502020204030204" pitchFamily="34" charset="0"/>
              </a:rPr>
              <a:t>Personal views about drugs are expressed in social media and raw text could change from structured to unstructured.Key issue is the design of fusion mechanism to derive a final decision after rendering many evidences.</a:t>
            </a:r>
          </a:p>
        </p:txBody>
      </p:sp>
    </p:spTree>
    <p:extLst>
      <p:ext uri="{BB962C8B-B14F-4D97-AF65-F5344CB8AC3E}">
        <p14:creationId xmlns:p14="http://schemas.microsoft.com/office/powerpoint/2010/main" val="103130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bwMode="auto">
          <a:xfrm>
            <a:off x="1929301" y="663191"/>
            <a:ext cx="8130774" cy="492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r>
              <a:rPr lang="en-US" altLang="en-US" sz="3200" dirty="0">
                <a:solidFill>
                  <a:srgbClr val="0070C0"/>
                </a:solidFill>
                <a:latin typeface="Calibri" panose="020F0502020204030204" pitchFamily="34" charset="0"/>
              </a:rPr>
              <a:t>Challenges in Signal Fusion for Social Media Analysis of Drug Events</a:t>
            </a:r>
          </a:p>
        </p:txBody>
      </p:sp>
      <p:sp>
        <p:nvSpPr>
          <p:cNvPr id="7171" name="Content Placeholder 2"/>
          <p:cNvSpPr>
            <a:spLocks noGrp="1"/>
          </p:cNvSpPr>
          <p:nvPr>
            <p:ph idx="1"/>
          </p:nvPr>
        </p:nvSpPr>
        <p:spPr bwMode="auto">
          <a:xfrm>
            <a:off x="1830475" y="1537433"/>
            <a:ext cx="8229600" cy="51514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sz="2200" dirty="0">
                <a:latin typeface="Calibri" panose="020F0502020204030204" pitchFamily="34" charset="0"/>
              </a:rPr>
              <a:t>The core challenges in signal fusion is very nature of social media data, and problem of analyzing and detecting drug reactions from such sources.</a:t>
            </a:r>
          </a:p>
          <a:p>
            <a:r>
              <a:rPr lang="en-US" altLang="en-US" sz="2200" dirty="0">
                <a:solidFill>
                  <a:srgbClr val="0070C0"/>
                </a:solidFill>
                <a:latin typeface="Calibri" panose="020F0502020204030204" pitchFamily="34" charset="0"/>
              </a:rPr>
              <a:t>Diversity of signal source</a:t>
            </a:r>
            <a:r>
              <a:rPr lang="en-US" altLang="en-US" sz="2200" dirty="0">
                <a:latin typeface="Calibri" panose="020F0502020204030204" pitchFamily="34" charset="0"/>
              </a:rPr>
              <a:t>: The diverse nature of social media and significant differences in the nature and type of signals generated from each source, and differences in their reliability. Hence, we require methods to appropriately weigh the importance of each signal.</a:t>
            </a:r>
          </a:p>
          <a:p>
            <a:r>
              <a:rPr lang="en-US" altLang="en-US" sz="2200" dirty="0">
                <a:solidFill>
                  <a:srgbClr val="0070C0"/>
                </a:solidFill>
                <a:latin typeface="Calibri" panose="020F0502020204030204" pitchFamily="34" charset="0"/>
              </a:rPr>
              <a:t>Temporal Resolution</a:t>
            </a:r>
            <a:r>
              <a:rPr lang="en-US" altLang="en-US" sz="2200" dirty="0">
                <a:latin typeface="Calibri" panose="020F0502020204030204" pitchFamily="34" charset="0"/>
              </a:rPr>
              <a:t>: some sources offer better local temporal information, others offer better global temporal information. Yet, other sources may require variable temporal resolutions for their analysis. Determining which resolution works best for a given source is a difficult task, which is further compounded when multiple sources are being considered</a:t>
            </a:r>
          </a:p>
          <a:p>
            <a:endParaRPr lang="en-US" altLang="en-US" sz="2200" dirty="0">
              <a:latin typeface="Calibri" panose="020F0502020204030204" pitchFamily="34" charset="0"/>
            </a:endParaRPr>
          </a:p>
        </p:txBody>
      </p:sp>
    </p:spTree>
    <p:extLst>
      <p:ext uri="{BB962C8B-B14F-4D97-AF65-F5344CB8AC3E}">
        <p14:creationId xmlns:p14="http://schemas.microsoft.com/office/powerpoint/2010/main" val="416941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3829"/>
            <a:ext cx="9144000" cy="1088571"/>
          </a:xfrm>
        </p:spPr>
        <p:txBody>
          <a:bodyPr>
            <a:normAutofit/>
          </a:bodyPr>
          <a:lstStyle/>
          <a:p>
            <a:r>
              <a:rPr lang="en-IN" dirty="0"/>
              <a:t>CREDIBILITY</a:t>
            </a:r>
          </a:p>
        </p:txBody>
      </p:sp>
      <p:sp>
        <p:nvSpPr>
          <p:cNvPr id="3" name="Subtitle 2"/>
          <p:cNvSpPr>
            <a:spLocks noGrp="1"/>
          </p:cNvSpPr>
          <p:nvPr>
            <p:ph type="subTitle" idx="1"/>
          </p:nvPr>
        </p:nvSpPr>
        <p:spPr>
          <a:xfrm>
            <a:off x="1524000" y="1422400"/>
            <a:ext cx="9144000" cy="5181600"/>
          </a:xfrm>
        </p:spPr>
        <p:txBody>
          <a:bodyPr>
            <a:normAutofit/>
          </a:bodyPr>
          <a:lstStyle/>
          <a:p>
            <a:pPr marL="342900" indent="-342900" algn="just">
              <a:buFont typeface="Wingdings" panose="05000000000000000000" pitchFamily="2" charset="2"/>
              <a:buChar char="§"/>
            </a:pPr>
            <a:r>
              <a:rPr lang="en-IN" sz="1400" dirty="0"/>
              <a:t>This insight refers to the Quality, trustworthiness and integrity of information appearing in social media.</a:t>
            </a:r>
          </a:p>
          <a:p>
            <a:pPr marL="342900" indent="-342900" algn="just">
              <a:buFont typeface="Wingdings" panose="05000000000000000000" pitchFamily="2" charset="2"/>
              <a:buChar char="§"/>
            </a:pPr>
            <a:r>
              <a:rPr lang="en-IN" sz="1400" dirty="0"/>
              <a:t>As the social media runs on user generated content , entire information like source and message are critical.</a:t>
            </a:r>
          </a:p>
          <a:p>
            <a:pPr marL="342900" indent="-342900" algn="just">
              <a:buFont typeface="Wingdings" panose="05000000000000000000" pitchFamily="2" charset="2"/>
              <a:buChar char="§"/>
            </a:pPr>
            <a:r>
              <a:rPr lang="en-IN" sz="1400" dirty="0"/>
              <a:t>Studies were conducted to determine the levels of credibility,  reviews in between 4 and 10 percent on four websites were spam.</a:t>
            </a:r>
          </a:p>
          <a:p>
            <a:pPr marL="342900" indent="-342900" algn="just">
              <a:buFont typeface="Wingdings" panose="05000000000000000000" pitchFamily="2" charset="2"/>
              <a:buChar char="§"/>
            </a:pPr>
            <a:r>
              <a:rPr lang="en-IN" sz="1400" dirty="0"/>
              <a:t>In the same manner 10 percent of blogs were also examined as spam where as 40 percent of U.S and Biz domains are not credible.</a:t>
            </a:r>
          </a:p>
          <a:p>
            <a:pPr marL="342900" indent="-342900" algn="just">
              <a:buFont typeface="Wingdings" panose="05000000000000000000" pitchFamily="2" charset="2"/>
              <a:buChar char="§"/>
            </a:pPr>
            <a:r>
              <a:rPr lang="en-IN" sz="1400" dirty="0"/>
              <a:t>The data for this assessment had taken from many third party URLs’  databases like </a:t>
            </a:r>
            <a:r>
              <a:rPr lang="en-IN" sz="1400" dirty="0" err="1"/>
              <a:t>LegitScript,NABP,Health</a:t>
            </a:r>
            <a:r>
              <a:rPr lang="en-IN" sz="1400" dirty="0"/>
              <a:t> on Net and The Consumer and Patient Health Information Section(CAPIS).</a:t>
            </a:r>
          </a:p>
          <a:p>
            <a:pPr marL="342900" indent="-342900" algn="just">
              <a:buFont typeface="Wingdings" panose="05000000000000000000" pitchFamily="2" charset="2"/>
              <a:buChar char="§"/>
            </a:pPr>
            <a:r>
              <a:rPr lang="en-IN" sz="1400" dirty="0"/>
              <a:t>One important issue that we can see is all the credible content is closely connected and non-credible content is dispersed.</a:t>
            </a:r>
          </a:p>
          <a:p>
            <a:pPr marL="342900" indent="-342900" algn="just">
              <a:buFont typeface="Wingdings" panose="05000000000000000000" pitchFamily="2" charset="2"/>
              <a:buChar char="§"/>
            </a:pPr>
            <a:r>
              <a:rPr lang="en-IN" sz="1400" dirty="0"/>
              <a:t>Need to investigate </a:t>
            </a:r>
            <a:r>
              <a:rPr lang="en-IN" sz="1400" dirty="0" err="1"/>
              <a:t>mmore</a:t>
            </a:r>
            <a:r>
              <a:rPr lang="en-IN" sz="1400" dirty="0"/>
              <a:t> on non-credible content.</a:t>
            </a:r>
          </a:p>
          <a:p>
            <a:pPr marL="342900" indent="-342900" algn="just">
              <a:buFont typeface="Wingdings" panose="05000000000000000000" pitchFamily="2" charset="2"/>
              <a:buChar char="§"/>
            </a:pPr>
            <a:endParaRPr lang="en-IN" sz="1400" dirty="0"/>
          </a:p>
        </p:txBody>
      </p:sp>
      <p:grpSp>
        <p:nvGrpSpPr>
          <p:cNvPr id="4" name="Group 3"/>
          <p:cNvGrpSpPr/>
          <p:nvPr/>
        </p:nvGrpSpPr>
        <p:grpSpPr>
          <a:xfrm>
            <a:off x="6212114" y="4056743"/>
            <a:ext cx="4455885" cy="2525486"/>
            <a:chOff x="0" y="0"/>
            <a:chExt cx="4114800" cy="3034513"/>
          </a:xfrm>
        </p:grpSpPr>
        <p:sp>
          <p:nvSpPr>
            <p:cNvPr id="5" name="Shape 80060"/>
            <p:cNvSpPr/>
            <p:nvPr/>
          </p:nvSpPr>
          <p:spPr>
            <a:xfrm>
              <a:off x="0" y="0"/>
              <a:ext cx="4114800" cy="3034513"/>
            </a:xfrm>
            <a:custGeom>
              <a:avLst/>
              <a:gdLst/>
              <a:ahLst/>
              <a:cxnLst/>
              <a:rect l="0" t="0" r="0" b="0"/>
              <a:pathLst>
                <a:path w="4114800" h="3034513">
                  <a:moveTo>
                    <a:pt x="0" y="0"/>
                  </a:moveTo>
                  <a:lnTo>
                    <a:pt x="4114800" y="0"/>
                  </a:lnTo>
                  <a:lnTo>
                    <a:pt x="4114800" y="3034513"/>
                  </a:lnTo>
                  <a:lnTo>
                    <a:pt x="0" y="3034513"/>
                  </a:lnTo>
                  <a:lnTo>
                    <a:pt x="0" y="0"/>
                  </a:lnTo>
                </a:path>
              </a:pathLst>
            </a:custGeom>
            <a:ln w="0" cap="flat">
              <a:miter lim="100000"/>
            </a:ln>
          </p:spPr>
          <p:style>
            <a:lnRef idx="0">
              <a:srgbClr val="000000">
                <a:alpha val="0"/>
              </a:srgbClr>
            </a:lnRef>
            <a:fillRef idx="1">
              <a:srgbClr val="E6EEF2"/>
            </a:fillRef>
            <a:effectRef idx="0">
              <a:scrgbClr r="0" g="0" b="0"/>
            </a:effectRef>
            <a:fontRef idx="none"/>
          </p:style>
          <p:txBody>
            <a:bodyPr/>
            <a:lstStyle/>
            <a:p>
              <a:endParaRPr lang="en-IN"/>
            </a:p>
          </p:txBody>
        </p:sp>
        <p:sp>
          <p:nvSpPr>
            <p:cNvPr id="6" name="Shape 225"/>
            <p:cNvSpPr/>
            <p:nvPr/>
          </p:nvSpPr>
          <p:spPr>
            <a:xfrm>
              <a:off x="0" y="0"/>
              <a:ext cx="4114800" cy="3034513"/>
            </a:xfrm>
            <a:custGeom>
              <a:avLst/>
              <a:gdLst/>
              <a:ahLst/>
              <a:cxnLst/>
              <a:rect l="0" t="0" r="0" b="0"/>
              <a:pathLst>
                <a:path w="4114800" h="3034513">
                  <a:moveTo>
                    <a:pt x="0" y="3034513"/>
                  </a:moveTo>
                  <a:lnTo>
                    <a:pt x="4114800" y="3034513"/>
                  </a:lnTo>
                  <a:lnTo>
                    <a:pt x="4114800" y="0"/>
                  </a:lnTo>
                  <a:lnTo>
                    <a:pt x="0" y="0"/>
                  </a:lnTo>
                  <a:close/>
                </a:path>
              </a:pathLst>
            </a:custGeom>
            <a:ln w="6350" cap="flat">
              <a:miter lim="100000"/>
            </a:ln>
          </p:spPr>
          <p:style>
            <a:lnRef idx="1">
              <a:srgbClr val="181717"/>
            </a:lnRef>
            <a:fillRef idx="0">
              <a:srgbClr val="000000">
                <a:alpha val="0"/>
              </a:srgbClr>
            </a:fillRef>
            <a:effectRef idx="0">
              <a:scrgbClr r="0" g="0" b="0"/>
            </a:effectRef>
            <a:fontRef idx="none"/>
          </p:style>
          <p:txBody>
            <a:bodyPr/>
            <a:lstStyle/>
            <a:p>
              <a:endParaRPr lang="en-IN"/>
            </a:p>
          </p:txBody>
        </p:sp>
        <p:pic>
          <p:nvPicPr>
            <p:cNvPr id="7" name="Picture 6"/>
            <p:cNvPicPr/>
            <p:nvPr/>
          </p:nvPicPr>
          <p:blipFill>
            <a:blip r:embed="rId4"/>
            <a:stretch>
              <a:fillRect/>
            </a:stretch>
          </p:blipFill>
          <p:spPr>
            <a:xfrm>
              <a:off x="146030" y="154128"/>
              <a:ext cx="3822497" cy="2726741"/>
            </a:xfrm>
            <a:prstGeom prst="rect">
              <a:avLst/>
            </a:prstGeom>
          </p:spPr>
        </p:pic>
        <p:sp>
          <p:nvSpPr>
            <p:cNvPr id="8" name="Rectangle 7"/>
            <p:cNvSpPr/>
            <p:nvPr/>
          </p:nvSpPr>
          <p:spPr>
            <a:xfrm>
              <a:off x="520514" y="256317"/>
              <a:ext cx="435247"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Credible</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520514" y="405873"/>
              <a:ext cx="641588"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dirty="0">
                  <a:solidFill>
                    <a:srgbClr val="181717"/>
                  </a:solidFill>
                  <a:effectLst/>
                  <a:latin typeface="Arial" panose="020B0604020202020204" pitchFamily="34" charset="0"/>
                  <a:ea typeface="Arial" panose="020B0604020202020204" pitchFamily="34" charset="0"/>
                </a:rPr>
                <a:t>Not credible</a:t>
              </a:r>
              <a:endParaRPr lang="en-IN" sz="950" dirty="0">
                <a:solidFill>
                  <a:srgbClr val="181717"/>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61749328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idx="1"/>
          </p:nvPr>
        </p:nvSpPr>
        <p:spPr bwMode="auto">
          <a:xfrm>
            <a:off x="1941006" y="422031"/>
            <a:ext cx="8229600" cy="6172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sz="2200" dirty="0">
                <a:solidFill>
                  <a:srgbClr val="00B0F0"/>
                </a:solidFill>
                <a:latin typeface="Calibri" panose="020F0502020204030204" pitchFamily="34" charset="0"/>
              </a:rPr>
              <a:t>Signal Normalization: </a:t>
            </a:r>
            <a:r>
              <a:rPr lang="en-US" altLang="en-US" sz="2200" dirty="0">
                <a:latin typeface="Calibri" panose="020F0502020204030204" pitchFamily="34" charset="0"/>
              </a:rPr>
              <a:t>The signal values across individual sources may vary significantly. Clearly, combining information from such sources requires normalizing the individual signals prior to signal fusion.</a:t>
            </a:r>
          </a:p>
          <a:p>
            <a:pPr marL="0" indent="0">
              <a:buNone/>
            </a:pPr>
            <a:r>
              <a:rPr lang="en-US" altLang="en-US" sz="2200" dirty="0">
                <a:solidFill>
                  <a:srgbClr val="00B0F0"/>
                </a:solidFill>
                <a:latin typeface="Calibri" panose="020F0502020204030204" pitchFamily="34" charset="0"/>
              </a:rPr>
              <a:t>Noise and Signal Extraction: </a:t>
            </a:r>
            <a:r>
              <a:rPr lang="en-US" altLang="en-US" sz="2200" dirty="0">
                <a:latin typeface="Calibri" panose="020F0502020204030204" pitchFamily="34" charset="0"/>
              </a:rPr>
              <a:t>Even after normalization some source exhibit relative lower S/N than other. The noise depends on the data and methods used to extract data and the search query has higher s/n ratio when compared to twitter data because of problems of redundancy and spamming</a:t>
            </a:r>
          </a:p>
          <a:p>
            <a:pPr marL="0" indent="0">
              <a:buNone/>
            </a:pPr>
            <a:r>
              <a:rPr lang="en-US" altLang="en-US" dirty="0">
                <a:solidFill>
                  <a:srgbClr val="007ACC"/>
                </a:solidFill>
                <a:latin typeface="Calibri" panose="020F0502020204030204" pitchFamily="34" charset="0"/>
              </a:rPr>
              <a:t>Signal Generation:</a:t>
            </a:r>
          </a:p>
          <a:p>
            <a:pPr marL="0" indent="0">
              <a:buNone/>
            </a:pPr>
            <a:r>
              <a:rPr lang="en-US" altLang="en-US" sz="2200" dirty="0">
                <a:latin typeface="Calibri" panose="020F0502020204030204" pitchFamily="34" charset="0"/>
              </a:rPr>
              <a:t>we used ADR model for signal generation based on the list of keywords like human anatomy, drug reaction and administrative problem. </a:t>
            </a:r>
          </a:p>
          <a:p>
            <a:pPr marL="0" indent="0">
              <a:buNone/>
            </a:pPr>
            <a:r>
              <a:rPr lang="en-US" altLang="en-US" sz="2200" dirty="0">
                <a:latin typeface="Calibri" panose="020F0502020204030204" pitchFamily="34" charset="0"/>
              </a:rPr>
              <a:t>signals are generated with search queries over the web signals and generated  signals for each of 46 drugs. The twitter data is collected by using </a:t>
            </a:r>
            <a:r>
              <a:rPr lang="en-US" altLang="en-US" sz="2200" dirty="0" err="1">
                <a:latin typeface="Calibri" panose="020F0502020204030204" pitchFamily="34" charset="0"/>
              </a:rPr>
              <a:t>Topsy</a:t>
            </a:r>
            <a:r>
              <a:rPr lang="en-US" altLang="en-US" sz="2200" dirty="0">
                <a:latin typeface="Calibri" panose="020F0502020204030204" pitchFamily="34" charset="0"/>
              </a:rPr>
              <a:t> and collected data for all the 46 events prior to 2008 and collected data contained spam and most of it is removed by using rule based filter</a:t>
            </a:r>
            <a:endParaRPr lang="en-US" altLang="en-US" dirty="0">
              <a:solidFill>
                <a:srgbClr val="007ACC"/>
              </a:solidFill>
              <a:latin typeface="Calibri" panose="020F0502020204030204" pitchFamily="34" charset="0"/>
            </a:endParaRPr>
          </a:p>
          <a:p>
            <a:pPr marL="0" indent="0">
              <a:buNone/>
            </a:pPr>
            <a:endParaRPr lang="en-US" altLang="en-US" dirty="0">
              <a:solidFill>
                <a:srgbClr val="006618"/>
              </a:solidFill>
              <a:latin typeface="Calibri" panose="020F0502020204030204" pitchFamily="34" charset="0"/>
            </a:endParaRPr>
          </a:p>
          <a:p>
            <a:pPr marL="0" indent="0">
              <a:buNone/>
            </a:pPr>
            <a:endParaRPr lang="en-US" altLang="en-US" dirty="0">
              <a:solidFill>
                <a:srgbClr val="007ACC"/>
              </a:solidFill>
              <a:latin typeface="Calibri" panose="020F0502020204030204" pitchFamily="34" charset="0"/>
            </a:endParaRPr>
          </a:p>
          <a:p>
            <a:pPr marL="0" indent="0">
              <a:buNone/>
            </a:pPr>
            <a:endParaRPr lang="en-US" altLang="en-US" dirty="0">
              <a:solidFill>
                <a:srgbClr val="007ACC"/>
              </a:solidFill>
              <a:latin typeface="Calibri" panose="020F0502020204030204" pitchFamily="34" charset="0"/>
            </a:endParaRPr>
          </a:p>
          <a:p>
            <a:pPr marL="0" indent="0">
              <a:buNone/>
            </a:pPr>
            <a:endParaRPr lang="en-US" altLang="en-US" sz="2200" dirty="0">
              <a:solidFill>
                <a:srgbClr val="00B0F0"/>
              </a:solidFill>
              <a:latin typeface="Calibri" panose="020F0502020204030204" pitchFamily="34" charset="0"/>
            </a:endParaRPr>
          </a:p>
        </p:txBody>
      </p:sp>
    </p:spTree>
    <p:extLst>
      <p:ext uri="{BB962C8B-B14F-4D97-AF65-F5344CB8AC3E}">
        <p14:creationId xmlns:p14="http://schemas.microsoft.com/office/powerpoint/2010/main" val="2803990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1"/>
            <a:ext cx="8229600" cy="5973763"/>
          </a:xfrm>
        </p:spPr>
        <p:txBody>
          <a:bodyPr>
            <a:normAutofit lnSpcReduction="10000"/>
          </a:bodyPr>
          <a:lstStyle/>
          <a:p>
            <a:pPr>
              <a:defRPr/>
            </a:pPr>
            <a:r>
              <a:rPr lang="en-US" sz="2200" dirty="0">
                <a:latin typeface="Calibri" panose="020F0502020204030204" pitchFamily="34" charset="0"/>
              </a:rPr>
              <a:t>To identify potential ADR mentions, lexicons were developed for anatomy related terms, reactions, and drug administration keywords. The lexicons, which were developed by research assistants with backgrounds in biology and medicine, were used to tag the tweets. For example, the tweet “</a:t>
            </a:r>
            <a:r>
              <a:rPr lang="en-US" sz="2200" dirty="0" err="1">
                <a:latin typeface="Calibri" panose="020F0502020204030204" pitchFamily="34" charset="0"/>
              </a:rPr>
              <a:t>Pradaxa</a:t>
            </a:r>
            <a:r>
              <a:rPr lang="en-US" sz="2200" dirty="0">
                <a:latin typeface="Calibri" panose="020F0502020204030204" pitchFamily="34" charset="0"/>
              </a:rPr>
              <a:t> caused me to experience severe internal bleeding!” would be tagged as “&lt;DRUG&gt;caused me to experience sever&lt;ANATOMY&gt;&lt;REACTION&gt;”</a:t>
            </a:r>
          </a:p>
          <a:p>
            <a:pPr marL="0" indent="0">
              <a:buNone/>
              <a:defRPr/>
            </a:pPr>
            <a:r>
              <a:rPr lang="en-US" dirty="0">
                <a:solidFill>
                  <a:srgbClr val="00B0F0"/>
                </a:solidFill>
                <a:latin typeface="Calibri" panose="020F0502020204030204" pitchFamily="34" charset="0"/>
              </a:rPr>
              <a:t>Performance Analysis</a:t>
            </a:r>
            <a:r>
              <a:rPr lang="en-US" dirty="0">
                <a:latin typeface="Calibri" panose="020F0502020204030204" pitchFamily="34" charset="0"/>
              </a:rPr>
              <a:t>:</a:t>
            </a:r>
          </a:p>
          <a:p>
            <a:pPr marL="0" indent="0">
              <a:buNone/>
              <a:defRPr/>
            </a:pPr>
            <a:r>
              <a:rPr lang="en-US" sz="2200" dirty="0">
                <a:latin typeface="Calibri" panose="020F0502020204030204" pitchFamily="34" charset="0"/>
              </a:rPr>
              <a:t>The performance of social fusion and its importance.</a:t>
            </a:r>
          </a:p>
          <a:p>
            <a:pPr marL="0" indent="0">
              <a:buNone/>
              <a:defRPr/>
            </a:pPr>
            <a:r>
              <a:rPr lang="en-US" sz="2200" dirty="0">
                <a:latin typeface="Calibri" panose="020F0502020204030204" pitchFamily="34" charset="0"/>
              </a:rPr>
              <a:t>Datasets: We collected data on all drugs that had an FDA drug alert for adverse drug events, between January and September 2012. There were 67 such events and were concerned with drug and ADR related issues. The resulting dataset contained 46 individual drugs in 22 drug groups. For each drug group, there exists a single FDA webpage describing the problems. We manually analyzed the FDA website identifying the important points in terms of anatomy and reaction keywords. </a:t>
            </a:r>
          </a:p>
        </p:txBody>
      </p:sp>
    </p:spTree>
    <p:extLst>
      <p:ext uri="{BB962C8B-B14F-4D97-AF65-F5344CB8AC3E}">
        <p14:creationId xmlns:p14="http://schemas.microsoft.com/office/powerpoint/2010/main" val="1784525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idx="1"/>
          </p:nvPr>
        </p:nvSpPr>
        <p:spPr bwMode="auto">
          <a:xfrm>
            <a:off x="1828800" y="152400"/>
            <a:ext cx="8229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sz="2000">
                <a:latin typeface="Calibri" panose="020F0502020204030204" pitchFamily="34" charset="0"/>
              </a:rPr>
              <a:t>Performance Metrics: We </a:t>
            </a:r>
            <a:r>
              <a:rPr lang="en-US" altLang="en-US" sz="2200">
                <a:latin typeface="Calibri" panose="020F0502020204030204" pitchFamily="34" charset="0"/>
              </a:rPr>
              <a:t>collected social media data about the FDA drugs from 2008 to 2012. We considered the anatomy and reaction keywords detected by the system and compared them with the keywords in the reference FDA webpages. We measure performance using the information retrieval metrics of precision and recall. Similarly, we compute the precision and recall when the anatomy and reaction keywords are used jointly. Pairwise combination of all the reaction keywords and anatomy keywords from each temporal period in the top k result. Any pair that appeared in the FDA reference webpage is taken to be a correctly detected pair.</a:t>
            </a:r>
          </a:p>
        </p:txBody>
      </p:sp>
    </p:spTree>
    <p:extLst>
      <p:ext uri="{BB962C8B-B14F-4D97-AF65-F5344CB8AC3E}">
        <p14:creationId xmlns:p14="http://schemas.microsoft.com/office/powerpoint/2010/main" val="3806763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idx="1"/>
          </p:nvPr>
        </p:nvSpPr>
        <p:spPr bwMode="auto">
          <a:xfrm>
            <a:off x="221063" y="152401"/>
            <a:ext cx="10892413" cy="5973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en-US" sz="2200" dirty="0">
                <a:solidFill>
                  <a:srgbClr val="000000"/>
                </a:solidFill>
                <a:latin typeface="Calibri" panose="020F0502020204030204" pitchFamily="34" charset="0"/>
              </a:rPr>
              <a:t>Conclusion:</a:t>
            </a:r>
          </a:p>
          <a:p>
            <a:pPr marL="0" indent="0">
              <a:buNone/>
            </a:pPr>
            <a:endParaRPr lang="en-US" altLang="en-US" sz="2200" dirty="0">
              <a:solidFill>
                <a:srgbClr val="000000"/>
              </a:solidFill>
              <a:latin typeface="Calibri" panose="020F0502020204030204" pitchFamily="34" charset="0"/>
            </a:endParaRPr>
          </a:p>
          <a:p>
            <a:pPr marL="0" indent="0">
              <a:buNone/>
            </a:pPr>
            <a:r>
              <a:rPr lang="en-US" altLang="en-US" sz="2200" dirty="0">
                <a:solidFill>
                  <a:srgbClr val="000000"/>
                </a:solidFill>
                <a:latin typeface="Calibri" panose="020F0502020204030204" pitchFamily="34" charset="0"/>
              </a:rPr>
              <a:t>We have discussed various issues involved in fusing social media signals, when the objective is to detect and monitor possible adverse drug events. We proposed a method to fuse multiple signals from different social media channels. Initial results are quite promising, with some adverse drug events detected years before FDA alerts</a:t>
            </a:r>
          </a:p>
          <a:p>
            <a:pPr marL="0" indent="0">
              <a:buNone/>
            </a:pPr>
            <a:r>
              <a:rPr lang="en-US" altLang="en-US" sz="2200" dirty="0">
                <a:latin typeface="Calibri" panose="020F0502020204030204" pitchFamily="34" charset="0"/>
              </a:rPr>
              <a:t>The results show that social media data informally provided by millions of users could provide another important source of data for drug safety studies. We are just at the beginning stages of this unconventional approach to drug surveillance. However, various challenges— such as the diversity of social media sources, noise, data redundancy, and correlation between sources—must be further considered for improved performance</a:t>
            </a:r>
            <a:endParaRPr lang="en-US" altLang="en-US" dirty="0"/>
          </a:p>
        </p:txBody>
      </p:sp>
    </p:spTree>
    <p:extLst>
      <p:ext uri="{BB962C8B-B14F-4D97-AF65-F5344CB8AC3E}">
        <p14:creationId xmlns:p14="http://schemas.microsoft.com/office/powerpoint/2010/main" val="3549544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Content Placeholder 3" descr="hacking-presentation-basic-14-638.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1" y="0"/>
            <a:ext cx="7739063" cy="581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837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5086"/>
            <a:ext cx="9144000" cy="870857"/>
          </a:xfrm>
        </p:spPr>
        <p:txBody>
          <a:bodyPr>
            <a:normAutofit/>
          </a:bodyPr>
          <a:lstStyle/>
          <a:p>
            <a:r>
              <a:rPr lang="en-IN" dirty="0"/>
              <a:t>RECENCY</a:t>
            </a:r>
          </a:p>
        </p:txBody>
      </p:sp>
      <p:sp>
        <p:nvSpPr>
          <p:cNvPr id="3" name="Subtitle 2"/>
          <p:cNvSpPr>
            <a:spLocks noGrp="1"/>
          </p:cNvSpPr>
          <p:nvPr>
            <p:ph type="subTitle" idx="1"/>
          </p:nvPr>
        </p:nvSpPr>
        <p:spPr>
          <a:xfrm>
            <a:off x="1524000" y="1465943"/>
            <a:ext cx="9144000" cy="5123543"/>
          </a:xfrm>
        </p:spPr>
        <p:txBody>
          <a:bodyPr>
            <a:normAutofit/>
          </a:bodyPr>
          <a:lstStyle/>
          <a:p>
            <a:pPr marL="342900" indent="-342900" algn="just">
              <a:buFont typeface="Arial" panose="020B0604020202020204" pitchFamily="34" charset="0"/>
              <a:buChar char="•"/>
            </a:pPr>
            <a:r>
              <a:rPr lang="en-IN" sz="1600" dirty="0"/>
              <a:t>It refers to the timeliness of information and insights attained in recent social media, which acts as both early warning indicator and as a proxy.</a:t>
            </a:r>
          </a:p>
          <a:p>
            <a:pPr marL="342900" indent="-342900" algn="just">
              <a:buFont typeface="Arial" panose="020B0604020202020204" pitchFamily="34" charset="0"/>
              <a:buChar char="•"/>
            </a:pPr>
            <a:r>
              <a:rPr lang="en-IN" sz="1600" dirty="0" err="1"/>
              <a:t>Recency</a:t>
            </a:r>
            <a:r>
              <a:rPr lang="en-IN" sz="1600" dirty="0"/>
              <a:t> acts as a crowdsourcing where data can be taken and also introduce duplicity and redundancy.</a:t>
            </a:r>
          </a:p>
          <a:p>
            <a:pPr marL="342900" indent="-342900" algn="just">
              <a:buFont typeface="Arial" panose="020B0604020202020204" pitchFamily="34" charset="0"/>
              <a:buChar char="•"/>
            </a:pPr>
            <a:r>
              <a:rPr lang="en-IN" sz="1600" dirty="0"/>
              <a:t>Indexes can be varied according to time series like in political and financial views it is a lag indicator where as most recently it is considered as lead indicator.</a:t>
            </a:r>
          </a:p>
          <a:p>
            <a:pPr marL="342900" indent="-342900" algn="just">
              <a:buFont typeface="Arial" panose="020B0604020202020204" pitchFamily="34" charset="0"/>
              <a:buChar char="•"/>
            </a:pPr>
            <a:r>
              <a:rPr lang="en-IN" sz="1600" dirty="0"/>
              <a:t>Three types of events were examined in a preliminary work to know the relation between social media and 50 drug events. They are : Product Reviews, Ongoing calls and Drug safety communications.</a:t>
            </a:r>
          </a:p>
          <a:p>
            <a:pPr marL="342900" indent="-342900" algn="just">
              <a:buFont typeface="Arial" panose="020B0604020202020204" pitchFamily="34" charset="0"/>
              <a:buChar char="•"/>
            </a:pPr>
            <a:endParaRPr lang="en-IN" sz="1600" dirty="0"/>
          </a:p>
          <a:p>
            <a:pPr marL="342900" indent="-342900" algn="just">
              <a:buFont typeface="Arial" panose="020B0604020202020204" pitchFamily="34" charset="0"/>
              <a:buChar char="•"/>
            </a:pPr>
            <a:endParaRPr lang="en-IN" sz="1600" dirty="0"/>
          </a:p>
          <a:p>
            <a:pPr marL="342900" indent="-342900" algn="just">
              <a:buFont typeface="Arial" panose="020B0604020202020204" pitchFamily="34" charset="0"/>
              <a:buChar char="•"/>
            </a:pPr>
            <a:endParaRPr lang="en-IN" sz="1600" dirty="0"/>
          </a:p>
        </p:txBody>
      </p:sp>
      <p:pic>
        <p:nvPicPr>
          <p:cNvPr id="4" name="Picture 3"/>
          <p:cNvPicPr/>
          <p:nvPr/>
        </p:nvPicPr>
        <p:blipFill>
          <a:blip r:embed="rId4"/>
          <a:stretch>
            <a:fillRect/>
          </a:stretch>
        </p:blipFill>
        <p:spPr>
          <a:xfrm>
            <a:off x="1886857" y="3599543"/>
            <a:ext cx="8781143" cy="2989942"/>
          </a:xfrm>
          <a:prstGeom prst="rect">
            <a:avLst/>
          </a:prstGeom>
        </p:spPr>
      </p:pic>
    </p:spTree>
    <p:extLst>
      <p:ext uri="{BB962C8B-B14F-4D97-AF65-F5344CB8AC3E}">
        <p14:creationId xmlns:p14="http://schemas.microsoft.com/office/powerpoint/2010/main" val="5444363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0915"/>
            <a:ext cx="9144000" cy="798285"/>
          </a:xfrm>
        </p:spPr>
        <p:txBody>
          <a:bodyPr>
            <a:normAutofit/>
          </a:bodyPr>
          <a:lstStyle/>
          <a:p>
            <a:r>
              <a:rPr lang="en-IN" dirty="0"/>
              <a:t>UNIQUENESS</a:t>
            </a:r>
          </a:p>
        </p:txBody>
      </p:sp>
      <p:sp>
        <p:nvSpPr>
          <p:cNvPr id="3" name="Subtitle 2"/>
          <p:cNvSpPr>
            <a:spLocks noGrp="1"/>
          </p:cNvSpPr>
          <p:nvPr>
            <p:ph type="subTitle" idx="1"/>
          </p:nvPr>
        </p:nvSpPr>
        <p:spPr>
          <a:xfrm>
            <a:off x="1524000" y="1117599"/>
            <a:ext cx="9144000" cy="5413829"/>
          </a:xfrm>
        </p:spPr>
        <p:txBody>
          <a:bodyPr>
            <a:normAutofit/>
          </a:bodyPr>
          <a:lstStyle/>
          <a:p>
            <a:pPr marL="342900" indent="-342900" algn="just">
              <a:buFont typeface="Arial" panose="020B0604020202020204" pitchFamily="34" charset="0"/>
              <a:buChar char="•"/>
            </a:pPr>
            <a:r>
              <a:rPr lang="en-IN" sz="1600" dirty="0"/>
              <a:t>Channel uniqueness has more important implications for data integration and fusion.</a:t>
            </a:r>
          </a:p>
          <a:p>
            <a:pPr marL="342900" indent="-342900" algn="just">
              <a:buFont typeface="Arial" panose="020B0604020202020204" pitchFamily="34" charset="0"/>
              <a:buChar char="•"/>
            </a:pPr>
            <a:r>
              <a:rPr lang="en-IN" sz="1600" dirty="0"/>
              <a:t>The main intuition behind integration in the context of analytics can be epitomized by a saying “ The sum is greater than its parts”.</a:t>
            </a:r>
          </a:p>
          <a:p>
            <a:pPr marL="342900" indent="-342900" algn="just">
              <a:buFont typeface="Arial" panose="020B0604020202020204" pitchFamily="34" charset="0"/>
              <a:buChar char="•"/>
            </a:pPr>
            <a:r>
              <a:rPr lang="en-IN" sz="1600" dirty="0"/>
              <a:t>Integrating data from many channels boosts all the week patterns , however the line between compliment and duplicate becomes blurred.</a:t>
            </a:r>
          </a:p>
          <a:p>
            <a:pPr marL="342900" indent="-342900" algn="just">
              <a:buFont typeface="Arial" panose="020B0604020202020204" pitchFamily="34" charset="0"/>
              <a:buChar char="•"/>
            </a:pPr>
            <a:r>
              <a:rPr lang="en-IN" sz="1600" dirty="0"/>
              <a:t>This is the chart showing the adverse drug-reaction named Yasmin for the year 2009-2012.</a:t>
            </a:r>
          </a:p>
          <a:p>
            <a:pPr marL="342900" indent="-342900" algn="just">
              <a:buFont typeface="Arial" panose="020B0604020202020204" pitchFamily="34" charset="0"/>
              <a:buChar char="•"/>
            </a:pPr>
            <a:endParaRPr lang="en-IN" sz="1600" dirty="0"/>
          </a:p>
        </p:txBody>
      </p:sp>
      <p:grpSp>
        <p:nvGrpSpPr>
          <p:cNvPr id="4" name="Group 3"/>
          <p:cNvGrpSpPr/>
          <p:nvPr/>
        </p:nvGrpSpPr>
        <p:grpSpPr>
          <a:xfrm>
            <a:off x="1930401" y="3193143"/>
            <a:ext cx="8490856" cy="3454400"/>
            <a:chOff x="0" y="0"/>
            <a:chExt cx="6248400" cy="3191224"/>
          </a:xfrm>
        </p:grpSpPr>
        <p:sp>
          <p:nvSpPr>
            <p:cNvPr id="5" name="Shape 80062"/>
            <p:cNvSpPr/>
            <p:nvPr/>
          </p:nvSpPr>
          <p:spPr>
            <a:xfrm>
              <a:off x="0" y="0"/>
              <a:ext cx="6248400" cy="3186443"/>
            </a:xfrm>
            <a:custGeom>
              <a:avLst/>
              <a:gdLst/>
              <a:ahLst/>
              <a:cxnLst/>
              <a:rect l="0" t="0" r="0" b="0"/>
              <a:pathLst>
                <a:path w="6248400" h="3186443">
                  <a:moveTo>
                    <a:pt x="0" y="0"/>
                  </a:moveTo>
                  <a:lnTo>
                    <a:pt x="6248400" y="0"/>
                  </a:lnTo>
                  <a:lnTo>
                    <a:pt x="6248400" y="3186443"/>
                  </a:lnTo>
                  <a:lnTo>
                    <a:pt x="0" y="3186443"/>
                  </a:lnTo>
                  <a:lnTo>
                    <a:pt x="0" y="0"/>
                  </a:lnTo>
                </a:path>
              </a:pathLst>
            </a:custGeom>
            <a:ln w="0" cap="flat">
              <a:miter lim="127000"/>
            </a:ln>
          </p:spPr>
          <p:style>
            <a:lnRef idx="0">
              <a:srgbClr val="000000">
                <a:alpha val="0"/>
              </a:srgbClr>
            </a:lnRef>
            <a:fillRef idx="1">
              <a:srgbClr val="E6EEF2"/>
            </a:fillRef>
            <a:effectRef idx="0">
              <a:scrgbClr r="0" g="0" b="0"/>
            </a:effectRef>
            <a:fontRef idx="none"/>
          </p:style>
          <p:txBody>
            <a:bodyPr/>
            <a:lstStyle/>
            <a:p>
              <a:endParaRPr lang="en-IN"/>
            </a:p>
          </p:txBody>
        </p:sp>
        <p:sp>
          <p:nvSpPr>
            <p:cNvPr id="6" name="Shape 619"/>
            <p:cNvSpPr/>
            <p:nvPr/>
          </p:nvSpPr>
          <p:spPr>
            <a:xfrm>
              <a:off x="0" y="0"/>
              <a:ext cx="6248400" cy="3186443"/>
            </a:xfrm>
            <a:custGeom>
              <a:avLst/>
              <a:gdLst/>
              <a:ahLst/>
              <a:cxnLst/>
              <a:rect l="0" t="0" r="0" b="0"/>
              <a:pathLst>
                <a:path w="6248400" h="3186443">
                  <a:moveTo>
                    <a:pt x="0" y="3186443"/>
                  </a:moveTo>
                  <a:lnTo>
                    <a:pt x="6248400" y="3186443"/>
                  </a:lnTo>
                  <a:lnTo>
                    <a:pt x="6248400" y="0"/>
                  </a:lnTo>
                  <a:lnTo>
                    <a:pt x="0" y="0"/>
                  </a:lnTo>
                  <a:close/>
                </a:path>
              </a:pathLst>
            </a:custGeom>
            <a:ln w="6350" cap="flat">
              <a:miter lim="100000"/>
            </a:ln>
          </p:spPr>
          <p:style>
            <a:lnRef idx="1">
              <a:srgbClr val="181717"/>
            </a:lnRef>
            <a:fillRef idx="0">
              <a:srgbClr val="000000">
                <a:alpha val="0"/>
              </a:srgbClr>
            </a:fillRef>
            <a:effectRef idx="0">
              <a:scrgbClr r="0" g="0" b="0"/>
            </a:effectRef>
            <a:fontRef idx="none"/>
          </p:style>
          <p:txBody>
            <a:bodyPr/>
            <a:lstStyle/>
            <a:p>
              <a:endParaRPr lang="en-IN"/>
            </a:p>
          </p:txBody>
        </p:sp>
        <p:sp>
          <p:nvSpPr>
            <p:cNvPr id="7" name="Shape 80063"/>
            <p:cNvSpPr/>
            <p:nvPr/>
          </p:nvSpPr>
          <p:spPr>
            <a:xfrm>
              <a:off x="341045" y="797598"/>
              <a:ext cx="5735689" cy="1756829"/>
            </a:xfrm>
            <a:custGeom>
              <a:avLst/>
              <a:gdLst/>
              <a:ahLst/>
              <a:cxnLst/>
              <a:rect l="0" t="0" r="0" b="0"/>
              <a:pathLst>
                <a:path w="5735689" h="1756829">
                  <a:moveTo>
                    <a:pt x="0" y="0"/>
                  </a:moveTo>
                  <a:lnTo>
                    <a:pt x="5735689" y="0"/>
                  </a:lnTo>
                  <a:lnTo>
                    <a:pt x="5735689" y="1756829"/>
                  </a:lnTo>
                  <a:lnTo>
                    <a:pt x="0" y="1756829"/>
                  </a:lnTo>
                  <a:lnTo>
                    <a:pt x="0" y="0"/>
                  </a:lnTo>
                </a:path>
              </a:pathLst>
            </a:custGeom>
            <a:ln w="0" cap="flat">
              <a:miter lim="127000"/>
            </a:ln>
          </p:spPr>
          <p:style>
            <a:lnRef idx="0">
              <a:srgbClr val="000000">
                <a:alpha val="0"/>
              </a:srgbClr>
            </a:lnRef>
            <a:fillRef idx="1">
              <a:srgbClr val="FFFEFD"/>
            </a:fillRef>
            <a:effectRef idx="0">
              <a:scrgbClr r="0" g="0" b="0"/>
            </a:effectRef>
            <a:fontRef idx="none"/>
          </p:style>
          <p:txBody>
            <a:bodyPr/>
            <a:lstStyle/>
            <a:p>
              <a:endParaRPr lang="en-IN"/>
            </a:p>
          </p:txBody>
        </p:sp>
        <p:sp>
          <p:nvSpPr>
            <p:cNvPr id="8" name="Shape 621"/>
            <p:cNvSpPr/>
            <p:nvPr/>
          </p:nvSpPr>
          <p:spPr>
            <a:xfrm>
              <a:off x="339043" y="2334634"/>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9" name="Shape 622"/>
            <p:cNvSpPr/>
            <p:nvPr/>
          </p:nvSpPr>
          <p:spPr>
            <a:xfrm>
              <a:off x="339043" y="2114632"/>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0" name="Shape 623"/>
            <p:cNvSpPr/>
            <p:nvPr/>
          </p:nvSpPr>
          <p:spPr>
            <a:xfrm>
              <a:off x="339043" y="1894667"/>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1" name="Shape 624"/>
            <p:cNvSpPr/>
            <p:nvPr/>
          </p:nvSpPr>
          <p:spPr>
            <a:xfrm>
              <a:off x="339043" y="1674678"/>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2" name="Shape 625"/>
            <p:cNvSpPr/>
            <p:nvPr/>
          </p:nvSpPr>
          <p:spPr>
            <a:xfrm>
              <a:off x="339043" y="1454701"/>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3" name="Shape 626"/>
            <p:cNvSpPr/>
            <p:nvPr/>
          </p:nvSpPr>
          <p:spPr>
            <a:xfrm>
              <a:off x="339043" y="1234725"/>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4" name="Shape 627"/>
            <p:cNvSpPr/>
            <p:nvPr/>
          </p:nvSpPr>
          <p:spPr>
            <a:xfrm>
              <a:off x="339043" y="1014735"/>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5" name="Shape 628"/>
            <p:cNvSpPr/>
            <p:nvPr/>
          </p:nvSpPr>
          <p:spPr>
            <a:xfrm>
              <a:off x="339043" y="795622"/>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6" name="Shape 629"/>
            <p:cNvSpPr/>
            <p:nvPr/>
          </p:nvSpPr>
          <p:spPr>
            <a:xfrm>
              <a:off x="339043" y="795622"/>
              <a:ext cx="0" cy="1758163"/>
            </a:xfrm>
            <a:custGeom>
              <a:avLst/>
              <a:gdLst/>
              <a:ahLst/>
              <a:cxnLst/>
              <a:rect l="0" t="0" r="0" b="0"/>
              <a:pathLst>
                <a:path h="1758163">
                  <a:moveTo>
                    <a:pt x="0" y="1758163"/>
                  </a:moveTo>
                  <a:lnTo>
                    <a:pt x="0"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7" name="Shape 630"/>
            <p:cNvSpPr/>
            <p:nvPr/>
          </p:nvSpPr>
          <p:spPr>
            <a:xfrm>
              <a:off x="339043" y="2553785"/>
              <a:ext cx="5733873" cy="0"/>
            </a:xfrm>
            <a:custGeom>
              <a:avLst/>
              <a:gdLst/>
              <a:ahLst/>
              <a:cxnLst/>
              <a:rect l="0" t="0" r="0" b="0"/>
              <a:pathLst>
                <a:path w="5733873">
                  <a:moveTo>
                    <a:pt x="0" y="0"/>
                  </a:moveTo>
                  <a:lnTo>
                    <a:pt x="5733873" y="0"/>
                  </a:lnTo>
                </a:path>
              </a:pathLst>
            </a:custGeom>
            <a:ln w="635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18" name="Shape 631"/>
            <p:cNvSpPr/>
            <p:nvPr/>
          </p:nvSpPr>
          <p:spPr>
            <a:xfrm>
              <a:off x="341257" y="2490208"/>
              <a:ext cx="823252" cy="63576"/>
            </a:xfrm>
            <a:custGeom>
              <a:avLst/>
              <a:gdLst/>
              <a:ahLst/>
              <a:cxnLst/>
              <a:rect l="0" t="0" r="0" b="0"/>
              <a:pathLst>
                <a:path w="823252" h="63576">
                  <a:moveTo>
                    <a:pt x="0" y="63576"/>
                  </a:moveTo>
                  <a:lnTo>
                    <a:pt x="156248" y="63576"/>
                  </a:lnTo>
                  <a:lnTo>
                    <a:pt x="160668" y="61887"/>
                  </a:lnTo>
                  <a:lnTo>
                    <a:pt x="164363" y="63576"/>
                  </a:lnTo>
                  <a:lnTo>
                    <a:pt x="168783" y="61887"/>
                  </a:lnTo>
                  <a:lnTo>
                    <a:pt x="172466" y="63576"/>
                  </a:lnTo>
                  <a:lnTo>
                    <a:pt x="176886" y="63576"/>
                  </a:lnTo>
                  <a:lnTo>
                    <a:pt x="181305" y="59386"/>
                  </a:lnTo>
                  <a:lnTo>
                    <a:pt x="184988" y="59386"/>
                  </a:lnTo>
                  <a:lnTo>
                    <a:pt x="189421" y="61887"/>
                  </a:lnTo>
                  <a:lnTo>
                    <a:pt x="193104" y="63576"/>
                  </a:lnTo>
                  <a:lnTo>
                    <a:pt x="197523" y="56871"/>
                  </a:lnTo>
                  <a:lnTo>
                    <a:pt x="201943" y="63576"/>
                  </a:lnTo>
                  <a:lnTo>
                    <a:pt x="218161" y="63576"/>
                  </a:lnTo>
                  <a:lnTo>
                    <a:pt x="221856" y="61887"/>
                  </a:lnTo>
                  <a:lnTo>
                    <a:pt x="226276" y="61887"/>
                  </a:lnTo>
                  <a:lnTo>
                    <a:pt x="230696" y="63576"/>
                  </a:lnTo>
                  <a:lnTo>
                    <a:pt x="246901" y="63576"/>
                  </a:lnTo>
                  <a:lnTo>
                    <a:pt x="251333" y="61887"/>
                  </a:lnTo>
                  <a:lnTo>
                    <a:pt x="255016" y="63576"/>
                  </a:lnTo>
                  <a:lnTo>
                    <a:pt x="267538" y="63576"/>
                  </a:lnTo>
                  <a:lnTo>
                    <a:pt x="271234" y="61887"/>
                  </a:lnTo>
                  <a:lnTo>
                    <a:pt x="275654" y="61887"/>
                  </a:lnTo>
                  <a:lnTo>
                    <a:pt x="280073" y="63576"/>
                  </a:lnTo>
                  <a:lnTo>
                    <a:pt x="283756" y="63576"/>
                  </a:lnTo>
                  <a:lnTo>
                    <a:pt x="288188" y="61887"/>
                  </a:lnTo>
                  <a:lnTo>
                    <a:pt x="291871" y="63576"/>
                  </a:lnTo>
                  <a:lnTo>
                    <a:pt x="296291" y="61887"/>
                  </a:lnTo>
                  <a:lnTo>
                    <a:pt x="300711" y="63576"/>
                  </a:lnTo>
                  <a:lnTo>
                    <a:pt x="304381" y="61887"/>
                  </a:lnTo>
                  <a:lnTo>
                    <a:pt x="308801" y="63576"/>
                  </a:lnTo>
                  <a:lnTo>
                    <a:pt x="320612" y="63576"/>
                  </a:lnTo>
                  <a:lnTo>
                    <a:pt x="325031" y="61887"/>
                  </a:lnTo>
                  <a:lnTo>
                    <a:pt x="329438" y="63576"/>
                  </a:lnTo>
                  <a:lnTo>
                    <a:pt x="337566" y="63576"/>
                  </a:lnTo>
                  <a:lnTo>
                    <a:pt x="341236" y="61887"/>
                  </a:lnTo>
                  <a:lnTo>
                    <a:pt x="345669" y="63576"/>
                  </a:lnTo>
                  <a:lnTo>
                    <a:pt x="353771" y="63576"/>
                  </a:lnTo>
                  <a:lnTo>
                    <a:pt x="358204" y="61887"/>
                  </a:lnTo>
                  <a:lnTo>
                    <a:pt x="361887" y="63576"/>
                  </a:lnTo>
                  <a:lnTo>
                    <a:pt x="366293" y="63576"/>
                  </a:lnTo>
                  <a:lnTo>
                    <a:pt x="369989" y="55194"/>
                  </a:lnTo>
                  <a:lnTo>
                    <a:pt x="374409" y="63576"/>
                  </a:lnTo>
                  <a:lnTo>
                    <a:pt x="378841" y="61887"/>
                  </a:lnTo>
                  <a:lnTo>
                    <a:pt x="382524" y="61887"/>
                  </a:lnTo>
                  <a:lnTo>
                    <a:pt x="386944" y="63576"/>
                  </a:lnTo>
                  <a:lnTo>
                    <a:pt x="390627" y="51029"/>
                  </a:lnTo>
                  <a:lnTo>
                    <a:pt x="395046" y="63576"/>
                  </a:lnTo>
                  <a:lnTo>
                    <a:pt x="399466" y="63576"/>
                  </a:lnTo>
                  <a:lnTo>
                    <a:pt x="403149" y="61887"/>
                  </a:lnTo>
                  <a:lnTo>
                    <a:pt x="407568" y="61887"/>
                  </a:lnTo>
                  <a:lnTo>
                    <a:pt x="411264" y="63576"/>
                  </a:lnTo>
                  <a:lnTo>
                    <a:pt x="419367" y="63576"/>
                  </a:lnTo>
                  <a:lnTo>
                    <a:pt x="423799" y="59386"/>
                  </a:lnTo>
                  <a:lnTo>
                    <a:pt x="428206" y="56871"/>
                  </a:lnTo>
                  <a:lnTo>
                    <a:pt x="431902" y="56871"/>
                  </a:lnTo>
                  <a:lnTo>
                    <a:pt x="436321" y="63576"/>
                  </a:lnTo>
                  <a:lnTo>
                    <a:pt x="440004" y="63576"/>
                  </a:lnTo>
                  <a:lnTo>
                    <a:pt x="444437" y="61887"/>
                  </a:lnTo>
                  <a:lnTo>
                    <a:pt x="448856" y="63576"/>
                  </a:lnTo>
                  <a:lnTo>
                    <a:pt x="452539" y="63576"/>
                  </a:lnTo>
                  <a:lnTo>
                    <a:pt x="456959" y="61887"/>
                  </a:lnTo>
                  <a:lnTo>
                    <a:pt x="460654" y="63576"/>
                  </a:lnTo>
                  <a:lnTo>
                    <a:pt x="465061" y="63576"/>
                  </a:lnTo>
                  <a:lnTo>
                    <a:pt x="468744" y="61887"/>
                  </a:lnTo>
                  <a:lnTo>
                    <a:pt x="473177" y="63576"/>
                  </a:lnTo>
                  <a:lnTo>
                    <a:pt x="477596" y="59386"/>
                  </a:lnTo>
                  <a:lnTo>
                    <a:pt x="481279" y="63576"/>
                  </a:lnTo>
                  <a:lnTo>
                    <a:pt x="485712" y="63576"/>
                  </a:lnTo>
                  <a:lnTo>
                    <a:pt x="489382" y="61887"/>
                  </a:lnTo>
                  <a:lnTo>
                    <a:pt x="493814" y="61887"/>
                  </a:lnTo>
                  <a:lnTo>
                    <a:pt x="498234" y="63576"/>
                  </a:lnTo>
                  <a:lnTo>
                    <a:pt x="501917" y="61887"/>
                  </a:lnTo>
                  <a:lnTo>
                    <a:pt x="506349" y="24257"/>
                  </a:lnTo>
                  <a:lnTo>
                    <a:pt x="510019" y="55194"/>
                  </a:lnTo>
                  <a:lnTo>
                    <a:pt x="514439" y="61887"/>
                  </a:lnTo>
                  <a:lnTo>
                    <a:pt x="518135" y="59386"/>
                  </a:lnTo>
                  <a:lnTo>
                    <a:pt x="522567" y="51029"/>
                  </a:lnTo>
                  <a:lnTo>
                    <a:pt x="526974" y="61887"/>
                  </a:lnTo>
                  <a:lnTo>
                    <a:pt x="530657" y="61887"/>
                  </a:lnTo>
                  <a:lnTo>
                    <a:pt x="535076" y="59386"/>
                  </a:lnTo>
                  <a:lnTo>
                    <a:pt x="538759" y="63576"/>
                  </a:lnTo>
                  <a:lnTo>
                    <a:pt x="543192" y="56871"/>
                  </a:lnTo>
                  <a:lnTo>
                    <a:pt x="547611" y="63576"/>
                  </a:lnTo>
                  <a:lnTo>
                    <a:pt x="551294" y="63576"/>
                  </a:lnTo>
                  <a:lnTo>
                    <a:pt x="555714" y="61887"/>
                  </a:lnTo>
                  <a:lnTo>
                    <a:pt x="559410" y="63576"/>
                  </a:lnTo>
                  <a:lnTo>
                    <a:pt x="563829" y="63576"/>
                  </a:lnTo>
                  <a:lnTo>
                    <a:pt x="567512" y="61887"/>
                  </a:lnTo>
                  <a:lnTo>
                    <a:pt x="571932" y="63576"/>
                  </a:lnTo>
                  <a:lnTo>
                    <a:pt x="576351" y="63576"/>
                  </a:lnTo>
                  <a:lnTo>
                    <a:pt x="580047" y="61887"/>
                  </a:lnTo>
                  <a:lnTo>
                    <a:pt x="584454" y="63576"/>
                  </a:lnTo>
                  <a:lnTo>
                    <a:pt x="588150" y="61887"/>
                  </a:lnTo>
                  <a:lnTo>
                    <a:pt x="592569" y="55194"/>
                  </a:lnTo>
                  <a:lnTo>
                    <a:pt x="596989" y="52705"/>
                  </a:lnTo>
                  <a:lnTo>
                    <a:pt x="600672" y="55194"/>
                  </a:lnTo>
                  <a:lnTo>
                    <a:pt x="605104" y="52705"/>
                  </a:lnTo>
                  <a:lnTo>
                    <a:pt x="608787" y="48514"/>
                  </a:lnTo>
                  <a:lnTo>
                    <a:pt x="613207" y="59386"/>
                  </a:lnTo>
                  <a:lnTo>
                    <a:pt x="616903" y="35128"/>
                  </a:lnTo>
                  <a:lnTo>
                    <a:pt x="621309" y="59386"/>
                  </a:lnTo>
                  <a:lnTo>
                    <a:pt x="625729" y="56871"/>
                  </a:lnTo>
                  <a:lnTo>
                    <a:pt x="629425" y="56871"/>
                  </a:lnTo>
                  <a:lnTo>
                    <a:pt x="633844" y="52705"/>
                  </a:lnTo>
                  <a:lnTo>
                    <a:pt x="637527" y="30950"/>
                  </a:lnTo>
                  <a:lnTo>
                    <a:pt x="641960" y="61887"/>
                  </a:lnTo>
                  <a:lnTo>
                    <a:pt x="645630" y="0"/>
                  </a:lnTo>
                  <a:lnTo>
                    <a:pt x="650062" y="35128"/>
                  </a:lnTo>
                  <a:lnTo>
                    <a:pt x="654482" y="46012"/>
                  </a:lnTo>
                  <a:lnTo>
                    <a:pt x="658165" y="61887"/>
                  </a:lnTo>
                  <a:lnTo>
                    <a:pt x="662584" y="61887"/>
                  </a:lnTo>
                  <a:lnTo>
                    <a:pt x="666267" y="48514"/>
                  </a:lnTo>
                  <a:lnTo>
                    <a:pt x="670700" y="59386"/>
                  </a:lnTo>
                  <a:lnTo>
                    <a:pt x="675119" y="46012"/>
                  </a:lnTo>
                  <a:lnTo>
                    <a:pt x="678815" y="61887"/>
                  </a:lnTo>
                  <a:lnTo>
                    <a:pt x="683222" y="61887"/>
                  </a:lnTo>
                  <a:lnTo>
                    <a:pt x="686905" y="52705"/>
                  </a:lnTo>
                  <a:lnTo>
                    <a:pt x="691337" y="63576"/>
                  </a:lnTo>
                  <a:lnTo>
                    <a:pt x="695008" y="59386"/>
                  </a:lnTo>
                  <a:lnTo>
                    <a:pt x="699427" y="63576"/>
                  </a:lnTo>
                  <a:lnTo>
                    <a:pt x="703872" y="59386"/>
                  </a:lnTo>
                  <a:lnTo>
                    <a:pt x="707542" y="59386"/>
                  </a:lnTo>
                  <a:lnTo>
                    <a:pt x="711975" y="55194"/>
                  </a:lnTo>
                  <a:lnTo>
                    <a:pt x="715658" y="59386"/>
                  </a:lnTo>
                  <a:lnTo>
                    <a:pt x="720065" y="55194"/>
                  </a:lnTo>
                  <a:lnTo>
                    <a:pt x="724497" y="59386"/>
                  </a:lnTo>
                  <a:lnTo>
                    <a:pt x="728180" y="63576"/>
                  </a:lnTo>
                  <a:lnTo>
                    <a:pt x="732612" y="61887"/>
                  </a:lnTo>
                  <a:lnTo>
                    <a:pt x="736295" y="56871"/>
                  </a:lnTo>
                  <a:lnTo>
                    <a:pt x="740715" y="55194"/>
                  </a:lnTo>
                  <a:lnTo>
                    <a:pt x="744398" y="15901"/>
                  </a:lnTo>
                  <a:lnTo>
                    <a:pt x="748817" y="44310"/>
                  </a:lnTo>
                  <a:lnTo>
                    <a:pt x="753250" y="56871"/>
                  </a:lnTo>
                  <a:lnTo>
                    <a:pt x="756920" y="61887"/>
                  </a:lnTo>
                  <a:lnTo>
                    <a:pt x="761340" y="55194"/>
                  </a:lnTo>
                  <a:lnTo>
                    <a:pt x="765035" y="56871"/>
                  </a:lnTo>
                  <a:lnTo>
                    <a:pt x="769455" y="56871"/>
                  </a:lnTo>
                  <a:lnTo>
                    <a:pt x="773887" y="55194"/>
                  </a:lnTo>
                  <a:lnTo>
                    <a:pt x="777570" y="63576"/>
                  </a:lnTo>
                  <a:lnTo>
                    <a:pt x="781977" y="55194"/>
                  </a:lnTo>
                  <a:lnTo>
                    <a:pt x="785673" y="61887"/>
                  </a:lnTo>
                  <a:lnTo>
                    <a:pt x="790092" y="63576"/>
                  </a:lnTo>
                  <a:lnTo>
                    <a:pt x="793775" y="52705"/>
                  </a:lnTo>
                  <a:lnTo>
                    <a:pt x="798195" y="41821"/>
                  </a:lnTo>
                  <a:lnTo>
                    <a:pt x="802615" y="37630"/>
                  </a:lnTo>
                  <a:lnTo>
                    <a:pt x="806310" y="59386"/>
                  </a:lnTo>
                  <a:lnTo>
                    <a:pt x="810730" y="61887"/>
                  </a:lnTo>
                  <a:lnTo>
                    <a:pt x="814426" y="56871"/>
                  </a:lnTo>
                  <a:lnTo>
                    <a:pt x="818833" y="55194"/>
                  </a:lnTo>
                  <a:lnTo>
                    <a:pt x="823252" y="61887"/>
                  </a:lnTo>
                </a:path>
              </a:pathLst>
            </a:custGeom>
            <a:ln w="13018" cap="rnd">
              <a:round/>
            </a:ln>
          </p:spPr>
          <p:style>
            <a:lnRef idx="1">
              <a:srgbClr val="B94E48"/>
            </a:lnRef>
            <a:fillRef idx="0">
              <a:srgbClr val="000000">
                <a:alpha val="0"/>
              </a:srgbClr>
            </a:fillRef>
            <a:effectRef idx="0">
              <a:scrgbClr r="0" g="0" b="0"/>
            </a:effectRef>
            <a:fontRef idx="none"/>
          </p:style>
          <p:txBody>
            <a:bodyPr/>
            <a:lstStyle/>
            <a:p>
              <a:endParaRPr lang="en-IN"/>
            </a:p>
          </p:txBody>
        </p:sp>
        <p:sp>
          <p:nvSpPr>
            <p:cNvPr id="19" name="Shape 632"/>
            <p:cNvSpPr/>
            <p:nvPr/>
          </p:nvSpPr>
          <p:spPr>
            <a:xfrm>
              <a:off x="1164509" y="2085345"/>
              <a:ext cx="822515" cy="468439"/>
            </a:xfrm>
            <a:custGeom>
              <a:avLst/>
              <a:gdLst/>
              <a:ahLst/>
              <a:cxnLst/>
              <a:rect l="0" t="0" r="0" b="0"/>
              <a:pathLst>
                <a:path w="822515" h="468439">
                  <a:moveTo>
                    <a:pt x="0" y="466750"/>
                  </a:moveTo>
                  <a:lnTo>
                    <a:pt x="3696" y="464249"/>
                  </a:lnTo>
                  <a:lnTo>
                    <a:pt x="8115" y="466750"/>
                  </a:lnTo>
                  <a:lnTo>
                    <a:pt x="11798" y="0"/>
                  </a:lnTo>
                  <a:lnTo>
                    <a:pt x="16218" y="415735"/>
                  </a:lnTo>
                  <a:lnTo>
                    <a:pt x="19914" y="64414"/>
                  </a:lnTo>
                  <a:lnTo>
                    <a:pt x="24333" y="174015"/>
                  </a:lnTo>
                  <a:lnTo>
                    <a:pt x="28753" y="310350"/>
                  </a:lnTo>
                  <a:lnTo>
                    <a:pt x="32436" y="384797"/>
                  </a:lnTo>
                  <a:lnTo>
                    <a:pt x="36855" y="418249"/>
                  </a:lnTo>
                  <a:lnTo>
                    <a:pt x="40551" y="354673"/>
                  </a:lnTo>
                  <a:lnTo>
                    <a:pt x="44971" y="442493"/>
                  </a:lnTo>
                  <a:lnTo>
                    <a:pt x="49390" y="391465"/>
                  </a:lnTo>
                  <a:lnTo>
                    <a:pt x="53073" y="433286"/>
                  </a:lnTo>
                  <a:lnTo>
                    <a:pt x="57493" y="453377"/>
                  </a:lnTo>
                  <a:lnTo>
                    <a:pt x="61189" y="466750"/>
                  </a:lnTo>
                  <a:lnTo>
                    <a:pt x="65608" y="466750"/>
                  </a:lnTo>
                  <a:lnTo>
                    <a:pt x="69278" y="450875"/>
                  </a:lnTo>
                  <a:lnTo>
                    <a:pt x="73711" y="460057"/>
                  </a:lnTo>
                  <a:lnTo>
                    <a:pt x="78130" y="464249"/>
                  </a:lnTo>
                  <a:lnTo>
                    <a:pt x="81826" y="444170"/>
                  </a:lnTo>
                  <a:lnTo>
                    <a:pt x="86246" y="449174"/>
                  </a:lnTo>
                  <a:lnTo>
                    <a:pt x="89916" y="457568"/>
                  </a:lnTo>
                  <a:lnTo>
                    <a:pt x="94348" y="422428"/>
                  </a:lnTo>
                  <a:lnTo>
                    <a:pt x="98768" y="407365"/>
                  </a:lnTo>
                  <a:lnTo>
                    <a:pt x="102451" y="461734"/>
                  </a:lnTo>
                  <a:lnTo>
                    <a:pt x="106870" y="461734"/>
                  </a:lnTo>
                  <a:lnTo>
                    <a:pt x="110566" y="457568"/>
                  </a:lnTo>
                  <a:lnTo>
                    <a:pt x="114973" y="444170"/>
                  </a:lnTo>
                  <a:lnTo>
                    <a:pt x="118669" y="369735"/>
                  </a:lnTo>
                  <a:lnTo>
                    <a:pt x="123088" y="312852"/>
                  </a:lnTo>
                  <a:lnTo>
                    <a:pt x="127508" y="453377"/>
                  </a:lnTo>
                  <a:lnTo>
                    <a:pt x="131191" y="461734"/>
                  </a:lnTo>
                  <a:lnTo>
                    <a:pt x="135623" y="455892"/>
                  </a:lnTo>
                  <a:lnTo>
                    <a:pt x="139306" y="453377"/>
                  </a:lnTo>
                  <a:lnTo>
                    <a:pt x="143726" y="453377"/>
                  </a:lnTo>
                  <a:lnTo>
                    <a:pt x="148145" y="450875"/>
                  </a:lnTo>
                  <a:lnTo>
                    <a:pt x="151828" y="449174"/>
                  </a:lnTo>
                  <a:lnTo>
                    <a:pt x="156248" y="457568"/>
                  </a:lnTo>
                  <a:lnTo>
                    <a:pt x="159944" y="461734"/>
                  </a:lnTo>
                  <a:lnTo>
                    <a:pt x="164363" y="422428"/>
                  </a:lnTo>
                  <a:lnTo>
                    <a:pt x="168034" y="453377"/>
                  </a:lnTo>
                  <a:lnTo>
                    <a:pt x="172479" y="457568"/>
                  </a:lnTo>
                  <a:lnTo>
                    <a:pt x="176886" y="461734"/>
                  </a:lnTo>
                  <a:lnTo>
                    <a:pt x="180581" y="468439"/>
                  </a:lnTo>
                  <a:lnTo>
                    <a:pt x="185001" y="444170"/>
                  </a:lnTo>
                  <a:lnTo>
                    <a:pt x="188671" y="449174"/>
                  </a:lnTo>
                  <a:lnTo>
                    <a:pt x="193091" y="466750"/>
                  </a:lnTo>
                  <a:lnTo>
                    <a:pt x="197523" y="457568"/>
                  </a:lnTo>
                  <a:lnTo>
                    <a:pt x="201219" y="439992"/>
                  </a:lnTo>
                  <a:lnTo>
                    <a:pt x="205638" y="415735"/>
                  </a:lnTo>
                  <a:lnTo>
                    <a:pt x="209321" y="461734"/>
                  </a:lnTo>
                  <a:lnTo>
                    <a:pt x="213728" y="460057"/>
                  </a:lnTo>
                  <a:lnTo>
                    <a:pt x="217424" y="457568"/>
                  </a:lnTo>
                  <a:lnTo>
                    <a:pt x="221856" y="464249"/>
                  </a:lnTo>
                  <a:lnTo>
                    <a:pt x="226276" y="453377"/>
                  </a:lnTo>
                  <a:lnTo>
                    <a:pt x="229946" y="426593"/>
                  </a:lnTo>
                  <a:lnTo>
                    <a:pt x="234378" y="446684"/>
                  </a:lnTo>
                  <a:lnTo>
                    <a:pt x="238061" y="449174"/>
                  </a:lnTo>
                  <a:lnTo>
                    <a:pt x="242494" y="426593"/>
                  </a:lnTo>
                  <a:lnTo>
                    <a:pt x="246913" y="435813"/>
                  </a:lnTo>
                  <a:lnTo>
                    <a:pt x="250584" y="414058"/>
                  </a:lnTo>
                  <a:lnTo>
                    <a:pt x="255003" y="466750"/>
                  </a:lnTo>
                  <a:lnTo>
                    <a:pt x="258699" y="438328"/>
                  </a:lnTo>
                  <a:lnTo>
                    <a:pt x="263131" y="457568"/>
                  </a:lnTo>
                  <a:lnTo>
                    <a:pt x="266802" y="449174"/>
                  </a:lnTo>
                  <a:lnTo>
                    <a:pt x="271234" y="444170"/>
                  </a:lnTo>
                  <a:lnTo>
                    <a:pt x="275641" y="460057"/>
                  </a:lnTo>
                  <a:lnTo>
                    <a:pt x="279336" y="246799"/>
                  </a:lnTo>
                  <a:lnTo>
                    <a:pt x="283756" y="403200"/>
                  </a:lnTo>
                  <a:lnTo>
                    <a:pt x="287439" y="409029"/>
                  </a:lnTo>
                  <a:lnTo>
                    <a:pt x="291859" y="466750"/>
                  </a:lnTo>
                  <a:lnTo>
                    <a:pt x="296278" y="457568"/>
                  </a:lnTo>
                  <a:lnTo>
                    <a:pt x="299974" y="464249"/>
                  </a:lnTo>
                  <a:lnTo>
                    <a:pt x="304393" y="461734"/>
                  </a:lnTo>
                  <a:lnTo>
                    <a:pt x="308077" y="407365"/>
                  </a:lnTo>
                  <a:lnTo>
                    <a:pt x="312496" y="338785"/>
                  </a:lnTo>
                  <a:lnTo>
                    <a:pt x="316192" y="233401"/>
                  </a:lnTo>
                  <a:lnTo>
                    <a:pt x="320611" y="400685"/>
                  </a:lnTo>
                  <a:lnTo>
                    <a:pt x="325031" y="352184"/>
                  </a:lnTo>
                  <a:lnTo>
                    <a:pt x="328714" y="367220"/>
                  </a:lnTo>
                  <a:lnTo>
                    <a:pt x="333134" y="261823"/>
                  </a:lnTo>
                  <a:lnTo>
                    <a:pt x="336829" y="444170"/>
                  </a:lnTo>
                  <a:lnTo>
                    <a:pt x="341249" y="453377"/>
                  </a:lnTo>
                  <a:lnTo>
                    <a:pt x="345668" y="438328"/>
                  </a:lnTo>
                  <a:lnTo>
                    <a:pt x="349352" y="442493"/>
                  </a:lnTo>
                  <a:lnTo>
                    <a:pt x="353771" y="431622"/>
                  </a:lnTo>
                  <a:lnTo>
                    <a:pt x="357467" y="449174"/>
                  </a:lnTo>
                  <a:lnTo>
                    <a:pt x="361886" y="450875"/>
                  </a:lnTo>
                  <a:lnTo>
                    <a:pt x="365570" y="455892"/>
                  </a:lnTo>
                  <a:lnTo>
                    <a:pt x="369989" y="444170"/>
                  </a:lnTo>
                  <a:lnTo>
                    <a:pt x="374409" y="435813"/>
                  </a:lnTo>
                  <a:lnTo>
                    <a:pt x="378104" y="373913"/>
                  </a:lnTo>
                  <a:lnTo>
                    <a:pt x="382524" y="435813"/>
                  </a:lnTo>
                  <a:lnTo>
                    <a:pt x="386207" y="358851"/>
                  </a:lnTo>
                  <a:lnTo>
                    <a:pt x="390627" y="439992"/>
                  </a:lnTo>
                  <a:lnTo>
                    <a:pt x="394310" y="341287"/>
                  </a:lnTo>
                  <a:lnTo>
                    <a:pt x="398729" y="433286"/>
                  </a:lnTo>
                  <a:lnTo>
                    <a:pt x="403161" y="444170"/>
                  </a:lnTo>
                  <a:lnTo>
                    <a:pt x="406845" y="450875"/>
                  </a:lnTo>
                  <a:lnTo>
                    <a:pt x="411264" y="435813"/>
                  </a:lnTo>
                  <a:lnTo>
                    <a:pt x="414947" y="429120"/>
                  </a:lnTo>
                  <a:lnTo>
                    <a:pt x="419367" y="438328"/>
                  </a:lnTo>
                  <a:lnTo>
                    <a:pt x="423786" y="453377"/>
                  </a:lnTo>
                  <a:lnTo>
                    <a:pt x="427482" y="460057"/>
                  </a:lnTo>
                  <a:lnTo>
                    <a:pt x="431902" y="444170"/>
                  </a:lnTo>
                  <a:lnTo>
                    <a:pt x="435585" y="461734"/>
                  </a:lnTo>
                  <a:lnTo>
                    <a:pt x="440004" y="455892"/>
                  </a:lnTo>
                  <a:lnTo>
                    <a:pt x="443687" y="455892"/>
                  </a:lnTo>
                  <a:lnTo>
                    <a:pt x="448120" y="439992"/>
                  </a:lnTo>
                  <a:lnTo>
                    <a:pt x="452539" y="446684"/>
                  </a:lnTo>
                  <a:lnTo>
                    <a:pt x="456222" y="393992"/>
                  </a:lnTo>
                  <a:lnTo>
                    <a:pt x="460642" y="453377"/>
                  </a:lnTo>
                  <a:lnTo>
                    <a:pt x="464337" y="457568"/>
                  </a:lnTo>
                  <a:lnTo>
                    <a:pt x="468744" y="407365"/>
                  </a:lnTo>
                  <a:lnTo>
                    <a:pt x="473177" y="453377"/>
                  </a:lnTo>
                  <a:lnTo>
                    <a:pt x="476860" y="424929"/>
                  </a:lnTo>
                  <a:lnTo>
                    <a:pt x="481279" y="438328"/>
                  </a:lnTo>
                  <a:lnTo>
                    <a:pt x="484962" y="450875"/>
                  </a:lnTo>
                  <a:lnTo>
                    <a:pt x="489382" y="404863"/>
                  </a:lnTo>
                  <a:lnTo>
                    <a:pt x="493077" y="409029"/>
                  </a:lnTo>
                  <a:lnTo>
                    <a:pt x="497497" y="384797"/>
                  </a:lnTo>
                  <a:lnTo>
                    <a:pt x="501917" y="446684"/>
                  </a:lnTo>
                  <a:lnTo>
                    <a:pt x="505600" y="453377"/>
                  </a:lnTo>
                  <a:lnTo>
                    <a:pt x="510019" y="453377"/>
                  </a:lnTo>
                  <a:lnTo>
                    <a:pt x="513715" y="460057"/>
                  </a:lnTo>
                  <a:lnTo>
                    <a:pt x="518135" y="446684"/>
                  </a:lnTo>
                  <a:lnTo>
                    <a:pt x="522541" y="420764"/>
                  </a:lnTo>
                  <a:lnTo>
                    <a:pt x="526250" y="433286"/>
                  </a:lnTo>
                  <a:lnTo>
                    <a:pt x="530657" y="449174"/>
                  </a:lnTo>
                  <a:lnTo>
                    <a:pt x="534352" y="464249"/>
                  </a:lnTo>
                  <a:lnTo>
                    <a:pt x="538772" y="460057"/>
                  </a:lnTo>
                  <a:lnTo>
                    <a:pt x="542455" y="453377"/>
                  </a:lnTo>
                  <a:lnTo>
                    <a:pt x="546875" y="453377"/>
                  </a:lnTo>
                  <a:lnTo>
                    <a:pt x="551294" y="429120"/>
                  </a:lnTo>
                  <a:lnTo>
                    <a:pt x="554990" y="415735"/>
                  </a:lnTo>
                  <a:lnTo>
                    <a:pt x="559410" y="435813"/>
                  </a:lnTo>
                  <a:lnTo>
                    <a:pt x="563105" y="446684"/>
                  </a:lnTo>
                  <a:lnTo>
                    <a:pt x="567512" y="460057"/>
                  </a:lnTo>
                  <a:lnTo>
                    <a:pt x="571932" y="457568"/>
                  </a:lnTo>
                  <a:lnTo>
                    <a:pt x="575627" y="365557"/>
                  </a:lnTo>
                  <a:lnTo>
                    <a:pt x="580047" y="424929"/>
                  </a:lnTo>
                  <a:lnTo>
                    <a:pt x="583718" y="438328"/>
                  </a:lnTo>
                  <a:lnTo>
                    <a:pt x="596265" y="438328"/>
                  </a:lnTo>
                  <a:lnTo>
                    <a:pt x="600685" y="455892"/>
                  </a:lnTo>
                  <a:lnTo>
                    <a:pt x="604355" y="455892"/>
                  </a:lnTo>
                  <a:lnTo>
                    <a:pt x="608787" y="464249"/>
                  </a:lnTo>
                  <a:lnTo>
                    <a:pt x="612470" y="422428"/>
                  </a:lnTo>
                  <a:lnTo>
                    <a:pt x="616902" y="455892"/>
                  </a:lnTo>
                  <a:lnTo>
                    <a:pt x="621322" y="466750"/>
                  </a:lnTo>
                  <a:lnTo>
                    <a:pt x="624993" y="444170"/>
                  </a:lnTo>
                  <a:lnTo>
                    <a:pt x="629425" y="453377"/>
                  </a:lnTo>
                  <a:lnTo>
                    <a:pt x="633108" y="457568"/>
                  </a:lnTo>
                  <a:lnTo>
                    <a:pt x="637540" y="422428"/>
                  </a:lnTo>
                  <a:lnTo>
                    <a:pt x="641210" y="461734"/>
                  </a:lnTo>
                  <a:lnTo>
                    <a:pt x="645630" y="457568"/>
                  </a:lnTo>
                  <a:lnTo>
                    <a:pt x="650062" y="453377"/>
                  </a:lnTo>
                  <a:lnTo>
                    <a:pt x="653745" y="464249"/>
                  </a:lnTo>
                  <a:lnTo>
                    <a:pt x="658177" y="442493"/>
                  </a:lnTo>
                  <a:lnTo>
                    <a:pt x="661848" y="461734"/>
                  </a:lnTo>
                  <a:lnTo>
                    <a:pt x="666268" y="442493"/>
                  </a:lnTo>
                  <a:lnTo>
                    <a:pt x="670687" y="431622"/>
                  </a:lnTo>
                  <a:lnTo>
                    <a:pt x="674383" y="457568"/>
                  </a:lnTo>
                  <a:lnTo>
                    <a:pt x="682485" y="457568"/>
                  </a:lnTo>
                  <a:lnTo>
                    <a:pt x="686905" y="460057"/>
                  </a:lnTo>
                  <a:lnTo>
                    <a:pt x="690601" y="455892"/>
                  </a:lnTo>
                  <a:lnTo>
                    <a:pt x="695020" y="455892"/>
                  </a:lnTo>
                  <a:lnTo>
                    <a:pt x="699452" y="435813"/>
                  </a:lnTo>
                  <a:lnTo>
                    <a:pt x="703123" y="460057"/>
                  </a:lnTo>
                  <a:lnTo>
                    <a:pt x="707543" y="414058"/>
                  </a:lnTo>
                  <a:lnTo>
                    <a:pt x="711238" y="457568"/>
                  </a:lnTo>
                  <a:lnTo>
                    <a:pt x="715645" y="429120"/>
                  </a:lnTo>
                  <a:lnTo>
                    <a:pt x="720090" y="414058"/>
                  </a:lnTo>
                  <a:lnTo>
                    <a:pt x="723760" y="420764"/>
                  </a:lnTo>
                  <a:lnTo>
                    <a:pt x="728180" y="464249"/>
                  </a:lnTo>
                  <a:lnTo>
                    <a:pt x="731876" y="455892"/>
                  </a:lnTo>
                  <a:lnTo>
                    <a:pt x="736295" y="435813"/>
                  </a:lnTo>
                  <a:lnTo>
                    <a:pt x="739965" y="414058"/>
                  </a:lnTo>
                  <a:lnTo>
                    <a:pt x="744398" y="403200"/>
                  </a:lnTo>
                  <a:lnTo>
                    <a:pt x="748818" y="409029"/>
                  </a:lnTo>
                  <a:lnTo>
                    <a:pt x="752500" y="446684"/>
                  </a:lnTo>
                  <a:lnTo>
                    <a:pt x="756933" y="420764"/>
                  </a:lnTo>
                  <a:lnTo>
                    <a:pt x="760603" y="380594"/>
                  </a:lnTo>
                  <a:lnTo>
                    <a:pt x="765035" y="369735"/>
                  </a:lnTo>
                  <a:lnTo>
                    <a:pt x="769455" y="461734"/>
                  </a:lnTo>
                  <a:lnTo>
                    <a:pt x="773151" y="446684"/>
                  </a:lnTo>
                  <a:lnTo>
                    <a:pt x="777557" y="438328"/>
                  </a:lnTo>
                  <a:lnTo>
                    <a:pt x="781240" y="424929"/>
                  </a:lnTo>
                  <a:lnTo>
                    <a:pt x="785673" y="457568"/>
                  </a:lnTo>
                  <a:lnTo>
                    <a:pt x="789369" y="409029"/>
                  </a:lnTo>
                  <a:lnTo>
                    <a:pt x="793788" y="415735"/>
                  </a:lnTo>
                  <a:lnTo>
                    <a:pt x="798208" y="431622"/>
                  </a:lnTo>
                  <a:lnTo>
                    <a:pt x="801878" y="396494"/>
                  </a:lnTo>
                  <a:lnTo>
                    <a:pt x="806310" y="352184"/>
                  </a:lnTo>
                  <a:lnTo>
                    <a:pt x="809993" y="439992"/>
                  </a:lnTo>
                  <a:lnTo>
                    <a:pt x="814413" y="373913"/>
                  </a:lnTo>
                  <a:lnTo>
                    <a:pt x="818845" y="418249"/>
                  </a:lnTo>
                  <a:lnTo>
                    <a:pt x="822515" y="341287"/>
                  </a:lnTo>
                </a:path>
              </a:pathLst>
            </a:custGeom>
            <a:ln w="13018" cap="rnd">
              <a:round/>
            </a:ln>
          </p:spPr>
          <p:style>
            <a:lnRef idx="1">
              <a:srgbClr val="B94E48"/>
            </a:lnRef>
            <a:fillRef idx="0">
              <a:srgbClr val="000000">
                <a:alpha val="0"/>
              </a:srgbClr>
            </a:fillRef>
            <a:effectRef idx="0">
              <a:scrgbClr r="0" g="0" b="0"/>
            </a:effectRef>
            <a:fontRef idx="none"/>
          </p:style>
          <p:txBody>
            <a:bodyPr/>
            <a:lstStyle/>
            <a:p>
              <a:endParaRPr lang="en-IN"/>
            </a:p>
          </p:txBody>
        </p:sp>
        <p:sp>
          <p:nvSpPr>
            <p:cNvPr id="20" name="Shape 633"/>
            <p:cNvSpPr/>
            <p:nvPr/>
          </p:nvSpPr>
          <p:spPr>
            <a:xfrm>
              <a:off x="1987024" y="2221692"/>
              <a:ext cx="823265" cy="330403"/>
            </a:xfrm>
            <a:custGeom>
              <a:avLst/>
              <a:gdLst/>
              <a:ahLst/>
              <a:cxnLst/>
              <a:rect l="0" t="0" r="0" b="0"/>
              <a:pathLst>
                <a:path w="823265" h="330403">
                  <a:moveTo>
                    <a:pt x="0" y="204940"/>
                  </a:moveTo>
                  <a:lnTo>
                    <a:pt x="4432" y="323710"/>
                  </a:lnTo>
                  <a:lnTo>
                    <a:pt x="8115" y="296939"/>
                  </a:lnTo>
                  <a:lnTo>
                    <a:pt x="12548" y="250952"/>
                  </a:lnTo>
                  <a:lnTo>
                    <a:pt x="16218" y="310337"/>
                  </a:lnTo>
                  <a:lnTo>
                    <a:pt x="20638" y="321221"/>
                  </a:lnTo>
                  <a:lnTo>
                    <a:pt x="25070" y="319545"/>
                  </a:lnTo>
                  <a:lnTo>
                    <a:pt x="28753" y="266853"/>
                  </a:lnTo>
                  <a:lnTo>
                    <a:pt x="33185" y="303644"/>
                  </a:lnTo>
                  <a:lnTo>
                    <a:pt x="36856" y="314528"/>
                  </a:lnTo>
                  <a:lnTo>
                    <a:pt x="41275" y="266853"/>
                  </a:lnTo>
                  <a:lnTo>
                    <a:pt x="45707" y="312826"/>
                  </a:lnTo>
                  <a:lnTo>
                    <a:pt x="49390" y="301981"/>
                  </a:lnTo>
                  <a:lnTo>
                    <a:pt x="53797" y="246774"/>
                  </a:lnTo>
                  <a:lnTo>
                    <a:pt x="57493" y="299466"/>
                  </a:lnTo>
                  <a:lnTo>
                    <a:pt x="61913" y="295275"/>
                  </a:lnTo>
                  <a:lnTo>
                    <a:pt x="65608" y="288582"/>
                  </a:lnTo>
                  <a:lnTo>
                    <a:pt x="70028" y="266853"/>
                  </a:lnTo>
                  <a:lnTo>
                    <a:pt x="74447" y="317030"/>
                  </a:lnTo>
                  <a:lnTo>
                    <a:pt x="78131" y="292773"/>
                  </a:lnTo>
                  <a:lnTo>
                    <a:pt x="82550" y="284417"/>
                  </a:lnTo>
                  <a:lnTo>
                    <a:pt x="86246" y="319545"/>
                  </a:lnTo>
                  <a:lnTo>
                    <a:pt x="90653" y="306146"/>
                  </a:lnTo>
                  <a:lnTo>
                    <a:pt x="95085" y="303644"/>
                  </a:lnTo>
                  <a:lnTo>
                    <a:pt x="98768" y="281902"/>
                  </a:lnTo>
                  <a:lnTo>
                    <a:pt x="103188" y="268516"/>
                  </a:lnTo>
                  <a:lnTo>
                    <a:pt x="106883" y="272682"/>
                  </a:lnTo>
                  <a:lnTo>
                    <a:pt x="111303" y="281902"/>
                  </a:lnTo>
                  <a:lnTo>
                    <a:pt x="114986" y="288582"/>
                  </a:lnTo>
                  <a:lnTo>
                    <a:pt x="119406" y="310337"/>
                  </a:lnTo>
                  <a:lnTo>
                    <a:pt x="123825" y="279387"/>
                  </a:lnTo>
                  <a:lnTo>
                    <a:pt x="127521" y="204940"/>
                  </a:lnTo>
                  <a:lnTo>
                    <a:pt x="131940" y="296939"/>
                  </a:lnTo>
                  <a:lnTo>
                    <a:pt x="135624" y="279387"/>
                  </a:lnTo>
                  <a:lnTo>
                    <a:pt x="140043" y="194069"/>
                  </a:lnTo>
                  <a:lnTo>
                    <a:pt x="143726" y="202438"/>
                  </a:lnTo>
                  <a:lnTo>
                    <a:pt x="148158" y="303644"/>
                  </a:lnTo>
                  <a:lnTo>
                    <a:pt x="152565" y="319545"/>
                  </a:lnTo>
                  <a:lnTo>
                    <a:pt x="156261" y="292773"/>
                  </a:lnTo>
                  <a:lnTo>
                    <a:pt x="160681" y="281902"/>
                  </a:lnTo>
                  <a:lnTo>
                    <a:pt x="164364" y="295275"/>
                  </a:lnTo>
                  <a:lnTo>
                    <a:pt x="168796" y="244247"/>
                  </a:lnTo>
                  <a:lnTo>
                    <a:pt x="173215" y="268516"/>
                  </a:lnTo>
                  <a:lnTo>
                    <a:pt x="176899" y="310337"/>
                  </a:lnTo>
                  <a:lnTo>
                    <a:pt x="181318" y="264338"/>
                  </a:lnTo>
                  <a:lnTo>
                    <a:pt x="185001" y="237566"/>
                  </a:lnTo>
                  <a:lnTo>
                    <a:pt x="189433" y="310337"/>
                  </a:lnTo>
                  <a:lnTo>
                    <a:pt x="193104" y="310337"/>
                  </a:lnTo>
                  <a:lnTo>
                    <a:pt x="197536" y="213309"/>
                  </a:lnTo>
                  <a:lnTo>
                    <a:pt x="201956" y="296939"/>
                  </a:lnTo>
                  <a:lnTo>
                    <a:pt x="205639" y="275209"/>
                  </a:lnTo>
                  <a:lnTo>
                    <a:pt x="210058" y="306146"/>
                  </a:lnTo>
                  <a:lnTo>
                    <a:pt x="213741" y="319545"/>
                  </a:lnTo>
                  <a:lnTo>
                    <a:pt x="218174" y="312826"/>
                  </a:lnTo>
                  <a:lnTo>
                    <a:pt x="222593" y="317030"/>
                  </a:lnTo>
                  <a:lnTo>
                    <a:pt x="226276" y="301981"/>
                  </a:lnTo>
                  <a:lnTo>
                    <a:pt x="230708" y="290246"/>
                  </a:lnTo>
                  <a:lnTo>
                    <a:pt x="234379" y="237566"/>
                  </a:lnTo>
                  <a:lnTo>
                    <a:pt x="238811" y="288582"/>
                  </a:lnTo>
                  <a:lnTo>
                    <a:pt x="242494" y="264338"/>
                  </a:lnTo>
                  <a:lnTo>
                    <a:pt x="246901" y="319545"/>
                  </a:lnTo>
                  <a:lnTo>
                    <a:pt x="251346" y="319545"/>
                  </a:lnTo>
                  <a:lnTo>
                    <a:pt x="255016" y="275209"/>
                  </a:lnTo>
                  <a:lnTo>
                    <a:pt x="259436" y="261823"/>
                  </a:lnTo>
                  <a:lnTo>
                    <a:pt x="263132" y="286080"/>
                  </a:lnTo>
                  <a:lnTo>
                    <a:pt x="267551" y="306146"/>
                  </a:lnTo>
                  <a:lnTo>
                    <a:pt x="271971" y="271018"/>
                  </a:lnTo>
                  <a:lnTo>
                    <a:pt x="275654" y="307823"/>
                  </a:lnTo>
                  <a:lnTo>
                    <a:pt x="280073" y="279387"/>
                  </a:lnTo>
                  <a:lnTo>
                    <a:pt x="283756" y="310337"/>
                  </a:lnTo>
                  <a:lnTo>
                    <a:pt x="288189" y="299466"/>
                  </a:lnTo>
                  <a:lnTo>
                    <a:pt x="291872" y="312826"/>
                  </a:lnTo>
                  <a:lnTo>
                    <a:pt x="296291" y="290246"/>
                  </a:lnTo>
                  <a:lnTo>
                    <a:pt x="300711" y="198273"/>
                  </a:lnTo>
                  <a:lnTo>
                    <a:pt x="304407" y="286080"/>
                  </a:lnTo>
                  <a:lnTo>
                    <a:pt x="308813" y="284417"/>
                  </a:lnTo>
                  <a:lnTo>
                    <a:pt x="312509" y="180696"/>
                  </a:lnTo>
                  <a:lnTo>
                    <a:pt x="316929" y="244247"/>
                  </a:lnTo>
                  <a:lnTo>
                    <a:pt x="321348" y="225019"/>
                  </a:lnTo>
                  <a:lnTo>
                    <a:pt x="325044" y="195758"/>
                  </a:lnTo>
                  <a:lnTo>
                    <a:pt x="329464" y="255118"/>
                  </a:lnTo>
                  <a:lnTo>
                    <a:pt x="333147" y="233388"/>
                  </a:lnTo>
                  <a:lnTo>
                    <a:pt x="337566" y="288582"/>
                  </a:lnTo>
                  <a:lnTo>
                    <a:pt x="341262" y="306146"/>
                  </a:lnTo>
                  <a:lnTo>
                    <a:pt x="345669" y="314528"/>
                  </a:lnTo>
                  <a:lnTo>
                    <a:pt x="350101" y="248450"/>
                  </a:lnTo>
                  <a:lnTo>
                    <a:pt x="353771" y="215837"/>
                  </a:lnTo>
                  <a:lnTo>
                    <a:pt x="358204" y="303644"/>
                  </a:lnTo>
                  <a:lnTo>
                    <a:pt x="361899" y="314528"/>
                  </a:lnTo>
                  <a:lnTo>
                    <a:pt x="366319" y="292773"/>
                  </a:lnTo>
                  <a:lnTo>
                    <a:pt x="370726" y="281902"/>
                  </a:lnTo>
                  <a:lnTo>
                    <a:pt x="374409" y="240068"/>
                  </a:lnTo>
                  <a:lnTo>
                    <a:pt x="378841" y="266853"/>
                  </a:lnTo>
                  <a:lnTo>
                    <a:pt x="382524" y="240068"/>
                  </a:lnTo>
                  <a:lnTo>
                    <a:pt x="386957" y="255118"/>
                  </a:lnTo>
                  <a:lnTo>
                    <a:pt x="390627" y="218326"/>
                  </a:lnTo>
                  <a:lnTo>
                    <a:pt x="395046" y="307823"/>
                  </a:lnTo>
                  <a:lnTo>
                    <a:pt x="399479" y="248450"/>
                  </a:lnTo>
                  <a:lnTo>
                    <a:pt x="403174" y="279387"/>
                  </a:lnTo>
                  <a:lnTo>
                    <a:pt x="407581" y="288582"/>
                  </a:lnTo>
                  <a:lnTo>
                    <a:pt x="411264" y="292773"/>
                  </a:lnTo>
                  <a:lnTo>
                    <a:pt x="415684" y="301981"/>
                  </a:lnTo>
                  <a:lnTo>
                    <a:pt x="420116" y="314528"/>
                  </a:lnTo>
                  <a:lnTo>
                    <a:pt x="423812" y="299466"/>
                  </a:lnTo>
                  <a:lnTo>
                    <a:pt x="428232" y="301981"/>
                  </a:lnTo>
                  <a:lnTo>
                    <a:pt x="431902" y="306146"/>
                  </a:lnTo>
                  <a:lnTo>
                    <a:pt x="436321" y="301981"/>
                  </a:lnTo>
                  <a:lnTo>
                    <a:pt x="440017" y="299466"/>
                  </a:lnTo>
                  <a:lnTo>
                    <a:pt x="444424" y="303644"/>
                  </a:lnTo>
                  <a:lnTo>
                    <a:pt x="448869" y="310337"/>
                  </a:lnTo>
                  <a:lnTo>
                    <a:pt x="452539" y="272682"/>
                  </a:lnTo>
                  <a:lnTo>
                    <a:pt x="456959" y="295275"/>
                  </a:lnTo>
                  <a:lnTo>
                    <a:pt x="460654" y="306146"/>
                  </a:lnTo>
                  <a:lnTo>
                    <a:pt x="465074" y="306146"/>
                  </a:lnTo>
                  <a:lnTo>
                    <a:pt x="469494" y="271018"/>
                  </a:lnTo>
                  <a:lnTo>
                    <a:pt x="473177" y="288582"/>
                  </a:lnTo>
                  <a:lnTo>
                    <a:pt x="477596" y="292773"/>
                  </a:lnTo>
                  <a:lnTo>
                    <a:pt x="481279" y="261823"/>
                  </a:lnTo>
                  <a:lnTo>
                    <a:pt x="485711" y="299466"/>
                  </a:lnTo>
                  <a:lnTo>
                    <a:pt x="489395" y="301981"/>
                  </a:lnTo>
                  <a:lnTo>
                    <a:pt x="493814" y="226682"/>
                  </a:lnTo>
                  <a:lnTo>
                    <a:pt x="498234" y="220002"/>
                  </a:lnTo>
                  <a:lnTo>
                    <a:pt x="501929" y="266853"/>
                  </a:lnTo>
                  <a:lnTo>
                    <a:pt x="506337" y="255118"/>
                  </a:lnTo>
                  <a:lnTo>
                    <a:pt x="510032" y="257645"/>
                  </a:lnTo>
                  <a:lnTo>
                    <a:pt x="514452" y="0"/>
                  </a:lnTo>
                  <a:lnTo>
                    <a:pt x="518871" y="310337"/>
                  </a:lnTo>
                  <a:lnTo>
                    <a:pt x="522567" y="330403"/>
                  </a:lnTo>
                  <a:lnTo>
                    <a:pt x="526974" y="330403"/>
                  </a:lnTo>
                  <a:lnTo>
                    <a:pt x="530670" y="306146"/>
                  </a:lnTo>
                  <a:lnTo>
                    <a:pt x="535089" y="292773"/>
                  </a:lnTo>
                  <a:lnTo>
                    <a:pt x="538772" y="290246"/>
                  </a:lnTo>
                  <a:lnTo>
                    <a:pt x="543192" y="248450"/>
                  </a:lnTo>
                  <a:lnTo>
                    <a:pt x="547624" y="288582"/>
                  </a:lnTo>
                  <a:lnTo>
                    <a:pt x="551320" y="301981"/>
                  </a:lnTo>
                  <a:lnTo>
                    <a:pt x="555727" y="295275"/>
                  </a:lnTo>
                  <a:lnTo>
                    <a:pt x="559422" y="272682"/>
                  </a:lnTo>
                  <a:lnTo>
                    <a:pt x="563842" y="222504"/>
                  </a:lnTo>
                  <a:lnTo>
                    <a:pt x="568249" y="275209"/>
                  </a:lnTo>
                  <a:lnTo>
                    <a:pt x="571945" y="296939"/>
                  </a:lnTo>
                  <a:lnTo>
                    <a:pt x="576364" y="290246"/>
                  </a:lnTo>
                  <a:lnTo>
                    <a:pt x="580047" y="176505"/>
                  </a:lnTo>
                  <a:lnTo>
                    <a:pt x="584479" y="268516"/>
                  </a:lnTo>
                  <a:lnTo>
                    <a:pt x="588163" y="286080"/>
                  </a:lnTo>
                  <a:lnTo>
                    <a:pt x="592582" y="255118"/>
                  </a:lnTo>
                  <a:lnTo>
                    <a:pt x="597002" y="277711"/>
                  </a:lnTo>
                  <a:lnTo>
                    <a:pt x="600685" y="240068"/>
                  </a:lnTo>
                  <a:lnTo>
                    <a:pt x="605104" y="240068"/>
                  </a:lnTo>
                  <a:lnTo>
                    <a:pt x="608800" y="132182"/>
                  </a:lnTo>
                  <a:lnTo>
                    <a:pt x="613220" y="211645"/>
                  </a:lnTo>
                  <a:lnTo>
                    <a:pt x="617639" y="281902"/>
                  </a:lnTo>
                  <a:lnTo>
                    <a:pt x="621322" y="226682"/>
                  </a:lnTo>
                  <a:lnTo>
                    <a:pt x="625729" y="153924"/>
                  </a:lnTo>
                  <a:lnTo>
                    <a:pt x="629438" y="255118"/>
                  </a:lnTo>
                  <a:lnTo>
                    <a:pt x="633857" y="225019"/>
                  </a:lnTo>
                  <a:lnTo>
                    <a:pt x="637540" y="286080"/>
                  </a:lnTo>
                  <a:lnTo>
                    <a:pt x="641960" y="169824"/>
                  </a:lnTo>
                  <a:lnTo>
                    <a:pt x="646367" y="271018"/>
                  </a:lnTo>
                  <a:lnTo>
                    <a:pt x="650075" y="114618"/>
                  </a:lnTo>
                  <a:lnTo>
                    <a:pt x="654495" y="266853"/>
                  </a:lnTo>
                  <a:lnTo>
                    <a:pt x="658178" y="218326"/>
                  </a:lnTo>
                  <a:lnTo>
                    <a:pt x="662584" y="286080"/>
                  </a:lnTo>
                  <a:lnTo>
                    <a:pt x="667004" y="286080"/>
                  </a:lnTo>
                  <a:lnTo>
                    <a:pt x="670700" y="296939"/>
                  </a:lnTo>
                  <a:lnTo>
                    <a:pt x="675132" y="261823"/>
                  </a:lnTo>
                  <a:lnTo>
                    <a:pt x="678815" y="255118"/>
                  </a:lnTo>
                  <a:lnTo>
                    <a:pt x="683222" y="264338"/>
                  </a:lnTo>
                  <a:lnTo>
                    <a:pt x="686918" y="272682"/>
                  </a:lnTo>
                  <a:lnTo>
                    <a:pt x="691337" y="248450"/>
                  </a:lnTo>
                  <a:lnTo>
                    <a:pt x="695757" y="271018"/>
                  </a:lnTo>
                  <a:lnTo>
                    <a:pt x="699440" y="261823"/>
                  </a:lnTo>
                  <a:lnTo>
                    <a:pt x="703859" y="229209"/>
                  </a:lnTo>
                  <a:lnTo>
                    <a:pt x="707555" y="183198"/>
                  </a:lnTo>
                  <a:lnTo>
                    <a:pt x="711975" y="268516"/>
                  </a:lnTo>
                  <a:lnTo>
                    <a:pt x="715671" y="242583"/>
                  </a:lnTo>
                  <a:lnTo>
                    <a:pt x="720077" y="225019"/>
                  </a:lnTo>
                  <a:lnTo>
                    <a:pt x="724497" y="218326"/>
                  </a:lnTo>
                  <a:lnTo>
                    <a:pt x="728193" y="253454"/>
                  </a:lnTo>
                  <a:lnTo>
                    <a:pt x="732600" y="255118"/>
                  </a:lnTo>
                  <a:lnTo>
                    <a:pt x="736295" y="261823"/>
                  </a:lnTo>
                  <a:lnTo>
                    <a:pt x="740715" y="244247"/>
                  </a:lnTo>
                  <a:lnTo>
                    <a:pt x="745134" y="204940"/>
                  </a:lnTo>
                  <a:lnTo>
                    <a:pt x="748830" y="250952"/>
                  </a:lnTo>
                  <a:lnTo>
                    <a:pt x="753237" y="271018"/>
                  </a:lnTo>
                  <a:lnTo>
                    <a:pt x="756933" y="288582"/>
                  </a:lnTo>
                  <a:lnTo>
                    <a:pt x="761352" y="275209"/>
                  </a:lnTo>
                  <a:lnTo>
                    <a:pt x="765036" y="296939"/>
                  </a:lnTo>
                  <a:lnTo>
                    <a:pt x="769455" y="281902"/>
                  </a:lnTo>
                  <a:lnTo>
                    <a:pt x="773887" y="128016"/>
                  </a:lnTo>
                  <a:lnTo>
                    <a:pt x="777570" y="246774"/>
                  </a:lnTo>
                  <a:lnTo>
                    <a:pt x="781990" y="171475"/>
                  </a:lnTo>
                  <a:lnTo>
                    <a:pt x="785673" y="244247"/>
                  </a:lnTo>
                  <a:lnTo>
                    <a:pt x="790093" y="277711"/>
                  </a:lnTo>
                  <a:lnTo>
                    <a:pt x="794525" y="272682"/>
                  </a:lnTo>
                  <a:lnTo>
                    <a:pt x="798208" y="260147"/>
                  </a:lnTo>
                  <a:lnTo>
                    <a:pt x="802640" y="222504"/>
                  </a:lnTo>
                  <a:lnTo>
                    <a:pt x="806311" y="281902"/>
                  </a:lnTo>
                  <a:lnTo>
                    <a:pt x="810743" y="229209"/>
                  </a:lnTo>
                  <a:lnTo>
                    <a:pt x="814413" y="288582"/>
                  </a:lnTo>
                  <a:lnTo>
                    <a:pt x="818845" y="253454"/>
                  </a:lnTo>
                  <a:lnTo>
                    <a:pt x="823265" y="277711"/>
                  </a:lnTo>
                </a:path>
              </a:pathLst>
            </a:custGeom>
            <a:ln w="13018" cap="rnd">
              <a:round/>
            </a:ln>
          </p:spPr>
          <p:style>
            <a:lnRef idx="1">
              <a:srgbClr val="B94E48"/>
            </a:lnRef>
            <a:fillRef idx="0">
              <a:srgbClr val="000000">
                <a:alpha val="0"/>
              </a:srgbClr>
            </a:fillRef>
            <a:effectRef idx="0">
              <a:scrgbClr r="0" g="0" b="0"/>
            </a:effectRef>
            <a:fontRef idx="none"/>
          </p:style>
          <p:txBody>
            <a:bodyPr/>
            <a:lstStyle/>
            <a:p>
              <a:endParaRPr lang="en-IN"/>
            </a:p>
          </p:txBody>
        </p:sp>
        <p:sp>
          <p:nvSpPr>
            <p:cNvPr id="21" name="Shape 634"/>
            <p:cNvSpPr/>
            <p:nvPr/>
          </p:nvSpPr>
          <p:spPr>
            <a:xfrm>
              <a:off x="2810289" y="1936488"/>
              <a:ext cx="822503" cy="599732"/>
            </a:xfrm>
            <a:custGeom>
              <a:avLst/>
              <a:gdLst/>
              <a:ahLst/>
              <a:cxnLst/>
              <a:rect l="0" t="0" r="0" b="0"/>
              <a:pathLst>
                <a:path w="822503" h="599732">
                  <a:moveTo>
                    <a:pt x="0" y="562915"/>
                  </a:moveTo>
                  <a:lnTo>
                    <a:pt x="3670" y="538658"/>
                  </a:lnTo>
                  <a:lnTo>
                    <a:pt x="8115" y="588848"/>
                  </a:lnTo>
                  <a:lnTo>
                    <a:pt x="11786" y="557886"/>
                  </a:lnTo>
                  <a:lnTo>
                    <a:pt x="16231" y="549542"/>
                  </a:lnTo>
                  <a:lnTo>
                    <a:pt x="20638" y="521094"/>
                  </a:lnTo>
                  <a:lnTo>
                    <a:pt x="24321" y="531978"/>
                  </a:lnTo>
                  <a:lnTo>
                    <a:pt x="28740" y="476771"/>
                  </a:lnTo>
                  <a:lnTo>
                    <a:pt x="32423" y="533654"/>
                  </a:lnTo>
                  <a:lnTo>
                    <a:pt x="36856" y="531978"/>
                  </a:lnTo>
                  <a:lnTo>
                    <a:pt x="40526" y="480962"/>
                  </a:lnTo>
                  <a:lnTo>
                    <a:pt x="44958" y="371373"/>
                  </a:lnTo>
                  <a:lnTo>
                    <a:pt x="49403" y="281026"/>
                  </a:lnTo>
                  <a:lnTo>
                    <a:pt x="53074" y="452501"/>
                  </a:lnTo>
                  <a:lnTo>
                    <a:pt x="57493" y="456679"/>
                  </a:lnTo>
                  <a:lnTo>
                    <a:pt x="61176" y="516077"/>
                  </a:lnTo>
                  <a:lnTo>
                    <a:pt x="65596" y="475082"/>
                  </a:lnTo>
                  <a:lnTo>
                    <a:pt x="70015" y="577977"/>
                  </a:lnTo>
                  <a:lnTo>
                    <a:pt x="73698" y="386436"/>
                  </a:lnTo>
                  <a:lnTo>
                    <a:pt x="78143" y="391465"/>
                  </a:lnTo>
                  <a:lnTo>
                    <a:pt x="81814" y="498513"/>
                  </a:lnTo>
                  <a:lnTo>
                    <a:pt x="86246" y="533654"/>
                  </a:lnTo>
                  <a:lnTo>
                    <a:pt x="89929" y="547027"/>
                  </a:lnTo>
                  <a:lnTo>
                    <a:pt x="94336" y="465900"/>
                  </a:lnTo>
                  <a:lnTo>
                    <a:pt x="98781" y="557886"/>
                  </a:lnTo>
                  <a:lnTo>
                    <a:pt x="102451" y="552056"/>
                  </a:lnTo>
                  <a:lnTo>
                    <a:pt x="106871" y="522770"/>
                  </a:lnTo>
                  <a:lnTo>
                    <a:pt x="110554" y="475082"/>
                  </a:lnTo>
                  <a:lnTo>
                    <a:pt x="114986" y="577977"/>
                  </a:lnTo>
                  <a:lnTo>
                    <a:pt x="119418" y="552056"/>
                  </a:lnTo>
                  <a:lnTo>
                    <a:pt x="123101" y="516077"/>
                  </a:lnTo>
                  <a:lnTo>
                    <a:pt x="127508" y="399822"/>
                  </a:lnTo>
                  <a:lnTo>
                    <a:pt x="131191" y="426580"/>
                  </a:lnTo>
                  <a:lnTo>
                    <a:pt x="135624" y="476771"/>
                  </a:lnTo>
                  <a:lnTo>
                    <a:pt x="139294" y="272656"/>
                  </a:lnTo>
                  <a:lnTo>
                    <a:pt x="143739" y="413220"/>
                  </a:lnTo>
                  <a:lnTo>
                    <a:pt x="148146" y="514413"/>
                  </a:lnTo>
                  <a:lnTo>
                    <a:pt x="151841" y="511886"/>
                  </a:lnTo>
                  <a:lnTo>
                    <a:pt x="156261" y="415709"/>
                  </a:lnTo>
                  <a:lnTo>
                    <a:pt x="159931" y="490144"/>
                  </a:lnTo>
                  <a:lnTo>
                    <a:pt x="164364" y="410680"/>
                  </a:lnTo>
                  <a:lnTo>
                    <a:pt x="168783" y="501041"/>
                  </a:lnTo>
                  <a:lnTo>
                    <a:pt x="172479" y="496849"/>
                  </a:lnTo>
                  <a:lnTo>
                    <a:pt x="176899" y="564591"/>
                  </a:lnTo>
                  <a:lnTo>
                    <a:pt x="180581" y="560413"/>
                  </a:lnTo>
                  <a:lnTo>
                    <a:pt x="185001" y="487642"/>
                  </a:lnTo>
                  <a:lnTo>
                    <a:pt x="188684" y="507708"/>
                  </a:lnTo>
                  <a:lnTo>
                    <a:pt x="193116" y="322872"/>
                  </a:lnTo>
                  <a:lnTo>
                    <a:pt x="197523" y="547027"/>
                  </a:lnTo>
                  <a:lnTo>
                    <a:pt x="201206" y="527787"/>
                  </a:lnTo>
                  <a:lnTo>
                    <a:pt x="205639" y="567106"/>
                  </a:lnTo>
                  <a:lnTo>
                    <a:pt x="209321" y="545351"/>
                  </a:lnTo>
                  <a:lnTo>
                    <a:pt x="213754" y="556222"/>
                  </a:lnTo>
                  <a:lnTo>
                    <a:pt x="218161" y="552056"/>
                  </a:lnTo>
                  <a:lnTo>
                    <a:pt x="221844" y="445821"/>
                  </a:lnTo>
                  <a:lnTo>
                    <a:pt x="226276" y="547027"/>
                  </a:lnTo>
                  <a:lnTo>
                    <a:pt x="229959" y="413220"/>
                  </a:lnTo>
                  <a:lnTo>
                    <a:pt x="234366" y="599732"/>
                  </a:lnTo>
                  <a:lnTo>
                    <a:pt x="238061" y="424066"/>
                  </a:lnTo>
                  <a:lnTo>
                    <a:pt x="242481" y="562915"/>
                  </a:lnTo>
                  <a:lnTo>
                    <a:pt x="246914" y="409029"/>
                  </a:lnTo>
                  <a:lnTo>
                    <a:pt x="250596" y="450850"/>
                  </a:lnTo>
                  <a:lnTo>
                    <a:pt x="255003" y="507708"/>
                  </a:lnTo>
                  <a:lnTo>
                    <a:pt x="258699" y="521094"/>
                  </a:lnTo>
                  <a:lnTo>
                    <a:pt x="263119" y="547027"/>
                  </a:lnTo>
                  <a:lnTo>
                    <a:pt x="267526" y="560413"/>
                  </a:lnTo>
                  <a:lnTo>
                    <a:pt x="271221" y="503530"/>
                  </a:lnTo>
                  <a:lnTo>
                    <a:pt x="275641" y="545351"/>
                  </a:lnTo>
                  <a:lnTo>
                    <a:pt x="279336" y="410680"/>
                  </a:lnTo>
                  <a:lnTo>
                    <a:pt x="283756" y="468401"/>
                  </a:lnTo>
                  <a:lnTo>
                    <a:pt x="287452" y="406489"/>
                  </a:lnTo>
                  <a:lnTo>
                    <a:pt x="291859" y="480962"/>
                  </a:lnTo>
                  <a:lnTo>
                    <a:pt x="296278" y="461708"/>
                  </a:lnTo>
                  <a:lnTo>
                    <a:pt x="299974" y="571284"/>
                  </a:lnTo>
                  <a:lnTo>
                    <a:pt x="304394" y="545351"/>
                  </a:lnTo>
                  <a:lnTo>
                    <a:pt x="308089" y="553720"/>
                  </a:lnTo>
                  <a:lnTo>
                    <a:pt x="312496" y="542849"/>
                  </a:lnTo>
                  <a:lnTo>
                    <a:pt x="316916" y="575450"/>
                  </a:lnTo>
                  <a:lnTo>
                    <a:pt x="320611" y="309461"/>
                  </a:lnTo>
                  <a:lnTo>
                    <a:pt x="325019" y="0"/>
                  </a:lnTo>
                  <a:lnTo>
                    <a:pt x="328714" y="241706"/>
                  </a:lnTo>
                  <a:lnTo>
                    <a:pt x="333134" y="367208"/>
                  </a:lnTo>
                  <a:lnTo>
                    <a:pt x="336829" y="521094"/>
                  </a:lnTo>
                  <a:lnTo>
                    <a:pt x="341249" y="388938"/>
                  </a:lnTo>
                  <a:lnTo>
                    <a:pt x="345656" y="538658"/>
                  </a:lnTo>
                  <a:lnTo>
                    <a:pt x="349352" y="529450"/>
                  </a:lnTo>
                  <a:lnTo>
                    <a:pt x="353771" y="445821"/>
                  </a:lnTo>
                  <a:lnTo>
                    <a:pt x="357467" y="557886"/>
                  </a:lnTo>
                  <a:lnTo>
                    <a:pt x="361874" y="415709"/>
                  </a:lnTo>
                  <a:lnTo>
                    <a:pt x="366294" y="476771"/>
                  </a:lnTo>
                  <a:lnTo>
                    <a:pt x="369989" y="518592"/>
                  </a:lnTo>
                  <a:lnTo>
                    <a:pt x="374409" y="547027"/>
                  </a:lnTo>
                  <a:lnTo>
                    <a:pt x="378104" y="538658"/>
                  </a:lnTo>
                  <a:lnTo>
                    <a:pt x="382512" y="569620"/>
                  </a:lnTo>
                  <a:lnTo>
                    <a:pt x="386194" y="518592"/>
                  </a:lnTo>
                  <a:lnTo>
                    <a:pt x="390627" y="476771"/>
                  </a:lnTo>
                  <a:lnTo>
                    <a:pt x="395021" y="441643"/>
                  </a:lnTo>
                  <a:lnTo>
                    <a:pt x="398717" y="368871"/>
                  </a:lnTo>
                  <a:lnTo>
                    <a:pt x="403149" y="450850"/>
                  </a:lnTo>
                  <a:lnTo>
                    <a:pt x="406832" y="399822"/>
                  </a:lnTo>
                  <a:lnTo>
                    <a:pt x="411264" y="536156"/>
                  </a:lnTo>
                  <a:lnTo>
                    <a:pt x="415658" y="445821"/>
                  </a:lnTo>
                  <a:lnTo>
                    <a:pt x="419354" y="415709"/>
                  </a:lnTo>
                  <a:lnTo>
                    <a:pt x="423787" y="419887"/>
                  </a:lnTo>
                  <a:lnTo>
                    <a:pt x="427469" y="338747"/>
                  </a:lnTo>
                  <a:lnTo>
                    <a:pt x="431889" y="456679"/>
                  </a:lnTo>
                  <a:lnTo>
                    <a:pt x="435585" y="424066"/>
                  </a:lnTo>
                  <a:lnTo>
                    <a:pt x="439992" y="480962"/>
                  </a:lnTo>
                  <a:lnTo>
                    <a:pt x="444449" y="362191"/>
                  </a:lnTo>
                  <a:lnTo>
                    <a:pt x="448107" y="556222"/>
                  </a:lnTo>
                  <a:lnTo>
                    <a:pt x="452527" y="536156"/>
                  </a:lnTo>
                  <a:lnTo>
                    <a:pt x="456222" y="582143"/>
                  </a:lnTo>
                  <a:lnTo>
                    <a:pt x="460629" y="538658"/>
                  </a:lnTo>
                  <a:lnTo>
                    <a:pt x="464325" y="514413"/>
                  </a:lnTo>
                  <a:lnTo>
                    <a:pt x="468744" y="344627"/>
                  </a:lnTo>
                  <a:lnTo>
                    <a:pt x="473189" y="503530"/>
                  </a:lnTo>
                  <a:lnTo>
                    <a:pt x="476860" y="533654"/>
                  </a:lnTo>
                  <a:lnTo>
                    <a:pt x="481267" y="490144"/>
                  </a:lnTo>
                  <a:lnTo>
                    <a:pt x="484937" y="494322"/>
                  </a:lnTo>
                  <a:lnTo>
                    <a:pt x="489382" y="531978"/>
                  </a:lnTo>
                  <a:lnTo>
                    <a:pt x="493827" y="344627"/>
                  </a:lnTo>
                  <a:lnTo>
                    <a:pt x="497497" y="393129"/>
                  </a:lnTo>
                  <a:lnTo>
                    <a:pt x="501929" y="536156"/>
                  </a:lnTo>
                  <a:lnTo>
                    <a:pt x="505600" y="560413"/>
                  </a:lnTo>
                  <a:lnTo>
                    <a:pt x="510045" y="329565"/>
                  </a:lnTo>
                  <a:lnTo>
                    <a:pt x="513690" y="533654"/>
                  </a:lnTo>
                  <a:lnTo>
                    <a:pt x="518109" y="417386"/>
                  </a:lnTo>
                  <a:lnTo>
                    <a:pt x="522567" y="557886"/>
                  </a:lnTo>
                  <a:lnTo>
                    <a:pt x="526212" y="547027"/>
                  </a:lnTo>
                  <a:lnTo>
                    <a:pt x="530682" y="472580"/>
                  </a:lnTo>
                  <a:lnTo>
                    <a:pt x="534327" y="395656"/>
                  </a:lnTo>
                  <a:lnTo>
                    <a:pt x="538798" y="505206"/>
                  </a:lnTo>
                  <a:lnTo>
                    <a:pt x="543204" y="547027"/>
                  </a:lnTo>
                  <a:lnTo>
                    <a:pt x="546875" y="395656"/>
                  </a:lnTo>
                  <a:lnTo>
                    <a:pt x="551294" y="547027"/>
                  </a:lnTo>
                  <a:lnTo>
                    <a:pt x="554965" y="553720"/>
                  </a:lnTo>
                  <a:lnTo>
                    <a:pt x="559410" y="549542"/>
                  </a:lnTo>
                  <a:lnTo>
                    <a:pt x="563080" y="562915"/>
                  </a:lnTo>
                  <a:lnTo>
                    <a:pt x="567512" y="552056"/>
                  </a:lnTo>
                  <a:lnTo>
                    <a:pt x="571957" y="437464"/>
                  </a:lnTo>
                  <a:lnTo>
                    <a:pt x="575628" y="547027"/>
                  </a:lnTo>
                  <a:lnTo>
                    <a:pt x="580047" y="514413"/>
                  </a:lnTo>
                  <a:lnTo>
                    <a:pt x="583743" y="527787"/>
                  </a:lnTo>
                  <a:lnTo>
                    <a:pt x="588150" y="441643"/>
                  </a:lnTo>
                  <a:lnTo>
                    <a:pt x="592569" y="511886"/>
                  </a:lnTo>
                  <a:lnTo>
                    <a:pt x="596265" y="375564"/>
                  </a:lnTo>
                  <a:lnTo>
                    <a:pt x="600685" y="349644"/>
                  </a:lnTo>
                  <a:lnTo>
                    <a:pt x="604355" y="529450"/>
                  </a:lnTo>
                  <a:lnTo>
                    <a:pt x="608787" y="575450"/>
                  </a:lnTo>
                  <a:lnTo>
                    <a:pt x="612458" y="496849"/>
                  </a:lnTo>
                  <a:lnTo>
                    <a:pt x="616903" y="463398"/>
                  </a:lnTo>
                  <a:lnTo>
                    <a:pt x="621322" y="542849"/>
                  </a:lnTo>
                  <a:lnTo>
                    <a:pt x="624993" y="463398"/>
                  </a:lnTo>
                  <a:lnTo>
                    <a:pt x="629425" y="351307"/>
                  </a:lnTo>
                  <a:lnTo>
                    <a:pt x="633095" y="439128"/>
                  </a:lnTo>
                  <a:lnTo>
                    <a:pt x="637515" y="461708"/>
                  </a:lnTo>
                  <a:lnTo>
                    <a:pt x="641960" y="516077"/>
                  </a:lnTo>
                  <a:lnTo>
                    <a:pt x="645630" y="452501"/>
                  </a:lnTo>
                  <a:lnTo>
                    <a:pt x="650062" y="549542"/>
                  </a:lnTo>
                  <a:lnTo>
                    <a:pt x="653733" y="237528"/>
                  </a:lnTo>
                  <a:lnTo>
                    <a:pt x="658152" y="415709"/>
                  </a:lnTo>
                  <a:lnTo>
                    <a:pt x="661848" y="487642"/>
                  </a:lnTo>
                  <a:lnTo>
                    <a:pt x="666268" y="556222"/>
                  </a:lnTo>
                  <a:lnTo>
                    <a:pt x="670674" y="538658"/>
                  </a:lnTo>
                  <a:lnTo>
                    <a:pt x="674370" y="470065"/>
                  </a:lnTo>
                  <a:lnTo>
                    <a:pt x="678790" y="529450"/>
                  </a:lnTo>
                  <a:lnTo>
                    <a:pt x="682486" y="516077"/>
                  </a:lnTo>
                  <a:lnTo>
                    <a:pt x="686905" y="483477"/>
                  </a:lnTo>
                  <a:lnTo>
                    <a:pt x="691312" y="569620"/>
                  </a:lnTo>
                  <a:lnTo>
                    <a:pt x="695008" y="547027"/>
                  </a:lnTo>
                  <a:lnTo>
                    <a:pt x="699427" y="542849"/>
                  </a:lnTo>
                  <a:lnTo>
                    <a:pt x="703123" y="525272"/>
                  </a:lnTo>
                  <a:lnTo>
                    <a:pt x="707543" y="545351"/>
                  </a:lnTo>
                  <a:lnTo>
                    <a:pt x="711238" y="533654"/>
                  </a:lnTo>
                  <a:lnTo>
                    <a:pt x="715645" y="514413"/>
                  </a:lnTo>
                  <a:lnTo>
                    <a:pt x="720065" y="577977"/>
                  </a:lnTo>
                  <a:lnTo>
                    <a:pt x="723761" y="567106"/>
                  </a:lnTo>
                  <a:lnTo>
                    <a:pt x="728180" y="567106"/>
                  </a:lnTo>
                  <a:lnTo>
                    <a:pt x="731876" y="540322"/>
                  </a:lnTo>
                  <a:lnTo>
                    <a:pt x="736283" y="533654"/>
                  </a:lnTo>
                  <a:lnTo>
                    <a:pt x="740702" y="298590"/>
                  </a:lnTo>
                  <a:lnTo>
                    <a:pt x="744398" y="496849"/>
                  </a:lnTo>
                  <a:lnTo>
                    <a:pt x="748818" y="536156"/>
                  </a:lnTo>
                  <a:lnTo>
                    <a:pt x="752488" y="571284"/>
                  </a:lnTo>
                  <a:lnTo>
                    <a:pt x="756920" y="545351"/>
                  </a:lnTo>
                  <a:lnTo>
                    <a:pt x="760616" y="569620"/>
                  </a:lnTo>
                  <a:lnTo>
                    <a:pt x="765010" y="562915"/>
                  </a:lnTo>
                  <a:lnTo>
                    <a:pt x="769455" y="573786"/>
                  </a:lnTo>
                  <a:lnTo>
                    <a:pt x="773125" y="529450"/>
                  </a:lnTo>
                  <a:lnTo>
                    <a:pt x="777558" y="542849"/>
                  </a:lnTo>
                  <a:lnTo>
                    <a:pt x="781253" y="505206"/>
                  </a:lnTo>
                  <a:lnTo>
                    <a:pt x="785647" y="549542"/>
                  </a:lnTo>
                  <a:lnTo>
                    <a:pt x="790093" y="468401"/>
                  </a:lnTo>
                  <a:lnTo>
                    <a:pt x="793763" y="582143"/>
                  </a:lnTo>
                  <a:lnTo>
                    <a:pt x="798170" y="529450"/>
                  </a:lnTo>
                  <a:lnTo>
                    <a:pt x="801865" y="351307"/>
                  </a:lnTo>
                  <a:lnTo>
                    <a:pt x="806285" y="437464"/>
                  </a:lnTo>
                  <a:lnTo>
                    <a:pt x="809981" y="507708"/>
                  </a:lnTo>
                  <a:lnTo>
                    <a:pt x="814400" y="553720"/>
                  </a:lnTo>
                  <a:lnTo>
                    <a:pt x="818807" y="560413"/>
                  </a:lnTo>
                  <a:lnTo>
                    <a:pt x="822503" y="507708"/>
                  </a:lnTo>
                </a:path>
              </a:pathLst>
            </a:custGeom>
            <a:ln w="13018" cap="rnd">
              <a:round/>
            </a:ln>
          </p:spPr>
          <p:style>
            <a:lnRef idx="1">
              <a:srgbClr val="B94E48"/>
            </a:lnRef>
            <a:fillRef idx="0">
              <a:srgbClr val="000000">
                <a:alpha val="0"/>
              </a:srgbClr>
            </a:fillRef>
            <a:effectRef idx="0">
              <a:scrgbClr r="0" g="0" b="0"/>
            </a:effectRef>
            <a:fontRef idx="none"/>
          </p:style>
          <p:txBody>
            <a:bodyPr/>
            <a:lstStyle/>
            <a:p>
              <a:endParaRPr lang="en-IN"/>
            </a:p>
          </p:txBody>
        </p:sp>
        <p:sp>
          <p:nvSpPr>
            <p:cNvPr id="22" name="Shape 635"/>
            <p:cNvSpPr/>
            <p:nvPr/>
          </p:nvSpPr>
          <p:spPr>
            <a:xfrm>
              <a:off x="3632792" y="1821883"/>
              <a:ext cx="823278" cy="719353"/>
            </a:xfrm>
            <a:custGeom>
              <a:avLst/>
              <a:gdLst/>
              <a:ahLst/>
              <a:cxnLst/>
              <a:rect l="0" t="0" r="0" b="0"/>
              <a:pathLst>
                <a:path w="823278" h="719353">
                  <a:moveTo>
                    <a:pt x="0" y="622313"/>
                  </a:moveTo>
                  <a:lnTo>
                    <a:pt x="4419" y="516928"/>
                  </a:lnTo>
                  <a:lnTo>
                    <a:pt x="8115" y="587185"/>
                  </a:lnTo>
                  <a:lnTo>
                    <a:pt x="12535" y="707631"/>
                  </a:lnTo>
                  <a:lnTo>
                    <a:pt x="16942" y="695084"/>
                  </a:lnTo>
                  <a:lnTo>
                    <a:pt x="20638" y="608927"/>
                  </a:lnTo>
                  <a:lnTo>
                    <a:pt x="25057" y="659955"/>
                  </a:lnTo>
                  <a:lnTo>
                    <a:pt x="28753" y="642391"/>
                  </a:lnTo>
                  <a:lnTo>
                    <a:pt x="33172" y="668325"/>
                  </a:lnTo>
                  <a:lnTo>
                    <a:pt x="36868" y="622313"/>
                  </a:lnTo>
                  <a:lnTo>
                    <a:pt x="41275" y="630682"/>
                  </a:lnTo>
                  <a:lnTo>
                    <a:pt x="45694" y="699275"/>
                  </a:lnTo>
                  <a:lnTo>
                    <a:pt x="49390" y="653263"/>
                  </a:lnTo>
                  <a:lnTo>
                    <a:pt x="53810" y="503543"/>
                  </a:lnTo>
                  <a:lnTo>
                    <a:pt x="57506" y="635698"/>
                  </a:lnTo>
                  <a:lnTo>
                    <a:pt x="61913" y="692582"/>
                  </a:lnTo>
                  <a:lnTo>
                    <a:pt x="66358" y="648259"/>
                  </a:lnTo>
                  <a:lnTo>
                    <a:pt x="70028" y="675018"/>
                  </a:lnTo>
                  <a:lnTo>
                    <a:pt x="74447" y="602247"/>
                  </a:lnTo>
                  <a:lnTo>
                    <a:pt x="78143" y="650761"/>
                  </a:lnTo>
                  <a:lnTo>
                    <a:pt x="82550" y="615645"/>
                  </a:lnTo>
                  <a:lnTo>
                    <a:pt x="86246" y="587185"/>
                  </a:lnTo>
                  <a:lnTo>
                    <a:pt x="90640" y="644055"/>
                  </a:lnTo>
                  <a:lnTo>
                    <a:pt x="95110" y="576313"/>
                  </a:lnTo>
                  <a:lnTo>
                    <a:pt x="98781" y="670827"/>
                  </a:lnTo>
                  <a:lnTo>
                    <a:pt x="103188" y="624827"/>
                  </a:lnTo>
                  <a:lnTo>
                    <a:pt x="106858" y="648259"/>
                  </a:lnTo>
                  <a:lnTo>
                    <a:pt x="111277" y="650761"/>
                  </a:lnTo>
                  <a:lnTo>
                    <a:pt x="115748" y="685889"/>
                  </a:lnTo>
                  <a:lnTo>
                    <a:pt x="119418" y="666661"/>
                  </a:lnTo>
                  <a:lnTo>
                    <a:pt x="123825" y="675018"/>
                  </a:lnTo>
                  <a:lnTo>
                    <a:pt x="127495" y="703453"/>
                  </a:lnTo>
                  <a:lnTo>
                    <a:pt x="131966" y="648259"/>
                  </a:lnTo>
                  <a:lnTo>
                    <a:pt x="135611" y="637375"/>
                  </a:lnTo>
                  <a:lnTo>
                    <a:pt x="140030" y="675018"/>
                  </a:lnTo>
                  <a:lnTo>
                    <a:pt x="144463" y="677520"/>
                  </a:lnTo>
                  <a:lnTo>
                    <a:pt x="148133" y="527825"/>
                  </a:lnTo>
                  <a:lnTo>
                    <a:pt x="152578" y="646583"/>
                  </a:lnTo>
                  <a:lnTo>
                    <a:pt x="156248" y="666661"/>
                  </a:lnTo>
                  <a:lnTo>
                    <a:pt x="160693" y="560426"/>
                  </a:lnTo>
                  <a:lnTo>
                    <a:pt x="164364" y="492671"/>
                  </a:lnTo>
                  <a:lnTo>
                    <a:pt x="168796" y="0"/>
                  </a:lnTo>
                  <a:lnTo>
                    <a:pt x="173215" y="496862"/>
                  </a:lnTo>
                  <a:lnTo>
                    <a:pt x="176886" y="583006"/>
                  </a:lnTo>
                  <a:lnTo>
                    <a:pt x="181331" y="2515"/>
                  </a:lnTo>
                  <a:lnTo>
                    <a:pt x="185001" y="424066"/>
                  </a:lnTo>
                  <a:lnTo>
                    <a:pt x="189433" y="695084"/>
                  </a:lnTo>
                  <a:lnTo>
                    <a:pt x="193853" y="650761"/>
                  </a:lnTo>
                  <a:lnTo>
                    <a:pt x="197548" y="672490"/>
                  </a:lnTo>
                  <a:lnTo>
                    <a:pt x="201968" y="615645"/>
                  </a:lnTo>
                  <a:lnTo>
                    <a:pt x="205664" y="688391"/>
                  </a:lnTo>
                  <a:lnTo>
                    <a:pt x="210071" y="560426"/>
                  </a:lnTo>
                  <a:lnTo>
                    <a:pt x="213716" y="494360"/>
                  </a:lnTo>
                  <a:lnTo>
                    <a:pt x="218186" y="569633"/>
                  </a:lnTo>
                  <a:lnTo>
                    <a:pt x="222606" y="611454"/>
                  </a:lnTo>
                  <a:lnTo>
                    <a:pt x="226301" y="666661"/>
                  </a:lnTo>
                  <a:lnTo>
                    <a:pt x="230708" y="534492"/>
                  </a:lnTo>
                  <a:lnTo>
                    <a:pt x="234379" y="602247"/>
                  </a:lnTo>
                  <a:lnTo>
                    <a:pt x="238823" y="490169"/>
                  </a:lnTo>
                  <a:lnTo>
                    <a:pt x="243243" y="569633"/>
                  </a:lnTo>
                  <a:lnTo>
                    <a:pt x="246939" y="716839"/>
                  </a:lnTo>
                  <a:lnTo>
                    <a:pt x="251346" y="719353"/>
                  </a:lnTo>
                  <a:lnTo>
                    <a:pt x="255016" y="475094"/>
                  </a:lnTo>
                  <a:lnTo>
                    <a:pt x="259461" y="644055"/>
                  </a:lnTo>
                  <a:lnTo>
                    <a:pt x="263131" y="670827"/>
                  </a:lnTo>
                  <a:lnTo>
                    <a:pt x="267551" y="556247"/>
                  </a:lnTo>
                  <a:lnTo>
                    <a:pt x="271983" y="583006"/>
                  </a:lnTo>
                  <a:lnTo>
                    <a:pt x="275654" y="629018"/>
                  </a:lnTo>
                  <a:lnTo>
                    <a:pt x="280098" y="695084"/>
                  </a:lnTo>
                  <a:lnTo>
                    <a:pt x="283769" y="703453"/>
                  </a:lnTo>
                  <a:lnTo>
                    <a:pt x="288189" y="692582"/>
                  </a:lnTo>
                  <a:lnTo>
                    <a:pt x="292621" y="654926"/>
                  </a:lnTo>
                  <a:lnTo>
                    <a:pt x="296291" y="670827"/>
                  </a:lnTo>
                  <a:lnTo>
                    <a:pt x="300711" y="670827"/>
                  </a:lnTo>
                  <a:lnTo>
                    <a:pt x="304406" y="699275"/>
                  </a:lnTo>
                  <a:lnTo>
                    <a:pt x="308826" y="613118"/>
                  </a:lnTo>
                  <a:lnTo>
                    <a:pt x="312522" y="653263"/>
                  </a:lnTo>
                  <a:lnTo>
                    <a:pt x="316929" y="684225"/>
                  </a:lnTo>
                  <a:lnTo>
                    <a:pt x="321348" y="654926"/>
                  </a:lnTo>
                  <a:lnTo>
                    <a:pt x="325044" y="659955"/>
                  </a:lnTo>
                  <a:lnTo>
                    <a:pt x="329464" y="388925"/>
                  </a:lnTo>
                  <a:lnTo>
                    <a:pt x="333159" y="512750"/>
                  </a:lnTo>
                  <a:lnTo>
                    <a:pt x="337566" y="525285"/>
                  </a:lnTo>
                  <a:lnTo>
                    <a:pt x="341986" y="653263"/>
                  </a:lnTo>
                  <a:lnTo>
                    <a:pt x="345681" y="646583"/>
                  </a:lnTo>
                  <a:lnTo>
                    <a:pt x="350101" y="644055"/>
                  </a:lnTo>
                  <a:lnTo>
                    <a:pt x="353797" y="496862"/>
                  </a:lnTo>
                  <a:lnTo>
                    <a:pt x="358204" y="171476"/>
                  </a:lnTo>
                  <a:lnTo>
                    <a:pt x="361886" y="602247"/>
                  </a:lnTo>
                  <a:lnTo>
                    <a:pt x="366319" y="685889"/>
                  </a:lnTo>
                  <a:lnTo>
                    <a:pt x="370739" y="690054"/>
                  </a:lnTo>
                  <a:lnTo>
                    <a:pt x="374434" y="664147"/>
                  </a:lnTo>
                  <a:lnTo>
                    <a:pt x="378841" y="670827"/>
                  </a:lnTo>
                  <a:lnTo>
                    <a:pt x="382524" y="608927"/>
                  </a:lnTo>
                  <a:lnTo>
                    <a:pt x="386956" y="670827"/>
                  </a:lnTo>
                  <a:lnTo>
                    <a:pt x="391376" y="705955"/>
                  </a:lnTo>
                  <a:lnTo>
                    <a:pt x="395046" y="699275"/>
                  </a:lnTo>
                  <a:lnTo>
                    <a:pt x="399479" y="624827"/>
                  </a:lnTo>
                  <a:lnTo>
                    <a:pt x="403161" y="695084"/>
                  </a:lnTo>
                  <a:lnTo>
                    <a:pt x="407594" y="677520"/>
                  </a:lnTo>
                  <a:lnTo>
                    <a:pt x="411290" y="642391"/>
                  </a:lnTo>
                  <a:lnTo>
                    <a:pt x="415684" y="696747"/>
                  </a:lnTo>
                  <a:lnTo>
                    <a:pt x="420116" y="681711"/>
                  </a:lnTo>
                  <a:lnTo>
                    <a:pt x="423799" y="538671"/>
                  </a:lnTo>
                  <a:lnTo>
                    <a:pt x="428206" y="653263"/>
                  </a:lnTo>
                  <a:lnTo>
                    <a:pt x="431902" y="695084"/>
                  </a:lnTo>
                  <a:lnTo>
                    <a:pt x="436321" y="666661"/>
                  </a:lnTo>
                  <a:lnTo>
                    <a:pt x="440754" y="692582"/>
                  </a:lnTo>
                  <a:lnTo>
                    <a:pt x="444436" y="696747"/>
                  </a:lnTo>
                  <a:lnTo>
                    <a:pt x="448844" y="417360"/>
                  </a:lnTo>
                  <a:lnTo>
                    <a:pt x="452539" y="648259"/>
                  </a:lnTo>
                  <a:lnTo>
                    <a:pt x="456959" y="371361"/>
                  </a:lnTo>
                  <a:lnTo>
                    <a:pt x="460654" y="591376"/>
                  </a:lnTo>
                  <a:lnTo>
                    <a:pt x="465074" y="608927"/>
                  </a:lnTo>
                  <a:lnTo>
                    <a:pt x="469481" y="514426"/>
                  </a:lnTo>
                  <a:lnTo>
                    <a:pt x="473177" y="578002"/>
                  </a:lnTo>
                  <a:lnTo>
                    <a:pt x="477596" y="648259"/>
                  </a:lnTo>
                  <a:lnTo>
                    <a:pt x="481292" y="646583"/>
                  </a:lnTo>
                  <a:lnTo>
                    <a:pt x="485711" y="608927"/>
                  </a:lnTo>
                  <a:lnTo>
                    <a:pt x="490119" y="659955"/>
                  </a:lnTo>
                  <a:lnTo>
                    <a:pt x="493814" y="371361"/>
                  </a:lnTo>
                  <a:lnTo>
                    <a:pt x="498234" y="446684"/>
                  </a:lnTo>
                  <a:lnTo>
                    <a:pt x="501904" y="571284"/>
                  </a:lnTo>
                  <a:lnTo>
                    <a:pt x="506349" y="542861"/>
                  </a:lnTo>
                  <a:lnTo>
                    <a:pt x="510045" y="541185"/>
                  </a:lnTo>
                  <a:lnTo>
                    <a:pt x="514452" y="573812"/>
                  </a:lnTo>
                  <a:lnTo>
                    <a:pt x="518871" y="635698"/>
                  </a:lnTo>
                  <a:lnTo>
                    <a:pt x="522542" y="569633"/>
                  </a:lnTo>
                  <a:lnTo>
                    <a:pt x="526986" y="367195"/>
                  </a:lnTo>
                  <a:lnTo>
                    <a:pt x="530682" y="542861"/>
                  </a:lnTo>
                  <a:lnTo>
                    <a:pt x="535089" y="584670"/>
                  </a:lnTo>
                  <a:lnTo>
                    <a:pt x="539534" y="637375"/>
                  </a:lnTo>
                  <a:lnTo>
                    <a:pt x="543179" y="635698"/>
                  </a:lnTo>
                  <a:lnTo>
                    <a:pt x="547624" y="637375"/>
                  </a:lnTo>
                  <a:lnTo>
                    <a:pt x="551320" y="569633"/>
                  </a:lnTo>
                  <a:lnTo>
                    <a:pt x="555701" y="483476"/>
                  </a:lnTo>
                  <a:lnTo>
                    <a:pt x="559397" y="514426"/>
                  </a:lnTo>
                  <a:lnTo>
                    <a:pt x="563817" y="659955"/>
                  </a:lnTo>
                  <a:lnTo>
                    <a:pt x="568274" y="635698"/>
                  </a:lnTo>
                  <a:lnTo>
                    <a:pt x="571957" y="648259"/>
                  </a:lnTo>
                  <a:lnTo>
                    <a:pt x="576364" y="672490"/>
                  </a:lnTo>
                  <a:lnTo>
                    <a:pt x="580034" y="688391"/>
                  </a:lnTo>
                  <a:lnTo>
                    <a:pt x="584454" y="433286"/>
                  </a:lnTo>
                  <a:lnTo>
                    <a:pt x="588899" y="409016"/>
                  </a:lnTo>
                  <a:lnTo>
                    <a:pt x="592569" y="479298"/>
                  </a:lnTo>
                  <a:lnTo>
                    <a:pt x="597002" y="531990"/>
                  </a:lnTo>
                  <a:lnTo>
                    <a:pt x="600672" y="571284"/>
                  </a:lnTo>
                  <a:lnTo>
                    <a:pt x="605117" y="659955"/>
                  </a:lnTo>
                  <a:lnTo>
                    <a:pt x="608787" y="622313"/>
                  </a:lnTo>
                  <a:lnTo>
                    <a:pt x="613232" y="602247"/>
                  </a:lnTo>
                  <a:lnTo>
                    <a:pt x="617639" y="600570"/>
                  </a:lnTo>
                  <a:lnTo>
                    <a:pt x="621309" y="602247"/>
                  </a:lnTo>
                  <a:lnTo>
                    <a:pt x="625754" y="644055"/>
                  </a:lnTo>
                  <a:lnTo>
                    <a:pt x="629425" y="637375"/>
                  </a:lnTo>
                  <a:lnTo>
                    <a:pt x="633870" y="565455"/>
                  </a:lnTo>
                  <a:lnTo>
                    <a:pt x="638277" y="598081"/>
                  </a:lnTo>
                  <a:lnTo>
                    <a:pt x="641972" y="611454"/>
                  </a:lnTo>
                  <a:lnTo>
                    <a:pt x="646392" y="642391"/>
                  </a:lnTo>
                  <a:lnTo>
                    <a:pt x="650088" y="562940"/>
                  </a:lnTo>
                  <a:lnTo>
                    <a:pt x="654507" y="695084"/>
                  </a:lnTo>
                  <a:lnTo>
                    <a:pt x="658178" y="666661"/>
                  </a:lnTo>
                  <a:lnTo>
                    <a:pt x="662610" y="692582"/>
                  </a:lnTo>
                  <a:lnTo>
                    <a:pt x="667029" y="608927"/>
                  </a:lnTo>
                  <a:lnTo>
                    <a:pt x="670725" y="576313"/>
                  </a:lnTo>
                  <a:lnTo>
                    <a:pt x="675145" y="600570"/>
                  </a:lnTo>
                  <a:lnTo>
                    <a:pt x="678840" y="668325"/>
                  </a:lnTo>
                  <a:lnTo>
                    <a:pt x="683247" y="664147"/>
                  </a:lnTo>
                  <a:lnTo>
                    <a:pt x="687667" y="679196"/>
                  </a:lnTo>
                  <a:lnTo>
                    <a:pt x="691363" y="659955"/>
                  </a:lnTo>
                  <a:lnTo>
                    <a:pt x="695782" y="615645"/>
                  </a:lnTo>
                  <a:lnTo>
                    <a:pt x="699478" y="642391"/>
                  </a:lnTo>
                  <a:lnTo>
                    <a:pt x="703885" y="644055"/>
                  </a:lnTo>
                  <a:lnTo>
                    <a:pt x="707555" y="496862"/>
                  </a:lnTo>
                  <a:lnTo>
                    <a:pt x="712000" y="496862"/>
                  </a:lnTo>
                  <a:lnTo>
                    <a:pt x="716394" y="514426"/>
                  </a:lnTo>
                  <a:lnTo>
                    <a:pt x="720090" y="576313"/>
                  </a:lnTo>
                  <a:lnTo>
                    <a:pt x="724497" y="650761"/>
                  </a:lnTo>
                  <a:lnTo>
                    <a:pt x="728193" y="530314"/>
                  </a:lnTo>
                  <a:lnTo>
                    <a:pt x="732638" y="646583"/>
                  </a:lnTo>
                  <a:lnTo>
                    <a:pt x="736308" y="654926"/>
                  </a:lnTo>
                  <a:lnTo>
                    <a:pt x="740728" y="653263"/>
                  </a:lnTo>
                  <a:lnTo>
                    <a:pt x="745134" y="661632"/>
                  </a:lnTo>
                  <a:lnTo>
                    <a:pt x="748830" y="670827"/>
                  </a:lnTo>
                  <a:lnTo>
                    <a:pt x="753250" y="573812"/>
                  </a:lnTo>
                  <a:lnTo>
                    <a:pt x="756946" y="584670"/>
                  </a:lnTo>
                  <a:lnTo>
                    <a:pt x="761365" y="642391"/>
                  </a:lnTo>
                  <a:lnTo>
                    <a:pt x="765772" y="591376"/>
                  </a:lnTo>
                  <a:lnTo>
                    <a:pt x="769468" y="607263"/>
                  </a:lnTo>
                  <a:lnTo>
                    <a:pt x="773887" y="608927"/>
                  </a:lnTo>
                  <a:lnTo>
                    <a:pt x="777583" y="650761"/>
                  </a:lnTo>
                  <a:lnTo>
                    <a:pt x="782003" y="607263"/>
                  </a:lnTo>
                  <a:lnTo>
                    <a:pt x="785698" y="618134"/>
                  </a:lnTo>
                  <a:lnTo>
                    <a:pt x="790105" y="583006"/>
                  </a:lnTo>
                  <a:lnTo>
                    <a:pt x="794525" y="654926"/>
                  </a:lnTo>
                  <a:lnTo>
                    <a:pt x="798221" y="580505"/>
                  </a:lnTo>
                  <a:lnTo>
                    <a:pt x="802640" y="681711"/>
                  </a:lnTo>
                  <a:lnTo>
                    <a:pt x="806336" y="664147"/>
                  </a:lnTo>
                  <a:lnTo>
                    <a:pt x="810743" y="602247"/>
                  </a:lnTo>
                  <a:lnTo>
                    <a:pt x="815162" y="626491"/>
                  </a:lnTo>
                  <a:lnTo>
                    <a:pt x="818858" y="516928"/>
                  </a:lnTo>
                  <a:lnTo>
                    <a:pt x="823278" y="607263"/>
                  </a:lnTo>
                </a:path>
              </a:pathLst>
            </a:custGeom>
            <a:ln w="13018" cap="rnd">
              <a:round/>
            </a:ln>
          </p:spPr>
          <p:style>
            <a:lnRef idx="1">
              <a:srgbClr val="B94E48"/>
            </a:lnRef>
            <a:fillRef idx="0">
              <a:srgbClr val="000000">
                <a:alpha val="0"/>
              </a:srgbClr>
            </a:fillRef>
            <a:effectRef idx="0">
              <a:scrgbClr r="0" g="0" b="0"/>
            </a:effectRef>
            <a:fontRef idx="none"/>
          </p:style>
          <p:txBody>
            <a:bodyPr/>
            <a:lstStyle/>
            <a:p>
              <a:endParaRPr lang="en-IN"/>
            </a:p>
          </p:txBody>
        </p:sp>
        <p:sp>
          <p:nvSpPr>
            <p:cNvPr id="23" name="Shape 636"/>
            <p:cNvSpPr/>
            <p:nvPr/>
          </p:nvSpPr>
          <p:spPr>
            <a:xfrm>
              <a:off x="4456070" y="1014735"/>
              <a:ext cx="822515" cy="1530667"/>
            </a:xfrm>
            <a:custGeom>
              <a:avLst/>
              <a:gdLst/>
              <a:ahLst/>
              <a:cxnLst/>
              <a:rect l="0" t="0" r="0" b="0"/>
              <a:pathLst>
                <a:path w="822515" h="1530667">
                  <a:moveTo>
                    <a:pt x="0" y="1414412"/>
                  </a:moveTo>
                  <a:lnTo>
                    <a:pt x="3696" y="1416075"/>
                  </a:lnTo>
                  <a:lnTo>
                    <a:pt x="8103" y="1517294"/>
                  </a:lnTo>
                  <a:lnTo>
                    <a:pt x="11773" y="1479639"/>
                  </a:lnTo>
                  <a:lnTo>
                    <a:pt x="16218" y="1468781"/>
                  </a:lnTo>
                  <a:lnTo>
                    <a:pt x="20638" y="1376782"/>
                  </a:lnTo>
                  <a:lnTo>
                    <a:pt x="24308" y="1473810"/>
                  </a:lnTo>
                  <a:lnTo>
                    <a:pt x="28740" y="1418603"/>
                  </a:lnTo>
                  <a:lnTo>
                    <a:pt x="32410" y="1433640"/>
                  </a:lnTo>
                  <a:lnTo>
                    <a:pt x="36856" y="1493038"/>
                  </a:lnTo>
                  <a:lnTo>
                    <a:pt x="41275" y="1482166"/>
                  </a:lnTo>
                  <a:lnTo>
                    <a:pt x="44945" y="1444524"/>
                  </a:lnTo>
                  <a:lnTo>
                    <a:pt x="49378" y="1380960"/>
                  </a:lnTo>
                  <a:lnTo>
                    <a:pt x="53048" y="1295654"/>
                  </a:lnTo>
                  <a:lnTo>
                    <a:pt x="57467" y="1440345"/>
                  </a:lnTo>
                  <a:lnTo>
                    <a:pt x="61163" y="1484668"/>
                  </a:lnTo>
                  <a:lnTo>
                    <a:pt x="65583" y="1359217"/>
                  </a:lnTo>
                  <a:lnTo>
                    <a:pt x="70015" y="1451204"/>
                  </a:lnTo>
                  <a:lnTo>
                    <a:pt x="73685" y="1330782"/>
                  </a:lnTo>
                  <a:lnTo>
                    <a:pt x="78105" y="1372603"/>
                  </a:lnTo>
                  <a:lnTo>
                    <a:pt x="81800" y="1374254"/>
                  </a:lnTo>
                  <a:lnTo>
                    <a:pt x="86220" y="1370089"/>
                  </a:lnTo>
                  <a:lnTo>
                    <a:pt x="90627" y="1334973"/>
                  </a:lnTo>
                  <a:lnTo>
                    <a:pt x="94323" y="1330782"/>
                  </a:lnTo>
                  <a:lnTo>
                    <a:pt x="98742" y="1457909"/>
                  </a:lnTo>
                  <a:lnTo>
                    <a:pt x="102438" y="1273061"/>
                  </a:lnTo>
                  <a:lnTo>
                    <a:pt x="106858" y="1304011"/>
                  </a:lnTo>
                  <a:lnTo>
                    <a:pt x="110553" y="1310691"/>
                  </a:lnTo>
                  <a:lnTo>
                    <a:pt x="114960" y="1396835"/>
                  </a:lnTo>
                  <a:lnTo>
                    <a:pt x="119380" y="1012076"/>
                  </a:lnTo>
                  <a:lnTo>
                    <a:pt x="123075" y="1106589"/>
                  </a:lnTo>
                  <a:lnTo>
                    <a:pt x="127495" y="1313218"/>
                  </a:lnTo>
                  <a:lnTo>
                    <a:pt x="131166" y="1359217"/>
                  </a:lnTo>
                  <a:lnTo>
                    <a:pt x="135598" y="1337463"/>
                  </a:lnTo>
                  <a:lnTo>
                    <a:pt x="140017" y="1431976"/>
                  </a:lnTo>
                  <a:lnTo>
                    <a:pt x="143713" y="1334973"/>
                  </a:lnTo>
                  <a:lnTo>
                    <a:pt x="148133" y="1330782"/>
                  </a:lnTo>
                  <a:lnTo>
                    <a:pt x="151803" y="1350010"/>
                  </a:lnTo>
                  <a:lnTo>
                    <a:pt x="156235" y="1414412"/>
                  </a:lnTo>
                  <a:lnTo>
                    <a:pt x="159931" y="1383462"/>
                  </a:lnTo>
                  <a:lnTo>
                    <a:pt x="164325" y="1306513"/>
                  </a:lnTo>
                  <a:lnTo>
                    <a:pt x="168770" y="1248791"/>
                  </a:lnTo>
                  <a:lnTo>
                    <a:pt x="172441" y="1324077"/>
                  </a:lnTo>
                  <a:lnTo>
                    <a:pt x="176873" y="1341641"/>
                  </a:lnTo>
                  <a:lnTo>
                    <a:pt x="180568" y="1330782"/>
                  </a:lnTo>
                  <a:lnTo>
                    <a:pt x="184963" y="1206957"/>
                  </a:lnTo>
                  <a:lnTo>
                    <a:pt x="189433" y="1247127"/>
                  </a:lnTo>
                  <a:lnTo>
                    <a:pt x="193078" y="1170153"/>
                  </a:lnTo>
                  <a:lnTo>
                    <a:pt x="197536" y="1196073"/>
                  </a:lnTo>
                  <a:lnTo>
                    <a:pt x="201181" y="1328242"/>
                  </a:lnTo>
                  <a:lnTo>
                    <a:pt x="205600" y="1352524"/>
                  </a:lnTo>
                  <a:lnTo>
                    <a:pt x="209296" y="1352524"/>
                  </a:lnTo>
                  <a:lnTo>
                    <a:pt x="213716" y="1385151"/>
                  </a:lnTo>
                  <a:lnTo>
                    <a:pt x="218148" y="1378433"/>
                  </a:lnTo>
                  <a:lnTo>
                    <a:pt x="221818" y="1304011"/>
                  </a:lnTo>
                  <a:lnTo>
                    <a:pt x="226263" y="1332433"/>
                  </a:lnTo>
                  <a:lnTo>
                    <a:pt x="229933" y="1363396"/>
                  </a:lnTo>
                  <a:lnTo>
                    <a:pt x="234378" y="1356703"/>
                  </a:lnTo>
                  <a:lnTo>
                    <a:pt x="238785" y="1306513"/>
                  </a:lnTo>
                  <a:lnTo>
                    <a:pt x="242456" y="1325753"/>
                  </a:lnTo>
                  <a:lnTo>
                    <a:pt x="246900" y="1187717"/>
                  </a:lnTo>
                  <a:lnTo>
                    <a:pt x="250571" y="1152589"/>
                  </a:lnTo>
                  <a:lnTo>
                    <a:pt x="255016" y="1295654"/>
                  </a:lnTo>
                  <a:lnTo>
                    <a:pt x="258686" y="1266381"/>
                  </a:lnTo>
                  <a:lnTo>
                    <a:pt x="263118" y="1141717"/>
                  </a:lnTo>
                  <a:lnTo>
                    <a:pt x="267538" y="1268882"/>
                  </a:lnTo>
                  <a:lnTo>
                    <a:pt x="271234" y="1383462"/>
                  </a:lnTo>
                  <a:lnTo>
                    <a:pt x="275653" y="1405230"/>
                  </a:lnTo>
                  <a:lnTo>
                    <a:pt x="279324" y="681685"/>
                  </a:lnTo>
                  <a:lnTo>
                    <a:pt x="283756" y="0"/>
                  </a:lnTo>
                  <a:lnTo>
                    <a:pt x="288175" y="1009574"/>
                  </a:lnTo>
                  <a:lnTo>
                    <a:pt x="291871" y="1185228"/>
                  </a:lnTo>
                  <a:lnTo>
                    <a:pt x="296291" y="1086510"/>
                  </a:lnTo>
                  <a:lnTo>
                    <a:pt x="299987" y="1233729"/>
                  </a:lnTo>
                  <a:lnTo>
                    <a:pt x="304393" y="1372603"/>
                  </a:lnTo>
                  <a:lnTo>
                    <a:pt x="308089" y="1271397"/>
                  </a:lnTo>
                  <a:lnTo>
                    <a:pt x="312483" y="1348334"/>
                  </a:lnTo>
                  <a:lnTo>
                    <a:pt x="316928" y="1374254"/>
                  </a:lnTo>
                  <a:lnTo>
                    <a:pt x="320624" y="1473810"/>
                  </a:lnTo>
                  <a:lnTo>
                    <a:pt x="325031" y="1479639"/>
                  </a:lnTo>
                  <a:lnTo>
                    <a:pt x="328727" y="1530667"/>
                  </a:lnTo>
                  <a:lnTo>
                    <a:pt x="333121" y="1528178"/>
                  </a:lnTo>
                  <a:lnTo>
                    <a:pt x="337566" y="1517294"/>
                  </a:lnTo>
                  <a:lnTo>
                    <a:pt x="341262" y="1503896"/>
                  </a:lnTo>
                  <a:lnTo>
                    <a:pt x="345643" y="1497203"/>
                  </a:lnTo>
                  <a:lnTo>
                    <a:pt x="349339" y="1514780"/>
                  </a:lnTo>
                  <a:lnTo>
                    <a:pt x="353758" y="1521485"/>
                  </a:lnTo>
                  <a:lnTo>
                    <a:pt x="357454" y="1497203"/>
                  </a:lnTo>
                  <a:lnTo>
                    <a:pt x="361899" y="1499730"/>
                  </a:lnTo>
                  <a:lnTo>
                    <a:pt x="366281" y="1521485"/>
                  </a:lnTo>
                  <a:lnTo>
                    <a:pt x="369976" y="1508938"/>
                  </a:lnTo>
                  <a:lnTo>
                    <a:pt x="374396" y="1526502"/>
                  </a:lnTo>
                  <a:lnTo>
                    <a:pt x="378092" y="1526502"/>
                  </a:lnTo>
                  <a:lnTo>
                    <a:pt x="382511" y="1530667"/>
                  </a:lnTo>
                  <a:lnTo>
                    <a:pt x="386918" y="1517294"/>
                  </a:lnTo>
                  <a:lnTo>
                    <a:pt x="390614" y="1514780"/>
                  </a:lnTo>
                  <a:lnTo>
                    <a:pt x="395033" y="1526502"/>
                  </a:lnTo>
                  <a:lnTo>
                    <a:pt x="398729" y="1510602"/>
                  </a:lnTo>
                  <a:lnTo>
                    <a:pt x="403149" y="1513103"/>
                  </a:lnTo>
                  <a:lnTo>
                    <a:pt x="406845" y="1495539"/>
                  </a:lnTo>
                  <a:lnTo>
                    <a:pt x="411251" y="1499730"/>
                  </a:lnTo>
                  <a:lnTo>
                    <a:pt x="415671" y="1506423"/>
                  </a:lnTo>
                  <a:lnTo>
                    <a:pt x="419367" y="1499730"/>
                  </a:lnTo>
                  <a:lnTo>
                    <a:pt x="423786" y="1499730"/>
                  </a:lnTo>
                  <a:lnTo>
                    <a:pt x="427482" y="1503896"/>
                  </a:lnTo>
                  <a:lnTo>
                    <a:pt x="431889" y="1455407"/>
                  </a:lnTo>
                  <a:lnTo>
                    <a:pt x="436308" y="1174344"/>
                  </a:lnTo>
                  <a:lnTo>
                    <a:pt x="440004" y="1290625"/>
                  </a:lnTo>
                  <a:lnTo>
                    <a:pt x="444424" y="1136701"/>
                  </a:lnTo>
                  <a:lnTo>
                    <a:pt x="448120" y="1029640"/>
                  </a:lnTo>
                  <a:lnTo>
                    <a:pt x="452526" y="1064768"/>
                  </a:lnTo>
                  <a:lnTo>
                    <a:pt x="456197" y="1271397"/>
                  </a:lnTo>
                  <a:lnTo>
                    <a:pt x="460642" y="1017930"/>
                  </a:lnTo>
                  <a:lnTo>
                    <a:pt x="465061" y="1319898"/>
                  </a:lnTo>
                  <a:lnTo>
                    <a:pt x="468757" y="1271397"/>
                  </a:lnTo>
                  <a:lnTo>
                    <a:pt x="473139" y="1266381"/>
                  </a:lnTo>
                  <a:lnTo>
                    <a:pt x="476834" y="879932"/>
                  </a:lnTo>
                  <a:lnTo>
                    <a:pt x="481279" y="958545"/>
                  </a:lnTo>
                  <a:lnTo>
                    <a:pt x="484949" y="1183538"/>
                  </a:lnTo>
                  <a:lnTo>
                    <a:pt x="489395" y="754469"/>
                  </a:lnTo>
                  <a:lnTo>
                    <a:pt x="493776" y="547865"/>
                  </a:lnTo>
                  <a:lnTo>
                    <a:pt x="497472" y="1244625"/>
                  </a:lnTo>
                  <a:lnTo>
                    <a:pt x="501917" y="1308189"/>
                  </a:lnTo>
                  <a:lnTo>
                    <a:pt x="505587" y="1176833"/>
                  </a:lnTo>
                  <a:lnTo>
                    <a:pt x="510006" y="1255497"/>
                  </a:lnTo>
                  <a:lnTo>
                    <a:pt x="514414" y="1211974"/>
                  </a:lnTo>
                  <a:lnTo>
                    <a:pt x="518109" y="1295654"/>
                  </a:lnTo>
                  <a:lnTo>
                    <a:pt x="522554" y="1255497"/>
                  </a:lnTo>
                  <a:lnTo>
                    <a:pt x="526225" y="1262189"/>
                  </a:lnTo>
                  <a:lnTo>
                    <a:pt x="530644" y="1330782"/>
                  </a:lnTo>
                  <a:lnTo>
                    <a:pt x="534340" y="1297318"/>
                  </a:lnTo>
                  <a:lnTo>
                    <a:pt x="538747" y="1297318"/>
                  </a:lnTo>
                  <a:lnTo>
                    <a:pt x="543166" y="1288961"/>
                  </a:lnTo>
                  <a:lnTo>
                    <a:pt x="546862" y="1093203"/>
                  </a:lnTo>
                  <a:lnTo>
                    <a:pt x="551281" y="1293127"/>
                  </a:lnTo>
                  <a:lnTo>
                    <a:pt x="554977" y="1299820"/>
                  </a:lnTo>
                  <a:lnTo>
                    <a:pt x="559384" y="1251318"/>
                  </a:lnTo>
                  <a:lnTo>
                    <a:pt x="563804" y="1275563"/>
                  </a:lnTo>
                  <a:lnTo>
                    <a:pt x="567500" y="1264679"/>
                  </a:lnTo>
                  <a:lnTo>
                    <a:pt x="571919" y="1356703"/>
                  </a:lnTo>
                  <a:lnTo>
                    <a:pt x="575615" y="1236269"/>
                  </a:lnTo>
                  <a:lnTo>
                    <a:pt x="580022" y="1288961"/>
                  </a:lnTo>
                  <a:lnTo>
                    <a:pt x="583705" y="1262189"/>
                  </a:lnTo>
                  <a:lnTo>
                    <a:pt x="588137" y="1251318"/>
                  </a:lnTo>
                  <a:lnTo>
                    <a:pt x="592556" y="1145896"/>
                  </a:lnTo>
                  <a:lnTo>
                    <a:pt x="596252" y="1273061"/>
                  </a:lnTo>
                  <a:lnTo>
                    <a:pt x="600659" y="1273061"/>
                  </a:lnTo>
                  <a:lnTo>
                    <a:pt x="604342" y="552043"/>
                  </a:lnTo>
                  <a:lnTo>
                    <a:pt x="608775" y="1530667"/>
                  </a:lnTo>
                  <a:lnTo>
                    <a:pt x="613194" y="1079830"/>
                  </a:lnTo>
                  <a:lnTo>
                    <a:pt x="616890" y="1359217"/>
                  </a:lnTo>
                  <a:lnTo>
                    <a:pt x="621297" y="1216165"/>
                  </a:lnTo>
                  <a:lnTo>
                    <a:pt x="624980" y="1365898"/>
                  </a:lnTo>
                  <a:lnTo>
                    <a:pt x="629412" y="1330782"/>
                  </a:lnTo>
                  <a:lnTo>
                    <a:pt x="633082" y="1356703"/>
                  </a:lnTo>
                  <a:lnTo>
                    <a:pt x="637502" y="1282243"/>
                  </a:lnTo>
                  <a:lnTo>
                    <a:pt x="641960" y="1248791"/>
                  </a:lnTo>
                  <a:lnTo>
                    <a:pt x="645617" y="1231214"/>
                  </a:lnTo>
                  <a:lnTo>
                    <a:pt x="650050" y="1167638"/>
                  </a:lnTo>
                  <a:lnTo>
                    <a:pt x="653720" y="1224509"/>
                  </a:lnTo>
                  <a:lnTo>
                    <a:pt x="658139" y="1051395"/>
                  </a:lnTo>
                  <a:lnTo>
                    <a:pt x="662597" y="1345819"/>
                  </a:lnTo>
                  <a:lnTo>
                    <a:pt x="666255" y="1324077"/>
                  </a:lnTo>
                  <a:lnTo>
                    <a:pt x="670687" y="958545"/>
                  </a:lnTo>
                  <a:lnTo>
                    <a:pt x="674357" y="1201103"/>
                  </a:lnTo>
                  <a:lnTo>
                    <a:pt x="678802" y="1330782"/>
                  </a:lnTo>
                  <a:lnTo>
                    <a:pt x="682473" y="1271397"/>
                  </a:lnTo>
                  <a:lnTo>
                    <a:pt x="686892" y="893305"/>
                  </a:lnTo>
                  <a:lnTo>
                    <a:pt x="691325" y="1370089"/>
                  </a:lnTo>
                  <a:lnTo>
                    <a:pt x="694995" y="1314882"/>
                  </a:lnTo>
                  <a:lnTo>
                    <a:pt x="699440" y="1136701"/>
                  </a:lnTo>
                  <a:lnTo>
                    <a:pt x="703110" y="1206957"/>
                  </a:lnTo>
                  <a:lnTo>
                    <a:pt x="707543" y="1370089"/>
                  </a:lnTo>
                  <a:lnTo>
                    <a:pt x="711962" y="1304011"/>
                  </a:lnTo>
                  <a:lnTo>
                    <a:pt x="715658" y="1348334"/>
                  </a:lnTo>
                  <a:lnTo>
                    <a:pt x="720077" y="1339139"/>
                  </a:lnTo>
                  <a:lnTo>
                    <a:pt x="723748" y="1206957"/>
                  </a:lnTo>
                  <a:lnTo>
                    <a:pt x="728180" y="1275563"/>
                  </a:lnTo>
                  <a:lnTo>
                    <a:pt x="731863" y="1275563"/>
                  </a:lnTo>
                  <a:lnTo>
                    <a:pt x="736295" y="1156767"/>
                  </a:lnTo>
                  <a:lnTo>
                    <a:pt x="740715" y="1278064"/>
                  </a:lnTo>
                  <a:lnTo>
                    <a:pt x="744385" y="1337463"/>
                  </a:lnTo>
                  <a:lnTo>
                    <a:pt x="748818" y="1304011"/>
                  </a:lnTo>
                  <a:lnTo>
                    <a:pt x="752500" y="1402715"/>
                  </a:lnTo>
                  <a:lnTo>
                    <a:pt x="756933" y="1251318"/>
                  </a:lnTo>
                  <a:lnTo>
                    <a:pt x="761352" y="1352524"/>
                  </a:lnTo>
                  <a:lnTo>
                    <a:pt x="765023" y="1376782"/>
                  </a:lnTo>
                  <a:lnTo>
                    <a:pt x="769455" y="1119137"/>
                  </a:lnTo>
                  <a:lnTo>
                    <a:pt x="773151" y="1220343"/>
                  </a:lnTo>
                  <a:lnTo>
                    <a:pt x="777570" y="1108253"/>
                  </a:lnTo>
                  <a:lnTo>
                    <a:pt x="781266" y="1154265"/>
                  </a:lnTo>
                  <a:lnTo>
                    <a:pt x="785660" y="1167638"/>
                  </a:lnTo>
                  <a:lnTo>
                    <a:pt x="790093" y="1022934"/>
                  </a:lnTo>
                  <a:lnTo>
                    <a:pt x="793788" y="1247127"/>
                  </a:lnTo>
                  <a:lnTo>
                    <a:pt x="798182" y="1101573"/>
                  </a:lnTo>
                  <a:lnTo>
                    <a:pt x="801878" y="767842"/>
                  </a:lnTo>
                  <a:lnTo>
                    <a:pt x="806298" y="822211"/>
                  </a:lnTo>
                  <a:lnTo>
                    <a:pt x="810730" y="1062253"/>
                  </a:lnTo>
                  <a:lnTo>
                    <a:pt x="814426" y="1024623"/>
                  </a:lnTo>
                  <a:lnTo>
                    <a:pt x="818820" y="1275563"/>
                  </a:lnTo>
                  <a:lnTo>
                    <a:pt x="822515" y="1330782"/>
                  </a:lnTo>
                </a:path>
              </a:pathLst>
            </a:custGeom>
            <a:ln w="13018" cap="rnd">
              <a:round/>
            </a:ln>
          </p:spPr>
          <p:style>
            <a:lnRef idx="1">
              <a:srgbClr val="B94E48"/>
            </a:lnRef>
            <a:fillRef idx="0">
              <a:srgbClr val="000000">
                <a:alpha val="0"/>
              </a:srgbClr>
            </a:fillRef>
            <a:effectRef idx="0">
              <a:scrgbClr r="0" g="0" b="0"/>
            </a:effectRef>
            <a:fontRef idx="none"/>
          </p:style>
          <p:txBody>
            <a:bodyPr/>
            <a:lstStyle/>
            <a:p>
              <a:endParaRPr lang="en-IN"/>
            </a:p>
          </p:txBody>
        </p:sp>
        <p:sp>
          <p:nvSpPr>
            <p:cNvPr id="24" name="Shape 637"/>
            <p:cNvSpPr/>
            <p:nvPr/>
          </p:nvSpPr>
          <p:spPr>
            <a:xfrm>
              <a:off x="5278585" y="1142726"/>
              <a:ext cx="799757" cy="1411059"/>
            </a:xfrm>
            <a:custGeom>
              <a:avLst/>
              <a:gdLst/>
              <a:ahLst/>
              <a:cxnLst/>
              <a:rect l="0" t="0" r="0" b="0"/>
              <a:pathLst>
                <a:path w="799757" h="1411059">
                  <a:moveTo>
                    <a:pt x="0" y="1202792"/>
                  </a:moveTo>
                  <a:lnTo>
                    <a:pt x="4420" y="996162"/>
                  </a:lnTo>
                  <a:lnTo>
                    <a:pt x="8115" y="1081469"/>
                  </a:lnTo>
                  <a:lnTo>
                    <a:pt x="12535" y="956018"/>
                  </a:lnTo>
                  <a:lnTo>
                    <a:pt x="16942" y="1109942"/>
                  </a:lnTo>
                  <a:lnTo>
                    <a:pt x="20638" y="1046353"/>
                  </a:lnTo>
                  <a:lnTo>
                    <a:pt x="25057" y="1099033"/>
                  </a:lnTo>
                  <a:lnTo>
                    <a:pt x="28753" y="1134199"/>
                  </a:lnTo>
                  <a:lnTo>
                    <a:pt x="33172" y="1035469"/>
                  </a:lnTo>
                  <a:lnTo>
                    <a:pt x="37579" y="1066419"/>
                  </a:lnTo>
                  <a:lnTo>
                    <a:pt x="41275" y="1081469"/>
                  </a:lnTo>
                  <a:lnTo>
                    <a:pt x="45695" y="936777"/>
                  </a:lnTo>
                  <a:lnTo>
                    <a:pt x="49390" y="1061403"/>
                  </a:lnTo>
                  <a:lnTo>
                    <a:pt x="53810" y="1048842"/>
                  </a:lnTo>
                  <a:lnTo>
                    <a:pt x="57506" y="984453"/>
                  </a:lnTo>
                  <a:lnTo>
                    <a:pt x="61913" y="969404"/>
                  </a:lnTo>
                  <a:lnTo>
                    <a:pt x="66332" y="1028776"/>
                  </a:lnTo>
                  <a:lnTo>
                    <a:pt x="70028" y="730186"/>
                  </a:lnTo>
                  <a:lnTo>
                    <a:pt x="74447" y="872376"/>
                  </a:lnTo>
                  <a:lnTo>
                    <a:pt x="78143" y="903313"/>
                  </a:lnTo>
                  <a:lnTo>
                    <a:pt x="82525" y="1096518"/>
                  </a:lnTo>
                  <a:lnTo>
                    <a:pt x="86970" y="1015403"/>
                  </a:lnTo>
                  <a:lnTo>
                    <a:pt x="90665" y="1165136"/>
                  </a:lnTo>
                  <a:lnTo>
                    <a:pt x="95085" y="1169327"/>
                  </a:lnTo>
                  <a:lnTo>
                    <a:pt x="98781" y="1123328"/>
                  </a:lnTo>
                  <a:lnTo>
                    <a:pt x="103162" y="1068083"/>
                  </a:lnTo>
                  <a:lnTo>
                    <a:pt x="106858" y="1019581"/>
                  </a:lnTo>
                  <a:lnTo>
                    <a:pt x="111303" y="1114958"/>
                  </a:lnTo>
                  <a:lnTo>
                    <a:pt x="115722" y="910019"/>
                  </a:lnTo>
                  <a:lnTo>
                    <a:pt x="119418" y="956018"/>
                  </a:lnTo>
                  <a:lnTo>
                    <a:pt x="123800" y="1026274"/>
                  </a:lnTo>
                  <a:lnTo>
                    <a:pt x="127495" y="1325740"/>
                  </a:lnTo>
                  <a:lnTo>
                    <a:pt x="131940" y="920877"/>
                  </a:lnTo>
                  <a:lnTo>
                    <a:pt x="136335" y="463372"/>
                  </a:lnTo>
                  <a:lnTo>
                    <a:pt x="140030" y="1032954"/>
                  </a:lnTo>
                  <a:lnTo>
                    <a:pt x="144437" y="1120800"/>
                  </a:lnTo>
                  <a:lnTo>
                    <a:pt x="148133" y="1155954"/>
                  </a:lnTo>
                  <a:lnTo>
                    <a:pt x="152578" y="1220343"/>
                  </a:lnTo>
                  <a:lnTo>
                    <a:pt x="156248" y="1237907"/>
                  </a:lnTo>
                  <a:lnTo>
                    <a:pt x="160668" y="1090663"/>
                  </a:lnTo>
                  <a:lnTo>
                    <a:pt x="165075" y="1235405"/>
                  </a:lnTo>
                  <a:lnTo>
                    <a:pt x="168770" y="1150074"/>
                  </a:lnTo>
                  <a:lnTo>
                    <a:pt x="173190" y="1224534"/>
                  </a:lnTo>
                  <a:lnTo>
                    <a:pt x="176886" y="1213650"/>
                  </a:lnTo>
                  <a:lnTo>
                    <a:pt x="181305" y="1176020"/>
                  </a:lnTo>
                  <a:lnTo>
                    <a:pt x="185712" y="1189419"/>
                  </a:lnTo>
                  <a:lnTo>
                    <a:pt x="189408" y="1197762"/>
                  </a:lnTo>
                  <a:lnTo>
                    <a:pt x="193828" y="1248791"/>
                  </a:lnTo>
                  <a:lnTo>
                    <a:pt x="197523" y="1143406"/>
                  </a:lnTo>
                  <a:lnTo>
                    <a:pt x="201943" y="1351648"/>
                  </a:lnTo>
                  <a:lnTo>
                    <a:pt x="205639" y="0"/>
                  </a:lnTo>
                  <a:lnTo>
                    <a:pt x="210045" y="812991"/>
                  </a:lnTo>
                  <a:lnTo>
                    <a:pt x="214465" y="444132"/>
                  </a:lnTo>
                  <a:lnTo>
                    <a:pt x="218161" y="989482"/>
                  </a:lnTo>
                  <a:lnTo>
                    <a:pt x="222580" y="934263"/>
                  </a:lnTo>
                  <a:lnTo>
                    <a:pt x="226276" y="1176020"/>
                  </a:lnTo>
                  <a:lnTo>
                    <a:pt x="230683" y="1239583"/>
                  </a:lnTo>
                  <a:lnTo>
                    <a:pt x="234353" y="1167663"/>
                  </a:lnTo>
                  <a:lnTo>
                    <a:pt x="238798" y="1173518"/>
                  </a:lnTo>
                  <a:lnTo>
                    <a:pt x="243193" y="1211148"/>
                  </a:lnTo>
                  <a:lnTo>
                    <a:pt x="246888" y="1262164"/>
                  </a:lnTo>
                  <a:lnTo>
                    <a:pt x="251320" y="1155954"/>
                  </a:lnTo>
                  <a:lnTo>
                    <a:pt x="254991" y="1248791"/>
                  </a:lnTo>
                  <a:lnTo>
                    <a:pt x="259436" y="1268844"/>
                  </a:lnTo>
                  <a:lnTo>
                    <a:pt x="263881" y="1053046"/>
                  </a:lnTo>
                  <a:lnTo>
                    <a:pt x="267526" y="1057237"/>
                  </a:lnTo>
                  <a:lnTo>
                    <a:pt x="271958" y="1167663"/>
                  </a:lnTo>
                  <a:lnTo>
                    <a:pt x="275628" y="487629"/>
                  </a:lnTo>
                  <a:lnTo>
                    <a:pt x="280048" y="1078967"/>
                  </a:lnTo>
                  <a:lnTo>
                    <a:pt x="283744" y="1127506"/>
                  </a:lnTo>
                  <a:lnTo>
                    <a:pt x="288163" y="1125842"/>
                  </a:lnTo>
                  <a:lnTo>
                    <a:pt x="292621" y="1140892"/>
                  </a:lnTo>
                  <a:lnTo>
                    <a:pt x="296266" y="1242098"/>
                  </a:lnTo>
                  <a:lnTo>
                    <a:pt x="300711" y="1250442"/>
                  </a:lnTo>
                  <a:lnTo>
                    <a:pt x="304381" y="1196086"/>
                  </a:lnTo>
                  <a:lnTo>
                    <a:pt x="308801" y="1134199"/>
                  </a:lnTo>
                  <a:lnTo>
                    <a:pt x="313258" y="1242098"/>
                  </a:lnTo>
                  <a:lnTo>
                    <a:pt x="316903" y="1215327"/>
                  </a:lnTo>
                  <a:lnTo>
                    <a:pt x="321348" y="1073112"/>
                  </a:lnTo>
                  <a:lnTo>
                    <a:pt x="325019" y="1178522"/>
                  </a:lnTo>
                  <a:lnTo>
                    <a:pt x="329464" y="1204442"/>
                  </a:lnTo>
                  <a:lnTo>
                    <a:pt x="333134" y="1252969"/>
                  </a:lnTo>
                  <a:lnTo>
                    <a:pt x="337566" y="1244613"/>
                  </a:lnTo>
                  <a:lnTo>
                    <a:pt x="341986" y="1114958"/>
                  </a:lnTo>
                  <a:lnTo>
                    <a:pt x="345656" y="1237907"/>
                  </a:lnTo>
                  <a:lnTo>
                    <a:pt x="350101" y="1232891"/>
                  </a:lnTo>
                  <a:lnTo>
                    <a:pt x="353771" y="969404"/>
                  </a:lnTo>
                  <a:lnTo>
                    <a:pt x="358204" y="1222019"/>
                  </a:lnTo>
                  <a:lnTo>
                    <a:pt x="362623" y="1255471"/>
                  </a:lnTo>
                  <a:lnTo>
                    <a:pt x="366319" y="1235405"/>
                  </a:lnTo>
                  <a:lnTo>
                    <a:pt x="370739" y="1252969"/>
                  </a:lnTo>
                  <a:lnTo>
                    <a:pt x="374409" y="1213650"/>
                  </a:lnTo>
                  <a:lnTo>
                    <a:pt x="378841" y="1112444"/>
                  </a:lnTo>
                  <a:lnTo>
                    <a:pt x="382486" y="1297292"/>
                  </a:lnTo>
                  <a:lnTo>
                    <a:pt x="386956" y="1255471"/>
                  </a:lnTo>
                  <a:lnTo>
                    <a:pt x="391376" y="1182700"/>
                  </a:lnTo>
                  <a:lnTo>
                    <a:pt x="395046" y="1270533"/>
                  </a:lnTo>
                  <a:lnTo>
                    <a:pt x="399479" y="1227048"/>
                  </a:lnTo>
                  <a:lnTo>
                    <a:pt x="403174" y="1150074"/>
                  </a:lnTo>
                  <a:lnTo>
                    <a:pt x="407594" y="1178522"/>
                  </a:lnTo>
                  <a:lnTo>
                    <a:pt x="412014" y="1211148"/>
                  </a:lnTo>
                  <a:lnTo>
                    <a:pt x="415684" y="738543"/>
                  </a:lnTo>
                  <a:lnTo>
                    <a:pt x="420116" y="1252969"/>
                  </a:lnTo>
                  <a:lnTo>
                    <a:pt x="423787" y="1277239"/>
                  </a:lnTo>
                  <a:lnTo>
                    <a:pt x="428206" y="940956"/>
                  </a:lnTo>
                  <a:lnTo>
                    <a:pt x="431902" y="653225"/>
                  </a:lnTo>
                  <a:lnTo>
                    <a:pt x="436321" y="1189419"/>
                  </a:lnTo>
                  <a:lnTo>
                    <a:pt x="440754" y="1077290"/>
                  </a:lnTo>
                  <a:lnTo>
                    <a:pt x="444424" y="1053046"/>
                  </a:lnTo>
                  <a:lnTo>
                    <a:pt x="448844" y="1191908"/>
                  </a:lnTo>
                  <a:lnTo>
                    <a:pt x="452539" y="1151763"/>
                  </a:lnTo>
                  <a:lnTo>
                    <a:pt x="456959" y="1059726"/>
                  </a:lnTo>
                  <a:lnTo>
                    <a:pt x="461366" y="1101547"/>
                  </a:lnTo>
                  <a:lnTo>
                    <a:pt x="465062" y="1103224"/>
                  </a:lnTo>
                  <a:lnTo>
                    <a:pt x="469481" y="1186891"/>
                  </a:lnTo>
                  <a:lnTo>
                    <a:pt x="473177" y="1217828"/>
                  </a:lnTo>
                  <a:lnTo>
                    <a:pt x="477596" y="1151763"/>
                  </a:lnTo>
                  <a:lnTo>
                    <a:pt x="481292" y="1232891"/>
                  </a:lnTo>
                  <a:lnTo>
                    <a:pt x="485699" y="1252969"/>
                  </a:lnTo>
                  <a:lnTo>
                    <a:pt x="490119" y="1070610"/>
                  </a:lnTo>
                  <a:lnTo>
                    <a:pt x="493814" y="1158456"/>
                  </a:lnTo>
                  <a:lnTo>
                    <a:pt x="498234" y="1213650"/>
                  </a:lnTo>
                  <a:lnTo>
                    <a:pt x="501929" y="1204442"/>
                  </a:lnTo>
                  <a:lnTo>
                    <a:pt x="506337" y="993648"/>
                  </a:lnTo>
                  <a:lnTo>
                    <a:pt x="510756" y="1140892"/>
                  </a:lnTo>
                  <a:lnTo>
                    <a:pt x="514452" y="1235405"/>
                  </a:lnTo>
                  <a:lnTo>
                    <a:pt x="518871" y="1228712"/>
                  </a:lnTo>
                  <a:lnTo>
                    <a:pt x="522567" y="1215327"/>
                  </a:lnTo>
                  <a:lnTo>
                    <a:pt x="526974" y="1227048"/>
                  </a:lnTo>
                  <a:lnTo>
                    <a:pt x="530670" y="1266343"/>
                  </a:lnTo>
                  <a:lnTo>
                    <a:pt x="535064" y="1059726"/>
                  </a:lnTo>
                  <a:lnTo>
                    <a:pt x="539509" y="1200252"/>
                  </a:lnTo>
                  <a:lnTo>
                    <a:pt x="543204" y="1120800"/>
                  </a:lnTo>
                  <a:lnTo>
                    <a:pt x="547612" y="1389304"/>
                  </a:lnTo>
                  <a:lnTo>
                    <a:pt x="551307" y="1215327"/>
                  </a:lnTo>
                  <a:lnTo>
                    <a:pt x="555701" y="1066419"/>
                  </a:lnTo>
                  <a:lnTo>
                    <a:pt x="560146" y="1114958"/>
                  </a:lnTo>
                  <a:lnTo>
                    <a:pt x="563842" y="1147572"/>
                  </a:lnTo>
                  <a:lnTo>
                    <a:pt x="568223" y="1244613"/>
                  </a:lnTo>
                  <a:lnTo>
                    <a:pt x="571919" y="1178522"/>
                  </a:lnTo>
                  <a:lnTo>
                    <a:pt x="576339" y="1120800"/>
                  </a:lnTo>
                  <a:lnTo>
                    <a:pt x="580034" y="1059726"/>
                  </a:lnTo>
                  <a:lnTo>
                    <a:pt x="584454" y="1077290"/>
                  </a:lnTo>
                  <a:lnTo>
                    <a:pt x="588861" y="1193584"/>
                  </a:lnTo>
                  <a:lnTo>
                    <a:pt x="592557" y="1119137"/>
                  </a:lnTo>
                  <a:lnTo>
                    <a:pt x="596976" y="1090663"/>
                  </a:lnTo>
                  <a:lnTo>
                    <a:pt x="600672" y="1011225"/>
                  </a:lnTo>
                  <a:lnTo>
                    <a:pt x="605092" y="1063905"/>
                  </a:lnTo>
                  <a:lnTo>
                    <a:pt x="609498" y="1096518"/>
                  </a:lnTo>
                  <a:lnTo>
                    <a:pt x="613194" y="1073112"/>
                  </a:lnTo>
                  <a:lnTo>
                    <a:pt x="617614" y="1165136"/>
                  </a:lnTo>
                  <a:lnTo>
                    <a:pt x="621309" y="1189419"/>
                  </a:lnTo>
                  <a:lnTo>
                    <a:pt x="625729" y="1200252"/>
                  </a:lnTo>
                  <a:lnTo>
                    <a:pt x="629425" y="942619"/>
                  </a:lnTo>
                  <a:lnTo>
                    <a:pt x="633832" y="357987"/>
                  </a:lnTo>
                  <a:lnTo>
                    <a:pt x="638251" y="1031291"/>
                  </a:lnTo>
                  <a:lnTo>
                    <a:pt x="641947" y="905840"/>
                  </a:lnTo>
                  <a:lnTo>
                    <a:pt x="646367" y="604723"/>
                  </a:lnTo>
                  <a:lnTo>
                    <a:pt x="650062" y="1055548"/>
                  </a:lnTo>
                  <a:lnTo>
                    <a:pt x="654469" y="1053046"/>
                  </a:lnTo>
                  <a:lnTo>
                    <a:pt x="658889" y="892442"/>
                  </a:lnTo>
                  <a:lnTo>
                    <a:pt x="662584" y="613092"/>
                  </a:lnTo>
                  <a:lnTo>
                    <a:pt x="667004" y="716801"/>
                  </a:lnTo>
                  <a:lnTo>
                    <a:pt x="670699" y="951840"/>
                  </a:lnTo>
                  <a:lnTo>
                    <a:pt x="675107" y="499339"/>
                  </a:lnTo>
                  <a:lnTo>
                    <a:pt x="678802" y="279362"/>
                  </a:lnTo>
                  <a:lnTo>
                    <a:pt x="683222" y="527774"/>
                  </a:lnTo>
                  <a:lnTo>
                    <a:pt x="687642" y="321183"/>
                  </a:lnTo>
                  <a:lnTo>
                    <a:pt x="691337" y="441617"/>
                  </a:lnTo>
                  <a:lnTo>
                    <a:pt x="695719" y="419875"/>
                  </a:lnTo>
                  <a:lnTo>
                    <a:pt x="699415" y="209093"/>
                  </a:lnTo>
                  <a:lnTo>
                    <a:pt x="703859" y="676656"/>
                  </a:lnTo>
                  <a:lnTo>
                    <a:pt x="708279" y="654901"/>
                  </a:lnTo>
                  <a:lnTo>
                    <a:pt x="711974" y="487629"/>
                  </a:lnTo>
                  <a:lnTo>
                    <a:pt x="716356" y="409003"/>
                  </a:lnTo>
                  <a:lnTo>
                    <a:pt x="720052" y="239204"/>
                  </a:lnTo>
                  <a:lnTo>
                    <a:pt x="724497" y="378054"/>
                  </a:lnTo>
                  <a:lnTo>
                    <a:pt x="728167" y="422377"/>
                  </a:lnTo>
                  <a:lnTo>
                    <a:pt x="732612" y="490131"/>
                  </a:lnTo>
                  <a:lnTo>
                    <a:pt x="737019" y="441617"/>
                  </a:lnTo>
                  <a:lnTo>
                    <a:pt x="740690" y="444132"/>
                  </a:lnTo>
                  <a:lnTo>
                    <a:pt x="745109" y="342913"/>
                  </a:lnTo>
                  <a:lnTo>
                    <a:pt x="748805" y="587159"/>
                  </a:lnTo>
                  <a:lnTo>
                    <a:pt x="753225" y="1391793"/>
                  </a:lnTo>
                  <a:lnTo>
                    <a:pt x="757657" y="1389304"/>
                  </a:lnTo>
                  <a:lnTo>
                    <a:pt x="761327" y="1398511"/>
                  </a:lnTo>
                  <a:lnTo>
                    <a:pt x="765797" y="1386789"/>
                  </a:lnTo>
                  <a:lnTo>
                    <a:pt x="769442" y="1404353"/>
                  </a:lnTo>
                  <a:lnTo>
                    <a:pt x="773887" y="1409370"/>
                  </a:lnTo>
                  <a:lnTo>
                    <a:pt x="777557" y="1409370"/>
                  </a:lnTo>
                  <a:lnTo>
                    <a:pt x="781965" y="1411059"/>
                  </a:lnTo>
                  <a:lnTo>
                    <a:pt x="786409" y="1411059"/>
                  </a:lnTo>
                  <a:lnTo>
                    <a:pt x="790080" y="1404353"/>
                  </a:lnTo>
                  <a:lnTo>
                    <a:pt x="794524" y="1411059"/>
                  </a:lnTo>
                  <a:lnTo>
                    <a:pt x="798195" y="1409370"/>
                  </a:lnTo>
                  <a:lnTo>
                    <a:pt x="799757" y="1406157"/>
                  </a:lnTo>
                </a:path>
              </a:pathLst>
            </a:custGeom>
            <a:ln w="13018" cap="rnd">
              <a:round/>
            </a:ln>
          </p:spPr>
          <p:style>
            <a:lnRef idx="1">
              <a:srgbClr val="B94E48"/>
            </a:lnRef>
            <a:fillRef idx="0">
              <a:srgbClr val="000000">
                <a:alpha val="0"/>
              </a:srgbClr>
            </a:fillRef>
            <a:effectRef idx="0">
              <a:scrgbClr r="0" g="0" b="0"/>
            </a:effectRef>
            <a:fontRef idx="none"/>
          </p:style>
          <p:txBody>
            <a:bodyPr/>
            <a:lstStyle/>
            <a:p>
              <a:endParaRPr lang="en-IN"/>
            </a:p>
          </p:txBody>
        </p:sp>
        <p:sp>
          <p:nvSpPr>
            <p:cNvPr id="25" name="Shape 638"/>
            <p:cNvSpPr/>
            <p:nvPr/>
          </p:nvSpPr>
          <p:spPr>
            <a:xfrm>
              <a:off x="341257" y="1848655"/>
              <a:ext cx="823252" cy="0"/>
            </a:xfrm>
            <a:custGeom>
              <a:avLst/>
              <a:gdLst/>
              <a:ahLst/>
              <a:cxnLst/>
              <a:rect l="0" t="0" r="0" b="0"/>
              <a:pathLst>
                <a:path w="823252">
                  <a:moveTo>
                    <a:pt x="0" y="0"/>
                  </a:moveTo>
                  <a:lnTo>
                    <a:pt x="823252"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26" name="Shape 639"/>
            <p:cNvSpPr/>
            <p:nvPr/>
          </p:nvSpPr>
          <p:spPr>
            <a:xfrm>
              <a:off x="1164509" y="1848655"/>
              <a:ext cx="822515" cy="0"/>
            </a:xfrm>
            <a:custGeom>
              <a:avLst/>
              <a:gdLst/>
              <a:ahLst/>
              <a:cxnLst/>
              <a:rect l="0" t="0" r="0" b="0"/>
              <a:pathLst>
                <a:path w="822515">
                  <a:moveTo>
                    <a:pt x="0" y="0"/>
                  </a:moveTo>
                  <a:lnTo>
                    <a:pt x="822515"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27" name="Shape 640"/>
            <p:cNvSpPr/>
            <p:nvPr/>
          </p:nvSpPr>
          <p:spPr>
            <a:xfrm>
              <a:off x="1987024" y="1848655"/>
              <a:ext cx="823265" cy="0"/>
            </a:xfrm>
            <a:custGeom>
              <a:avLst/>
              <a:gdLst/>
              <a:ahLst/>
              <a:cxnLst/>
              <a:rect l="0" t="0" r="0" b="0"/>
              <a:pathLst>
                <a:path w="823265">
                  <a:moveTo>
                    <a:pt x="0" y="0"/>
                  </a:moveTo>
                  <a:lnTo>
                    <a:pt x="823265"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28" name="Shape 641"/>
            <p:cNvSpPr/>
            <p:nvPr/>
          </p:nvSpPr>
          <p:spPr>
            <a:xfrm>
              <a:off x="2810289" y="1848655"/>
              <a:ext cx="822503" cy="0"/>
            </a:xfrm>
            <a:custGeom>
              <a:avLst/>
              <a:gdLst/>
              <a:ahLst/>
              <a:cxnLst/>
              <a:rect l="0" t="0" r="0" b="0"/>
              <a:pathLst>
                <a:path w="822503">
                  <a:moveTo>
                    <a:pt x="0" y="0"/>
                  </a:moveTo>
                  <a:lnTo>
                    <a:pt x="822503"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29" name="Shape 642"/>
            <p:cNvSpPr/>
            <p:nvPr/>
          </p:nvSpPr>
          <p:spPr>
            <a:xfrm>
              <a:off x="3632792" y="1848655"/>
              <a:ext cx="823278" cy="0"/>
            </a:xfrm>
            <a:custGeom>
              <a:avLst/>
              <a:gdLst/>
              <a:ahLst/>
              <a:cxnLst/>
              <a:rect l="0" t="0" r="0" b="0"/>
              <a:pathLst>
                <a:path w="823278">
                  <a:moveTo>
                    <a:pt x="0" y="0"/>
                  </a:moveTo>
                  <a:lnTo>
                    <a:pt x="823278"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0" name="Shape 643"/>
            <p:cNvSpPr/>
            <p:nvPr/>
          </p:nvSpPr>
          <p:spPr>
            <a:xfrm>
              <a:off x="4456070" y="1848655"/>
              <a:ext cx="822515" cy="0"/>
            </a:xfrm>
            <a:custGeom>
              <a:avLst/>
              <a:gdLst/>
              <a:ahLst/>
              <a:cxnLst/>
              <a:rect l="0" t="0" r="0" b="0"/>
              <a:pathLst>
                <a:path w="822515">
                  <a:moveTo>
                    <a:pt x="0" y="0"/>
                  </a:moveTo>
                  <a:lnTo>
                    <a:pt x="822515"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1" name="Shape 644"/>
            <p:cNvSpPr/>
            <p:nvPr/>
          </p:nvSpPr>
          <p:spPr>
            <a:xfrm>
              <a:off x="5278585" y="1848655"/>
              <a:ext cx="793800" cy="0"/>
            </a:xfrm>
            <a:custGeom>
              <a:avLst/>
              <a:gdLst/>
              <a:ahLst/>
              <a:cxnLst/>
              <a:rect l="0" t="0" r="0" b="0"/>
              <a:pathLst>
                <a:path w="793800">
                  <a:moveTo>
                    <a:pt x="0" y="0"/>
                  </a:moveTo>
                  <a:lnTo>
                    <a:pt x="793800"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2" name="Shape 645"/>
            <p:cNvSpPr/>
            <p:nvPr/>
          </p:nvSpPr>
          <p:spPr>
            <a:xfrm>
              <a:off x="339039" y="794804"/>
              <a:ext cx="5733923" cy="1759623"/>
            </a:xfrm>
            <a:custGeom>
              <a:avLst/>
              <a:gdLst/>
              <a:ahLst/>
              <a:cxnLst/>
              <a:rect l="0" t="0" r="0" b="0"/>
              <a:pathLst>
                <a:path w="5733923" h="1759623">
                  <a:moveTo>
                    <a:pt x="0" y="1759623"/>
                  </a:moveTo>
                  <a:lnTo>
                    <a:pt x="5733923" y="1759623"/>
                  </a:lnTo>
                  <a:lnTo>
                    <a:pt x="5733923" y="0"/>
                  </a:lnTo>
                  <a:lnTo>
                    <a:pt x="0" y="0"/>
                  </a:lnTo>
                  <a:close/>
                </a:path>
              </a:pathLst>
            </a:custGeom>
            <a:ln w="6350" cap="flat">
              <a:miter lim="127000"/>
            </a:ln>
          </p:spPr>
          <p:style>
            <a:lnRef idx="1">
              <a:srgbClr val="181717"/>
            </a:lnRef>
            <a:fillRef idx="0">
              <a:srgbClr val="000000">
                <a:alpha val="0"/>
              </a:srgbClr>
            </a:fillRef>
            <a:effectRef idx="0">
              <a:scrgbClr r="0" g="0" b="0"/>
            </a:effectRef>
            <a:fontRef idx="none"/>
          </p:style>
          <p:txBody>
            <a:bodyPr/>
            <a:lstStyle/>
            <a:p>
              <a:endParaRPr lang="en-IN"/>
            </a:p>
          </p:txBody>
        </p:sp>
        <p:sp>
          <p:nvSpPr>
            <p:cNvPr id="33" name="Shape 646"/>
            <p:cNvSpPr/>
            <p:nvPr/>
          </p:nvSpPr>
          <p:spPr>
            <a:xfrm>
              <a:off x="341151" y="2035167"/>
              <a:ext cx="785406" cy="0"/>
            </a:xfrm>
            <a:custGeom>
              <a:avLst/>
              <a:gdLst/>
              <a:ahLst/>
              <a:cxnLst/>
              <a:rect l="0" t="0" r="0" b="0"/>
              <a:pathLst>
                <a:path w="785406">
                  <a:moveTo>
                    <a:pt x="0" y="0"/>
                  </a:moveTo>
                  <a:lnTo>
                    <a:pt x="785406"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4" name="Shape 647"/>
            <p:cNvSpPr/>
            <p:nvPr/>
          </p:nvSpPr>
          <p:spPr>
            <a:xfrm>
              <a:off x="1164518" y="2035167"/>
              <a:ext cx="822515" cy="0"/>
            </a:xfrm>
            <a:custGeom>
              <a:avLst/>
              <a:gdLst/>
              <a:ahLst/>
              <a:cxnLst/>
              <a:rect l="0" t="0" r="0" b="0"/>
              <a:pathLst>
                <a:path w="822515">
                  <a:moveTo>
                    <a:pt x="0" y="0"/>
                  </a:moveTo>
                  <a:lnTo>
                    <a:pt x="822515"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5" name="Shape 648"/>
            <p:cNvSpPr/>
            <p:nvPr/>
          </p:nvSpPr>
          <p:spPr>
            <a:xfrm>
              <a:off x="1987033" y="2035167"/>
              <a:ext cx="823265" cy="0"/>
            </a:xfrm>
            <a:custGeom>
              <a:avLst/>
              <a:gdLst/>
              <a:ahLst/>
              <a:cxnLst/>
              <a:rect l="0" t="0" r="0" b="0"/>
              <a:pathLst>
                <a:path w="823265">
                  <a:moveTo>
                    <a:pt x="0" y="0"/>
                  </a:moveTo>
                  <a:lnTo>
                    <a:pt x="823265"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6" name="Shape 649"/>
            <p:cNvSpPr/>
            <p:nvPr/>
          </p:nvSpPr>
          <p:spPr>
            <a:xfrm>
              <a:off x="2810298" y="2035167"/>
              <a:ext cx="822503" cy="0"/>
            </a:xfrm>
            <a:custGeom>
              <a:avLst/>
              <a:gdLst/>
              <a:ahLst/>
              <a:cxnLst/>
              <a:rect l="0" t="0" r="0" b="0"/>
              <a:pathLst>
                <a:path w="822503">
                  <a:moveTo>
                    <a:pt x="0" y="0"/>
                  </a:moveTo>
                  <a:lnTo>
                    <a:pt x="822503"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7" name="Shape 650"/>
            <p:cNvSpPr/>
            <p:nvPr/>
          </p:nvSpPr>
          <p:spPr>
            <a:xfrm>
              <a:off x="3632801" y="2035167"/>
              <a:ext cx="823278" cy="0"/>
            </a:xfrm>
            <a:custGeom>
              <a:avLst/>
              <a:gdLst/>
              <a:ahLst/>
              <a:cxnLst/>
              <a:rect l="0" t="0" r="0" b="0"/>
              <a:pathLst>
                <a:path w="823278">
                  <a:moveTo>
                    <a:pt x="0" y="0"/>
                  </a:moveTo>
                  <a:lnTo>
                    <a:pt x="823278"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8" name="Shape 651"/>
            <p:cNvSpPr/>
            <p:nvPr/>
          </p:nvSpPr>
          <p:spPr>
            <a:xfrm>
              <a:off x="4456079" y="2035167"/>
              <a:ext cx="822515" cy="0"/>
            </a:xfrm>
            <a:custGeom>
              <a:avLst/>
              <a:gdLst/>
              <a:ahLst/>
              <a:cxnLst/>
              <a:rect l="0" t="0" r="0" b="0"/>
              <a:pathLst>
                <a:path w="822515">
                  <a:moveTo>
                    <a:pt x="0" y="0"/>
                  </a:moveTo>
                  <a:lnTo>
                    <a:pt x="822515"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39" name="Shape 652"/>
            <p:cNvSpPr/>
            <p:nvPr/>
          </p:nvSpPr>
          <p:spPr>
            <a:xfrm>
              <a:off x="5278594" y="2035167"/>
              <a:ext cx="793801" cy="0"/>
            </a:xfrm>
            <a:custGeom>
              <a:avLst/>
              <a:gdLst/>
              <a:ahLst/>
              <a:cxnLst/>
              <a:rect l="0" t="0" r="0" b="0"/>
              <a:pathLst>
                <a:path w="793801">
                  <a:moveTo>
                    <a:pt x="0" y="0"/>
                  </a:moveTo>
                  <a:lnTo>
                    <a:pt x="793801" y="0"/>
                  </a:lnTo>
                </a:path>
              </a:pathLst>
            </a:custGeom>
            <a:ln w="13018" cap="rnd">
              <a:custDash>
                <a:ds d="204900" sp="204900"/>
              </a:custDash>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40" name="Rectangle 39"/>
            <p:cNvSpPr/>
            <p:nvPr/>
          </p:nvSpPr>
          <p:spPr>
            <a:xfrm>
              <a:off x="248153" y="2485408"/>
              <a:ext cx="67564"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146553" y="2265546"/>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146553" y="2045581"/>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200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146553" y="1825617"/>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300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4" name="Rectangle 43"/>
            <p:cNvSpPr/>
            <p:nvPr/>
          </p:nvSpPr>
          <p:spPr>
            <a:xfrm>
              <a:off x="146553" y="1605653"/>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400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5" name="Rectangle 44"/>
            <p:cNvSpPr/>
            <p:nvPr/>
          </p:nvSpPr>
          <p:spPr>
            <a:xfrm>
              <a:off x="146553" y="1385689"/>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500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146553" y="1165928"/>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600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7" name="Rectangle 46"/>
            <p:cNvSpPr/>
            <p:nvPr/>
          </p:nvSpPr>
          <p:spPr>
            <a:xfrm>
              <a:off x="146553" y="945964"/>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700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8" name="Rectangle 47"/>
            <p:cNvSpPr/>
            <p:nvPr/>
          </p:nvSpPr>
          <p:spPr>
            <a:xfrm>
              <a:off x="146553" y="726000"/>
              <a:ext cx="202692"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800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49" name="Rectangle 48"/>
            <p:cNvSpPr/>
            <p:nvPr/>
          </p:nvSpPr>
          <p:spPr>
            <a:xfrm rot="-5399999">
              <a:off x="78605" y="2621619"/>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0" name="Rectangle 49"/>
            <p:cNvSpPr/>
            <p:nvPr/>
          </p:nvSpPr>
          <p:spPr>
            <a:xfrm rot="-5399999">
              <a:off x="273373" y="2816386"/>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1" name="Rectangle 50"/>
            <p:cNvSpPr/>
            <p:nvPr/>
          </p:nvSpPr>
          <p:spPr>
            <a:xfrm rot="-5399999">
              <a:off x="233850" y="2776864"/>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2" name="Rectangle 51"/>
            <p:cNvSpPr/>
            <p:nvPr/>
          </p:nvSpPr>
          <p:spPr>
            <a:xfrm rot="-5399999">
              <a:off x="398645" y="2816386"/>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3" name="Rectangle 52"/>
            <p:cNvSpPr/>
            <p:nvPr/>
          </p:nvSpPr>
          <p:spPr>
            <a:xfrm rot="-5399999">
              <a:off x="203878" y="2621619"/>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4" name="Rectangle 53"/>
            <p:cNvSpPr/>
            <p:nvPr/>
          </p:nvSpPr>
          <p:spPr>
            <a:xfrm rot="-5399999">
              <a:off x="359123" y="2776864"/>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5" name="Rectangle 54"/>
            <p:cNvSpPr/>
            <p:nvPr/>
          </p:nvSpPr>
          <p:spPr>
            <a:xfrm rot="-5399999">
              <a:off x="523918"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3</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6" name="Rectangle 55"/>
            <p:cNvSpPr/>
            <p:nvPr/>
          </p:nvSpPr>
          <p:spPr>
            <a:xfrm rot="-5399999">
              <a:off x="329151"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7" name="Rectangle 56"/>
            <p:cNvSpPr/>
            <p:nvPr/>
          </p:nvSpPr>
          <p:spPr>
            <a:xfrm rot="-5399999">
              <a:off x="484396"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8" name="Rectangle 57"/>
            <p:cNvSpPr/>
            <p:nvPr/>
          </p:nvSpPr>
          <p:spPr>
            <a:xfrm rot="-5399999">
              <a:off x="609668"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59" name="Rectangle 58"/>
            <p:cNvSpPr/>
            <p:nvPr/>
          </p:nvSpPr>
          <p:spPr>
            <a:xfrm rot="-5399999">
              <a:off x="454424"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0" name="Rectangle 59"/>
            <p:cNvSpPr/>
            <p:nvPr/>
          </p:nvSpPr>
          <p:spPr>
            <a:xfrm rot="-5399999">
              <a:off x="649191"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4</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1" name="Rectangle 60"/>
            <p:cNvSpPr/>
            <p:nvPr/>
          </p:nvSpPr>
          <p:spPr>
            <a:xfrm rot="-5399999">
              <a:off x="734941"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2" name="Rectangle 61"/>
            <p:cNvSpPr/>
            <p:nvPr/>
          </p:nvSpPr>
          <p:spPr>
            <a:xfrm rot="-5399999">
              <a:off x="579697"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3" name="Rectangle 62"/>
            <p:cNvSpPr/>
            <p:nvPr/>
          </p:nvSpPr>
          <p:spPr>
            <a:xfrm rot="-5399999">
              <a:off x="774464"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5</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4" name="Rectangle 63"/>
            <p:cNvSpPr/>
            <p:nvPr/>
          </p:nvSpPr>
          <p:spPr>
            <a:xfrm rot="-5399999">
              <a:off x="860214"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5" name="Rectangle 64"/>
            <p:cNvSpPr/>
            <p:nvPr/>
          </p:nvSpPr>
          <p:spPr>
            <a:xfrm rot="-5399999">
              <a:off x="704969"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6" name="Rectangle 65"/>
            <p:cNvSpPr/>
            <p:nvPr/>
          </p:nvSpPr>
          <p:spPr>
            <a:xfrm rot="-5399999">
              <a:off x="899736"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6</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7" name="Rectangle 66"/>
            <p:cNvSpPr/>
            <p:nvPr/>
          </p:nvSpPr>
          <p:spPr>
            <a:xfrm rot="-5399999">
              <a:off x="1025009"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7</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8" name="Rectangle 67"/>
            <p:cNvSpPr/>
            <p:nvPr/>
          </p:nvSpPr>
          <p:spPr>
            <a:xfrm rot="-5399999">
              <a:off x="830242"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69" name="Rectangle 68"/>
            <p:cNvSpPr/>
            <p:nvPr/>
          </p:nvSpPr>
          <p:spPr>
            <a:xfrm rot="-5399999">
              <a:off x="985487"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0" name="Rectangle 69"/>
            <p:cNvSpPr/>
            <p:nvPr/>
          </p:nvSpPr>
          <p:spPr>
            <a:xfrm rot="-5399999">
              <a:off x="1150282"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8</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1" name="Rectangle 70"/>
            <p:cNvSpPr/>
            <p:nvPr/>
          </p:nvSpPr>
          <p:spPr>
            <a:xfrm rot="-5399999">
              <a:off x="955515"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2" name="Rectangle 71"/>
            <p:cNvSpPr/>
            <p:nvPr/>
          </p:nvSpPr>
          <p:spPr>
            <a:xfrm rot="-5399999">
              <a:off x="1110760"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3" name="Rectangle 72"/>
            <p:cNvSpPr/>
            <p:nvPr/>
          </p:nvSpPr>
          <p:spPr>
            <a:xfrm rot="-5399999">
              <a:off x="1236033"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4" name="Rectangle 73"/>
            <p:cNvSpPr/>
            <p:nvPr/>
          </p:nvSpPr>
          <p:spPr>
            <a:xfrm rot="-5399999">
              <a:off x="1275555"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5" name="Rectangle 74"/>
            <p:cNvSpPr/>
            <p:nvPr/>
          </p:nvSpPr>
          <p:spPr>
            <a:xfrm rot="-5399999">
              <a:off x="1080788"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6" name="Rectangle 75"/>
            <p:cNvSpPr/>
            <p:nvPr/>
          </p:nvSpPr>
          <p:spPr>
            <a:xfrm rot="-5399999">
              <a:off x="1367045"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7" name="Rectangle 76"/>
            <p:cNvSpPr/>
            <p:nvPr/>
          </p:nvSpPr>
          <p:spPr>
            <a:xfrm rot="-5399999">
              <a:off x="1302123"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8" name="Rectangle 77"/>
            <p:cNvSpPr/>
            <p:nvPr/>
          </p:nvSpPr>
          <p:spPr>
            <a:xfrm rot="-5399999">
              <a:off x="1146878"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79" name="Rectangle 78"/>
            <p:cNvSpPr/>
            <p:nvPr/>
          </p:nvSpPr>
          <p:spPr>
            <a:xfrm rot="-5399999">
              <a:off x="1427396"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0" name="Rectangle 79"/>
            <p:cNvSpPr/>
            <p:nvPr/>
          </p:nvSpPr>
          <p:spPr>
            <a:xfrm rot="-5399999">
              <a:off x="1272151"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1" name="Rectangle 80"/>
            <p:cNvSpPr/>
            <p:nvPr/>
          </p:nvSpPr>
          <p:spPr>
            <a:xfrm rot="-5399999">
              <a:off x="1492318"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2" name="Rectangle 81"/>
            <p:cNvSpPr/>
            <p:nvPr/>
          </p:nvSpPr>
          <p:spPr>
            <a:xfrm rot="-5399999">
              <a:off x="1552669"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3" name="Rectangle 82"/>
            <p:cNvSpPr/>
            <p:nvPr/>
          </p:nvSpPr>
          <p:spPr>
            <a:xfrm rot="-5399999">
              <a:off x="1617591"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4" name="Rectangle 83"/>
            <p:cNvSpPr/>
            <p:nvPr/>
          </p:nvSpPr>
          <p:spPr>
            <a:xfrm rot="-5399999">
              <a:off x="1397424"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1/2009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5" name="Rectangle 84"/>
            <p:cNvSpPr/>
            <p:nvPr/>
          </p:nvSpPr>
          <p:spPr>
            <a:xfrm rot="-5399999">
              <a:off x="1581879"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6" name="Rectangle 85"/>
            <p:cNvSpPr/>
            <p:nvPr/>
          </p:nvSpPr>
          <p:spPr>
            <a:xfrm rot="-5399999">
              <a:off x="1737124"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7" name="Rectangle 86"/>
            <p:cNvSpPr/>
            <p:nvPr/>
          </p:nvSpPr>
          <p:spPr>
            <a:xfrm rot="-5399999">
              <a:off x="1776646"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8" name="Rectangle 87"/>
            <p:cNvSpPr/>
            <p:nvPr/>
          </p:nvSpPr>
          <p:spPr>
            <a:xfrm rot="-5399999">
              <a:off x="1901919"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89" name="Rectangle 88"/>
            <p:cNvSpPr/>
            <p:nvPr/>
          </p:nvSpPr>
          <p:spPr>
            <a:xfrm rot="-5399999">
              <a:off x="1707151"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0" name="Rectangle 89"/>
            <p:cNvSpPr/>
            <p:nvPr/>
          </p:nvSpPr>
          <p:spPr>
            <a:xfrm rot="-5399999">
              <a:off x="1862396"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1" name="Rectangle 90"/>
            <p:cNvSpPr/>
            <p:nvPr/>
          </p:nvSpPr>
          <p:spPr>
            <a:xfrm rot="-5399999">
              <a:off x="1987670"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2" name="Rectangle 91"/>
            <p:cNvSpPr/>
            <p:nvPr/>
          </p:nvSpPr>
          <p:spPr>
            <a:xfrm rot="-5399999">
              <a:off x="2027191"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3</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3" name="Rectangle 92"/>
            <p:cNvSpPr/>
            <p:nvPr/>
          </p:nvSpPr>
          <p:spPr>
            <a:xfrm rot="-5399999">
              <a:off x="1832424"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4" name="Rectangle 93"/>
            <p:cNvSpPr/>
            <p:nvPr/>
          </p:nvSpPr>
          <p:spPr>
            <a:xfrm rot="-5399999">
              <a:off x="1957697"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5" name="Rectangle 94"/>
            <p:cNvSpPr/>
            <p:nvPr/>
          </p:nvSpPr>
          <p:spPr>
            <a:xfrm rot="-5399999">
              <a:off x="2152464"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4</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6" name="Rectangle 95"/>
            <p:cNvSpPr/>
            <p:nvPr/>
          </p:nvSpPr>
          <p:spPr>
            <a:xfrm rot="-5399999">
              <a:off x="2112943"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7" name="Rectangle 96"/>
            <p:cNvSpPr/>
            <p:nvPr/>
          </p:nvSpPr>
          <p:spPr>
            <a:xfrm rot="-5399999">
              <a:off x="2082970"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8" name="Rectangle 97"/>
            <p:cNvSpPr/>
            <p:nvPr/>
          </p:nvSpPr>
          <p:spPr>
            <a:xfrm rot="-5399999">
              <a:off x="2277737"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5</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99" name="Rectangle 98"/>
            <p:cNvSpPr/>
            <p:nvPr/>
          </p:nvSpPr>
          <p:spPr>
            <a:xfrm rot="-5399999">
              <a:off x="2238215"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0" name="Rectangle 99"/>
            <p:cNvSpPr/>
            <p:nvPr/>
          </p:nvSpPr>
          <p:spPr>
            <a:xfrm rot="-5399999">
              <a:off x="2363488"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1" name="Rectangle 100"/>
            <p:cNvSpPr/>
            <p:nvPr/>
          </p:nvSpPr>
          <p:spPr>
            <a:xfrm rot="-5399999">
              <a:off x="2403010"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6</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2" name="Rectangle 101"/>
            <p:cNvSpPr/>
            <p:nvPr/>
          </p:nvSpPr>
          <p:spPr>
            <a:xfrm rot="-5399999">
              <a:off x="2208243"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3" name="Rectangle 102"/>
            <p:cNvSpPr/>
            <p:nvPr/>
          </p:nvSpPr>
          <p:spPr>
            <a:xfrm rot="-5399999">
              <a:off x="2528283"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7</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4" name="Rectangle 103"/>
            <p:cNvSpPr/>
            <p:nvPr/>
          </p:nvSpPr>
          <p:spPr>
            <a:xfrm rot="-5399999">
              <a:off x="2333516"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5" name="Rectangle 104"/>
            <p:cNvSpPr/>
            <p:nvPr/>
          </p:nvSpPr>
          <p:spPr>
            <a:xfrm rot="-5399999">
              <a:off x="2488761"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6" name="Rectangle 105"/>
            <p:cNvSpPr/>
            <p:nvPr/>
          </p:nvSpPr>
          <p:spPr>
            <a:xfrm rot="-5399999">
              <a:off x="2653556"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8</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7" name="Rectangle 106"/>
            <p:cNvSpPr/>
            <p:nvPr/>
          </p:nvSpPr>
          <p:spPr>
            <a:xfrm rot="-5399999">
              <a:off x="2458789"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8" name="Rectangle 107"/>
            <p:cNvSpPr/>
            <p:nvPr/>
          </p:nvSpPr>
          <p:spPr>
            <a:xfrm rot="-5399999">
              <a:off x="2614034"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09" name="Rectangle 108"/>
            <p:cNvSpPr/>
            <p:nvPr/>
          </p:nvSpPr>
          <p:spPr>
            <a:xfrm rot="-5399999">
              <a:off x="2778829"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0" name="Rectangle 109"/>
            <p:cNvSpPr/>
            <p:nvPr/>
          </p:nvSpPr>
          <p:spPr>
            <a:xfrm rot="-5399999">
              <a:off x="2584062"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1" name="Rectangle 110"/>
            <p:cNvSpPr/>
            <p:nvPr/>
          </p:nvSpPr>
          <p:spPr>
            <a:xfrm rot="-5399999">
              <a:off x="2739307"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2" name="Rectangle 111"/>
            <p:cNvSpPr/>
            <p:nvPr/>
          </p:nvSpPr>
          <p:spPr>
            <a:xfrm rot="-5399999">
              <a:off x="2650153"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3" name="Rectangle 112"/>
            <p:cNvSpPr/>
            <p:nvPr/>
          </p:nvSpPr>
          <p:spPr>
            <a:xfrm rot="-5399999">
              <a:off x="2805397"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4" name="Rectangle 113"/>
            <p:cNvSpPr/>
            <p:nvPr/>
          </p:nvSpPr>
          <p:spPr>
            <a:xfrm rot="-5399999">
              <a:off x="2870320"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5" name="Rectangle 114"/>
            <p:cNvSpPr/>
            <p:nvPr/>
          </p:nvSpPr>
          <p:spPr>
            <a:xfrm rot="-5399999">
              <a:off x="2930670"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6" name="Rectangle 115"/>
            <p:cNvSpPr/>
            <p:nvPr/>
          </p:nvSpPr>
          <p:spPr>
            <a:xfrm rot="-5399999">
              <a:off x="2995593"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7" name="Rectangle 116"/>
            <p:cNvSpPr/>
            <p:nvPr/>
          </p:nvSpPr>
          <p:spPr>
            <a:xfrm rot="-5399999">
              <a:off x="2775426"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8" name="Rectangle 117"/>
            <p:cNvSpPr/>
            <p:nvPr/>
          </p:nvSpPr>
          <p:spPr>
            <a:xfrm rot="-5399999">
              <a:off x="3055943"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19" name="Rectangle 118"/>
            <p:cNvSpPr/>
            <p:nvPr/>
          </p:nvSpPr>
          <p:spPr>
            <a:xfrm rot="-5399999">
              <a:off x="2900699"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0" name="Rectangle 119"/>
            <p:cNvSpPr/>
            <p:nvPr/>
          </p:nvSpPr>
          <p:spPr>
            <a:xfrm rot="-5399999">
              <a:off x="3120866"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1" name="Rectangle 120"/>
            <p:cNvSpPr/>
            <p:nvPr/>
          </p:nvSpPr>
          <p:spPr>
            <a:xfrm rot="-5399999">
              <a:off x="3240398"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2" name="Rectangle 121"/>
            <p:cNvSpPr/>
            <p:nvPr/>
          </p:nvSpPr>
          <p:spPr>
            <a:xfrm rot="-5399999">
              <a:off x="3279921"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3" name="Rectangle 122"/>
            <p:cNvSpPr/>
            <p:nvPr/>
          </p:nvSpPr>
          <p:spPr>
            <a:xfrm rot="-5399999">
              <a:off x="3085154"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4" name="Rectangle 123"/>
            <p:cNvSpPr/>
            <p:nvPr/>
          </p:nvSpPr>
          <p:spPr>
            <a:xfrm rot="-5399999">
              <a:off x="3405194"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5" name="Rectangle 124"/>
            <p:cNvSpPr/>
            <p:nvPr/>
          </p:nvSpPr>
          <p:spPr>
            <a:xfrm rot="-5399999">
              <a:off x="3210427"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6" name="Rectangle 125"/>
            <p:cNvSpPr/>
            <p:nvPr/>
          </p:nvSpPr>
          <p:spPr>
            <a:xfrm rot="-5399999">
              <a:off x="3365671"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7" name="Rectangle 126"/>
            <p:cNvSpPr/>
            <p:nvPr/>
          </p:nvSpPr>
          <p:spPr>
            <a:xfrm rot="-5399999">
              <a:off x="3335700"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8" name="Rectangle 127"/>
            <p:cNvSpPr/>
            <p:nvPr/>
          </p:nvSpPr>
          <p:spPr>
            <a:xfrm rot="-5399999">
              <a:off x="3530467"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3</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29" name="Rectangle 128"/>
            <p:cNvSpPr/>
            <p:nvPr/>
          </p:nvSpPr>
          <p:spPr>
            <a:xfrm rot="-5399999">
              <a:off x="3490944"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0" name="Rectangle 129"/>
            <p:cNvSpPr/>
            <p:nvPr/>
          </p:nvSpPr>
          <p:spPr>
            <a:xfrm rot="-5399999">
              <a:off x="3655740"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4</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1" name="Rectangle 130"/>
            <p:cNvSpPr/>
            <p:nvPr/>
          </p:nvSpPr>
          <p:spPr>
            <a:xfrm rot="-5399999">
              <a:off x="3616217"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2" name="Rectangle 131"/>
            <p:cNvSpPr/>
            <p:nvPr/>
          </p:nvSpPr>
          <p:spPr>
            <a:xfrm rot="-5399999">
              <a:off x="3460973"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3" name="Rectangle 132"/>
            <p:cNvSpPr/>
            <p:nvPr/>
          </p:nvSpPr>
          <p:spPr>
            <a:xfrm rot="-5399999">
              <a:off x="3586246"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4" name="Rectangle 133"/>
            <p:cNvSpPr/>
            <p:nvPr/>
          </p:nvSpPr>
          <p:spPr>
            <a:xfrm rot="-5399999">
              <a:off x="3781013"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5</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5" name="Rectangle 134"/>
            <p:cNvSpPr/>
            <p:nvPr/>
          </p:nvSpPr>
          <p:spPr>
            <a:xfrm rot="-5399999">
              <a:off x="3741491"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6" name="Rectangle 135"/>
            <p:cNvSpPr/>
            <p:nvPr/>
          </p:nvSpPr>
          <p:spPr>
            <a:xfrm rot="-5399999">
              <a:off x="3866764"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7" name="Rectangle 136"/>
            <p:cNvSpPr/>
            <p:nvPr/>
          </p:nvSpPr>
          <p:spPr>
            <a:xfrm rot="-5399999">
              <a:off x="3711519"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8" name="Rectangle 137"/>
            <p:cNvSpPr/>
            <p:nvPr/>
          </p:nvSpPr>
          <p:spPr>
            <a:xfrm rot="-5399999">
              <a:off x="3906285"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6</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39" name="Rectangle 138"/>
            <p:cNvSpPr/>
            <p:nvPr/>
          </p:nvSpPr>
          <p:spPr>
            <a:xfrm rot="-5399999">
              <a:off x="3992037"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0" name="Rectangle 139"/>
            <p:cNvSpPr/>
            <p:nvPr/>
          </p:nvSpPr>
          <p:spPr>
            <a:xfrm rot="-5399999">
              <a:off x="3836792"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1" name="Rectangle 140"/>
            <p:cNvSpPr/>
            <p:nvPr/>
          </p:nvSpPr>
          <p:spPr>
            <a:xfrm rot="-5399999">
              <a:off x="4031558"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7</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2" name="Rectangle 141"/>
            <p:cNvSpPr/>
            <p:nvPr/>
          </p:nvSpPr>
          <p:spPr>
            <a:xfrm rot="-5399999">
              <a:off x="4117310"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3" name="Rectangle 142"/>
            <p:cNvSpPr/>
            <p:nvPr/>
          </p:nvSpPr>
          <p:spPr>
            <a:xfrm rot="-5399999">
              <a:off x="4156831"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8</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4" name="Rectangle 143"/>
            <p:cNvSpPr/>
            <p:nvPr/>
          </p:nvSpPr>
          <p:spPr>
            <a:xfrm rot="-5399999">
              <a:off x="3962065"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5" name="Rectangle 144"/>
            <p:cNvSpPr/>
            <p:nvPr/>
          </p:nvSpPr>
          <p:spPr>
            <a:xfrm rot="-5399999">
              <a:off x="4087338"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6" name="Rectangle 145"/>
            <p:cNvSpPr/>
            <p:nvPr/>
          </p:nvSpPr>
          <p:spPr>
            <a:xfrm rot="-5399999">
              <a:off x="4282104"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7" name="Rectangle 146"/>
            <p:cNvSpPr/>
            <p:nvPr/>
          </p:nvSpPr>
          <p:spPr>
            <a:xfrm rot="-5399999">
              <a:off x="4242583"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8" name="Rectangle 147"/>
            <p:cNvSpPr/>
            <p:nvPr/>
          </p:nvSpPr>
          <p:spPr>
            <a:xfrm rot="-5399999">
              <a:off x="4373595"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49" name="Rectangle 148"/>
            <p:cNvSpPr/>
            <p:nvPr/>
          </p:nvSpPr>
          <p:spPr>
            <a:xfrm rot="-5399999">
              <a:off x="4153429"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0" name="Rectangle 149"/>
            <p:cNvSpPr/>
            <p:nvPr/>
          </p:nvSpPr>
          <p:spPr>
            <a:xfrm rot="-5399999">
              <a:off x="4308674"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1" name="Rectangle 150"/>
            <p:cNvSpPr/>
            <p:nvPr/>
          </p:nvSpPr>
          <p:spPr>
            <a:xfrm rot="-5399999">
              <a:off x="4498868"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2" name="Rectangle 151"/>
            <p:cNvSpPr/>
            <p:nvPr/>
          </p:nvSpPr>
          <p:spPr>
            <a:xfrm rot="-5399999">
              <a:off x="4278702"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3" name="Rectangle 152"/>
            <p:cNvSpPr/>
            <p:nvPr/>
          </p:nvSpPr>
          <p:spPr>
            <a:xfrm rot="-5399999">
              <a:off x="4433947"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4" name="Rectangle 153"/>
            <p:cNvSpPr/>
            <p:nvPr/>
          </p:nvSpPr>
          <p:spPr>
            <a:xfrm rot="-5399999">
              <a:off x="4624141" y="2833404"/>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5" name="Rectangle 154"/>
            <p:cNvSpPr/>
            <p:nvPr/>
          </p:nvSpPr>
          <p:spPr>
            <a:xfrm rot="-5399999">
              <a:off x="4403975" y="2613237"/>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6" name="Rectangle 155"/>
            <p:cNvSpPr/>
            <p:nvPr/>
          </p:nvSpPr>
          <p:spPr>
            <a:xfrm rot="-5399999">
              <a:off x="4559220" y="2768482"/>
              <a:ext cx="548079"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7" name="Rectangle 156"/>
            <p:cNvSpPr/>
            <p:nvPr/>
          </p:nvSpPr>
          <p:spPr>
            <a:xfrm rot="-5399999">
              <a:off x="4783196"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8" name="Rectangle 157"/>
            <p:cNvSpPr/>
            <p:nvPr/>
          </p:nvSpPr>
          <p:spPr>
            <a:xfrm rot="-5399999">
              <a:off x="4743675"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59" name="Rectangle 158"/>
            <p:cNvSpPr/>
            <p:nvPr/>
          </p:nvSpPr>
          <p:spPr>
            <a:xfrm rot="-5399999">
              <a:off x="4588430"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0" name="Rectangle 159"/>
            <p:cNvSpPr/>
            <p:nvPr/>
          </p:nvSpPr>
          <p:spPr>
            <a:xfrm rot="-5399999">
              <a:off x="4868948"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1" name="Rectangle 160"/>
            <p:cNvSpPr/>
            <p:nvPr/>
          </p:nvSpPr>
          <p:spPr>
            <a:xfrm rot="-5399999">
              <a:off x="4713703"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2" name="Rectangle 161"/>
            <p:cNvSpPr/>
            <p:nvPr/>
          </p:nvSpPr>
          <p:spPr>
            <a:xfrm rot="-5399999">
              <a:off x="4908469"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3" name="Rectangle 162"/>
            <p:cNvSpPr/>
            <p:nvPr/>
          </p:nvSpPr>
          <p:spPr>
            <a:xfrm rot="-5399999">
              <a:off x="4994221"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4" name="Rectangle 163"/>
            <p:cNvSpPr/>
            <p:nvPr/>
          </p:nvSpPr>
          <p:spPr>
            <a:xfrm rot="-5399999">
              <a:off x="4838976"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5" name="Rectangle 164"/>
            <p:cNvSpPr/>
            <p:nvPr/>
          </p:nvSpPr>
          <p:spPr>
            <a:xfrm rot="-5399999">
              <a:off x="5033742"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3</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6" name="Rectangle 165"/>
            <p:cNvSpPr/>
            <p:nvPr/>
          </p:nvSpPr>
          <p:spPr>
            <a:xfrm rot="-5399999">
              <a:off x="4964249"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7" name="Rectangle 166"/>
            <p:cNvSpPr/>
            <p:nvPr/>
          </p:nvSpPr>
          <p:spPr>
            <a:xfrm rot="-5399999">
              <a:off x="5119494"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8" name="Rectangle 167"/>
            <p:cNvSpPr/>
            <p:nvPr/>
          </p:nvSpPr>
          <p:spPr>
            <a:xfrm rot="-5399999">
              <a:off x="5159015"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4</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69" name="Rectangle 168"/>
            <p:cNvSpPr/>
            <p:nvPr/>
          </p:nvSpPr>
          <p:spPr>
            <a:xfrm rot="-5399999">
              <a:off x="5284288"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5</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0" name="Rectangle 169"/>
            <p:cNvSpPr/>
            <p:nvPr/>
          </p:nvSpPr>
          <p:spPr>
            <a:xfrm rot="-5399999">
              <a:off x="5089522"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1" name="Rectangle 170"/>
            <p:cNvSpPr/>
            <p:nvPr/>
          </p:nvSpPr>
          <p:spPr>
            <a:xfrm rot="-5399999">
              <a:off x="5244767"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2" name="Rectangle 171"/>
            <p:cNvSpPr/>
            <p:nvPr/>
          </p:nvSpPr>
          <p:spPr>
            <a:xfrm rot="-5399999">
              <a:off x="5214795" y="2621619"/>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3" name="Rectangle 172"/>
            <p:cNvSpPr/>
            <p:nvPr/>
          </p:nvSpPr>
          <p:spPr>
            <a:xfrm rot="-5399999">
              <a:off x="5409561" y="2816386"/>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6</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4" name="Rectangle 173"/>
            <p:cNvSpPr/>
            <p:nvPr/>
          </p:nvSpPr>
          <p:spPr>
            <a:xfrm rot="-5399999">
              <a:off x="5370040" y="2776864"/>
              <a:ext cx="480515" cy="167559"/>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5" name="Rectangle 174"/>
            <p:cNvSpPr/>
            <p:nvPr/>
          </p:nvSpPr>
          <p:spPr>
            <a:xfrm rot="-5399999">
              <a:off x="5534835" y="2816386"/>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7</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6" name="Rectangle 175"/>
            <p:cNvSpPr/>
            <p:nvPr/>
          </p:nvSpPr>
          <p:spPr>
            <a:xfrm rot="-5399999">
              <a:off x="5340068" y="2621619"/>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7" name="Rectangle 176"/>
            <p:cNvSpPr/>
            <p:nvPr/>
          </p:nvSpPr>
          <p:spPr>
            <a:xfrm rot="-5399999">
              <a:off x="5495312" y="2776864"/>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8" name="Rectangle 177"/>
            <p:cNvSpPr/>
            <p:nvPr/>
          </p:nvSpPr>
          <p:spPr>
            <a:xfrm rot="-5399999">
              <a:off x="5620585" y="2776864"/>
              <a:ext cx="480516"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79" name="Rectangle 178"/>
            <p:cNvSpPr/>
            <p:nvPr/>
          </p:nvSpPr>
          <p:spPr>
            <a:xfrm rot="-5399999">
              <a:off x="5660108" y="2816386"/>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8</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0" name="Rectangle 179"/>
            <p:cNvSpPr/>
            <p:nvPr/>
          </p:nvSpPr>
          <p:spPr>
            <a:xfrm rot="-5399999">
              <a:off x="5465341" y="2621619"/>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1" name="Rectangle 180"/>
            <p:cNvSpPr/>
            <p:nvPr/>
          </p:nvSpPr>
          <p:spPr>
            <a:xfrm rot="-5399999">
              <a:off x="5590614" y="2621619"/>
              <a:ext cx="480516"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2" name="Rectangle 181"/>
            <p:cNvSpPr/>
            <p:nvPr/>
          </p:nvSpPr>
          <p:spPr>
            <a:xfrm rot="-5399999">
              <a:off x="5785381" y="2816386"/>
              <a:ext cx="480515"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9</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3" name="Rectangle 182"/>
            <p:cNvSpPr/>
            <p:nvPr/>
          </p:nvSpPr>
          <p:spPr>
            <a:xfrm rot="-5399999">
              <a:off x="5745858" y="2776864"/>
              <a:ext cx="480516"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4" name="Rectangle 183"/>
            <p:cNvSpPr/>
            <p:nvPr/>
          </p:nvSpPr>
          <p:spPr>
            <a:xfrm rot="-5399999">
              <a:off x="5876871" y="2833405"/>
              <a:ext cx="548080"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10</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5" name="Rectangle 184"/>
            <p:cNvSpPr/>
            <p:nvPr/>
          </p:nvSpPr>
          <p:spPr>
            <a:xfrm rot="-5399999">
              <a:off x="5811949" y="2768482"/>
              <a:ext cx="548080"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6" name="Rectangle 185"/>
            <p:cNvSpPr/>
            <p:nvPr/>
          </p:nvSpPr>
          <p:spPr>
            <a:xfrm rot="-5399999">
              <a:off x="5656705" y="2613238"/>
              <a:ext cx="548080"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1/2012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187" name="Shape 708"/>
            <p:cNvSpPr/>
            <p:nvPr/>
          </p:nvSpPr>
          <p:spPr>
            <a:xfrm>
              <a:off x="4705655" y="802314"/>
              <a:ext cx="99543" cy="99390"/>
            </a:xfrm>
            <a:custGeom>
              <a:avLst/>
              <a:gdLst/>
              <a:ahLst/>
              <a:cxnLst/>
              <a:rect l="0" t="0" r="0" b="0"/>
              <a:pathLst>
                <a:path w="99543" h="99390">
                  <a:moveTo>
                    <a:pt x="49759" y="0"/>
                  </a:moveTo>
                  <a:cubicBezTo>
                    <a:pt x="77216" y="0"/>
                    <a:pt x="99543" y="22276"/>
                    <a:pt x="99543" y="49695"/>
                  </a:cubicBezTo>
                  <a:cubicBezTo>
                    <a:pt x="99543" y="77203"/>
                    <a:pt x="77216" y="99390"/>
                    <a:pt x="49759" y="99390"/>
                  </a:cubicBezTo>
                  <a:cubicBezTo>
                    <a:pt x="22301" y="99390"/>
                    <a:pt x="0" y="77203"/>
                    <a:pt x="0" y="49695"/>
                  </a:cubicBezTo>
                  <a:cubicBezTo>
                    <a:pt x="0" y="22276"/>
                    <a:pt x="22301" y="0"/>
                    <a:pt x="49759" y="0"/>
                  </a:cubicBezTo>
                  <a:close/>
                </a:path>
              </a:pathLst>
            </a:custGeom>
            <a:ln w="0" cap="rnd">
              <a:custDash>
                <a:ds d="204900" sp="204900"/>
              </a:custDash>
              <a:round/>
            </a:ln>
          </p:spPr>
          <p:style>
            <a:lnRef idx="0">
              <a:srgbClr val="000000">
                <a:alpha val="0"/>
              </a:srgbClr>
            </a:lnRef>
            <a:fillRef idx="1">
              <a:srgbClr val="657AAC"/>
            </a:fillRef>
            <a:effectRef idx="0">
              <a:scrgbClr r="0" g="0" b="0"/>
            </a:effectRef>
            <a:fontRef idx="none"/>
          </p:style>
          <p:txBody>
            <a:bodyPr/>
            <a:lstStyle/>
            <a:p>
              <a:endParaRPr lang="en-IN"/>
            </a:p>
          </p:txBody>
        </p:sp>
        <p:sp>
          <p:nvSpPr>
            <p:cNvPr id="188" name="Shape 709"/>
            <p:cNvSpPr/>
            <p:nvPr/>
          </p:nvSpPr>
          <p:spPr>
            <a:xfrm>
              <a:off x="4705655" y="802314"/>
              <a:ext cx="99543" cy="99390"/>
            </a:xfrm>
            <a:custGeom>
              <a:avLst/>
              <a:gdLst/>
              <a:ahLst/>
              <a:cxnLst/>
              <a:rect l="0" t="0" r="0" b="0"/>
              <a:pathLst>
                <a:path w="99543" h="99390">
                  <a:moveTo>
                    <a:pt x="0" y="49695"/>
                  </a:moveTo>
                  <a:cubicBezTo>
                    <a:pt x="0" y="22276"/>
                    <a:pt x="22301" y="0"/>
                    <a:pt x="49759" y="0"/>
                  </a:cubicBezTo>
                  <a:cubicBezTo>
                    <a:pt x="77216" y="0"/>
                    <a:pt x="99543" y="22276"/>
                    <a:pt x="99543" y="49695"/>
                  </a:cubicBezTo>
                  <a:cubicBezTo>
                    <a:pt x="99543" y="77203"/>
                    <a:pt x="77216" y="99390"/>
                    <a:pt x="49759" y="99390"/>
                  </a:cubicBezTo>
                  <a:cubicBezTo>
                    <a:pt x="22301" y="99390"/>
                    <a:pt x="0" y="77203"/>
                    <a:pt x="0" y="49695"/>
                  </a:cubicBezTo>
                  <a:close/>
                </a:path>
              </a:pathLst>
            </a:custGeom>
            <a:ln w="15570" cap="flat">
              <a:round/>
            </a:ln>
          </p:spPr>
          <p:style>
            <a:lnRef idx="1">
              <a:srgbClr val="4A5777"/>
            </a:lnRef>
            <a:fillRef idx="0">
              <a:srgbClr val="000000">
                <a:alpha val="0"/>
              </a:srgbClr>
            </a:fillRef>
            <a:effectRef idx="0">
              <a:scrgbClr r="0" g="0" b="0"/>
            </a:effectRef>
            <a:fontRef idx="none"/>
          </p:style>
          <p:txBody>
            <a:bodyPr/>
            <a:lstStyle/>
            <a:p>
              <a:endParaRPr lang="en-IN"/>
            </a:p>
          </p:txBody>
        </p:sp>
        <p:sp>
          <p:nvSpPr>
            <p:cNvPr id="189" name="Shape 710"/>
            <p:cNvSpPr/>
            <p:nvPr/>
          </p:nvSpPr>
          <p:spPr>
            <a:xfrm>
              <a:off x="4755413" y="406704"/>
              <a:ext cx="0" cy="415493"/>
            </a:xfrm>
            <a:custGeom>
              <a:avLst/>
              <a:gdLst/>
              <a:ahLst/>
              <a:cxnLst/>
              <a:rect l="0" t="0" r="0" b="0"/>
              <a:pathLst>
                <a:path h="415493">
                  <a:moveTo>
                    <a:pt x="0" y="0"/>
                  </a:moveTo>
                  <a:lnTo>
                    <a:pt x="0" y="415493"/>
                  </a:lnTo>
                </a:path>
              </a:pathLst>
            </a:custGeom>
            <a:ln w="15570" cap="flat">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190" name="Shape 711"/>
            <p:cNvSpPr/>
            <p:nvPr/>
          </p:nvSpPr>
          <p:spPr>
            <a:xfrm>
              <a:off x="3087929" y="1655146"/>
              <a:ext cx="99581" cy="99403"/>
            </a:xfrm>
            <a:custGeom>
              <a:avLst/>
              <a:gdLst/>
              <a:ahLst/>
              <a:cxnLst/>
              <a:rect l="0" t="0" r="0" b="0"/>
              <a:pathLst>
                <a:path w="99581" h="99403">
                  <a:moveTo>
                    <a:pt x="49797" y="0"/>
                  </a:moveTo>
                  <a:cubicBezTo>
                    <a:pt x="77229" y="0"/>
                    <a:pt x="99581" y="22276"/>
                    <a:pt x="99581" y="49695"/>
                  </a:cubicBezTo>
                  <a:cubicBezTo>
                    <a:pt x="99581" y="77203"/>
                    <a:pt x="77229" y="99403"/>
                    <a:pt x="49797" y="99403"/>
                  </a:cubicBezTo>
                  <a:cubicBezTo>
                    <a:pt x="22314" y="99403"/>
                    <a:pt x="0" y="77203"/>
                    <a:pt x="0" y="49695"/>
                  </a:cubicBezTo>
                  <a:cubicBezTo>
                    <a:pt x="0" y="22276"/>
                    <a:pt x="22314" y="0"/>
                    <a:pt x="49797" y="0"/>
                  </a:cubicBezTo>
                  <a:close/>
                </a:path>
              </a:pathLst>
            </a:custGeom>
            <a:ln w="0" cap="flat">
              <a:round/>
            </a:ln>
          </p:spPr>
          <p:style>
            <a:lnRef idx="0">
              <a:srgbClr val="000000">
                <a:alpha val="0"/>
              </a:srgbClr>
            </a:lnRef>
            <a:fillRef idx="1">
              <a:srgbClr val="657AAC"/>
            </a:fillRef>
            <a:effectRef idx="0">
              <a:scrgbClr r="0" g="0" b="0"/>
            </a:effectRef>
            <a:fontRef idx="none"/>
          </p:style>
          <p:txBody>
            <a:bodyPr/>
            <a:lstStyle/>
            <a:p>
              <a:endParaRPr lang="en-IN"/>
            </a:p>
          </p:txBody>
        </p:sp>
        <p:sp>
          <p:nvSpPr>
            <p:cNvPr id="191" name="Shape 712"/>
            <p:cNvSpPr/>
            <p:nvPr/>
          </p:nvSpPr>
          <p:spPr>
            <a:xfrm>
              <a:off x="3087929" y="1655146"/>
              <a:ext cx="99581" cy="99403"/>
            </a:xfrm>
            <a:custGeom>
              <a:avLst/>
              <a:gdLst/>
              <a:ahLst/>
              <a:cxnLst/>
              <a:rect l="0" t="0" r="0" b="0"/>
              <a:pathLst>
                <a:path w="99581" h="99403">
                  <a:moveTo>
                    <a:pt x="0" y="49695"/>
                  </a:moveTo>
                  <a:cubicBezTo>
                    <a:pt x="0" y="22276"/>
                    <a:pt x="22314" y="0"/>
                    <a:pt x="49797" y="0"/>
                  </a:cubicBezTo>
                  <a:cubicBezTo>
                    <a:pt x="77229" y="0"/>
                    <a:pt x="99581" y="22276"/>
                    <a:pt x="99581" y="49695"/>
                  </a:cubicBezTo>
                  <a:cubicBezTo>
                    <a:pt x="99581" y="77203"/>
                    <a:pt x="77229" y="99403"/>
                    <a:pt x="49797" y="99403"/>
                  </a:cubicBezTo>
                  <a:cubicBezTo>
                    <a:pt x="22314" y="99403"/>
                    <a:pt x="0" y="77203"/>
                    <a:pt x="0" y="49695"/>
                  </a:cubicBezTo>
                  <a:close/>
                </a:path>
              </a:pathLst>
            </a:custGeom>
            <a:ln w="15570" cap="flat">
              <a:round/>
            </a:ln>
          </p:spPr>
          <p:style>
            <a:lnRef idx="1">
              <a:srgbClr val="4A5777"/>
            </a:lnRef>
            <a:fillRef idx="0">
              <a:srgbClr val="000000">
                <a:alpha val="0"/>
              </a:srgbClr>
            </a:fillRef>
            <a:effectRef idx="0">
              <a:scrgbClr r="0" g="0" b="0"/>
            </a:effectRef>
            <a:fontRef idx="none"/>
          </p:style>
          <p:txBody>
            <a:bodyPr/>
            <a:lstStyle/>
            <a:p>
              <a:endParaRPr lang="en-IN"/>
            </a:p>
          </p:txBody>
        </p:sp>
        <p:sp>
          <p:nvSpPr>
            <p:cNvPr id="192" name="Shape 713"/>
            <p:cNvSpPr/>
            <p:nvPr/>
          </p:nvSpPr>
          <p:spPr>
            <a:xfrm>
              <a:off x="3137726" y="386822"/>
              <a:ext cx="0" cy="1268247"/>
            </a:xfrm>
            <a:custGeom>
              <a:avLst/>
              <a:gdLst/>
              <a:ahLst/>
              <a:cxnLst/>
              <a:rect l="0" t="0" r="0" b="0"/>
              <a:pathLst>
                <a:path h="1268247">
                  <a:moveTo>
                    <a:pt x="0" y="0"/>
                  </a:moveTo>
                  <a:lnTo>
                    <a:pt x="0" y="1268247"/>
                  </a:lnTo>
                </a:path>
              </a:pathLst>
            </a:custGeom>
            <a:ln w="15570" cap="flat">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193" name="Shape 714"/>
            <p:cNvSpPr/>
            <p:nvPr/>
          </p:nvSpPr>
          <p:spPr>
            <a:xfrm>
              <a:off x="3735984" y="1430520"/>
              <a:ext cx="99594" cy="99390"/>
            </a:xfrm>
            <a:custGeom>
              <a:avLst/>
              <a:gdLst/>
              <a:ahLst/>
              <a:cxnLst/>
              <a:rect l="0" t="0" r="0" b="0"/>
              <a:pathLst>
                <a:path w="99594" h="99390">
                  <a:moveTo>
                    <a:pt x="49809" y="0"/>
                  </a:moveTo>
                  <a:cubicBezTo>
                    <a:pt x="77241" y="0"/>
                    <a:pt x="99594" y="22276"/>
                    <a:pt x="99594" y="49682"/>
                  </a:cubicBezTo>
                  <a:cubicBezTo>
                    <a:pt x="99594" y="77191"/>
                    <a:pt x="77241" y="99390"/>
                    <a:pt x="49809" y="99390"/>
                  </a:cubicBezTo>
                  <a:cubicBezTo>
                    <a:pt x="22327" y="99390"/>
                    <a:pt x="0" y="77191"/>
                    <a:pt x="0" y="49682"/>
                  </a:cubicBezTo>
                  <a:cubicBezTo>
                    <a:pt x="0" y="22276"/>
                    <a:pt x="22327" y="0"/>
                    <a:pt x="49809" y="0"/>
                  </a:cubicBezTo>
                  <a:close/>
                </a:path>
              </a:pathLst>
            </a:custGeom>
            <a:ln w="0" cap="flat">
              <a:round/>
            </a:ln>
          </p:spPr>
          <p:style>
            <a:lnRef idx="0">
              <a:srgbClr val="000000">
                <a:alpha val="0"/>
              </a:srgbClr>
            </a:lnRef>
            <a:fillRef idx="1">
              <a:srgbClr val="657AAC"/>
            </a:fillRef>
            <a:effectRef idx="0">
              <a:scrgbClr r="0" g="0" b="0"/>
            </a:effectRef>
            <a:fontRef idx="none"/>
          </p:style>
          <p:txBody>
            <a:bodyPr/>
            <a:lstStyle/>
            <a:p>
              <a:endParaRPr lang="en-IN"/>
            </a:p>
          </p:txBody>
        </p:sp>
        <p:sp>
          <p:nvSpPr>
            <p:cNvPr id="194" name="Shape 715"/>
            <p:cNvSpPr/>
            <p:nvPr/>
          </p:nvSpPr>
          <p:spPr>
            <a:xfrm>
              <a:off x="3735984" y="1430520"/>
              <a:ext cx="99594" cy="99390"/>
            </a:xfrm>
            <a:custGeom>
              <a:avLst/>
              <a:gdLst/>
              <a:ahLst/>
              <a:cxnLst/>
              <a:rect l="0" t="0" r="0" b="0"/>
              <a:pathLst>
                <a:path w="99594" h="99390">
                  <a:moveTo>
                    <a:pt x="0" y="49682"/>
                  </a:moveTo>
                  <a:cubicBezTo>
                    <a:pt x="0" y="22276"/>
                    <a:pt x="22327" y="0"/>
                    <a:pt x="49809" y="0"/>
                  </a:cubicBezTo>
                  <a:cubicBezTo>
                    <a:pt x="77241" y="0"/>
                    <a:pt x="99594" y="22276"/>
                    <a:pt x="99594" y="49682"/>
                  </a:cubicBezTo>
                  <a:cubicBezTo>
                    <a:pt x="99594" y="77191"/>
                    <a:pt x="77241" y="99390"/>
                    <a:pt x="49809" y="99390"/>
                  </a:cubicBezTo>
                  <a:cubicBezTo>
                    <a:pt x="22327" y="99390"/>
                    <a:pt x="0" y="77191"/>
                    <a:pt x="0" y="49682"/>
                  </a:cubicBezTo>
                  <a:close/>
                </a:path>
              </a:pathLst>
            </a:custGeom>
            <a:ln w="15570" cap="flat">
              <a:round/>
            </a:ln>
          </p:spPr>
          <p:style>
            <a:lnRef idx="1">
              <a:srgbClr val="4A5777"/>
            </a:lnRef>
            <a:fillRef idx="0">
              <a:srgbClr val="000000">
                <a:alpha val="0"/>
              </a:srgbClr>
            </a:fillRef>
            <a:effectRef idx="0">
              <a:scrgbClr r="0" g="0" b="0"/>
            </a:effectRef>
            <a:fontRef idx="none"/>
          </p:style>
          <p:txBody>
            <a:bodyPr/>
            <a:lstStyle/>
            <a:p>
              <a:endParaRPr lang="en-IN"/>
            </a:p>
          </p:txBody>
        </p:sp>
        <p:sp>
          <p:nvSpPr>
            <p:cNvPr id="195" name="Shape 716"/>
            <p:cNvSpPr/>
            <p:nvPr/>
          </p:nvSpPr>
          <p:spPr>
            <a:xfrm>
              <a:off x="3785794" y="362972"/>
              <a:ext cx="0" cy="1067372"/>
            </a:xfrm>
            <a:custGeom>
              <a:avLst/>
              <a:gdLst/>
              <a:ahLst/>
              <a:cxnLst/>
              <a:rect l="0" t="0" r="0" b="0"/>
              <a:pathLst>
                <a:path h="1067372">
                  <a:moveTo>
                    <a:pt x="0" y="0"/>
                  </a:moveTo>
                  <a:lnTo>
                    <a:pt x="0" y="1067372"/>
                  </a:lnTo>
                </a:path>
              </a:pathLst>
            </a:custGeom>
            <a:ln w="15570" cap="flat">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196" name="Shape 717"/>
            <p:cNvSpPr/>
            <p:nvPr/>
          </p:nvSpPr>
          <p:spPr>
            <a:xfrm>
              <a:off x="1142697" y="1754550"/>
              <a:ext cx="99543" cy="99390"/>
            </a:xfrm>
            <a:custGeom>
              <a:avLst/>
              <a:gdLst/>
              <a:ahLst/>
              <a:cxnLst/>
              <a:rect l="0" t="0" r="0" b="0"/>
              <a:pathLst>
                <a:path w="99543" h="99390">
                  <a:moveTo>
                    <a:pt x="49784" y="0"/>
                  </a:moveTo>
                  <a:cubicBezTo>
                    <a:pt x="77241" y="0"/>
                    <a:pt x="99543" y="22276"/>
                    <a:pt x="99543" y="49695"/>
                  </a:cubicBezTo>
                  <a:cubicBezTo>
                    <a:pt x="99543" y="77203"/>
                    <a:pt x="77241" y="99390"/>
                    <a:pt x="49784" y="99390"/>
                  </a:cubicBezTo>
                  <a:cubicBezTo>
                    <a:pt x="22314" y="99390"/>
                    <a:pt x="0" y="77203"/>
                    <a:pt x="0" y="49695"/>
                  </a:cubicBezTo>
                  <a:cubicBezTo>
                    <a:pt x="0" y="22276"/>
                    <a:pt x="22314" y="0"/>
                    <a:pt x="49784" y="0"/>
                  </a:cubicBezTo>
                  <a:close/>
                </a:path>
              </a:pathLst>
            </a:custGeom>
            <a:ln w="0" cap="flat">
              <a:round/>
            </a:ln>
          </p:spPr>
          <p:style>
            <a:lnRef idx="0">
              <a:srgbClr val="000000">
                <a:alpha val="0"/>
              </a:srgbClr>
            </a:lnRef>
            <a:fillRef idx="1">
              <a:srgbClr val="657AAC"/>
            </a:fillRef>
            <a:effectRef idx="0">
              <a:scrgbClr r="0" g="0" b="0"/>
            </a:effectRef>
            <a:fontRef idx="none"/>
          </p:style>
          <p:txBody>
            <a:bodyPr/>
            <a:lstStyle/>
            <a:p>
              <a:endParaRPr lang="en-IN"/>
            </a:p>
          </p:txBody>
        </p:sp>
        <p:sp>
          <p:nvSpPr>
            <p:cNvPr id="197" name="Shape 718"/>
            <p:cNvSpPr/>
            <p:nvPr/>
          </p:nvSpPr>
          <p:spPr>
            <a:xfrm>
              <a:off x="1142697" y="1754550"/>
              <a:ext cx="99543" cy="99390"/>
            </a:xfrm>
            <a:custGeom>
              <a:avLst/>
              <a:gdLst/>
              <a:ahLst/>
              <a:cxnLst/>
              <a:rect l="0" t="0" r="0" b="0"/>
              <a:pathLst>
                <a:path w="99543" h="99390">
                  <a:moveTo>
                    <a:pt x="0" y="49695"/>
                  </a:moveTo>
                  <a:cubicBezTo>
                    <a:pt x="0" y="22276"/>
                    <a:pt x="22314" y="0"/>
                    <a:pt x="49784" y="0"/>
                  </a:cubicBezTo>
                  <a:cubicBezTo>
                    <a:pt x="77241" y="0"/>
                    <a:pt x="99543" y="22276"/>
                    <a:pt x="99543" y="49695"/>
                  </a:cubicBezTo>
                  <a:cubicBezTo>
                    <a:pt x="99543" y="77203"/>
                    <a:pt x="77241" y="99390"/>
                    <a:pt x="49784" y="99390"/>
                  </a:cubicBezTo>
                  <a:cubicBezTo>
                    <a:pt x="22314" y="99390"/>
                    <a:pt x="0" y="77203"/>
                    <a:pt x="0" y="49695"/>
                  </a:cubicBezTo>
                  <a:close/>
                </a:path>
              </a:pathLst>
            </a:custGeom>
            <a:ln w="15570" cap="flat">
              <a:round/>
            </a:ln>
          </p:spPr>
          <p:style>
            <a:lnRef idx="1">
              <a:srgbClr val="4A5777"/>
            </a:lnRef>
            <a:fillRef idx="0">
              <a:srgbClr val="000000">
                <a:alpha val="0"/>
              </a:srgbClr>
            </a:fillRef>
            <a:effectRef idx="0">
              <a:scrgbClr r="0" g="0" b="0"/>
            </a:effectRef>
            <a:fontRef idx="none"/>
          </p:style>
          <p:txBody>
            <a:bodyPr/>
            <a:lstStyle/>
            <a:p>
              <a:endParaRPr lang="en-IN"/>
            </a:p>
          </p:txBody>
        </p:sp>
        <p:sp>
          <p:nvSpPr>
            <p:cNvPr id="198" name="Shape 719"/>
            <p:cNvSpPr/>
            <p:nvPr/>
          </p:nvSpPr>
          <p:spPr>
            <a:xfrm>
              <a:off x="1192479" y="386822"/>
              <a:ext cx="0" cy="1367638"/>
            </a:xfrm>
            <a:custGeom>
              <a:avLst/>
              <a:gdLst/>
              <a:ahLst/>
              <a:cxnLst/>
              <a:rect l="0" t="0" r="0" b="0"/>
              <a:pathLst>
                <a:path h="1367638">
                  <a:moveTo>
                    <a:pt x="0" y="0"/>
                  </a:moveTo>
                  <a:lnTo>
                    <a:pt x="0" y="1367638"/>
                  </a:lnTo>
                </a:path>
              </a:pathLst>
            </a:custGeom>
            <a:ln w="15570" cap="flat">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199" name="Shape 720"/>
            <p:cNvSpPr/>
            <p:nvPr/>
          </p:nvSpPr>
          <p:spPr>
            <a:xfrm>
              <a:off x="2436863" y="1903659"/>
              <a:ext cx="99555" cy="99390"/>
            </a:xfrm>
            <a:custGeom>
              <a:avLst/>
              <a:gdLst/>
              <a:ahLst/>
              <a:cxnLst/>
              <a:rect l="0" t="0" r="0" b="0"/>
              <a:pathLst>
                <a:path w="99555" h="99390">
                  <a:moveTo>
                    <a:pt x="49784" y="0"/>
                  </a:moveTo>
                  <a:cubicBezTo>
                    <a:pt x="77229" y="0"/>
                    <a:pt x="99555" y="22263"/>
                    <a:pt x="99555" y="49695"/>
                  </a:cubicBezTo>
                  <a:cubicBezTo>
                    <a:pt x="99555" y="77190"/>
                    <a:pt x="77229" y="99390"/>
                    <a:pt x="49784" y="99390"/>
                  </a:cubicBezTo>
                  <a:cubicBezTo>
                    <a:pt x="22327" y="99390"/>
                    <a:pt x="0" y="77190"/>
                    <a:pt x="0" y="49695"/>
                  </a:cubicBezTo>
                  <a:cubicBezTo>
                    <a:pt x="0" y="22263"/>
                    <a:pt x="22327" y="0"/>
                    <a:pt x="49784" y="0"/>
                  </a:cubicBezTo>
                  <a:close/>
                </a:path>
              </a:pathLst>
            </a:custGeom>
            <a:ln w="0" cap="flat">
              <a:round/>
            </a:ln>
          </p:spPr>
          <p:style>
            <a:lnRef idx="0">
              <a:srgbClr val="000000">
                <a:alpha val="0"/>
              </a:srgbClr>
            </a:lnRef>
            <a:fillRef idx="1">
              <a:srgbClr val="657AAC"/>
            </a:fillRef>
            <a:effectRef idx="0">
              <a:scrgbClr r="0" g="0" b="0"/>
            </a:effectRef>
            <a:fontRef idx="none"/>
          </p:style>
          <p:txBody>
            <a:bodyPr/>
            <a:lstStyle/>
            <a:p>
              <a:endParaRPr lang="en-IN"/>
            </a:p>
          </p:txBody>
        </p:sp>
        <p:sp>
          <p:nvSpPr>
            <p:cNvPr id="200" name="Shape 721"/>
            <p:cNvSpPr/>
            <p:nvPr/>
          </p:nvSpPr>
          <p:spPr>
            <a:xfrm>
              <a:off x="2436863" y="1903659"/>
              <a:ext cx="99555" cy="99390"/>
            </a:xfrm>
            <a:custGeom>
              <a:avLst/>
              <a:gdLst/>
              <a:ahLst/>
              <a:cxnLst/>
              <a:rect l="0" t="0" r="0" b="0"/>
              <a:pathLst>
                <a:path w="99555" h="99390">
                  <a:moveTo>
                    <a:pt x="0" y="49695"/>
                  </a:moveTo>
                  <a:cubicBezTo>
                    <a:pt x="0" y="22263"/>
                    <a:pt x="22327" y="0"/>
                    <a:pt x="49784" y="0"/>
                  </a:cubicBezTo>
                  <a:cubicBezTo>
                    <a:pt x="77229" y="0"/>
                    <a:pt x="99555" y="22263"/>
                    <a:pt x="99555" y="49695"/>
                  </a:cubicBezTo>
                  <a:cubicBezTo>
                    <a:pt x="99555" y="77190"/>
                    <a:pt x="77229" y="99390"/>
                    <a:pt x="49784" y="99390"/>
                  </a:cubicBezTo>
                  <a:cubicBezTo>
                    <a:pt x="22327" y="99390"/>
                    <a:pt x="0" y="77190"/>
                    <a:pt x="0" y="49695"/>
                  </a:cubicBezTo>
                  <a:close/>
                </a:path>
              </a:pathLst>
            </a:custGeom>
            <a:ln w="15570" cap="flat">
              <a:round/>
            </a:ln>
          </p:spPr>
          <p:style>
            <a:lnRef idx="1">
              <a:srgbClr val="4A5777"/>
            </a:lnRef>
            <a:fillRef idx="0">
              <a:srgbClr val="000000">
                <a:alpha val="0"/>
              </a:srgbClr>
            </a:fillRef>
            <a:effectRef idx="0">
              <a:scrgbClr r="0" g="0" b="0"/>
            </a:effectRef>
            <a:fontRef idx="none"/>
          </p:style>
          <p:txBody>
            <a:bodyPr/>
            <a:lstStyle/>
            <a:p>
              <a:endParaRPr lang="en-IN"/>
            </a:p>
          </p:txBody>
        </p:sp>
        <p:sp>
          <p:nvSpPr>
            <p:cNvPr id="201" name="Shape 722"/>
            <p:cNvSpPr/>
            <p:nvPr/>
          </p:nvSpPr>
          <p:spPr>
            <a:xfrm>
              <a:off x="2486648" y="316253"/>
              <a:ext cx="0" cy="1587322"/>
            </a:xfrm>
            <a:custGeom>
              <a:avLst/>
              <a:gdLst/>
              <a:ahLst/>
              <a:cxnLst/>
              <a:rect l="0" t="0" r="0" b="0"/>
              <a:pathLst>
                <a:path h="1587322">
                  <a:moveTo>
                    <a:pt x="0" y="0"/>
                  </a:moveTo>
                  <a:lnTo>
                    <a:pt x="0" y="1587322"/>
                  </a:lnTo>
                </a:path>
              </a:pathLst>
            </a:custGeom>
            <a:ln w="15570" cap="flat">
              <a:round/>
            </a:ln>
          </p:spPr>
          <p:style>
            <a:lnRef idx="1">
              <a:srgbClr val="6177AA"/>
            </a:lnRef>
            <a:fillRef idx="0">
              <a:srgbClr val="000000">
                <a:alpha val="0"/>
              </a:srgbClr>
            </a:fillRef>
            <a:effectRef idx="0">
              <a:scrgbClr r="0" g="0" b="0"/>
            </a:effectRef>
            <a:fontRef idx="none"/>
          </p:style>
          <p:txBody>
            <a:bodyPr/>
            <a:lstStyle/>
            <a:p>
              <a:endParaRPr lang="en-IN"/>
            </a:p>
          </p:txBody>
        </p:sp>
        <p:sp>
          <p:nvSpPr>
            <p:cNvPr id="202" name="Rectangle 201"/>
            <p:cNvSpPr/>
            <p:nvPr/>
          </p:nvSpPr>
          <p:spPr>
            <a:xfrm>
              <a:off x="3938613" y="1752453"/>
              <a:ext cx="75131"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X</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03" name="Shape 724"/>
            <p:cNvSpPr/>
            <p:nvPr/>
          </p:nvSpPr>
          <p:spPr>
            <a:xfrm>
              <a:off x="3979888" y="1261522"/>
              <a:ext cx="0" cy="492696"/>
            </a:xfrm>
            <a:custGeom>
              <a:avLst/>
              <a:gdLst/>
              <a:ahLst/>
              <a:cxnLst/>
              <a:rect l="0" t="0" r="0" b="0"/>
              <a:pathLst>
                <a:path h="492696">
                  <a:moveTo>
                    <a:pt x="0" y="0"/>
                  </a:moveTo>
                  <a:lnTo>
                    <a:pt x="0" y="492696"/>
                  </a:lnTo>
                </a:path>
              </a:pathLst>
            </a:custGeom>
            <a:ln w="15570" cap="flat">
              <a:round/>
            </a:ln>
          </p:spPr>
          <p:style>
            <a:lnRef idx="1">
              <a:srgbClr val="181717"/>
            </a:lnRef>
            <a:fillRef idx="0">
              <a:srgbClr val="000000">
                <a:alpha val="0"/>
              </a:srgbClr>
            </a:fillRef>
            <a:effectRef idx="0">
              <a:scrgbClr r="0" g="0" b="0"/>
            </a:effectRef>
            <a:fontRef idx="none"/>
          </p:style>
          <p:txBody>
            <a:bodyPr/>
            <a:lstStyle/>
            <a:p>
              <a:endParaRPr lang="en-IN"/>
            </a:p>
          </p:txBody>
        </p:sp>
        <p:sp>
          <p:nvSpPr>
            <p:cNvPr id="204" name="Rectangle 203"/>
            <p:cNvSpPr/>
            <p:nvPr/>
          </p:nvSpPr>
          <p:spPr>
            <a:xfrm>
              <a:off x="405514" y="1721630"/>
              <a:ext cx="52565" cy="172694"/>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i="1">
                  <a:solidFill>
                    <a:srgbClr val="181717"/>
                  </a:solidFill>
                  <a:effectLst/>
                  <a:latin typeface="Arial" panose="020B0604020202020204" pitchFamily="34" charset="0"/>
                  <a:ea typeface="Arial" panose="020B0604020202020204" pitchFamily="34" charset="0"/>
                </a:rPr>
                <a:t>z</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05" name="Rectangle 204"/>
            <p:cNvSpPr/>
            <p:nvPr/>
          </p:nvSpPr>
          <p:spPr>
            <a:xfrm>
              <a:off x="800433" y="1721630"/>
              <a:ext cx="67564"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3</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06" name="Rectangle 205"/>
            <p:cNvSpPr/>
            <p:nvPr/>
          </p:nvSpPr>
          <p:spPr>
            <a:xfrm>
              <a:off x="445036" y="1721630"/>
              <a:ext cx="44998"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07" name="Rectangle 206"/>
            <p:cNvSpPr/>
            <p:nvPr/>
          </p:nvSpPr>
          <p:spPr>
            <a:xfrm>
              <a:off x="478869" y="1721630"/>
              <a:ext cx="427680"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score = </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08" name="Rectangle 207"/>
            <p:cNvSpPr/>
            <p:nvPr/>
          </p:nvSpPr>
          <p:spPr>
            <a:xfrm>
              <a:off x="405514" y="2108624"/>
              <a:ext cx="52565" cy="172694"/>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i="1">
                  <a:solidFill>
                    <a:srgbClr val="181717"/>
                  </a:solidFill>
                  <a:effectLst/>
                  <a:latin typeface="Arial" panose="020B0604020202020204" pitchFamily="34" charset="0"/>
                  <a:ea typeface="Arial" panose="020B0604020202020204" pitchFamily="34" charset="0"/>
                </a:rPr>
                <a:t>z</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09" name="Rectangle 208"/>
            <p:cNvSpPr/>
            <p:nvPr/>
          </p:nvSpPr>
          <p:spPr>
            <a:xfrm>
              <a:off x="800433" y="2108624"/>
              <a:ext cx="67564"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2</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0" name="Rectangle 209"/>
            <p:cNvSpPr/>
            <p:nvPr/>
          </p:nvSpPr>
          <p:spPr>
            <a:xfrm>
              <a:off x="445036" y="2108624"/>
              <a:ext cx="44998"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1" name="Rectangle 210"/>
            <p:cNvSpPr/>
            <p:nvPr/>
          </p:nvSpPr>
          <p:spPr>
            <a:xfrm>
              <a:off x="478869" y="2108624"/>
              <a:ext cx="427680" cy="167558"/>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a:solidFill>
                    <a:srgbClr val="181717"/>
                  </a:solidFill>
                  <a:effectLst/>
                  <a:latin typeface="Arial" panose="020B0604020202020204" pitchFamily="34" charset="0"/>
                  <a:ea typeface="Arial" panose="020B0604020202020204" pitchFamily="34" charset="0"/>
                </a:rPr>
                <a:t>score = </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2" name="Rectangle 211"/>
            <p:cNvSpPr/>
            <p:nvPr/>
          </p:nvSpPr>
          <p:spPr>
            <a:xfrm>
              <a:off x="1136729" y="225671"/>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3" name="Rectangle 212"/>
            <p:cNvSpPr/>
            <p:nvPr/>
          </p:nvSpPr>
          <p:spPr>
            <a:xfrm>
              <a:off x="1169241" y="225671"/>
              <a:ext cx="76888"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4" name="Rectangle 213"/>
            <p:cNvSpPr/>
            <p:nvPr/>
          </p:nvSpPr>
          <p:spPr>
            <a:xfrm>
              <a:off x="1227051" y="225671"/>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5" name="Rectangle 214"/>
            <p:cNvSpPr/>
            <p:nvPr/>
          </p:nvSpPr>
          <p:spPr>
            <a:xfrm>
              <a:off x="2428573" y="133418"/>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6" name="Rectangle 215"/>
            <p:cNvSpPr/>
            <p:nvPr/>
          </p:nvSpPr>
          <p:spPr>
            <a:xfrm>
              <a:off x="2461085" y="133418"/>
              <a:ext cx="76888"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b</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7" name="Rectangle 216"/>
            <p:cNvSpPr/>
            <p:nvPr/>
          </p:nvSpPr>
          <p:spPr>
            <a:xfrm>
              <a:off x="2518895" y="133418"/>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8" name="Rectangle 217"/>
            <p:cNvSpPr/>
            <p:nvPr/>
          </p:nvSpPr>
          <p:spPr>
            <a:xfrm>
              <a:off x="3148511" y="213784"/>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19" name="Rectangle 218"/>
            <p:cNvSpPr/>
            <p:nvPr/>
          </p:nvSpPr>
          <p:spPr>
            <a:xfrm>
              <a:off x="3111325" y="213784"/>
              <a:ext cx="49457"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c</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0" name="Rectangle 219"/>
            <p:cNvSpPr/>
            <p:nvPr/>
          </p:nvSpPr>
          <p:spPr>
            <a:xfrm>
              <a:off x="3078813" y="213784"/>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1" name="Rectangle 220"/>
            <p:cNvSpPr/>
            <p:nvPr/>
          </p:nvSpPr>
          <p:spPr>
            <a:xfrm>
              <a:off x="3711476" y="213784"/>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2" name="Rectangle 221"/>
            <p:cNvSpPr/>
            <p:nvPr/>
          </p:nvSpPr>
          <p:spPr>
            <a:xfrm>
              <a:off x="3743988" y="213784"/>
              <a:ext cx="76888"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d</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3" name="Rectangle 222"/>
            <p:cNvSpPr/>
            <p:nvPr/>
          </p:nvSpPr>
          <p:spPr>
            <a:xfrm>
              <a:off x="3801799" y="213784"/>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4" name="Rectangle 223"/>
            <p:cNvSpPr/>
            <p:nvPr/>
          </p:nvSpPr>
          <p:spPr>
            <a:xfrm>
              <a:off x="3918131" y="1085918"/>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5" name="Rectangle 224"/>
            <p:cNvSpPr/>
            <p:nvPr/>
          </p:nvSpPr>
          <p:spPr>
            <a:xfrm>
              <a:off x="4005913" y="1085918"/>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6" name="Rectangle 225"/>
            <p:cNvSpPr/>
            <p:nvPr/>
          </p:nvSpPr>
          <p:spPr>
            <a:xfrm>
              <a:off x="3950643" y="1085918"/>
              <a:ext cx="73509"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e</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7" name="Rectangle 226"/>
            <p:cNvSpPr/>
            <p:nvPr/>
          </p:nvSpPr>
          <p:spPr>
            <a:xfrm>
              <a:off x="4774619" y="240606"/>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8" name="Rectangle 227"/>
            <p:cNvSpPr/>
            <p:nvPr/>
          </p:nvSpPr>
          <p:spPr>
            <a:xfrm>
              <a:off x="4735706" y="240606"/>
              <a:ext cx="51754"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f</a:t>
              </a:r>
              <a:endParaRPr lang="en-IN" sz="950">
                <a:solidFill>
                  <a:srgbClr val="181717"/>
                </a:solidFill>
                <a:effectLst/>
                <a:latin typeface="Times New Roman" panose="02020603050405020304" pitchFamily="18" charset="0"/>
                <a:ea typeface="Times New Roman" panose="02020603050405020304" pitchFamily="18" charset="0"/>
              </a:endParaRPr>
            </a:p>
          </p:txBody>
        </p:sp>
        <p:sp>
          <p:nvSpPr>
            <p:cNvPr id="229" name="Rectangle 228"/>
            <p:cNvSpPr/>
            <p:nvPr/>
          </p:nvSpPr>
          <p:spPr>
            <a:xfrm>
              <a:off x="4703194" y="240606"/>
              <a:ext cx="43241" cy="168370"/>
            </a:xfrm>
            <a:prstGeom prst="rect">
              <a:avLst/>
            </a:prstGeom>
            <a:ln>
              <a:noFill/>
            </a:ln>
          </p:spPr>
          <p:txBody>
            <a:bodyPr vert="horz" lIns="0" tIns="0" rIns="0" bIns="0" rtlCol="0">
              <a:noAutofit/>
            </a:bodyPr>
            <a:lstStyle/>
            <a:p>
              <a:pPr marL="628650" marR="33655" indent="107950" algn="l">
                <a:lnSpc>
                  <a:spcPct val="107000"/>
                </a:lnSpc>
                <a:spcAft>
                  <a:spcPts val="800"/>
                </a:spcAft>
              </a:pPr>
              <a:r>
                <a:rPr lang="en-IN" sz="800" b="1">
                  <a:solidFill>
                    <a:srgbClr val="181717"/>
                  </a:solidFill>
                  <a:effectLst/>
                  <a:latin typeface="Calibri" panose="020F0502020204030204" pitchFamily="34" charset="0"/>
                  <a:ea typeface="Calibri" panose="020F0502020204030204" pitchFamily="34" charset="0"/>
                  <a:cs typeface="Calibri" panose="020F0502020204030204" pitchFamily="34" charset="0"/>
                </a:rPr>
                <a:t>(</a:t>
              </a:r>
              <a:endParaRPr lang="en-IN" sz="950">
                <a:solidFill>
                  <a:srgbClr val="181717"/>
                </a:solidFill>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0220328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AND SALIENCE</a:t>
            </a:r>
          </a:p>
        </p:txBody>
      </p:sp>
      <p:sp>
        <p:nvSpPr>
          <p:cNvPr id="3" name="Content Placeholder 2"/>
          <p:cNvSpPr>
            <a:spLocks noGrp="1"/>
          </p:cNvSpPr>
          <p:nvPr>
            <p:ph idx="1"/>
          </p:nvPr>
        </p:nvSpPr>
        <p:spPr/>
        <p:txBody>
          <a:bodyPr>
            <a:normAutofit fontScale="77500" lnSpcReduction="20000"/>
          </a:bodyPr>
          <a:lstStyle/>
          <a:p>
            <a:r>
              <a:rPr lang="en-IN" dirty="0"/>
              <a:t>Channel volumes vary significantly, millions of new tweets </a:t>
            </a:r>
            <a:r>
              <a:rPr lang="en-IN" dirty="0" err="1"/>
              <a:t>dauly</a:t>
            </a:r>
            <a:r>
              <a:rPr lang="en-IN" dirty="0"/>
              <a:t>, 5 millions of daily </a:t>
            </a:r>
            <a:r>
              <a:rPr lang="en-IN" dirty="0" err="1"/>
              <a:t>searches,no.of</a:t>
            </a:r>
            <a:r>
              <a:rPr lang="en-IN" dirty="0"/>
              <a:t> forum postings and blog entries also exceeds </a:t>
            </a:r>
            <a:r>
              <a:rPr lang="en-IN" dirty="0" err="1"/>
              <a:t>bimillion</a:t>
            </a:r>
            <a:r>
              <a:rPr lang="en-IN" dirty="0"/>
              <a:t>.</a:t>
            </a:r>
          </a:p>
          <a:p>
            <a:r>
              <a:rPr lang="en-IN" dirty="0"/>
              <a:t>Conversely only thousands of articles , research abstracts and adverse event reports. Thus frequency and salience are inversely proportional.</a:t>
            </a:r>
          </a:p>
          <a:p>
            <a:r>
              <a:rPr lang="en-IN" dirty="0"/>
              <a:t>Higher volume channels gets minimum number of twitter words which limits the salience.</a:t>
            </a:r>
          </a:p>
          <a:p>
            <a:r>
              <a:rPr lang="en-IN" dirty="0"/>
              <a:t>Blogs and web forum postings can be lengthier by including sentiment, affect, knowledge and expectations.</a:t>
            </a:r>
          </a:p>
          <a:p>
            <a:r>
              <a:rPr lang="en-IN" dirty="0"/>
              <a:t>Thus research is necessary to evaluate the dynamics and </a:t>
            </a:r>
            <a:r>
              <a:rPr lang="en-IN" dirty="0" err="1"/>
              <a:t>implicataions</a:t>
            </a:r>
            <a:r>
              <a:rPr lang="en-IN" dirty="0"/>
              <a:t> of channel frequency  and salience as they related themselves to health analytics.</a:t>
            </a:r>
          </a:p>
          <a:p>
            <a:endParaRPr lang="en-IN" dirty="0"/>
          </a:p>
        </p:txBody>
      </p:sp>
    </p:spTree>
    <p:extLst>
      <p:ext uri="{BB962C8B-B14F-4D97-AF65-F5344CB8AC3E}">
        <p14:creationId xmlns:p14="http://schemas.microsoft.com/office/powerpoint/2010/main" val="4223503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6393" y="2732204"/>
            <a:ext cx="9855968" cy="584775"/>
          </a:xfrm>
          <a:prstGeom prst="rect">
            <a:avLst/>
          </a:prstGeom>
          <a:noFill/>
        </p:spPr>
        <p:txBody>
          <a:bodyPr wrap="none" lIns="91440" tIns="45720" rIns="91440" bIns="45720">
            <a:spAutoFit/>
          </a:bodyPr>
          <a:lstStyle/>
          <a:p>
            <a:pPr algn="ctr"/>
            <a:r>
              <a:rPr lang="en-US" sz="3200" b="1" cap="none" spc="0" dirty="0">
                <a:ln w="0"/>
                <a:solidFill>
                  <a:schemeClr val="accent1"/>
                </a:solidFill>
                <a:effectLst>
                  <a:outerShdw blurRad="38100" dist="25400" dir="5400000" algn="ctr" rotWithShape="0">
                    <a:srgbClr val="6E747A">
                      <a:alpha val="43000"/>
                    </a:srgbClr>
                  </a:outerShdw>
                </a:effectLst>
              </a:rPr>
              <a:t>Natural Language Processing for Health and Social Media</a:t>
            </a:r>
          </a:p>
        </p:txBody>
      </p:sp>
      <p:sp>
        <p:nvSpPr>
          <p:cNvPr id="5" name="TextBox 4"/>
          <p:cNvSpPr txBox="1"/>
          <p:nvPr/>
        </p:nvSpPr>
        <p:spPr>
          <a:xfrm>
            <a:off x="8891452" y="4589416"/>
            <a:ext cx="2464526" cy="677108"/>
          </a:xfrm>
          <a:prstGeom prst="rect">
            <a:avLst/>
          </a:prstGeom>
          <a:noFill/>
        </p:spPr>
        <p:txBody>
          <a:bodyPr wrap="square" rtlCol="0">
            <a:spAutoFit/>
          </a:bodyPr>
          <a:lstStyle/>
          <a:p>
            <a:r>
              <a:rPr lang="en-US" b="1" dirty="0"/>
              <a:t>By: </a:t>
            </a:r>
          </a:p>
          <a:p>
            <a:r>
              <a:rPr lang="en-US" sz="2000" dirty="0"/>
              <a:t>Vilas  </a:t>
            </a:r>
            <a:r>
              <a:rPr lang="en-US" sz="2000" dirty="0" err="1"/>
              <a:t>Mamidyala</a:t>
            </a:r>
            <a:r>
              <a:rPr lang="en-US" sz="2000" dirty="0"/>
              <a:t> - 18</a:t>
            </a:r>
          </a:p>
        </p:txBody>
      </p:sp>
    </p:spTree>
    <p:extLst>
      <p:ext uri="{BB962C8B-B14F-4D97-AF65-F5344CB8AC3E}">
        <p14:creationId xmlns:p14="http://schemas.microsoft.com/office/powerpoint/2010/main" val="1921546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323" y="1555173"/>
            <a:ext cx="11200943" cy="5016758"/>
          </a:xfrm>
          <a:prstGeom prst="rect">
            <a:avLst/>
          </a:prstGeom>
        </p:spPr>
        <p:txBody>
          <a:bodyPr wrap="square">
            <a:spAutoFit/>
          </a:bodyPr>
          <a:lstStyle/>
          <a:p>
            <a:pPr marL="342900" indent="-342900">
              <a:buFont typeface="Wingdings" panose="05000000000000000000" pitchFamily="2" charset="2"/>
              <a:buChar char="v"/>
            </a:pPr>
            <a:r>
              <a:rPr lang="en-US" sz="2000" dirty="0"/>
              <a:t>In recent years, social media has emerged in the health community, particularly in public health, as a revolutionary data source for a wide range of problems.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Social Media provides large amount of data as well as quick data at lower cost which is still difficult to utilize.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 The structure must be inferred from unstructured data, but automated methods are only viable at scale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Methods based on natural language processing (NLP), an area of computer science focused on developing algorithms to understand human language, can handle these limitations by making use of richer context.</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NLP helps in discovering health issues in social media messages, or trends in sentiment about physicians in doctor reviews.</a:t>
            </a:r>
          </a:p>
          <a:p>
            <a:pPr marL="342900" indent="-342900">
              <a:buFont typeface="Wingdings" panose="05000000000000000000" pitchFamily="2" charset="2"/>
              <a:buChar char="v"/>
            </a:pPr>
            <a:endParaRPr lang="en-US" sz="2000" dirty="0"/>
          </a:p>
        </p:txBody>
      </p:sp>
      <p:sp>
        <p:nvSpPr>
          <p:cNvPr id="3" name="Rectangle 2"/>
          <p:cNvSpPr/>
          <p:nvPr/>
        </p:nvSpPr>
        <p:spPr>
          <a:xfrm>
            <a:off x="538211" y="762393"/>
            <a:ext cx="8759899" cy="523220"/>
          </a:xfrm>
          <a:prstGeom prst="rect">
            <a:avLst/>
          </a:prstGeom>
        </p:spPr>
        <p:txBody>
          <a:bodyPr wrap="none">
            <a:spAutoFit/>
          </a:bodyPr>
          <a:lstStyle/>
          <a:p>
            <a:pPr algn="ctr"/>
            <a:r>
              <a:rPr lang="en-US" sz="2800" b="1" dirty="0">
                <a:ln w="0"/>
                <a:solidFill>
                  <a:schemeClr val="accent1"/>
                </a:solidFill>
                <a:effectLst>
                  <a:outerShdw blurRad="38100" dist="25400" dir="5400000" algn="ctr" rotWithShape="0">
                    <a:srgbClr val="6E747A">
                      <a:alpha val="43000"/>
                    </a:srgbClr>
                  </a:outerShdw>
                </a:effectLst>
              </a:rPr>
              <a:t>Natural Language Processing for Health and Social Media:</a:t>
            </a:r>
          </a:p>
        </p:txBody>
      </p:sp>
    </p:spTree>
    <p:extLst>
      <p:ext uri="{BB962C8B-B14F-4D97-AF65-F5344CB8AC3E}">
        <p14:creationId xmlns:p14="http://schemas.microsoft.com/office/powerpoint/2010/main" val="3174155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032" y="440843"/>
            <a:ext cx="3960058" cy="523220"/>
          </a:xfrm>
          <a:prstGeom prst="rect">
            <a:avLst/>
          </a:prstGeom>
        </p:spPr>
        <p:txBody>
          <a:bodyPr wrap="none">
            <a:spAutoFit/>
          </a:bodyPr>
          <a:lstStyle/>
          <a:p>
            <a:r>
              <a:rPr lang="en-US" sz="2800" b="1" dirty="0">
                <a:ln w="0"/>
                <a:solidFill>
                  <a:schemeClr val="accent1"/>
                </a:solidFill>
                <a:effectLst>
                  <a:outerShdw blurRad="38100" dist="25400" dir="5400000" algn="ctr" rotWithShape="0">
                    <a:srgbClr val="6E747A">
                      <a:alpha val="43000"/>
                    </a:srgbClr>
                  </a:outerShdw>
                </a:effectLst>
              </a:rPr>
              <a:t>Discovering Health Issues</a:t>
            </a:r>
          </a:p>
        </p:txBody>
      </p:sp>
      <p:sp>
        <p:nvSpPr>
          <p:cNvPr id="4" name="Rectangle 3"/>
          <p:cNvSpPr/>
          <p:nvPr/>
        </p:nvSpPr>
        <p:spPr>
          <a:xfrm>
            <a:off x="319032" y="1262360"/>
            <a:ext cx="11282418" cy="4093428"/>
          </a:xfrm>
          <a:prstGeom prst="rect">
            <a:avLst/>
          </a:prstGeom>
        </p:spPr>
        <p:txBody>
          <a:bodyPr wrap="square">
            <a:spAutoFit/>
          </a:bodyPr>
          <a:lstStyle/>
          <a:p>
            <a:pPr marL="342900" indent="-342900" algn="just">
              <a:buFont typeface="Wingdings" panose="05000000000000000000" pitchFamily="2" charset="2"/>
              <a:buChar char="§"/>
            </a:pPr>
            <a:r>
              <a:rPr lang="en-US" sz="2000" dirty="0"/>
              <a:t>Health issues are discovered from the commonly discussed social media using </a:t>
            </a:r>
            <a:r>
              <a:rPr lang="en-US" sz="2000" i="1" dirty="0"/>
              <a:t>topic models</a:t>
            </a:r>
            <a:r>
              <a:rPr lang="en-US" sz="2000" dirty="0"/>
              <a:t>, a class of NLP tools that can be used to organize large volumes of text.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dirty="0"/>
              <a:t>With minimal human intervention, topic models can automatically discover prominent themes  (“topics”) in text without specific knowledge of the dataset.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dirty="0"/>
              <a:t>For Twitter data, we created the Ailment Topic Aspect Model (ATAM), a specialized topic model that  explicitly distinguishes health topics from other topics by incorporating general knowledge of symptoms and treatments as extracted from a health website</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dirty="0"/>
              <a:t>Ailments as a resource for public health information by measuring their ability to capture real-world trends of health lifestyle factors as measured by the US Behavioral Risk Factor Surveillance System (BRFSS), a large annual survey of American adults.</a:t>
            </a:r>
          </a:p>
        </p:txBody>
      </p:sp>
    </p:spTree>
    <p:extLst>
      <p:ext uri="{BB962C8B-B14F-4D97-AF65-F5344CB8AC3E}">
        <p14:creationId xmlns:p14="http://schemas.microsoft.com/office/powerpoint/2010/main" val="858570262"/>
      </p:ext>
    </p:extLst>
  </p:cSld>
  <p:clrMapOvr>
    <a:masterClrMapping/>
  </p:clrMapOvr>
</p:sld>
</file>

<file path=ppt/theme/theme1.xml><?xml version="1.0" encoding="utf-8"?>
<a:theme xmlns:a="http://schemas.openxmlformats.org/drawingml/2006/main" name="UMKC_PPT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UMKC_PPT4</Template>
  <TotalTime>906</TotalTime>
  <Words>3528</Words>
  <Application>Microsoft Office PowerPoint</Application>
  <PresentationFormat>Widescreen</PresentationFormat>
  <Paragraphs>370</Paragraphs>
  <Slides>34</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ＭＳ Ｐゴシック</vt:lpstr>
      <vt:lpstr>Arial</vt:lpstr>
      <vt:lpstr>Calibri</vt:lpstr>
      <vt:lpstr>Courier New</vt:lpstr>
      <vt:lpstr>FrutigerLTStd-UltraBlack</vt:lpstr>
      <vt:lpstr>Helvetica</vt:lpstr>
      <vt:lpstr>SabonLTStd-Roman</vt:lpstr>
      <vt:lpstr>Times New Roman</vt:lpstr>
      <vt:lpstr>Wingdings</vt:lpstr>
      <vt:lpstr>UMKC_PPT4</vt:lpstr>
      <vt:lpstr>Custom Design</vt:lpstr>
      <vt:lpstr>Social Media Analytics for Smart Health</vt:lpstr>
      <vt:lpstr>INTRODUCTION</vt:lpstr>
      <vt:lpstr>CREDIBILITY</vt:lpstr>
      <vt:lpstr>RECENCY</vt:lpstr>
      <vt:lpstr>UNIQUENESS</vt:lpstr>
      <vt:lpstr>FREQUENCY AND SALIENCE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Treating Patients’ Real Avatars in the Virtual Medical Office</vt:lpstr>
      <vt:lpstr>Introduction :</vt:lpstr>
      <vt:lpstr>Project Overview :</vt:lpstr>
      <vt:lpstr>3D Virtual world </vt:lpstr>
      <vt:lpstr>Continued…</vt:lpstr>
      <vt:lpstr>Experimental Results:</vt:lpstr>
      <vt:lpstr>Continued…</vt:lpstr>
      <vt:lpstr>Advantages</vt:lpstr>
      <vt:lpstr>Challenges</vt:lpstr>
      <vt:lpstr>PowerPoint Presentation</vt:lpstr>
      <vt:lpstr>Signal Fusion for Social Media Analysis of Adverse Drug Events</vt:lpstr>
      <vt:lpstr>Introduction:</vt:lpstr>
      <vt:lpstr>Challenges in Signal Fusion for Social Media Analysis of Drug Events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vilas mamidyala</dc:creator>
  <cp:lastModifiedBy>vilas mamidyala</cp:lastModifiedBy>
  <cp:revision>159</cp:revision>
  <dcterms:created xsi:type="dcterms:W3CDTF">2016-04-23T22:38:11Z</dcterms:created>
  <dcterms:modified xsi:type="dcterms:W3CDTF">2016-06-23T13:32:53Z</dcterms:modified>
</cp:coreProperties>
</file>