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6"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E200-DB52-488C-BC21-26BB7E79F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171F2-8E4C-41C8-9D36-9BDC9F053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A55F57-FA08-4C3C-9621-8ABDF106BF71}"/>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5" name="Footer Placeholder 4">
            <a:extLst>
              <a:ext uri="{FF2B5EF4-FFF2-40B4-BE49-F238E27FC236}">
                <a16:creationId xmlns:a16="http://schemas.microsoft.com/office/drawing/2014/main" id="{43C585AA-A213-46CC-AF71-23F51D9FE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F637E-5DC8-4A50-80F4-1E2ADEAC979F}"/>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9030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2591-82F4-440B-BC26-1A88C72A5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DFF01B-C4B2-453B-8366-38F07A7EB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97F5D-36FC-491A-A7BA-8B21E35EDCBE}"/>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5" name="Footer Placeholder 4">
            <a:extLst>
              <a:ext uri="{FF2B5EF4-FFF2-40B4-BE49-F238E27FC236}">
                <a16:creationId xmlns:a16="http://schemas.microsoft.com/office/drawing/2014/main" id="{03C243F9-378D-4619-B0FE-9FA273F56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0306B-2AEB-4E16-9CBA-9A3288970C0D}"/>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197479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A004B-92A9-4676-A098-FA5CE0481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2DC73C-0369-4EE3-A1DA-83FA8A0B6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6B5A5-7B0E-42E3-B87F-22261528BE74}"/>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5" name="Footer Placeholder 4">
            <a:extLst>
              <a:ext uri="{FF2B5EF4-FFF2-40B4-BE49-F238E27FC236}">
                <a16:creationId xmlns:a16="http://schemas.microsoft.com/office/drawing/2014/main" id="{4356D5F0-323D-482E-A6B3-E7DC87861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2D73C-A789-4D64-BE6C-B7DDAAF7A027}"/>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98655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5A1C-161E-4222-B062-C6F446B64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605CF-D1A3-4431-8716-CD958716D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327BC-516F-40EE-BEA9-8B5E62041837}"/>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5" name="Footer Placeholder 4">
            <a:extLst>
              <a:ext uri="{FF2B5EF4-FFF2-40B4-BE49-F238E27FC236}">
                <a16:creationId xmlns:a16="http://schemas.microsoft.com/office/drawing/2014/main" id="{E94112B7-0785-432D-A47A-B1868B42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15844-D201-4F64-8966-0E1CC29E27AC}"/>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26029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EABD-6EE5-41CD-98A7-98CB6AF98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4DB66-4445-4090-B7A3-83DA22802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7841F-CC70-4540-8097-3C2C45C037C4}"/>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5" name="Footer Placeholder 4">
            <a:extLst>
              <a:ext uri="{FF2B5EF4-FFF2-40B4-BE49-F238E27FC236}">
                <a16:creationId xmlns:a16="http://schemas.microsoft.com/office/drawing/2014/main" id="{25F03A7F-5177-43A4-965D-1425CEEA5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8F64F-F7D4-44F0-B408-88CDA5C787C4}"/>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239199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EA37-8A5E-4B28-B27E-A3CBBE932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21554-3924-44C5-B7B7-5BDDBE059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C1202-A2E9-4911-B456-E3C91FEC1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DA502-FEBF-4D49-82C2-851CF9BEF29D}"/>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6" name="Footer Placeholder 5">
            <a:extLst>
              <a:ext uri="{FF2B5EF4-FFF2-40B4-BE49-F238E27FC236}">
                <a16:creationId xmlns:a16="http://schemas.microsoft.com/office/drawing/2014/main" id="{8C06DDAD-9B9E-422C-A1C5-D864E18F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9F82C-28A1-4CDC-AB98-D321013A15A6}"/>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343868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4844-4A87-4C0D-93C9-E5CC743D92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3432B1-8969-4181-9888-0B9314A3C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70C60-6593-4F7E-92DA-26B1A49D51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AC050-62BA-408D-AA75-BB1A2B1E6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40971-473B-4D76-B967-C1DB5757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131AC-72C8-4CDB-8006-03077DEF2BA9}"/>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8" name="Footer Placeholder 7">
            <a:extLst>
              <a:ext uri="{FF2B5EF4-FFF2-40B4-BE49-F238E27FC236}">
                <a16:creationId xmlns:a16="http://schemas.microsoft.com/office/drawing/2014/main" id="{E0631DEC-172F-4FCF-A924-AAD65F9F8D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877751-EB33-4538-9A2F-5126775484E8}"/>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378807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8928-7B94-4CB9-B26B-886EB0375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6A5A69-BFF6-4A54-BCB6-018F902288A4}"/>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4" name="Footer Placeholder 3">
            <a:extLst>
              <a:ext uri="{FF2B5EF4-FFF2-40B4-BE49-F238E27FC236}">
                <a16:creationId xmlns:a16="http://schemas.microsoft.com/office/drawing/2014/main" id="{5AFB9DCF-9C91-4D9F-A624-7E53A67F87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1F1455-45D0-440C-AA77-FEC5C4077933}"/>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70894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8D662-01D9-4FAC-9D4C-75C6A0F28D7E}"/>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3" name="Footer Placeholder 2">
            <a:extLst>
              <a:ext uri="{FF2B5EF4-FFF2-40B4-BE49-F238E27FC236}">
                <a16:creationId xmlns:a16="http://schemas.microsoft.com/office/drawing/2014/main" id="{FC387965-79BD-44DE-B36C-82AFE8A1C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384BB7-DF5B-44EF-BB0B-266A09738B6C}"/>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405340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BA87-547B-46D0-A5BE-9B2FEE530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4A71C0-8D32-4A5A-847C-CBE3A2583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72BD3-9090-42E5-BDA3-9DAF286BD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37091-740B-49E2-8E48-8D6D0E464FCB}"/>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6" name="Footer Placeholder 5">
            <a:extLst>
              <a:ext uri="{FF2B5EF4-FFF2-40B4-BE49-F238E27FC236}">
                <a16:creationId xmlns:a16="http://schemas.microsoft.com/office/drawing/2014/main" id="{93E906E1-B31E-4D2A-A8B0-9C0FBABFB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55920-ED07-4262-BCD8-BD06875FCD46}"/>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222357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735E-A029-4E06-9091-C53C6C5B4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31C578-898A-4227-87FA-A0EA85A1C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1FC27-6A0F-4D5F-830C-D54B91A8E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A67F6-05FB-47D0-8E53-A23F233C94AB}"/>
              </a:ext>
            </a:extLst>
          </p:cNvPr>
          <p:cNvSpPr>
            <a:spLocks noGrp="1"/>
          </p:cNvSpPr>
          <p:nvPr>
            <p:ph type="dt" sz="half" idx="10"/>
          </p:nvPr>
        </p:nvSpPr>
        <p:spPr/>
        <p:txBody>
          <a:bodyPr/>
          <a:lstStyle/>
          <a:p>
            <a:fld id="{A35C7EC3-9B60-4EC5-8846-ACA3C0AA5ADE}" type="datetimeFigureOut">
              <a:rPr lang="en-US" smtClean="0"/>
              <a:t>2/6/2021</a:t>
            </a:fld>
            <a:endParaRPr lang="en-US"/>
          </a:p>
        </p:txBody>
      </p:sp>
      <p:sp>
        <p:nvSpPr>
          <p:cNvPr id="6" name="Footer Placeholder 5">
            <a:extLst>
              <a:ext uri="{FF2B5EF4-FFF2-40B4-BE49-F238E27FC236}">
                <a16:creationId xmlns:a16="http://schemas.microsoft.com/office/drawing/2014/main" id="{4E0D0614-D1D7-4469-9333-9E6E48520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B1D25-67A6-4F0B-8E8F-F7B1CC0A3FC0}"/>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102153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57A7A-EEFA-4E8A-8B93-C7626C7D8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CA78CE-61C5-4B73-9B25-E808DD8D0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986DA-3B3E-4451-9A8B-B7939315A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C7EC3-9B60-4EC5-8846-ACA3C0AA5ADE}" type="datetimeFigureOut">
              <a:rPr lang="en-US" smtClean="0"/>
              <a:t>2/6/2021</a:t>
            </a:fld>
            <a:endParaRPr lang="en-US"/>
          </a:p>
        </p:txBody>
      </p:sp>
      <p:sp>
        <p:nvSpPr>
          <p:cNvPr id="5" name="Footer Placeholder 4">
            <a:extLst>
              <a:ext uri="{FF2B5EF4-FFF2-40B4-BE49-F238E27FC236}">
                <a16:creationId xmlns:a16="http://schemas.microsoft.com/office/drawing/2014/main" id="{7476C1D1-5759-40AF-88AA-47EC36AA3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45D3E9-3034-45A4-A7B8-1421E8BEF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D37A3-08A4-4B5F-AE29-E51BD9B1D237}" type="slidenum">
              <a:rPr lang="en-US" smtClean="0"/>
              <a:t>‹#›</a:t>
            </a:fld>
            <a:endParaRPr lang="en-US"/>
          </a:p>
        </p:txBody>
      </p:sp>
    </p:spTree>
    <p:extLst>
      <p:ext uri="{BB962C8B-B14F-4D97-AF65-F5344CB8AC3E}">
        <p14:creationId xmlns:p14="http://schemas.microsoft.com/office/powerpoint/2010/main" val="272283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3EF3-E1E9-4092-A54D-F727B5695D6C}"/>
              </a:ext>
            </a:extLst>
          </p:cNvPr>
          <p:cNvSpPr>
            <a:spLocks noGrp="1"/>
          </p:cNvSpPr>
          <p:nvPr>
            <p:ph type="ctrTitle"/>
          </p:nvPr>
        </p:nvSpPr>
        <p:spPr>
          <a:xfrm>
            <a:off x="112542" y="545087"/>
            <a:ext cx="12238892" cy="3735046"/>
          </a:xfrm>
        </p:spPr>
        <p:txBody>
          <a:bodyPr>
            <a:normAutofit/>
          </a:bodyPr>
          <a:lstStyle/>
          <a:p>
            <a:r>
              <a:rPr lang="en-US" dirty="0">
                <a:solidFill>
                  <a:schemeClr val="accent6">
                    <a:lumMod val="75000"/>
                  </a:schemeClr>
                </a:solidFill>
              </a:rPr>
              <a:t>Send the notifications to user using serverless framework using external Authentication and Authorization</a:t>
            </a:r>
            <a:r>
              <a:rPr lang="en-US" dirty="0"/>
              <a:t>   </a:t>
            </a:r>
            <a:br>
              <a:rPr lang="en-US" dirty="0"/>
            </a:br>
            <a:endParaRPr lang="en-US" dirty="0"/>
          </a:p>
        </p:txBody>
      </p:sp>
      <p:sp>
        <p:nvSpPr>
          <p:cNvPr id="3" name="Subtitle 2">
            <a:extLst>
              <a:ext uri="{FF2B5EF4-FFF2-40B4-BE49-F238E27FC236}">
                <a16:creationId xmlns:a16="http://schemas.microsoft.com/office/drawing/2014/main" id="{FAF9D8C9-9168-4E1D-9E6F-DD6BEC7B048E}"/>
              </a:ext>
            </a:extLst>
          </p:cNvPr>
          <p:cNvSpPr>
            <a:spLocks noGrp="1"/>
          </p:cNvSpPr>
          <p:nvPr>
            <p:ph type="subTitle" idx="1"/>
          </p:nvPr>
        </p:nvSpPr>
        <p:spPr>
          <a:xfrm>
            <a:off x="8890781" y="3629464"/>
            <a:ext cx="2382129" cy="812409"/>
          </a:xfrm>
        </p:spPr>
        <p:txBody>
          <a:bodyPr/>
          <a:lstStyle/>
          <a:p>
            <a:r>
              <a:rPr lang="en-US" dirty="0"/>
              <a:t>Sudhakar </a:t>
            </a:r>
          </a:p>
        </p:txBody>
      </p:sp>
    </p:spTree>
    <p:extLst>
      <p:ext uri="{BB962C8B-B14F-4D97-AF65-F5344CB8AC3E}">
        <p14:creationId xmlns:p14="http://schemas.microsoft.com/office/powerpoint/2010/main" val="161642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F8B5F3-C13B-4168-9793-23B70F69D217}"/>
              </a:ext>
            </a:extLst>
          </p:cNvPr>
          <p:cNvSpPr/>
          <p:nvPr/>
        </p:nvSpPr>
        <p:spPr>
          <a:xfrm>
            <a:off x="337625" y="1181686"/>
            <a:ext cx="10846192" cy="5176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lumMod val="75000"/>
                  </a:schemeClr>
                </a:solidFill>
              </a:rPr>
              <a:t>You have an external Authentication system (Hosted  as Authentication and Authorization server) that handles user authentication and issue tokens for authenticated users and this same system needs to be used for AWS API Gateway endpoint security as well. Meaning the token issued from the external Authentication System needs to be passed for each  and every request to the API Gateway as well. This is where Lambda Authorizers come in. You can create a Lambda function that will be invoked every time a request is made to an API Gateway endpoint and you can write your own custom code to verify that token sent to the request is valid by sending the token to the external Authentication system and check for validity.</a:t>
            </a:r>
          </a:p>
          <a:p>
            <a:pPr algn="ctr"/>
            <a:endParaRPr lang="en-US" dirty="0">
              <a:solidFill>
                <a:schemeClr val="accent6">
                  <a:lumMod val="75000"/>
                </a:schemeClr>
              </a:solidFill>
            </a:endParaRPr>
          </a:p>
          <a:p>
            <a:pPr algn="ctr"/>
            <a:endParaRPr lang="en-US" dirty="0">
              <a:solidFill>
                <a:schemeClr val="accent6">
                  <a:lumMod val="75000"/>
                </a:schemeClr>
              </a:solidFill>
            </a:endParaRPr>
          </a:p>
          <a:p>
            <a:pPr marL="285750" indent="-285750">
              <a:buFont typeface="Wingdings" panose="05000000000000000000" pitchFamily="2" charset="2"/>
              <a:buChar char="§"/>
            </a:pPr>
            <a:r>
              <a:rPr lang="en-US" dirty="0">
                <a:solidFill>
                  <a:schemeClr val="accent6">
                    <a:lumMod val="75000"/>
                  </a:schemeClr>
                </a:solidFill>
              </a:rPr>
              <a:t>Create an API Gateway.</a:t>
            </a:r>
          </a:p>
          <a:p>
            <a:pPr marL="285750" indent="-285750">
              <a:buFont typeface="Wingdings" panose="05000000000000000000" pitchFamily="2" charset="2"/>
              <a:buChar char="§"/>
            </a:pPr>
            <a:r>
              <a:rPr lang="en-US" dirty="0">
                <a:solidFill>
                  <a:schemeClr val="accent6">
                    <a:lumMod val="75000"/>
                  </a:schemeClr>
                </a:solidFill>
              </a:rPr>
              <a:t>Create Lambda functions.</a:t>
            </a:r>
          </a:p>
          <a:p>
            <a:pPr marL="285750" indent="-285750">
              <a:buFont typeface="Wingdings" panose="05000000000000000000" pitchFamily="2" charset="2"/>
              <a:buChar char="§"/>
            </a:pPr>
            <a:r>
              <a:rPr lang="en-US" dirty="0">
                <a:solidFill>
                  <a:schemeClr val="accent6">
                    <a:lumMod val="75000"/>
                  </a:schemeClr>
                </a:solidFill>
              </a:rPr>
              <a:t>Connect a Lambda function to an API Gateway.</a:t>
            </a:r>
          </a:p>
          <a:p>
            <a:pPr marL="285750" indent="-285750">
              <a:buFont typeface="Wingdings" panose="05000000000000000000" pitchFamily="2" charset="2"/>
              <a:buChar char="§"/>
            </a:pPr>
            <a:r>
              <a:rPr lang="en-US" dirty="0">
                <a:solidFill>
                  <a:schemeClr val="accent6">
                    <a:lumMod val="75000"/>
                  </a:schemeClr>
                </a:solidFill>
              </a:rPr>
              <a:t>Add Authorizers to AWS API Gateway.</a:t>
            </a:r>
          </a:p>
          <a:p>
            <a:pPr marL="285750" indent="-285750">
              <a:buFont typeface="Wingdings" panose="05000000000000000000" pitchFamily="2" charset="2"/>
              <a:buChar char="§"/>
            </a:pPr>
            <a:r>
              <a:rPr lang="en-US" dirty="0">
                <a:solidFill>
                  <a:schemeClr val="accent6">
                    <a:lumMod val="75000"/>
                  </a:schemeClr>
                </a:solidFill>
              </a:rPr>
              <a:t>Create SNS </a:t>
            </a:r>
          </a:p>
          <a:p>
            <a:pPr marL="285750" indent="-285750">
              <a:buFont typeface="Wingdings" panose="05000000000000000000" pitchFamily="2" charset="2"/>
              <a:buChar char="§"/>
            </a:pPr>
            <a:r>
              <a:rPr lang="en-US" dirty="0">
                <a:solidFill>
                  <a:schemeClr val="accent6">
                    <a:lumMod val="75000"/>
                  </a:schemeClr>
                </a:solidFill>
              </a:rPr>
              <a:t>Create the DynamoDB table </a:t>
            </a:r>
          </a:p>
          <a:p>
            <a:pPr algn="ctr"/>
            <a:endParaRPr lang="en-US" dirty="0">
              <a:solidFill>
                <a:schemeClr val="accent6">
                  <a:lumMod val="75000"/>
                </a:schemeClr>
              </a:solidFill>
            </a:endParaRPr>
          </a:p>
          <a:p>
            <a:pPr algn="ctr"/>
            <a:endParaRPr lang="en-US" dirty="0"/>
          </a:p>
          <a:p>
            <a:pPr algn="ctr"/>
            <a:endParaRPr lang="en-US" dirty="0"/>
          </a:p>
          <a:p>
            <a:pPr algn="ctr"/>
            <a:endParaRPr lang="en-US" dirty="0"/>
          </a:p>
        </p:txBody>
      </p:sp>
      <p:sp>
        <p:nvSpPr>
          <p:cNvPr id="7" name="Rectangle 6">
            <a:extLst>
              <a:ext uri="{FF2B5EF4-FFF2-40B4-BE49-F238E27FC236}">
                <a16:creationId xmlns:a16="http://schemas.microsoft.com/office/drawing/2014/main" id="{0E3D5612-B2FD-4F50-9FE2-1D65202CB3A2}"/>
              </a:ext>
            </a:extLst>
          </p:cNvPr>
          <p:cNvSpPr/>
          <p:nvPr/>
        </p:nvSpPr>
        <p:spPr>
          <a:xfrm>
            <a:off x="337624" y="168813"/>
            <a:ext cx="1084619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API Gateway Lambda Authorizers</a:t>
            </a:r>
          </a:p>
        </p:txBody>
      </p:sp>
    </p:spTree>
    <p:extLst>
      <p:ext uri="{BB962C8B-B14F-4D97-AF65-F5344CB8AC3E}">
        <p14:creationId xmlns:p14="http://schemas.microsoft.com/office/powerpoint/2010/main" val="228143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938D179C-D258-49C4-8AC3-0BBD9872DC4C}"/>
              </a:ext>
            </a:extLst>
          </p:cNvPr>
          <p:cNvGrpSpPr/>
          <p:nvPr/>
        </p:nvGrpSpPr>
        <p:grpSpPr>
          <a:xfrm>
            <a:off x="612969" y="259017"/>
            <a:ext cx="10725589" cy="6029241"/>
            <a:chOff x="612969" y="259017"/>
            <a:chExt cx="10725589" cy="6029241"/>
          </a:xfrm>
        </p:grpSpPr>
        <p:pic>
          <p:nvPicPr>
            <p:cNvPr id="1026" name="Picture 2" descr="Image result for mobile icon">
              <a:extLst>
                <a:ext uri="{FF2B5EF4-FFF2-40B4-BE49-F238E27FC236}">
                  <a16:creationId xmlns:a16="http://schemas.microsoft.com/office/drawing/2014/main" id="{0C21B295-CBE9-42EE-971F-0DED08BD6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812" y="2623039"/>
              <a:ext cx="1069731" cy="1069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aptop icon">
              <a:extLst>
                <a:ext uri="{FF2B5EF4-FFF2-40B4-BE49-F238E27FC236}">
                  <a16:creationId xmlns:a16="http://schemas.microsoft.com/office/drawing/2014/main" id="{0EBFBB72-E9DB-4D94-9A86-DCA4C4448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69" y="4100734"/>
              <a:ext cx="1511103" cy="1322215"/>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a:extLst>
                <a:ext uri="{FF2B5EF4-FFF2-40B4-BE49-F238E27FC236}">
                  <a16:creationId xmlns:a16="http://schemas.microsoft.com/office/drawing/2014/main" id="{C8AA73DD-611E-459E-9C63-1D46D62C2777}"/>
                </a:ext>
              </a:extLst>
            </p:cNvPr>
            <p:cNvGrpSpPr/>
            <p:nvPr/>
          </p:nvGrpSpPr>
          <p:grpSpPr>
            <a:xfrm>
              <a:off x="1920160" y="1336431"/>
              <a:ext cx="9418398" cy="4951827"/>
              <a:chOff x="1242787" y="1083211"/>
              <a:chExt cx="10095772" cy="5205047"/>
            </a:xfrm>
          </p:grpSpPr>
          <p:sp>
            <p:nvSpPr>
              <p:cNvPr id="2" name="Rectangle 1">
                <a:extLst>
                  <a:ext uri="{FF2B5EF4-FFF2-40B4-BE49-F238E27FC236}">
                    <a16:creationId xmlns:a16="http://schemas.microsoft.com/office/drawing/2014/main" id="{5F6776E1-3458-413F-A2AF-C5CC2461C136}"/>
                  </a:ext>
                </a:extLst>
              </p:cNvPr>
              <p:cNvSpPr/>
              <p:nvPr/>
            </p:nvSpPr>
            <p:spPr>
              <a:xfrm>
                <a:off x="3249636" y="1083211"/>
                <a:ext cx="8088923" cy="520504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6879606D-F2BB-41C3-BEEC-D41D88304899}"/>
                  </a:ext>
                </a:extLst>
              </p:cNvPr>
              <p:cNvGrpSpPr/>
              <p:nvPr/>
            </p:nvGrpSpPr>
            <p:grpSpPr>
              <a:xfrm>
                <a:off x="1242787" y="1397814"/>
                <a:ext cx="9333336" cy="4228677"/>
                <a:chOff x="1242787" y="1397814"/>
                <a:chExt cx="9333336" cy="4228677"/>
              </a:xfrm>
            </p:grpSpPr>
            <p:grpSp>
              <p:nvGrpSpPr>
                <p:cNvPr id="13" name="Group 12">
                  <a:extLst>
                    <a:ext uri="{FF2B5EF4-FFF2-40B4-BE49-F238E27FC236}">
                      <a16:creationId xmlns:a16="http://schemas.microsoft.com/office/drawing/2014/main" id="{5BD56F37-A546-4F0D-9BB4-108818FD64E0}"/>
                    </a:ext>
                  </a:extLst>
                </p:cNvPr>
                <p:cNvGrpSpPr/>
                <p:nvPr/>
              </p:nvGrpSpPr>
              <p:grpSpPr>
                <a:xfrm>
                  <a:off x="7576626" y="2813536"/>
                  <a:ext cx="1378634" cy="2812955"/>
                  <a:chOff x="8004517" y="2743200"/>
                  <a:chExt cx="1378634" cy="3010486"/>
                </a:xfrm>
              </p:grpSpPr>
              <p:sp>
                <p:nvSpPr>
                  <p:cNvPr id="3" name="Rectangle: Rounded Corners 2">
                    <a:extLst>
                      <a:ext uri="{FF2B5EF4-FFF2-40B4-BE49-F238E27FC236}">
                        <a16:creationId xmlns:a16="http://schemas.microsoft.com/office/drawing/2014/main" id="{D6ACA752-AF06-4DC0-8321-4A9641E32601}"/>
                      </a:ext>
                    </a:extLst>
                  </p:cNvPr>
                  <p:cNvSpPr/>
                  <p:nvPr/>
                </p:nvSpPr>
                <p:spPr>
                  <a:xfrm>
                    <a:off x="8004517" y="2743200"/>
                    <a:ext cx="1378634" cy="3010486"/>
                  </a:xfrm>
                  <a:prstGeom prst="roundRect">
                    <a:avLst/>
                  </a:prstGeom>
                  <a:noFill/>
                  <a:ln>
                    <a:solidFill>
                      <a:schemeClr val="accent5">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3291F5D6-8327-4232-B36F-49880A562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776" y="3006384"/>
                    <a:ext cx="630115" cy="630115"/>
                  </a:xfrm>
                  <a:prstGeom prst="rect">
                    <a:avLst/>
                  </a:prstGeom>
                </p:spPr>
              </p:pic>
              <p:pic>
                <p:nvPicPr>
                  <p:cNvPr id="6" name="Picture 5" descr="Icon&#10;&#10;Description automatically generated">
                    <a:extLst>
                      <a:ext uri="{FF2B5EF4-FFF2-40B4-BE49-F238E27FC236}">
                        <a16:creationId xmlns:a16="http://schemas.microsoft.com/office/drawing/2014/main" id="{B68ADAB0-463C-4ECC-93E0-06CFBA1D7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776" y="4643848"/>
                    <a:ext cx="630115" cy="630115"/>
                  </a:xfrm>
                  <a:prstGeom prst="rect">
                    <a:avLst/>
                  </a:prstGeom>
                </p:spPr>
              </p:pic>
              <p:sp>
                <p:nvSpPr>
                  <p:cNvPr id="7" name="Rectangle 6">
                    <a:extLst>
                      <a:ext uri="{FF2B5EF4-FFF2-40B4-BE49-F238E27FC236}">
                        <a16:creationId xmlns:a16="http://schemas.microsoft.com/office/drawing/2014/main" id="{ADC0D013-CEF6-4326-B83F-32AD4C818A82}"/>
                      </a:ext>
                    </a:extLst>
                  </p:cNvPr>
                  <p:cNvSpPr/>
                  <p:nvPr/>
                </p:nvSpPr>
                <p:spPr>
                  <a:xfrm>
                    <a:off x="8004517" y="3756074"/>
                    <a:ext cx="1378634" cy="4642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lumMod val="75000"/>
                          </a:schemeClr>
                        </a:solidFill>
                      </a:rPr>
                      <a:t>Target Lambda function </a:t>
                    </a:r>
                  </a:p>
                </p:txBody>
              </p:sp>
            </p:grpSp>
            <p:grpSp>
              <p:nvGrpSpPr>
                <p:cNvPr id="14" name="Group 13">
                  <a:extLst>
                    <a:ext uri="{FF2B5EF4-FFF2-40B4-BE49-F238E27FC236}">
                      <a16:creationId xmlns:a16="http://schemas.microsoft.com/office/drawing/2014/main" id="{12E2AD39-3E2D-417F-99B3-A52BE4E1FC91}"/>
                    </a:ext>
                  </a:extLst>
                </p:cNvPr>
                <p:cNvGrpSpPr/>
                <p:nvPr/>
              </p:nvGrpSpPr>
              <p:grpSpPr>
                <a:xfrm>
                  <a:off x="5257800" y="3485272"/>
                  <a:ext cx="999980" cy="1202789"/>
                  <a:chOff x="5322276" y="2890909"/>
                  <a:chExt cx="999980" cy="1202789"/>
                </a:xfrm>
              </p:grpSpPr>
              <p:pic>
                <p:nvPicPr>
                  <p:cNvPr id="11" name="Picture 10" descr="Icon&#10;&#10;Description automatically generated">
                    <a:extLst>
                      <a:ext uri="{FF2B5EF4-FFF2-40B4-BE49-F238E27FC236}">
                        <a16:creationId xmlns:a16="http://schemas.microsoft.com/office/drawing/2014/main" id="{078A2CBC-0215-446E-85C3-3132BF1D5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276" y="2890909"/>
                    <a:ext cx="999980" cy="999980"/>
                  </a:xfrm>
                  <a:prstGeom prst="rect">
                    <a:avLst/>
                  </a:prstGeom>
                </p:spPr>
              </p:pic>
              <p:sp>
                <p:nvSpPr>
                  <p:cNvPr id="12" name="Rectangle 11">
                    <a:extLst>
                      <a:ext uri="{FF2B5EF4-FFF2-40B4-BE49-F238E27FC236}">
                        <a16:creationId xmlns:a16="http://schemas.microsoft.com/office/drawing/2014/main" id="{AEDA6EC9-70DC-46FF-83E1-9D276E1A01AD}"/>
                      </a:ext>
                    </a:extLst>
                  </p:cNvPr>
                  <p:cNvSpPr/>
                  <p:nvPr/>
                </p:nvSpPr>
                <p:spPr>
                  <a:xfrm>
                    <a:off x="5322276" y="3876822"/>
                    <a:ext cx="999980" cy="21687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API Gateway</a:t>
                    </a:r>
                  </a:p>
                </p:txBody>
              </p:sp>
            </p:grpSp>
            <p:grpSp>
              <p:nvGrpSpPr>
                <p:cNvPr id="16" name="Group 15">
                  <a:extLst>
                    <a:ext uri="{FF2B5EF4-FFF2-40B4-BE49-F238E27FC236}">
                      <a16:creationId xmlns:a16="http://schemas.microsoft.com/office/drawing/2014/main" id="{B58C4D31-105F-43A4-9F41-65D02D1A77E1}"/>
                    </a:ext>
                  </a:extLst>
                </p:cNvPr>
                <p:cNvGrpSpPr/>
                <p:nvPr/>
              </p:nvGrpSpPr>
              <p:grpSpPr>
                <a:xfrm>
                  <a:off x="5257800" y="1397814"/>
                  <a:ext cx="999980" cy="1222730"/>
                  <a:chOff x="5858020" y="1496288"/>
                  <a:chExt cx="999980" cy="1222730"/>
                </a:xfrm>
              </p:grpSpPr>
              <p:pic>
                <p:nvPicPr>
                  <p:cNvPr id="9" name="Picture 8" descr="Icon&#10;&#10;Description automatically generated">
                    <a:extLst>
                      <a:ext uri="{FF2B5EF4-FFF2-40B4-BE49-F238E27FC236}">
                        <a16:creationId xmlns:a16="http://schemas.microsoft.com/office/drawing/2014/main" id="{73B4F710-13C7-48E8-A324-8C7A32B4B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020" y="1496288"/>
                    <a:ext cx="999980" cy="999980"/>
                  </a:xfrm>
                  <a:prstGeom prst="rect">
                    <a:avLst/>
                  </a:prstGeom>
                </p:spPr>
              </p:pic>
              <p:sp>
                <p:nvSpPr>
                  <p:cNvPr id="15" name="Rectangle 14">
                    <a:extLst>
                      <a:ext uri="{FF2B5EF4-FFF2-40B4-BE49-F238E27FC236}">
                        <a16:creationId xmlns:a16="http://schemas.microsoft.com/office/drawing/2014/main" id="{598A01D0-8C00-4798-B97B-B33BC5123F41}"/>
                      </a:ext>
                    </a:extLst>
                  </p:cNvPr>
                  <p:cNvSpPr/>
                  <p:nvPr/>
                </p:nvSpPr>
                <p:spPr>
                  <a:xfrm>
                    <a:off x="5858020" y="2502142"/>
                    <a:ext cx="999980" cy="2168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Authorizers</a:t>
                    </a:r>
                  </a:p>
                </p:txBody>
              </p:sp>
            </p:grpSp>
            <p:cxnSp>
              <p:nvCxnSpPr>
                <p:cNvPr id="18" name="Straight Arrow Connector 17">
                  <a:extLst>
                    <a:ext uri="{FF2B5EF4-FFF2-40B4-BE49-F238E27FC236}">
                      <a16:creationId xmlns:a16="http://schemas.microsoft.com/office/drawing/2014/main" id="{67AF8AFE-B5D8-4F73-ADED-6AD5FD271E5E}"/>
                    </a:ext>
                  </a:extLst>
                </p:cNvPr>
                <p:cNvCxnSpPr>
                  <a:stCxn id="11" idx="3"/>
                  <a:endCxn id="7" idx="1"/>
                </p:cNvCxnSpPr>
                <p:nvPr/>
              </p:nvCxnSpPr>
              <p:spPr>
                <a:xfrm flipV="1">
                  <a:off x="6257780" y="3976838"/>
                  <a:ext cx="1318846" cy="842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9CB67B4-61AF-471D-AE25-72A602272366}"/>
                    </a:ext>
                  </a:extLst>
                </p:cNvPr>
                <p:cNvCxnSpPr>
                  <a:stCxn id="11" idx="0"/>
                  <a:endCxn id="15" idx="2"/>
                </p:cNvCxnSpPr>
                <p:nvPr/>
              </p:nvCxnSpPr>
              <p:spPr>
                <a:xfrm flipV="1">
                  <a:off x="5757791" y="2620544"/>
                  <a:ext cx="0" cy="8647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0C1F07D-1F16-4461-85D1-6A79772E882A}"/>
                    </a:ext>
                  </a:extLst>
                </p:cNvPr>
                <p:cNvCxnSpPr>
                  <a:cxnSpLocks/>
                  <a:stCxn id="1028" idx="3"/>
                  <a:endCxn id="11" idx="1"/>
                </p:cNvCxnSpPr>
                <p:nvPr/>
              </p:nvCxnSpPr>
              <p:spPr>
                <a:xfrm flipV="1">
                  <a:off x="1461364" y="3985262"/>
                  <a:ext cx="3796436" cy="69852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63636F2-ECEA-4BD9-926F-E75134DB92BF}"/>
                    </a:ext>
                  </a:extLst>
                </p:cNvPr>
                <p:cNvCxnSpPr>
                  <a:cxnSpLocks/>
                  <a:endCxn id="11" idx="1"/>
                </p:cNvCxnSpPr>
                <p:nvPr/>
              </p:nvCxnSpPr>
              <p:spPr>
                <a:xfrm>
                  <a:off x="1242787" y="2985282"/>
                  <a:ext cx="4015013" cy="99998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3C306A5-00CB-4865-90DD-2DD682A84F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4942" y="1459183"/>
                  <a:ext cx="762000" cy="762001"/>
                </a:xfrm>
                <a:prstGeom prst="rect">
                  <a:avLst/>
                </a:prstGeom>
              </p:spPr>
            </p:pic>
            <p:cxnSp>
              <p:nvCxnSpPr>
                <p:cNvPr id="33" name="Straight Arrow Connector 32">
                  <a:extLst>
                    <a:ext uri="{FF2B5EF4-FFF2-40B4-BE49-F238E27FC236}">
                      <a16:creationId xmlns:a16="http://schemas.microsoft.com/office/drawing/2014/main" id="{0F6C3310-D1DE-4020-BBBE-D43B53D1D52F}"/>
                    </a:ext>
                  </a:extLst>
                </p:cNvPr>
                <p:cNvCxnSpPr>
                  <a:cxnSpLocks/>
                  <a:stCxn id="5" idx="0"/>
                  <a:endCxn id="31" idx="2"/>
                </p:cNvCxnSpPr>
                <p:nvPr/>
              </p:nvCxnSpPr>
              <p:spPr>
                <a:xfrm flipH="1" flipV="1">
                  <a:off x="8265942" y="2221183"/>
                  <a:ext cx="1" cy="83826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A picture containing text&#10;&#10;Description automatically generated">
                  <a:extLst>
                    <a:ext uri="{FF2B5EF4-FFF2-40B4-BE49-F238E27FC236}">
                      <a16:creationId xmlns:a16="http://schemas.microsoft.com/office/drawing/2014/main" id="{76333CA8-D6C0-4E5A-A7E4-319A73E71E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4123" y="3787436"/>
                  <a:ext cx="762000" cy="762000"/>
                </a:xfrm>
                <a:prstGeom prst="rect">
                  <a:avLst/>
                </a:prstGeom>
              </p:spPr>
            </p:pic>
            <p:cxnSp>
              <p:nvCxnSpPr>
                <p:cNvPr id="46" name="Connector: Elbow 45">
                  <a:extLst>
                    <a:ext uri="{FF2B5EF4-FFF2-40B4-BE49-F238E27FC236}">
                      <a16:creationId xmlns:a16="http://schemas.microsoft.com/office/drawing/2014/main" id="{C5E97ED8-C6DE-4B50-9A2D-86A2766EBA11}"/>
                    </a:ext>
                  </a:extLst>
                </p:cNvPr>
                <p:cNvCxnSpPr>
                  <a:stCxn id="5" idx="3"/>
                  <a:endCxn id="37" idx="0"/>
                </p:cNvCxnSpPr>
                <p:nvPr/>
              </p:nvCxnSpPr>
              <p:spPr>
                <a:xfrm>
                  <a:off x="8581000" y="3353836"/>
                  <a:ext cx="1614123" cy="433600"/>
                </a:xfrm>
                <a:prstGeom prst="bentConnector2">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7D2DD27-742D-413A-B7F2-344418DE8EBB}"/>
                    </a:ext>
                  </a:extLst>
                </p:cNvPr>
                <p:cNvCxnSpPr>
                  <a:cxnSpLocks/>
                  <a:stCxn id="37" idx="2"/>
                  <a:endCxn id="6" idx="3"/>
                </p:cNvCxnSpPr>
                <p:nvPr/>
              </p:nvCxnSpPr>
              <p:spPr>
                <a:xfrm rot="5400000">
                  <a:off x="9220851" y="3909586"/>
                  <a:ext cx="334423" cy="161412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grpSp>
        <p:pic>
          <p:nvPicPr>
            <p:cNvPr id="1030" name="Picture 6" descr="Image result for server icon">
              <a:extLst>
                <a:ext uri="{FF2B5EF4-FFF2-40B4-BE49-F238E27FC236}">
                  <a16:creationId xmlns:a16="http://schemas.microsoft.com/office/drawing/2014/main" id="{CEE7FB02-8336-43E3-B770-9DFD23C70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2505" y="259017"/>
              <a:ext cx="1003261" cy="80340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0" name="Straight Arrow Connector 59">
            <a:extLst>
              <a:ext uri="{FF2B5EF4-FFF2-40B4-BE49-F238E27FC236}">
                <a16:creationId xmlns:a16="http://schemas.microsoft.com/office/drawing/2014/main" id="{BED576B0-C8AD-47AC-9F76-CF9CAF0005C1}"/>
              </a:ext>
            </a:extLst>
          </p:cNvPr>
          <p:cNvCxnSpPr>
            <a:stCxn id="1030" idx="2"/>
            <a:endCxn id="9" idx="0"/>
          </p:cNvCxnSpPr>
          <p:nvPr/>
        </p:nvCxnSpPr>
        <p:spPr>
          <a:xfrm>
            <a:off x="6124136" y="1062425"/>
            <a:ext cx="8095" cy="57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25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8405B-03B8-4B3E-9BDF-8320B8E55D75}"/>
              </a:ext>
            </a:extLst>
          </p:cNvPr>
          <p:cNvPicPr>
            <a:picLocks noChangeAspect="1"/>
          </p:cNvPicPr>
          <p:nvPr/>
        </p:nvPicPr>
        <p:blipFill>
          <a:blip r:embed="rId3"/>
          <a:stretch>
            <a:fillRect/>
          </a:stretch>
        </p:blipFill>
        <p:spPr>
          <a:xfrm>
            <a:off x="1866900" y="1406769"/>
            <a:ext cx="9584202" cy="4913068"/>
          </a:xfrm>
          <a:prstGeom prst="rect">
            <a:avLst/>
          </a:prstGeom>
        </p:spPr>
      </p:pic>
      <p:graphicFrame>
        <p:nvGraphicFramePr>
          <p:cNvPr id="3" name="Object 2">
            <a:extLst>
              <a:ext uri="{FF2B5EF4-FFF2-40B4-BE49-F238E27FC236}">
                <a16:creationId xmlns:a16="http://schemas.microsoft.com/office/drawing/2014/main" id="{6BA6B703-3092-49E6-A7B5-043EB01A26F1}"/>
              </a:ext>
            </a:extLst>
          </p:cNvPr>
          <p:cNvGraphicFramePr>
            <a:graphicFrameLocks noChangeAspect="1"/>
          </p:cNvGraphicFramePr>
          <p:nvPr>
            <p:extLst>
              <p:ext uri="{D42A27DB-BD31-4B8C-83A1-F6EECF244321}">
                <p14:modId xmlns:p14="http://schemas.microsoft.com/office/powerpoint/2010/main" val="2594185760"/>
              </p:ext>
            </p:extLst>
          </p:nvPr>
        </p:nvGraphicFramePr>
        <p:xfrm>
          <a:off x="5022166" y="3896700"/>
          <a:ext cx="6738425" cy="1378683"/>
        </p:xfrm>
        <a:graphic>
          <a:graphicData uri="http://schemas.openxmlformats.org/presentationml/2006/ole">
            <mc:AlternateContent xmlns:mc="http://schemas.openxmlformats.org/markup-compatibility/2006">
              <mc:Choice xmlns:v="urn:schemas-microsoft-com:vml" Requires="v">
                <p:oleObj spid="_x0000_s2125" name="Packager Shell Object" showAsIcon="1" r:id="rId4" imgW="2377800" imgH="437760" progId="Package">
                  <p:embed/>
                </p:oleObj>
              </mc:Choice>
              <mc:Fallback>
                <p:oleObj name="Packager Shell Object" showAsIcon="1" r:id="rId4" imgW="2377800" imgH="437760" progId="Package">
                  <p:embed/>
                  <p:pic>
                    <p:nvPicPr>
                      <p:cNvPr id="0" name=""/>
                      <p:cNvPicPr/>
                      <p:nvPr/>
                    </p:nvPicPr>
                    <p:blipFill>
                      <a:blip r:embed="rId5"/>
                      <a:stretch>
                        <a:fillRect/>
                      </a:stretch>
                    </p:blipFill>
                    <p:spPr>
                      <a:xfrm>
                        <a:off x="5022166" y="3896700"/>
                        <a:ext cx="6738425" cy="1378683"/>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BFE9127-589D-4EB6-AC00-2A3DF8914C65}"/>
              </a:ext>
            </a:extLst>
          </p:cNvPr>
          <p:cNvSpPr/>
          <p:nvPr/>
        </p:nvSpPr>
        <p:spPr>
          <a:xfrm>
            <a:off x="900332" y="432557"/>
            <a:ext cx="10860259" cy="85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/dev/</a:t>
            </a:r>
            <a:r>
              <a:rPr lang="en-US" dirty="0" err="1"/>
              <a:t>listannouncements?auth</a:t>
            </a:r>
            <a:r>
              <a:rPr lang="en-US" dirty="0"/>
              <a:t>=yes HTTP/1.1Host: ohyjknht45.execute-api.us-west-1.amazonaws.comapproval: </a:t>
            </a:r>
            <a:r>
              <a:rPr lang="en-US" dirty="0" err="1"/>
              <a:t>approveCache</a:t>
            </a:r>
            <a:r>
              <a:rPr lang="en-US" dirty="0"/>
              <a:t>-Control: no-</a:t>
            </a:r>
            <a:r>
              <a:rPr lang="en-US" dirty="0" err="1"/>
              <a:t>cachePostman</a:t>
            </a:r>
            <a:r>
              <a:rPr lang="en-US" dirty="0"/>
              <a:t>-Token: c53a2b2e-5dde-2778-1ceb-a93814d769cf</a:t>
            </a:r>
          </a:p>
        </p:txBody>
      </p:sp>
      <p:graphicFrame>
        <p:nvGraphicFramePr>
          <p:cNvPr id="7" name="Object 6">
            <a:extLst>
              <a:ext uri="{FF2B5EF4-FFF2-40B4-BE49-F238E27FC236}">
                <a16:creationId xmlns:a16="http://schemas.microsoft.com/office/drawing/2014/main" id="{46766FC3-50EB-45D9-964D-D0404F438A47}"/>
              </a:ext>
            </a:extLst>
          </p:cNvPr>
          <p:cNvGraphicFramePr>
            <a:graphicFrameLocks noChangeAspect="1"/>
          </p:cNvGraphicFramePr>
          <p:nvPr>
            <p:extLst>
              <p:ext uri="{D42A27DB-BD31-4B8C-83A1-F6EECF244321}">
                <p14:modId xmlns:p14="http://schemas.microsoft.com/office/powerpoint/2010/main" val="244744246"/>
              </p:ext>
            </p:extLst>
          </p:nvPr>
        </p:nvGraphicFramePr>
        <p:xfrm>
          <a:off x="6611815" y="2152357"/>
          <a:ext cx="4543865" cy="1628260"/>
        </p:xfrm>
        <a:graphic>
          <a:graphicData uri="http://schemas.openxmlformats.org/presentationml/2006/ole">
            <mc:AlternateContent xmlns:mc="http://schemas.openxmlformats.org/markup-compatibility/2006">
              <mc:Choice xmlns:v="urn:schemas-microsoft-com:vml" Requires="v">
                <p:oleObj spid="_x0000_s2126" name="Packager Shell Object" showAsIcon="1" r:id="rId6" imgW="1522800" imgH="437760" progId="Package">
                  <p:embed/>
                </p:oleObj>
              </mc:Choice>
              <mc:Fallback>
                <p:oleObj name="Packager Shell Object" showAsIcon="1" r:id="rId6" imgW="1522800" imgH="437760" progId="Package">
                  <p:embed/>
                  <p:pic>
                    <p:nvPicPr>
                      <p:cNvPr id="0" name=""/>
                      <p:cNvPicPr/>
                      <p:nvPr/>
                    </p:nvPicPr>
                    <p:blipFill>
                      <a:blip r:embed="rId7"/>
                      <a:stretch>
                        <a:fillRect/>
                      </a:stretch>
                    </p:blipFill>
                    <p:spPr>
                      <a:xfrm>
                        <a:off x="6611815" y="2152357"/>
                        <a:ext cx="4543865" cy="1628260"/>
                      </a:xfrm>
                      <a:prstGeom prst="rect">
                        <a:avLst/>
                      </a:prstGeom>
                    </p:spPr>
                  </p:pic>
                </p:oleObj>
              </mc:Fallback>
            </mc:AlternateContent>
          </a:graphicData>
        </a:graphic>
      </p:graphicFrame>
    </p:spTree>
    <p:extLst>
      <p:ext uri="{BB962C8B-B14F-4D97-AF65-F5344CB8AC3E}">
        <p14:creationId xmlns:p14="http://schemas.microsoft.com/office/powerpoint/2010/main" val="337733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2EAB78-8EE7-42C9-A4C9-FCA0AFE24513}"/>
              </a:ext>
            </a:extLst>
          </p:cNvPr>
          <p:cNvPicPr>
            <a:picLocks noChangeAspect="1"/>
          </p:cNvPicPr>
          <p:nvPr/>
        </p:nvPicPr>
        <p:blipFill>
          <a:blip r:embed="rId3"/>
          <a:stretch>
            <a:fillRect/>
          </a:stretch>
        </p:blipFill>
        <p:spPr>
          <a:xfrm>
            <a:off x="1786597" y="1322363"/>
            <a:ext cx="8509928" cy="5344773"/>
          </a:xfrm>
          <a:prstGeom prst="rect">
            <a:avLst/>
          </a:prstGeom>
        </p:spPr>
      </p:pic>
      <p:sp>
        <p:nvSpPr>
          <p:cNvPr id="4" name="Rectangle 3">
            <a:extLst>
              <a:ext uri="{FF2B5EF4-FFF2-40B4-BE49-F238E27FC236}">
                <a16:creationId xmlns:a16="http://schemas.microsoft.com/office/drawing/2014/main" id="{65A0BB05-B476-4EF8-9AEB-F292643E6121}"/>
              </a:ext>
            </a:extLst>
          </p:cNvPr>
          <p:cNvSpPr/>
          <p:nvPr/>
        </p:nvSpPr>
        <p:spPr>
          <a:xfrm>
            <a:off x="520505" y="323557"/>
            <a:ext cx="11240085"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/dev/</a:t>
            </a:r>
            <a:r>
              <a:rPr lang="en-US" dirty="0" err="1"/>
              <a:t>addannouncements?auth</a:t>
            </a:r>
            <a:r>
              <a:rPr lang="en-US" dirty="0"/>
              <a:t>=yes HTTP/1.1Host: ohyjknht45.execute-api.us-west-1.amazonaws.comapproval: </a:t>
            </a:r>
            <a:r>
              <a:rPr lang="en-US" dirty="0" err="1"/>
              <a:t>approveCache</a:t>
            </a:r>
            <a:r>
              <a:rPr lang="en-US" dirty="0"/>
              <a:t>-Control: no-</a:t>
            </a:r>
            <a:r>
              <a:rPr lang="en-US" dirty="0" err="1"/>
              <a:t>cachePostman</a:t>
            </a:r>
            <a:r>
              <a:rPr lang="en-US" dirty="0"/>
              <a:t>-Token: 98dedfc0-1fb6-a0e3-c687-5f4e50c52f2c{"description": "</a:t>
            </a:r>
            <a:r>
              <a:rPr lang="en-US" dirty="0" err="1"/>
              <a:t>descriptiondetailswww</a:t>
            </a:r>
            <a:r>
              <a:rPr lang="en-US" dirty="0"/>
              <a:t>", "date": "30-jan-2021", "title": "titleNamenew6"}</a:t>
            </a:r>
          </a:p>
        </p:txBody>
      </p:sp>
      <p:graphicFrame>
        <p:nvGraphicFramePr>
          <p:cNvPr id="5" name="Object 4">
            <a:extLst>
              <a:ext uri="{FF2B5EF4-FFF2-40B4-BE49-F238E27FC236}">
                <a16:creationId xmlns:a16="http://schemas.microsoft.com/office/drawing/2014/main" id="{53AFDF8F-F1E2-4C1E-836E-E6718DD0B3BE}"/>
              </a:ext>
            </a:extLst>
          </p:cNvPr>
          <p:cNvGraphicFramePr>
            <a:graphicFrameLocks noChangeAspect="1"/>
          </p:cNvGraphicFramePr>
          <p:nvPr>
            <p:extLst>
              <p:ext uri="{D42A27DB-BD31-4B8C-83A1-F6EECF244321}">
                <p14:modId xmlns:p14="http://schemas.microsoft.com/office/powerpoint/2010/main" val="3543080047"/>
              </p:ext>
            </p:extLst>
          </p:nvPr>
        </p:nvGraphicFramePr>
        <p:xfrm>
          <a:off x="6140547" y="3213992"/>
          <a:ext cx="4515778" cy="1561514"/>
        </p:xfrm>
        <a:graphic>
          <a:graphicData uri="http://schemas.openxmlformats.org/presentationml/2006/ole">
            <mc:AlternateContent xmlns:mc="http://schemas.openxmlformats.org/markup-compatibility/2006">
              <mc:Choice xmlns:v="urn:schemas-microsoft-com:vml" Requires="v">
                <p:oleObj spid="_x0000_s3111" name="Packager Shell Object" showAsIcon="1" r:id="rId4" imgW="1587960" imgH="437760" progId="Package">
                  <p:embed/>
                </p:oleObj>
              </mc:Choice>
              <mc:Fallback>
                <p:oleObj name="Packager Shell Object" showAsIcon="1" r:id="rId4" imgW="1587960" imgH="437760" progId="Package">
                  <p:embed/>
                  <p:pic>
                    <p:nvPicPr>
                      <p:cNvPr id="6" name="Object 5">
                        <a:extLst>
                          <a:ext uri="{FF2B5EF4-FFF2-40B4-BE49-F238E27FC236}">
                            <a16:creationId xmlns:a16="http://schemas.microsoft.com/office/drawing/2014/main" id="{140373B6-AF48-471E-BD65-DEA5A680EC02}"/>
                          </a:ext>
                        </a:extLst>
                      </p:cNvPr>
                      <p:cNvPicPr/>
                      <p:nvPr/>
                    </p:nvPicPr>
                    <p:blipFill>
                      <a:blip r:embed="rId5"/>
                      <a:stretch>
                        <a:fillRect/>
                      </a:stretch>
                    </p:blipFill>
                    <p:spPr>
                      <a:xfrm>
                        <a:off x="6140547" y="3213992"/>
                        <a:ext cx="4515778" cy="1561514"/>
                      </a:xfrm>
                      <a:prstGeom prst="rect">
                        <a:avLst/>
                      </a:prstGeom>
                    </p:spPr>
                  </p:pic>
                </p:oleObj>
              </mc:Fallback>
            </mc:AlternateContent>
          </a:graphicData>
        </a:graphic>
      </p:graphicFrame>
    </p:spTree>
    <p:extLst>
      <p:ext uri="{BB962C8B-B14F-4D97-AF65-F5344CB8AC3E}">
        <p14:creationId xmlns:p14="http://schemas.microsoft.com/office/powerpoint/2010/main" val="2011291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257</Words>
  <Application>Microsoft Office PowerPoint</Application>
  <PresentationFormat>Widescreen</PresentationFormat>
  <Paragraphs>19</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Calibri Light</vt:lpstr>
      <vt:lpstr>Wingdings</vt:lpstr>
      <vt:lpstr>Office Theme</vt:lpstr>
      <vt:lpstr>Package</vt:lpstr>
      <vt:lpstr>Send the notifications to user using serverless framework using external Authentication and Authorization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 Vuppalapati03</dc:creator>
  <cp:lastModifiedBy>Sudhakar Vuppalapati03</cp:lastModifiedBy>
  <cp:revision>39</cp:revision>
  <dcterms:created xsi:type="dcterms:W3CDTF">2021-02-06T15:16:59Z</dcterms:created>
  <dcterms:modified xsi:type="dcterms:W3CDTF">2021-02-06T16:24:28Z</dcterms:modified>
</cp:coreProperties>
</file>