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72" r:id="rId4"/>
    <p:sldId id="257" r:id="rId5"/>
    <p:sldId id="258" r:id="rId6"/>
    <p:sldId id="271" r:id="rId7"/>
    <p:sldId id="259" r:id="rId8"/>
    <p:sldId id="270" r:id="rId9"/>
    <p:sldId id="25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58" d="100"/>
          <a:sy n="58" d="100"/>
        </p:scale>
        <p:origin x="42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E200-DB52-488C-BC21-26BB7E79F1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5171F2-8E4C-41C8-9D36-9BDC9F053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A55F57-FA08-4C3C-9621-8ABDF106BF71}"/>
              </a:ext>
            </a:extLst>
          </p:cNvPr>
          <p:cNvSpPr>
            <a:spLocks noGrp="1"/>
          </p:cNvSpPr>
          <p:nvPr>
            <p:ph type="dt" sz="half" idx="10"/>
          </p:nvPr>
        </p:nvSpPr>
        <p:spPr/>
        <p:txBody>
          <a:bodyPr/>
          <a:lstStyle/>
          <a:p>
            <a:fld id="{A35C7EC3-9B60-4EC5-8846-ACA3C0AA5ADE}" type="datetimeFigureOut">
              <a:rPr lang="en-US" smtClean="0"/>
              <a:t>5/26/2021</a:t>
            </a:fld>
            <a:endParaRPr lang="en-US"/>
          </a:p>
        </p:txBody>
      </p:sp>
      <p:sp>
        <p:nvSpPr>
          <p:cNvPr id="5" name="Footer Placeholder 4">
            <a:extLst>
              <a:ext uri="{FF2B5EF4-FFF2-40B4-BE49-F238E27FC236}">
                <a16:creationId xmlns:a16="http://schemas.microsoft.com/office/drawing/2014/main" id="{43C585AA-A213-46CC-AF71-23F51D9FE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F637E-5DC8-4A50-80F4-1E2ADEAC979F}"/>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90305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2591-82F4-440B-BC26-1A88C72A5E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DFF01B-C4B2-453B-8366-38F07A7EB8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97F5D-36FC-491A-A7BA-8B21E35EDCBE}"/>
              </a:ext>
            </a:extLst>
          </p:cNvPr>
          <p:cNvSpPr>
            <a:spLocks noGrp="1"/>
          </p:cNvSpPr>
          <p:nvPr>
            <p:ph type="dt" sz="half" idx="10"/>
          </p:nvPr>
        </p:nvSpPr>
        <p:spPr/>
        <p:txBody>
          <a:bodyPr/>
          <a:lstStyle/>
          <a:p>
            <a:fld id="{A35C7EC3-9B60-4EC5-8846-ACA3C0AA5ADE}" type="datetimeFigureOut">
              <a:rPr lang="en-US" smtClean="0"/>
              <a:t>5/26/2021</a:t>
            </a:fld>
            <a:endParaRPr lang="en-US"/>
          </a:p>
        </p:txBody>
      </p:sp>
      <p:sp>
        <p:nvSpPr>
          <p:cNvPr id="5" name="Footer Placeholder 4">
            <a:extLst>
              <a:ext uri="{FF2B5EF4-FFF2-40B4-BE49-F238E27FC236}">
                <a16:creationId xmlns:a16="http://schemas.microsoft.com/office/drawing/2014/main" id="{03C243F9-378D-4619-B0FE-9FA273F56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0306B-2AEB-4E16-9CBA-9A3288970C0D}"/>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197479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BA004B-92A9-4676-A098-FA5CE04819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2DC73C-0369-4EE3-A1DA-83FA8A0B63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6B5A5-7B0E-42E3-B87F-22261528BE74}"/>
              </a:ext>
            </a:extLst>
          </p:cNvPr>
          <p:cNvSpPr>
            <a:spLocks noGrp="1"/>
          </p:cNvSpPr>
          <p:nvPr>
            <p:ph type="dt" sz="half" idx="10"/>
          </p:nvPr>
        </p:nvSpPr>
        <p:spPr/>
        <p:txBody>
          <a:bodyPr/>
          <a:lstStyle/>
          <a:p>
            <a:fld id="{A35C7EC3-9B60-4EC5-8846-ACA3C0AA5ADE}" type="datetimeFigureOut">
              <a:rPr lang="en-US" smtClean="0"/>
              <a:t>5/26/2021</a:t>
            </a:fld>
            <a:endParaRPr lang="en-US"/>
          </a:p>
        </p:txBody>
      </p:sp>
      <p:sp>
        <p:nvSpPr>
          <p:cNvPr id="5" name="Footer Placeholder 4">
            <a:extLst>
              <a:ext uri="{FF2B5EF4-FFF2-40B4-BE49-F238E27FC236}">
                <a16:creationId xmlns:a16="http://schemas.microsoft.com/office/drawing/2014/main" id="{4356D5F0-323D-482E-A6B3-E7DC87861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2D73C-A789-4D64-BE6C-B7DDAAF7A027}"/>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98655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5A1C-161E-4222-B062-C6F446B64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605CF-D1A3-4431-8716-CD958716D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327BC-516F-40EE-BEA9-8B5E62041837}"/>
              </a:ext>
            </a:extLst>
          </p:cNvPr>
          <p:cNvSpPr>
            <a:spLocks noGrp="1"/>
          </p:cNvSpPr>
          <p:nvPr>
            <p:ph type="dt" sz="half" idx="10"/>
          </p:nvPr>
        </p:nvSpPr>
        <p:spPr/>
        <p:txBody>
          <a:bodyPr/>
          <a:lstStyle/>
          <a:p>
            <a:fld id="{A35C7EC3-9B60-4EC5-8846-ACA3C0AA5ADE}" type="datetimeFigureOut">
              <a:rPr lang="en-US" smtClean="0"/>
              <a:t>5/26/2021</a:t>
            </a:fld>
            <a:endParaRPr lang="en-US"/>
          </a:p>
        </p:txBody>
      </p:sp>
      <p:sp>
        <p:nvSpPr>
          <p:cNvPr id="5" name="Footer Placeholder 4">
            <a:extLst>
              <a:ext uri="{FF2B5EF4-FFF2-40B4-BE49-F238E27FC236}">
                <a16:creationId xmlns:a16="http://schemas.microsoft.com/office/drawing/2014/main" id="{E94112B7-0785-432D-A47A-B1868B42B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15844-D201-4F64-8966-0E1CC29E27AC}"/>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26029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EABD-6EE5-41CD-98A7-98CB6AF98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E4DB66-4445-4090-B7A3-83DA22802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7841F-CC70-4540-8097-3C2C45C037C4}"/>
              </a:ext>
            </a:extLst>
          </p:cNvPr>
          <p:cNvSpPr>
            <a:spLocks noGrp="1"/>
          </p:cNvSpPr>
          <p:nvPr>
            <p:ph type="dt" sz="half" idx="10"/>
          </p:nvPr>
        </p:nvSpPr>
        <p:spPr/>
        <p:txBody>
          <a:bodyPr/>
          <a:lstStyle/>
          <a:p>
            <a:fld id="{A35C7EC3-9B60-4EC5-8846-ACA3C0AA5ADE}" type="datetimeFigureOut">
              <a:rPr lang="en-US" smtClean="0"/>
              <a:t>5/26/2021</a:t>
            </a:fld>
            <a:endParaRPr lang="en-US"/>
          </a:p>
        </p:txBody>
      </p:sp>
      <p:sp>
        <p:nvSpPr>
          <p:cNvPr id="5" name="Footer Placeholder 4">
            <a:extLst>
              <a:ext uri="{FF2B5EF4-FFF2-40B4-BE49-F238E27FC236}">
                <a16:creationId xmlns:a16="http://schemas.microsoft.com/office/drawing/2014/main" id="{25F03A7F-5177-43A4-965D-1425CEEA5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8F64F-F7D4-44F0-B408-88CDA5C787C4}"/>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239199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EA37-8A5E-4B28-B27E-A3CBBE932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21554-3924-44C5-B7B7-5BDDBE0599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5C1202-A2E9-4911-B456-E3C91FEC1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BDA502-FEBF-4D49-82C2-851CF9BEF29D}"/>
              </a:ext>
            </a:extLst>
          </p:cNvPr>
          <p:cNvSpPr>
            <a:spLocks noGrp="1"/>
          </p:cNvSpPr>
          <p:nvPr>
            <p:ph type="dt" sz="half" idx="10"/>
          </p:nvPr>
        </p:nvSpPr>
        <p:spPr/>
        <p:txBody>
          <a:bodyPr/>
          <a:lstStyle/>
          <a:p>
            <a:fld id="{A35C7EC3-9B60-4EC5-8846-ACA3C0AA5ADE}" type="datetimeFigureOut">
              <a:rPr lang="en-US" smtClean="0"/>
              <a:t>5/26/2021</a:t>
            </a:fld>
            <a:endParaRPr lang="en-US"/>
          </a:p>
        </p:txBody>
      </p:sp>
      <p:sp>
        <p:nvSpPr>
          <p:cNvPr id="6" name="Footer Placeholder 5">
            <a:extLst>
              <a:ext uri="{FF2B5EF4-FFF2-40B4-BE49-F238E27FC236}">
                <a16:creationId xmlns:a16="http://schemas.microsoft.com/office/drawing/2014/main" id="{8C06DDAD-9B9E-422C-A1C5-D864E18F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89F82C-28A1-4CDC-AB98-D321013A15A6}"/>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343868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4844-4A87-4C0D-93C9-E5CC743D92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3432B1-8969-4181-9888-0B9314A3C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770C60-6593-4F7E-92DA-26B1A49D51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8AC050-62BA-408D-AA75-BB1A2B1E6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40971-473B-4D76-B967-C1DB5757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131AC-72C8-4CDB-8006-03077DEF2BA9}"/>
              </a:ext>
            </a:extLst>
          </p:cNvPr>
          <p:cNvSpPr>
            <a:spLocks noGrp="1"/>
          </p:cNvSpPr>
          <p:nvPr>
            <p:ph type="dt" sz="half" idx="10"/>
          </p:nvPr>
        </p:nvSpPr>
        <p:spPr/>
        <p:txBody>
          <a:bodyPr/>
          <a:lstStyle/>
          <a:p>
            <a:fld id="{A35C7EC3-9B60-4EC5-8846-ACA3C0AA5ADE}" type="datetimeFigureOut">
              <a:rPr lang="en-US" smtClean="0"/>
              <a:t>5/26/2021</a:t>
            </a:fld>
            <a:endParaRPr lang="en-US"/>
          </a:p>
        </p:txBody>
      </p:sp>
      <p:sp>
        <p:nvSpPr>
          <p:cNvPr id="8" name="Footer Placeholder 7">
            <a:extLst>
              <a:ext uri="{FF2B5EF4-FFF2-40B4-BE49-F238E27FC236}">
                <a16:creationId xmlns:a16="http://schemas.microsoft.com/office/drawing/2014/main" id="{E0631DEC-172F-4FCF-A924-AAD65F9F8D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877751-EB33-4538-9A2F-5126775484E8}"/>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378807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8928-7B94-4CB9-B26B-886EB0375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6A5A69-BFF6-4A54-BCB6-018F902288A4}"/>
              </a:ext>
            </a:extLst>
          </p:cNvPr>
          <p:cNvSpPr>
            <a:spLocks noGrp="1"/>
          </p:cNvSpPr>
          <p:nvPr>
            <p:ph type="dt" sz="half" idx="10"/>
          </p:nvPr>
        </p:nvSpPr>
        <p:spPr/>
        <p:txBody>
          <a:bodyPr/>
          <a:lstStyle/>
          <a:p>
            <a:fld id="{A35C7EC3-9B60-4EC5-8846-ACA3C0AA5ADE}" type="datetimeFigureOut">
              <a:rPr lang="en-US" smtClean="0"/>
              <a:t>5/26/2021</a:t>
            </a:fld>
            <a:endParaRPr lang="en-US"/>
          </a:p>
        </p:txBody>
      </p:sp>
      <p:sp>
        <p:nvSpPr>
          <p:cNvPr id="4" name="Footer Placeholder 3">
            <a:extLst>
              <a:ext uri="{FF2B5EF4-FFF2-40B4-BE49-F238E27FC236}">
                <a16:creationId xmlns:a16="http://schemas.microsoft.com/office/drawing/2014/main" id="{5AFB9DCF-9C91-4D9F-A624-7E53A67F87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1F1455-45D0-440C-AA77-FEC5C4077933}"/>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70894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8D662-01D9-4FAC-9D4C-75C6A0F28D7E}"/>
              </a:ext>
            </a:extLst>
          </p:cNvPr>
          <p:cNvSpPr>
            <a:spLocks noGrp="1"/>
          </p:cNvSpPr>
          <p:nvPr>
            <p:ph type="dt" sz="half" idx="10"/>
          </p:nvPr>
        </p:nvSpPr>
        <p:spPr/>
        <p:txBody>
          <a:bodyPr/>
          <a:lstStyle/>
          <a:p>
            <a:fld id="{A35C7EC3-9B60-4EC5-8846-ACA3C0AA5ADE}" type="datetimeFigureOut">
              <a:rPr lang="en-US" smtClean="0"/>
              <a:t>5/26/2021</a:t>
            </a:fld>
            <a:endParaRPr lang="en-US"/>
          </a:p>
        </p:txBody>
      </p:sp>
      <p:sp>
        <p:nvSpPr>
          <p:cNvPr id="3" name="Footer Placeholder 2">
            <a:extLst>
              <a:ext uri="{FF2B5EF4-FFF2-40B4-BE49-F238E27FC236}">
                <a16:creationId xmlns:a16="http://schemas.microsoft.com/office/drawing/2014/main" id="{FC387965-79BD-44DE-B36C-82AFE8A1C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384BB7-DF5B-44EF-BB0B-266A09738B6C}"/>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405340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BA87-547B-46D0-A5BE-9B2FEE530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4A71C0-8D32-4A5A-847C-CBE3A2583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72BD3-9090-42E5-BDA3-9DAF286BD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37091-740B-49E2-8E48-8D6D0E464FCB}"/>
              </a:ext>
            </a:extLst>
          </p:cNvPr>
          <p:cNvSpPr>
            <a:spLocks noGrp="1"/>
          </p:cNvSpPr>
          <p:nvPr>
            <p:ph type="dt" sz="half" idx="10"/>
          </p:nvPr>
        </p:nvSpPr>
        <p:spPr/>
        <p:txBody>
          <a:bodyPr/>
          <a:lstStyle/>
          <a:p>
            <a:fld id="{A35C7EC3-9B60-4EC5-8846-ACA3C0AA5ADE}" type="datetimeFigureOut">
              <a:rPr lang="en-US" smtClean="0"/>
              <a:t>5/26/2021</a:t>
            </a:fld>
            <a:endParaRPr lang="en-US"/>
          </a:p>
        </p:txBody>
      </p:sp>
      <p:sp>
        <p:nvSpPr>
          <p:cNvPr id="6" name="Footer Placeholder 5">
            <a:extLst>
              <a:ext uri="{FF2B5EF4-FFF2-40B4-BE49-F238E27FC236}">
                <a16:creationId xmlns:a16="http://schemas.microsoft.com/office/drawing/2014/main" id="{93E906E1-B31E-4D2A-A8B0-9C0FBABFB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55920-ED07-4262-BCD8-BD06875FCD46}"/>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222357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735E-A029-4E06-9091-C53C6C5B4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31C578-898A-4227-87FA-A0EA85A1C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31FC27-6A0F-4D5F-830C-D54B91A8E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A67F6-05FB-47D0-8E53-A23F233C94AB}"/>
              </a:ext>
            </a:extLst>
          </p:cNvPr>
          <p:cNvSpPr>
            <a:spLocks noGrp="1"/>
          </p:cNvSpPr>
          <p:nvPr>
            <p:ph type="dt" sz="half" idx="10"/>
          </p:nvPr>
        </p:nvSpPr>
        <p:spPr/>
        <p:txBody>
          <a:bodyPr/>
          <a:lstStyle/>
          <a:p>
            <a:fld id="{A35C7EC3-9B60-4EC5-8846-ACA3C0AA5ADE}" type="datetimeFigureOut">
              <a:rPr lang="en-US" smtClean="0"/>
              <a:t>5/26/2021</a:t>
            </a:fld>
            <a:endParaRPr lang="en-US"/>
          </a:p>
        </p:txBody>
      </p:sp>
      <p:sp>
        <p:nvSpPr>
          <p:cNvPr id="6" name="Footer Placeholder 5">
            <a:extLst>
              <a:ext uri="{FF2B5EF4-FFF2-40B4-BE49-F238E27FC236}">
                <a16:creationId xmlns:a16="http://schemas.microsoft.com/office/drawing/2014/main" id="{4E0D0614-D1D7-4469-9333-9E6E48520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B1D25-67A6-4F0B-8E8F-F7B1CC0A3FC0}"/>
              </a:ext>
            </a:extLst>
          </p:cNvPr>
          <p:cNvSpPr>
            <a:spLocks noGrp="1"/>
          </p:cNvSpPr>
          <p:nvPr>
            <p:ph type="sldNum" sz="quarter" idx="12"/>
          </p:nvPr>
        </p:nvSpPr>
        <p:spPr/>
        <p:txBody>
          <a:bodyPr/>
          <a:lstStyle/>
          <a:p>
            <a:fld id="{D3DD37A3-08A4-4B5F-AE29-E51BD9B1D237}" type="slidenum">
              <a:rPr lang="en-US" smtClean="0"/>
              <a:t>‹#›</a:t>
            </a:fld>
            <a:endParaRPr lang="en-US"/>
          </a:p>
        </p:txBody>
      </p:sp>
    </p:spTree>
    <p:extLst>
      <p:ext uri="{BB962C8B-B14F-4D97-AF65-F5344CB8AC3E}">
        <p14:creationId xmlns:p14="http://schemas.microsoft.com/office/powerpoint/2010/main" val="102153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57A7A-EEFA-4E8A-8B93-C7626C7D8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CA78CE-61C5-4B73-9B25-E808DD8D0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986DA-3B3E-4451-9A8B-B7939315A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C7EC3-9B60-4EC5-8846-ACA3C0AA5ADE}" type="datetimeFigureOut">
              <a:rPr lang="en-US" smtClean="0"/>
              <a:t>5/26/2021</a:t>
            </a:fld>
            <a:endParaRPr lang="en-US"/>
          </a:p>
        </p:txBody>
      </p:sp>
      <p:sp>
        <p:nvSpPr>
          <p:cNvPr id="5" name="Footer Placeholder 4">
            <a:extLst>
              <a:ext uri="{FF2B5EF4-FFF2-40B4-BE49-F238E27FC236}">
                <a16:creationId xmlns:a16="http://schemas.microsoft.com/office/drawing/2014/main" id="{7476C1D1-5759-40AF-88AA-47EC36AA3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45D3E9-3034-45A4-A7B8-1421E8BEF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D37A3-08A4-4B5F-AE29-E51BD9B1D237}" type="slidenum">
              <a:rPr lang="en-US" smtClean="0"/>
              <a:t>‹#›</a:t>
            </a:fld>
            <a:endParaRPr lang="en-US"/>
          </a:p>
        </p:txBody>
      </p:sp>
    </p:spTree>
    <p:extLst>
      <p:ext uri="{BB962C8B-B14F-4D97-AF65-F5344CB8AC3E}">
        <p14:creationId xmlns:p14="http://schemas.microsoft.com/office/powerpoint/2010/main" val="2722832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3EF3-E1E9-4092-A54D-F727B5695D6C}"/>
              </a:ext>
            </a:extLst>
          </p:cNvPr>
          <p:cNvSpPr>
            <a:spLocks noGrp="1"/>
          </p:cNvSpPr>
          <p:nvPr>
            <p:ph type="ctrTitle"/>
          </p:nvPr>
        </p:nvSpPr>
        <p:spPr>
          <a:xfrm>
            <a:off x="1590101" y="616945"/>
            <a:ext cx="9011798" cy="2082188"/>
          </a:xfrm>
        </p:spPr>
        <p:txBody>
          <a:bodyPr>
            <a:normAutofit/>
          </a:bodyPr>
          <a:lstStyle/>
          <a:p>
            <a:r>
              <a:rPr lang="en-US" b="1" i="0" dirty="0">
                <a:effectLst/>
                <a:latin typeface="-apple-system"/>
              </a:rPr>
              <a:t>Announcement Assessment</a:t>
            </a:r>
            <a:br>
              <a:rPr lang="en-US" dirty="0"/>
            </a:br>
            <a:endParaRPr lang="en-US" dirty="0"/>
          </a:p>
        </p:txBody>
      </p:sp>
      <p:sp>
        <p:nvSpPr>
          <p:cNvPr id="3" name="Subtitle 2">
            <a:extLst>
              <a:ext uri="{FF2B5EF4-FFF2-40B4-BE49-F238E27FC236}">
                <a16:creationId xmlns:a16="http://schemas.microsoft.com/office/drawing/2014/main" id="{FAF9D8C9-9168-4E1D-9E6F-DD6BEC7B048E}"/>
              </a:ext>
            </a:extLst>
          </p:cNvPr>
          <p:cNvSpPr>
            <a:spLocks noGrp="1"/>
          </p:cNvSpPr>
          <p:nvPr>
            <p:ph type="subTitle" idx="1"/>
          </p:nvPr>
        </p:nvSpPr>
        <p:spPr>
          <a:xfrm>
            <a:off x="8736545" y="1789647"/>
            <a:ext cx="2382129" cy="812409"/>
          </a:xfrm>
        </p:spPr>
        <p:txBody>
          <a:bodyPr/>
          <a:lstStyle/>
          <a:p>
            <a:r>
              <a:rPr lang="en-US" dirty="0"/>
              <a:t>Sudhakar </a:t>
            </a:r>
          </a:p>
        </p:txBody>
      </p:sp>
    </p:spTree>
    <p:extLst>
      <p:ext uri="{BB962C8B-B14F-4D97-AF65-F5344CB8AC3E}">
        <p14:creationId xmlns:p14="http://schemas.microsoft.com/office/powerpoint/2010/main" val="161642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F8B5F3-C13B-4168-9793-23B70F69D217}"/>
              </a:ext>
            </a:extLst>
          </p:cNvPr>
          <p:cNvSpPr/>
          <p:nvPr/>
        </p:nvSpPr>
        <p:spPr>
          <a:xfrm>
            <a:off x="337625" y="1181686"/>
            <a:ext cx="10846192" cy="5176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lumMod val="75000"/>
                  </a:schemeClr>
                </a:solidFill>
              </a:rPr>
              <a:t>We have used Lambda Authorizer function for user Authentication and Validation. We have created the required  roles and policies like DynamoDB access, message publish to SNS, and attached to Lambda function. Lambda Authorizer function can validate the user(if we pass any JWT token) or call to external system to Authenticate.    </a:t>
            </a:r>
          </a:p>
          <a:p>
            <a:pPr algn="ctr"/>
            <a:r>
              <a:rPr lang="en-US" dirty="0">
                <a:solidFill>
                  <a:schemeClr val="accent6">
                    <a:lumMod val="75000"/>
                  </a:schemeClr>
                </a:solidFill>
              </a:rPr>
              <a:t> </a:t>
            </a:r>
          </a:p>
          <a:p>
            <a:pPr algn="ctr"/>
            <a:endParaRPr lang="en-US" dirty="0">
              <a:solidFill>
                <a:schemeClr val="accent6">
                  <a:lumMod val="75000"/>
                </a:schemeClr>
              </a:solidFill>
            </a:endParaRPr>
          </a:p>
          <a:p>
            <a:pPr marL="285750" indent="-285750">
              <a:buFont typeface="Wingdings" panose="05000000000000000000" pitchFamily="2" charset="2"/>
              <a:buChar char="§"/>
            </a:pPr>
            <a:r>
              <a:rPr lang="en-US" dirty="0">
                <a:solidFill>
                  <a:schemeClr val="accent6">
                    <a:lumMod val="75000"/>
                  </a:schemeClr>
                </a:solidFill>
              </a:rPr>
              <a:t>Create an API Gateway.</a:t>
            </a:r>
          </a:p>
          <a:p>
            <a:pPr marL="285750" indent="-285750">
              <a:buFont typeface="Wingdings" panose="05000000000000000000" pitchFamily="2" charset="2"/>
              <a:buChar char="§"/>
            </a:pPr>
            <a:r>
              <a:rPr lang="en-US" dirty="0">
                <a:solidFill>
                  <a:schemeClr val="accent6">
                    <a:lumMod val="75000"/>
                  </a:schemeClr>
                </a:solidFill>
              </a:rPr>
              <a:t>Create Lambda functions.</a:t>
            </a:r>
          </a:p>
          <a:p>
            <a:pPr marL="285750" indent="-285750">
              <a:buFont typeface="Wingdings" panose="05000000000000000000" pitchFamily="2" charset="2"/>
              <a:buChar char="§"/>
            </a:pPr>
            <a:r>
              <a:rPr lang="en-US" dirty="0">
                <a:solidFill>
                  <a:schemeClr val="accent6">
                    <a:lumMod val="75000"/>
                  </a:schemeClr>
                </a:solidFill>
              </a:rPr>
              <a:t>Connect a Lambda function to an API Gateway.</a:t>
            </a:r>
          </a:p>
          <a:p>
            <a:pPr marL="285750" indent="-285750">
              <a:buFont typeface="Wingdings" panose="05000000000000000000" pitchFamily="2" charset="2"/>
              <a:buChar char="§"/>
            </a:pPr>
            <a:r>
              <a:rPr lang="en-US" dirty="0">
                <a:solidFill>
                  <a:schemeClr val="accent6">
                    <a:lumMod val="75000"/>
                  </a:schemeClr>
                </a:solidFill>
              </a:rPr>
              <a:t>Add Authorizers to AWS API Gateway.</a:t>
            </a:r>
          </a:p>
          <a:p>
            <a:pPr marL="285750" indent="-285750">
              <a:buFont typeface="Wingdings" panose="05000000000000000000" pitchFamily="2" charset="2"/>
              <a:buChar char="§"/>
            </a:pPr>
            <a:r>
              <a:rPr lang="en-US" dirty="0">
                <a:solidFill>
                  <a:schemeClr val="accent6">
                    <a:lumMod val="75000"/>
                  </a:schemeClr>
                </a:solidFill>
              </a:rPr>
              <a:t>Create SNS </a:t>
            </a:r>
          </a:p>
          <a:p>
            <a:pPr marL="285750" indent="-285750">
              <a:buFont typeface="Wingdings" panose="05000000000000000000" pitchFamily="2" charset="2"/>
              <a:buChar char="§"/>
            </a:pPr>
            <a:r>
              <a:rPr lang="en-US" dirty="0">
                <a:solidFill>
                  <a:schemeClr val="accent6">
                    <a:lumMod val="75000"/>
                  </a:schemeClr>
                </a:solidFill>
              </a:rPr>
              <a:t>Create the DynamoDB table </a:t>
            </a:r>
          </a:p>
          <a:p>
            <a:pPr algn="ctr"/>
            <a:endParaRPr lang="en-US" dirty="0">
              <a:solidFill>
                <a:schemeClr val="accent6">
                  <a:lumMod val="75000"/>
                </a:schemeClr>
              </a:solidFill>
            </a:endParaRPr>
          </a:p>
          <a:p>
            <a:pPr algn="ctr"/>
            <a:endParaRPr lang="en-US" dirty="0"/>
          </a:p>
          <a:p>
            <a:pPr algn="ctr"/>
            <a:endParaRPr lang="en-US" dirty="0"/>
          </a:p>
          <a:p>
            <a:pPr algn="ctr"/>
            <a:endParaRPr lang="en-US" dirty="0"/>
          </a:p>
        </p:txBody>
      </p:sp>
      <p:sp>
        <p:nvSpPr>
          <p:cNvPr id="7" name="Rectangle 6">
            <a:extLst>
              <a:ext uri="{FF2B5EF4-FFF2-40B4-BE49-F238E27FC236}">
                <a16:creationId xmlns:a16="http://schemas.microsoft.com/office/drawing/2014/main" id="{0E3D5612-B2FD-4F50-9FE2-1D65202CB3A2}"/>
              </a:ext>
            </a:extLst>
          </p:cNvPr>
          <p:cNvSpPr/>
          <p:nvPr/>
        </p:nvSpPr>
        <p:spPr>
          <a:xfrm>
            <a:off x="337624" y="168813"/>
            <a:ext cx="1084619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API Gateway Lambda Authorizers</a:t>
            </a:r>
          </a:p>
        </p:txBody>
      </p:sp>
    </p:spTree>
    <p:extLst>
      <p:ext uri="{BB962C8B-B14F-4D97-AF65-F5344CB8AC3E}">
        <p14:creationId xmlns:p14="http://schemas.microsoft.com/office/powerpoint/2010/main" val="228143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F8B5F3-C13B-4168-9793-23B70F69D217}"/>
              </a:ext>
            </a:extLst>
          </p:cNvPr>
          <p:cNvSpPr/>
          <p:nvPr/>
        </p:nvSpPr>
        <p:spPr>
          <a:xfrm>
            <a:off x="672904" y="1553377"/>
            <a:ext cx="10846192" cy="4761153"/>
          </a:xfrm>
          <a:prstGeom prst="rect">
            <a:avLst/>
          </a:prstGeom>
        </p:spPr>
        <p:txBody>
          <a:bodyPr vert="horz" lIns="91440" tIns="45720" rIns="91440" bIns="45720" rtlCol="0">
            <a:normAutofit/>
          </a:bodyPr>
          <a:lstStyle/>
          <a:p>
            <a:pPr>
              <a:lnSpc>
                <a:spcPct val="90000"/>
              </a:lnSpc>
              <a:spcBef>
                <a:spcPts val="1000"/>
              </a:spcBef>
            </a:pPr>
            <a:r>
              <a:rPr lang="en-US" sz="2400" dirty="0">
                <a:solidFill>
                  <a:srgbClr val="333333"/>
                </a:solidFill>
                <a:latin typeface="Times New Roman" panose="02020603050405020304" pitchFamily="18" charset="0"/>
                <a:cs typeface="Times New Roman" panose="02020603050405020304" pitchFamily="18" charset="0"/>
              </a:rPr>
              <a:t>API gateway offers developers to create, publish, regulate, maintain, monitor, and secure APIs at any scale. APIs act as the "front door" for applications to access data, business logic, or functionality from your backend services or to access the cloud storage.</a:t>
            </a:r>
          </a:p>
          <a:p>
            <a:pPr>
              <a:lnSpc>
                <a:spcPct val="90000"/>
              </a:lnSpc>
              <a:spcBef>
                <a:spcPts val="1000"/>
              </a:spcBef>
            </a:pPr>
            <a:endParaRPr lang="en-US" sz="2400" dirty="0">
              <a:solidFill>
                <a:srgbClr val="333333"/>
              </a:solidFill>
              <a:latin typeface="Times New Roman" panose="02020603050405020304" pitchFamily="18" charset="0"/>
              <a:cs typeface="Times New Roman" panose="02020603050405020304" pitchFamily="18" charset="0"/>
            </a:endParaRPr>
          </a:p>
          <a:p>
            <a:pPr marL="1143000" lvl="2" indent="-228600">
              <a:lnSpc>
                <a:spcPct val="90000"/>
              </a:lnSpc>
              <a:spcBef>
                <a:spcPts val="500"/>
              </a:spcBef>
              <a:buFont typeface="Arial" panose="020B0604020202020204" pitchFamily="34" charset="0"/>
              <a:buChar char="•"/>
            </a:pPr>
            <a:r>
              <a:rPr lang="en-US" sz="2000" dirty="0">
                <a:solidFill>
                  <a:schemeClr val="tx1"/>
                </a:solidFill>
              </a:rPr>
              <a:t>Flexible, Self-service, and Pay-as-you-go</a:t>
            </a:r>
          </a:p>
          <a:p>
            <a:pPr marL="1143000" lvl="2" indent="-228600">
              <a:lnSpc>
                <a:spcPct val="90000"/>
              </a:lnSpc>
              <a:spcBef>
                <a:spcPts val="500"/>
              </a:spcBef>
              <a:buFont typeface="Arial" panose="020B0604020202020204" pitchFamily="34" charset="0"/>
              <a:buChar char="•"/>
            </a:pPr>
            <a:r>
              <a:rPr lang="en-US" sz="2000" dirty="0">
                <a:solidFill>
                  <a:schemeClr val="tx1"/>
                </a:solidFill>
              </a:rPr>
              <a:t>API Caching and Throttling</a:t>
            </a:r>
          </a:p>
          <a:p>
            <a:pPr marL="1143000" lvl="2" indent="-228600">
              <a:lnSpc>
                <a:spcPct val="90000"/>
              </a:lnSpc>
              <a:spcBef>
                <a:spcPts val="500"/>
              </a:spcBef>
              <a:buFont typeface="Arial" panose="020B0604020202020204" pitchFamily="34" charset="0"/>
              <a:buChar char="•"/>
            </a:pPr>
            <a:r>
              <a:rPr lang="en-US" sz="2000" dirty="0">
                <a:solidFill>
                  <a:schemeClr val="tx1"/>
                </a:solidFill>
              </a:rPr>
              <a:t>Security(Authentication authorization and access control)</a:t>
            </a:r>
          </a:p>
          <a:p>
            <a:pPr marL="1143000" lvl="2" indent="-228600">
              <a:lnSpc>
                <a:spcPct val="90000"/>
              </a:lnSpc>
              <a:spcBef>
                <a:spcPts val="500"/>
              </a:spcBef>
              <a:buFont typeface="Arial" panose="020B0604020202020204" pitchFamily="34" charset="0"/>
              <a:buChar char="•"/>
            </a:pPr>
            <a:r>
              <a:rPr lang="en-US" sz="2000" dirty="0">
                <a:solidFill>
                  <a:schemeClr val="tx1"/>
                </a:solidFill>
              </a:rPr>
              <a:t>API Lifecycle Management</a:t>
            </a:r>
          </a:p>
          <a:p>
            <a:pPr marL="1143000" lvl="2" indent="-228600">
              <a:lnSpc>
                <a:spcPct val="90000"/>
              </a:lnSpc>
              <a:spcBef>
                <a:spcPts val="500"/>
              </a:spcBef>
              <a:buFont typeface="Arial" panose="020B0604020202020204" pitchFamily="34" charset="0"/>
              <a:buChar char="•"/>
            </a:pPr>
            <a:r>
              <a:rPr lang="en-US" sz="2000" dirty="0">
                <a:solidFill>
                  <a:schemeClr val="tx1"/>
                </a:solidFill>
              </a:rPr>
              <a:t>Native Code Generation</a:t>
            </a:r>
          </a:p>
          <a:p>
            <a:pPr marL="1143000" lvl="2" indent="-228600">
              <a:lnSpc>
                <a:spcPct val="90000"/>
              </a:lnSpc>
              <a:spcBef>
                <a:spcPts val="500"/>
              </a:spcBef>
              <a:buFont typeface="Arial" panose="020B0604020202020204" pitchFamily="34" charset="0"/>
              <a:buChar char="•"/>
            </a:pPr>
            <a:r>
              <a:rPr lang="en-US" sz="2000" dirty="0">
                <a:solidFill>
                  <a:schemeClr val="tx1"/>
                </a:solidFill>
              </a:rPr>
              <a:t>Monitoring and logging </a:t>
            </a:r>
          </a:p>
          <a:p>
            <a:pPr marL="1143000" lvl="2" indent="-228600">
              <a:lnSpc>
                <a:spcPct val="90000"/>
              </a:lnSpc>
              <a:spcBef>
                <a:spcPts val="500"/>
              </a:spcBef>
              <a:buFont typeface="Arial" panose="020B0604020202020204" pitchFamily="34" charset="0"/>
              <a:buChar char="•"/>
            </a:pPr>
            <a:r>
              <a:rPr lang="en-US" sz="2000" dirty="0">
                <a:solidFill>
                  <a:schemeClr val="tx1"/>
                </a:solidFill>
              </a:rPr>
              <a:t>traffic management, CORS support</a:t>
            </a:r>
          </a:p>
          <a:p>
            <a:pPr marL="228600" indent="-228600">
              <a:lnSpc>
                <a:spcPct val="90000"/>
              </a:lnSpc>
              <a:spcBef>
                <a:spcPts val="1000"/>
              </a:spcBef>
              <a:buFont typeface="Arial" panose="020B0604020202020204" pitchFamily="34" charset="0"/>
              <a:buChar char="•"/>
            </a:pPr>
            <a:endParaRPr lang="en-US" sz="2800" dirty="0">
              <a:solidFill>
                <a:srgbClr val="333333"/>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E3D5612-B2FD-4F50-9FE2-1D65202CB3A2}"/>
              </a:ext>
            </a:extLst>
          </p:cNvPr>
          <p:cNvSpPr/>
          <p:nvPr/>
        </p:nvSpPr>
        <p:spPr>
          <a:xfrm>
            <a:off x="513895" y="301015"/>
            <a:ext cx="10846191" cy="8006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API Gateway</a:t>
            </a:r>
          </a:p>
        </p:txBody>
      </p:sp>
    </p:spTree>
    <p:extLst>
      <p:ext uri="{BB962C8B-B14F-4D97-AF65-F5344CB8AC3E}">
        <p14:creationId xmlns:p14="http://schemas.microsoft.com/office/powerpoint/2010/main" val="21654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62B5-6845-497C-BED3-CBF8A8FEAD4E}"/>
              </a:ext>
            </a:extLst>
          </p:cNvPr>
          <p:cNvSpPr>
            <a:spLocks noGrp="1"/>
          </p:cNvSpPr>
          <p:nvPr>
            <p:ph type="title"/>
          </p:nvPr>
        </p:nvSpPr>
        <p:spPr>
          <a:xfrm>
            <a:off x="838200" y="310042"/>
            <a:ext cx="10515600" cy="582326"/>
          </a:xfrm>
        </p:spPr>
        <p:txBody>
          <a:bodyPr>
            <a:normAutofit fontScale="90000"/>
          </a:bodyPr>
          <a:lstStyle/>
          <a:p>
            <a:r>
              <a:rPr lang="en-US" dirty="0"/>
              <a:t> Lambda function advantages </a:t>
            </a:r>
          </a:p>
        </p:txBody>
      </p:sp>
      <p:sp>
        <p:nvSpPr>
          <p:cNvPr id="3" name="Content Placeholder 2">
            <a:extLst>
              <a:ext uri="{FF2B5EF4-FFF2-40B4-BE49-F238E27FC236}">
                <a16:creationId xmlns:a16="http://schemas.microsoft.com/office/drawing/2014/main" id="{2D722EE2-18B5-4979-98D6-962401869E74}"/>
              </a:ext>
            </a:extLst>
          </p:cNvPr>
          <p:cNvSpPr>
            <a:spLocks noGrp="1"/>
          </p:cNvSpPr>
          <p:nvPr>
            <p:ph idx="1"/>
          </p:nvPr>
        </p:nvSpPr>
        <p:spPr/>
        <p:txBody>
          <a:bodyPr>
            <a:normAutofit lnSpcReduction="10000"/>
          </a:bodyPr>
          <a:lstStyle/>
          <a:p>
            <a:pPr algn="l"/>
            <a:r>
              <a:rPr lang="en-US" b="0" i="0" dirty="0">
                <a:solidFill>
                  <a:srgbClr val="333333"/>
                </a:solidFill>
                <a:effectLst/>
                <a:latin typeface="Times New Roman" panose="02020603050405020304" pitchFamily="18" charset="0"/>
                <a:cs typeface="Times New Roman" panose="02020603050405020304" pitchFamily="18" charset="0"/>
              </a:rPr>
              <a:t>Move production </a:t>
            </a:r>
          </a:p>
          <a:p>
            <a:pPr marL="0" indent="0">
              <a:lnSpc>
                <a:spcPct val="100000"/>
              </a:lnSpc>
              <a:buNone/>
            </a:pPr>
            <a:r>
              <a:rPr lang="en-US" sz="2000" dirty="0">
                <a:solidFill>
                  <a:srgbClr val="333333"/>
                </a:solidFill>
                <a:latin typeface="Times New Roman" panose="02020603050405020304" pitchFamily="18" charset="0"/>
                <a:cs typeface="Times New Roman" panose="02020603050405020304" pitchFamily="18" charset="0"/>
              </a:rPr>
              <a:t>      By eliminating operational overhead, your teams can release quickly, get feedback, and iterate to get to market faster. It support easy way to move from dev to production environment, it supports deferent deployments methods   </a:t>
            </a:r>
          </a:p>
          <a:p>
            <a:pPr algn="l"/>
            <a:r>
              <a:rPr lang="en-US" b="0" i="0" dirty="0">
                <a:solidFill>
                  <a:srgbClr val="333333"/>
                </a:solidFill>
                <a:effectLst/>
                <a:latin typeface="Times New Roman" panose="02020603050405020304" pitchFamily="18" charset="0"/>
                <a:cs typeface="Times New Roman" panose="02020603050405020304" pitchFamily="18" charset="0"/>
              </a:rPr>
              <a:t>Lower your costs</a:t>
            </a:r>
          </a:p>
          <a:p>
            <a:pPr marL="0" indent="0">
              <a:lnSpc>
                <a:spcPct val="100000"/>
              </a:lnSpc>
              <a:buNone/>
            </a:pPr>
            <a:r>
              <a:rPr lang="en-US" b="0" i="0" dirty="0">
                <a:solidFill>
                  <a:srgbClr val="333333"/>
                </a:solidFill>
                <a:effectLst/>
                <a:latin typeface="Times New Roman" panose="02020603050405020304" pitchFamily="18" charset="0"/>
                <a:cs typeface="Times New Roman" panose="02020603050405020304" pitchFamily="18" charset="0"/>
              </a:rPr>
              <a:t>	</a:t>
            </a:r>
            <a:r>
              <a:rPr lang="en-US" sz="2000" dirty="0">
                <a:solidFill>
                  <a:srgbClr val="333333"/>
                </a:solidFill>
                <a:latin typeface="Times New Roman" panose="02020603050405020304" pitchFamily="18" charset="0"/>
                <a:cs typeface="Times New Roman" panose="02020603050405020304" pitchFamily="18" charset="0"/>
              </a:rPr>
              <a:t>With a pay-for-value billing model (per request, per MB of memory, number seconds you run your code and data you transferred ) , you never pay for over-provisioning and your resource utilization is optimized on your behalf. </a:t>
            </a:r>
          </a:p>
          <a:p>
            <a:r>
              <a:rPr lang="en-US" dirty="0">
                <a:solidFill>
                  <a:srgbClr val="333333"/>
                </a:solidFill>
                <a:latin typeface="Times New Roman" panose="02020603050405020304" pitchFamily="18" charset="0"/>
                <a:cs typeface="Times New Roman" panose="02020603050405020304" pitchFamily="18" charset="0"/>
              </a:rPr>
              <a:t>Adapt at scale</a:t>
            </a:r>
          </a:p>
          <a:p>
            <a:pPr marL="0" indent="0">
              <a:buNone/>
            </a:pPr>
            <a:r>
              <a:rPr lang="en-US" dirty="0">
                <a:solidFill>
                  <a:srgbClr val="333333"/>
                </a:solidFill>
                <a:latin typeface="Times New Roman" panose="02020603050405020304" pitchFamily="18" charset="0"/>
                <a:cs typeface="Times New Roman" panose="02020603050405020304" pitchFamily="18" charset="0"/>
              </a:rPr>
              <a:t>       </a:t>
            </a:r>
            <a:r>
              <a:rPr lang="en-US" sz="2100" dirty="0">
                <a:solidFill>
                  <a:srgbClr val="333333"/>
                </a:solidFill>
                <a:latin typeface="Times New Roman" panose="02020603050405020304" pitchFamily="18" charset="0"/>
                <a:cs typeface="Times New Roman" panose="02020603050405020304" pitchFamily="18" charset="0"/>
              </a:rPr>
              <a:t>With technologies that automatically scale from zero to peak demands, you can adapt to customer needs faster than ever. Virtually it will support unlimited concurrency of requests.    </a:t>
            </a:r>
          </a:p>
          <a:p>
            <a:pPr marL="0" indent="0" algn="l">
              <a:buNone/>
            </a:pPr>
            <a:endParaRPr lang="en-US" b="0" i="0" dirty="0">
              <a:solidFill>
                <a:srgbClr val="333333"/>
              </a:solidFill>
              <a:effectLst/>
              <a:latin typeface="AmazonEmber"/>
            </a:endParaRPr>
          </a:p>
          <a:p>
            <a:endParaRPr lang="en-US" dirty="0"/>
          </a:p>
        </p:txBody>
      </p:sp>
    </p:spTree>
    <p:extLst>
      <p:ext uri="{BB962C8B-B14F-4D97-AF65-F5344CB8AC3E}">
        <p14:creationId xmlns:p14="http://schemas.microsoft.com/office/powerpoint/2010/main" val="252561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62B5-6845-497C-BED3-CBF8A8FEAD4E}"/>
              </a:ext>
            </a:extLst>
          </p:cNvPr>
          <p:cNvSpPr>
            <a:spLocks noGrp="1"/>
          </p:cNvSpPr>
          <p:nvPr>
            <p:ph type="title"/>
          </p:nvPr>
        </p:nvSpPr>
        <p:spPr>
          <a:xfrm>
            <a:off x="838200" y="365126"/>
            <a:ext cx="10515600" cy="582326"/>
          </a:xfrm>
        </p:spPr>
        <p:txBody>
          <a:bodyPr>
            <a:normAutofit fontScale="90000"/>
          </a:bodyPr>
          <a:lstStyle/>
          <a:p>
            <a:r>
              <a:rPr lang="en-US" dirty="0"/>
              <a:t> Lambda function advantages </a:t>
            </a:r>
          </a:p>
        </p:txBody>
      </p:sp>
      <p:sp>
        <p:nvSpPr>
          <p:cNvPr id="3" name="Content Placeholder 2">
            <a:extLst>
              <a:ext uri="{FF2B5EF4-FFF2-40B4-BE49-F238E27FC236}">
                <a16:creationId xmlns:a16="http://schemas.microsoft.com/office/drawing/2014/main" id="{2D722EE2-18B5-4979-98D6-962401869E74}"/>
              </a:ext>
            </a:extLst>
          </p:cNvPr>
          <p:cNvSpPr>
            <a:spLocks noGrp="1"/>
          </p:cNvSpPr>
          <p:nvPr>
            <p:ph idx="1"/>
          </p:nvPr>
        </p:nvSpPr>
        <p:spPr>
          <a:xfrm>
            <a:off x="838200" y="1388126"/>
            <a:ext cx="11104084" cy="5104748"/>
          </a:xfrm>
        </p:spPr>
        <p:txBody>
          <a:bodyPr>
            <a:normAutofit/>
          </a:bodyPr>
          <a:lstStyle/>
          <a:p>
            <a:pPr marL="0" indent="0">
              <a:buNone/>
            </a:pPr>
            <a:endParaRPr lang="en-US" dirty="0">
              <a:solidFill>
                <a:srgbClr val="333333"/>
              </a:solidFill>
              <a:latin typeface="Times New Roman" panose="02020603050405020304" pitchFamily="18" charset="0"/>
              <a:cs typeface="Times New Roman" panose="02020603050405020304" pitchFamily="18" charset="0"/>
            </a:endParaRPr>
          </a:p>
          <a:p>
            <a:r>
              <a:rPr lang="en-US" dirty="0">
                <a:solidFill>
                  <a:srgbClr val="333333"/>
                </a:solidFill>
                <a:latin typeface="Times New Roman" panose="02020603050405020304" pitchFamily="18" charset="0"/>
                <a:cs typeface="Times New Roman" panose="02020603050405020304" pitchFamily="18" charset="0"/>
              </a:rPr>
              <a:t>Build better applications, easier</a:t>
            </a:r>
          </a:p>
          <a:p>
            <a:pPr marL="0" indent="0">
              <a:buNone/>
            </a:pPr>
            <a:r>
              <a:rPr lang="en-US" dirty="0">
                <a:solidFill>
                  <a:srgbClr val="333333"/>
                </a:solidFill>
                <a:latin typeface="Times New Roman" panose="02020603050405020304" pitchFamily="18" charset="0"/>
                <a:cs typeface="Times New Roman" panose="02020603050405020304" pitchFamily="18" charset="0"/>
              </a:rPr>
              <a:t>	</a:t>
            </a:r>
            <a:r>
              <a:rPr lang="en-US" sz="2000" dirty="0">
                <a:solidFill>
                  <a:srgbClr val="333333"/>
                </a:solidFill>
                <a:latin typeface="Times New Roman" panose="02020603050405020304" pitchFamily="18" charset="0"/>
                <a:cs typeface="Times New Roman" panose="02020603050405020304" pitchFamily="18" charset="0"/>
              </a:rPr>
              <a:t>Serverless applications have built-in service integrations, so you can focus on building your application instead of configuring it. It supports many language RUNTIMEs; it will support CI/CD along with Code As Infrastructure so we can build the application along with supporting/required/ infrastructure services without operation effort.   </a:t>
            </a:r>
          </a:p>
          <a:p>
            <a:pPr marL="0" indent="0">
              <a:buNone/>
            </a:pPr>
            <a:endParaRPr lang="en-US" sz="2000" dirty="0">
              <a:solidFill>
                <a:srgbClr val="333333"/>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7696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7018-B640-40D2-A125-A2B2F066F513}"/>
              </a:ext>
            </a:extLst>
          </p:cNvPr>
          <p:cNvSpPr>
            <a:spLocks noGrp="1"/>
          </p:cNvSpPr>
          <p:nvPr>
            <p:ph type="title"/>
          </p:nvPr>
        </p:nvSpPr>
        <p:spPr>
          <a:xfrm>
            <a:off x="838200" y="365125"/>
            <a:ext cx="10515600" cy="681477"/>
          </a:xfrm>
        </p:spPr>
        <p:txBody>
          <a:bodyPr vert="horz" lIns="91440" tIns="45720" rIns="91440" bIns="45720" rtlCol="0" anchor="ctr">
            <a:normAutofit fontScale="90000"/>
          </a:bodyPr>
          <a:lstStyle/>
          <a:p>
            <a:r>
              <a:rPr lang="en-US" dirty="0"/>
              <a:t>Lambda function disadvantages</a:t>
            </a:r>
          </a:p>
        </p:txBody>
      </p:sp>
      <p:sp>
        <p:nvSpPr>
          <p:cNvPr id="3" name="Content Placeholder 2">
            <a:extLst>
              <a:ext uri="{FF2B5EF4-FFF2-40B4-BE49-F238E27FC236}">
                <a16:creationId xmlns:a16="http://schemas.microsoft.com/office/drawing/2014/main" id="{AA3250FC-2890-4B06-B8FF-7DC0A773E33C}"/>
              </a:ext>
            </a:extLst>
          </p:cNvPr>
          <p:cNvSpPr>
            <a:spLocks noGrp="1"/>
          </p:cNvSpPr>
          <p:nvPr>
            <p:ph idx="1"/>
          </p:nvPr>
        </p:nvSpPr>
        <p:spPr/>
        <p:txBody>
          <a:bodyPr/>
          <a:lstStyle/>
          <a:p>
            <a:r>
              <a:rPr lang="en-US" dirty="0">
                <a:solidFill>
                  <a:srgbClr val="333333"/>
                </a:solidFill>
                <a:latin typeface="Times New Roman" panose="02020603050405020304" pitchFamily="18" charset="0"/>
                <a:cs typeface="Times New Roman" panose="02020603050405020304" pitchFamily="18" charset="0"/>
              </a:rPr>
              <a:t>Performance /</a:t>
            </a:r>
            <a:r>
              <a:rPr lang="en-US" b="0" i="0" dirty="0">
                <a:solidFill>
                  <a:srgbClr val="000000"/>
                </a:solidFill>
                <a:effectLst/>
                <a:latin typeface="Soleil"/>
              </a:rPr>
              <a:t> </a:t>
            </a:r>
            <a:r>
              <a:rPr lang="en-US" dirty="0">
                <a:solidFill>
                  <a:srgbClr val="333333"/>
                </a:solidFill>
                <a:latin typeface="Times New Roman" panose="02020603050405020304" pitchFamily="18" charset="0"/>
                <a:cs typeface="Times New Roman" panose="02020603050405020304" pitchFamily="18" charset="0"/>
              </a:rPr>
              <a:t>Latency</a:t>
            </a:r>
          </a:p>
          <a:p>
            <a:pPr marL="0" indent="0">
              <a:buNone/>
            </a:pPr>
            <a:r>
              <a:rPr lang="en-US" sz="2800" dirty="0">
                <a:solidFill>
                  <a:srgbClr val="333333"/>
                </a:solidFill>
                <a:latin typeface="Times New Roman" panose="02020603050405020304" pitchFamily="18" charset="0"/>
                <a:cs typeface="Times New Roman" panose="02020603050405020304" pitchFamily="18" charset="0"/>
              </a:rPr>
              <a:t>	</a:t>
            </a:r>
            <a:r>
              <a:rPr lang="en-US" sz="2000" dirty="0">
                <a:solidFill>
                  <a:srgbClr val="333333"/>
                </a:solidFill>
                <a:latin typeface="Times New Roman" panose="02020603050405020304" pitchFamily="18" charset="0"/>
                <a:cs typeface="Times New Roman" panose="02020603050405020304" pitchFamily="18" charset="0"/>
              </a:rPr>
              <a:t> Start ups times(cold start) may have issue  based on language you implemented your function. Type of resources we are going to access. </a:t>
            </a:r>
          </a:p>
          <a:p>
            <a:endParaRPr lang="en-US" dirty="0"/>
          </a:p>
        </p:txBody>
      </p:sp>
    </p:spTree>
    <p:extLst>
      <p:ext uri="{BB962C8B-B14F-4D97-AF65-F5344CB8AC3E}">
        <p14:creationId xmlns:p14="http://schemas.microsoft.com/office/powerpoint/2010/main" val="45608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71A7-8AFE-448E-8C56-91E1673D75E1}"/>
              </a:ext>
            </a:extLst>
          </p:cNvPr>
          <p:cNvSpPr>
            <a:spLocks noGrp="1"/>
          </p:cNvSpPr>
          <p:nvPr>
            <p:ph type="title"/>
          </p:nvPr>
        </p:nvSpPr>
        <p:spPr>
          <a:xfrm>
            <a:off x="838200" y="365125"/>
            <a:ext cx="10515600" cy="802663"/>
          </a:xfrm>
        </p:spPr>
        <p:txBody>
          <a:bodyPr/>
          <a:lstStyle/>
          <a:p>
            <a:r>
              <a:rPr lang="en-US" b="1" i="0" dirty="0">
                <a:solidFill>
                  <a:srgbClr val="292929"/>
                </a:solidFill>
                <a:effectLst/>
                <a:latin typeface="charter"/>
              </a:rPr>
              <a:t>Monitoring, logging, and tracing</a:t>
            </a:r>
            <a:endParaRPr lang="en-US" dirty="0"/>
          </a:p>
        </p:txBody>
      </p:sp>
      <p:sp>
        <p:nvSpPr>
          <p:cNvPr id="3" name="Content Placeholder 2">
            <a:extLst>
              <a:ext uri="{FF2B5EF4-FFF2-40B4-BE49-F238E27FC236}">
                <a16:creationId xmlns:a16="http://schemas.microsoft.com/office/drawing/2014/main" id="{A8F38DEC-41A9-4DDE-BA26-32579EAFD808}"/>
              </a:ext>
            </a:extLst>
          </p:cNvPr>
          <p:cNvSpPr>
            <a:spLocks noGrp="1"/>
          </p:cNvSpPr>
          <p:nvPr>
            <p:ph idx="1"/>
          </p:nvPr>
        </p:nvSpPr>
        <p:spPr/>
        <p:txBody>
          <a:bodyPr>
            <a:normAutofit/>
          </a:bodyPr>
          <a:lstStyle/>
          <a:p>
            <a:pPr algn="l">
              <a:buFont typeface="Arial" panose="020B0604020202020204" pitchFamily="34" charset="0"/>
              <a:buChar char="•"/>
            </a:pPr>
            <a:r>
              <a:rPr lang="en-US" sz="2400" b="1" i="0" dirty="0">
                <a:solidFill>
                  <a:srgbClr val="292929"/>
                </a:solidFill>
                <a:effectLst/>
                <a:latin typeface="charter"/>
              </a:rPr>
              <a:t>Monitoring</a:t>
            </a:r>
            <a:r>
              <a:rPr lang="en-US" sz="2400" b="0" i="0" dirty="0">
                <a:solidFill>
                  <a:srgbClr val="292929"/>
                </a:solidFill>
                <a:effectLst/>
                <a:latin typeface="charter"/>
              </a:rPr>
              <a:t> — AWS CloudWatch automatically collects runtime and basic performance metrics from your functions. You can export these metrics to third-party monitoring solutions or access them through the CloudWatch Console or AWS CLI. Keep in mind, however, that you are charged a small fee every time you access metrics.</a:t>
            </a:r>
          </a:p>
          <a:p>
            <a:pPr algn="l">
              <a:buFont typeface="Arial" panose="020B0604020202020204" pitchFamily="34" charset="0"/>
              <a:buChar char="•"/>
            </a:pPr>
            <a:r>
              <a:rPr lang="en-US" sz="2400" b="1" i="0" dirty="0">
                <a:solidFill>
                  <a:srgbClr val="292929"/>
                </a:solidFill>
                <a:effectLst/>
                <a:latin typeface="charter"/>
              </a:rPr>
              <a:t>Logging</a:t>
            </a:r>
            <a:r>
              <a:rPr lang="en-US" sz="2400" b="0" i="0" dirty="0">
                <a:solidFill>
                  <a:srgbClr val="292929"/>
                </a:solidFill>
                <a:effectLst/>
                <a:latin typeface="charter"/>
              </a:rPr>
              <a:t> — you can insert logging statements into your code to send data to CloudWatch Logs. You can then view these logs via the console, AWS CLI, or export with the API. have logs Lambda outputs all logs to AWS CloudWatch Logs by default.</a:t>
            </a:r>
          </a:p>
          <a:p>
            <a:pPr algn="l">
              <a:buFont typeface="Arial" panose="020B0604020202020204" pitchFamily="34" charset="0"/>
              <a:buChar char="•"/>
            </a:pPr>
            <a:r>
              <a:rPr lang="en-US" sz="2400" b="1" i="0" dirty="0">
                <a:solidFill>
                  <a:srgbClr val="292929"/>
                </a:solidFill>
                <a:effectLst/>
                <a:latin typeface="charter"/>
              </a:rPr>
              <a:t>Tracing</a:t>
            </a:r>
            <a:r>
              <a:rPr lang="en-US" sz="2400" b="0" i="0" dirty="0">
                <a:solidFill>
                  <a:srgbClr val="292929"/>
                </a:solidFill>
                <a:effectLst/>
                <a:latin typeface="charter"/>
              </a:rPr>
              <a:t> — AWS X-Ray is a service you can use for the end-to-end tracing of Lambda functions and microservices architectures in general. </a:t>
            </a:r>
          </a:p>
        </p:txBody>
      </p:sp>
    </p:spTree>
    <p:extLst>
      <p:ext uri="{BB962C8B-B14F-4D97-AF65-F5344CB8AC3E}">
        <p14:creationId xmlns:p14="http://schemas.microsoft.com/office/powerpoint/2010/main" val="20711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C95B-E208-49E3-B806-83B633FFD546}"/>
              </a:ext>
            </a:extLst>
          </p:cNvPr>
          <p:cNvSpPr>
            <a:spLocks noGrp="1"/>
          </p:cNvSpPr>
          <p:nvPr>
            <p:ph type="title"/>
          </p:nvPr>
        </p:nvSpPr>
        <p:spPr>
          <a:xfrm>
            <a:off x="838200" y="165256"/>
            <a:ext cx="10515600" cy="892366"/>
          </a:xfrm>
        </p:spPr>
        <p:txBody>
          <a:bodyPr>
            <a:noAutofit/>
          </a:bodyPr>
          <a:lstStyle/>
          <a:p>
            <a:pPr algn="ctr"/>
            <a:r>
              <a:rPr lang="en-US" sz="3200" b="1" i="0" dirty="0">
                <a:solidFill>
                  <a:srgbClr val="404040"/>
                </a:solidFill>
                <a:effectLst/>
                <a:latin typeface="Oswald"/>
              </a:rPr>
              <a:t>Advantages of DynamoDB:</a:t>
            </a:r>
            <a:br>
              <a:rPr lang="en-US" sz="3200" b="1" i="0" dirty="0">
                <a:solidFill>
                  <a:srgbClr val="404040"/>
                </a:solidFill>
                <a:effectLst/>
                <a:latin typeface="Oswald"/>
              </a:rPr>
            </a:br>
            <a:endParaRPr lang="en-US" sz="3200" dirty="0"/>
          </a:p>
        </p:txBody>
      </p:sp>
      <p:sp>
        <p:nvSpPr>
          <p:cNvPr id="3" name="Content Placeholder 2">
            <a:extLst>
              <a:ext uri="{FF2B5EF4-FFF2-40B4-BE49-F238E27FC236}">
                <a16:creationId xmlns:a16="http://schemas.microsoft.com/office/drawing/2014/main" id="{AFC23285-E39E-43D1-B1E7-3EF397824584}"/>
              </a:ext>
            </a:extLst>
          </p:cNvPr>
          <p:cNvSpPr>
            <a:spLocks noGrp="1"/>
          </p:cNvSpPr>
          <p:nvPr>
            <p:ph idx="1"/>
          </p:nvPr>
        </p:nvSpPr>
        <p:spPr>
          <a:xfrm>
            <a:off x="838200" y="1333042"/>
            <a:ext cx="10515600" cy="5266059"/>
          </a:xfrm>
        </p:spPr>
        <p:txBody>
          <a:bodyPr>
            <a:normAutofit fontScale="92500" lnSpcReduction="20000"/>
          </a:bodyPr>
          <a:lstStyle/>
          <a:p>
            <a:pPr algn="l">
              <a:buFont typeface="Arial" panose="020B0604020202020204" pitchFamily="34" charset="0"/>
              <a:buChar char="•"/>
            </a:pPr>
            <a:r>
              <a:rPr lang="en-US" b="1" i="0" dirty="0">
                <a:solidFill>
                  <a:srgbClr val="404040"/>
                </a:solidFill>
                <a:effectLst/>
                <a:latin typeface="Poppins"/>
              </a:rPr>
              <a:t>Scalable – </a:t>
            </a:r>
            <a:r>
              <a:rPr lang="en-US" b="0" i="0" dirty="0">
                <a:solidFill>
                  <a:srgbClr val="404040"/>
                </a:solidFill>
                <a:effectLst/>
                <a:latin typeface="Poppins"/>
              </a:rPr>
              <a:t>User can store unlimited amount of data.</a:t>
            </a:r>
          </a:p>
          <a:p>
            <a:pPr algn="l">
              <a:buFont typeface="Arial" panose="020B0604020202020204" pitchFamily="34" charset="0"/>
              <a:buChar char="•"/>
            </a:pPr>
            <a:r>
              <a:rPr lang="en-US" b="1" i="0" dirty="0">
                <a:solidFill>
                  <a:srgbClr val="404040"/>
                </a:solidFill>
                <a:effectLst/>
                <a:latin typeface="Poppins"/>
              </a:rPr>
              <a:t>Distributed/</a:t>
            </a:r>
            <a:r>
              <a:rPr lang="en-US" b="1" dirty="0">
                <a:solidFill>
                  <a:srgbClr val="404040"/>
                </a:solidFill>
                <a:latin typeface="Poppins"/>
              </a:rPr>
              <a:t>Serverless</a:t>
            </a:r>
            <a:r>
              <a:rPr lang="en-US" b="1" i="0" dirty="0">
                <a:solidFill>
                  <a:srgbClr val="404040"/>
                </a:solidFill>
                <a:effectLst/>
                <a:latin typeface="Poppins"/>
              </a:rPr>
              <a:t> </a:t>
            </a:r>
            <a:r>
              <a:rPr lang="en-US" b="0" i="0" dirty="0">
                <a:solidFill>
                  <a:srgbClr val="404040"/>
                </a:solidFill>
                <a:effectLst/>
                <a:latin typeface="Poppins"/>
              </a:rPr>
              <a:t>– DynamoDB scales horizontally by expanding a single table over multiple server</a:t>
            </a:r>
          </a:p>
          <a:p>
            <a:pPr algn="l">
              <a:buFont typeface="Arial" panose="020B0604020202020204" pitchFamily="34" charset="0"/>
              <a:buChar char="•"/>
            </a:pPr>
            <a:r>
              <a:rPr lang="en-US" b="1" i="0" dirty="0">
                <a:solidFill>
                  <a:srgbClr val="404040"/>
                </a:solidFill>
                <a:effectLst/>
                <a:latin typeface="Poppins"/>
              </a:rPr>
              <a:t>Cost Effective</a:t>
            </a:r>
            <a:r>
              <a:rPr lang="en-US" b="0" i="0" dirty="0">
                <a:solidFill>
                  <a:srgbClr val="404040"/>
                </a:solidFill>
                <a:effectLst/>
                <a:latin typeface="Poppins"/>
              </a:rPr>
              <a:t> – One-year free tier allows more than 40 million database operations/month and pricing is based on throughput (read/write per second) rather than storage</a:t>
            </a:r>
          </a:p>
          <a:p>
            <a:pPr algn="l">
              <a:buFont typeface="Arial" panose="020B0604020202020204" pitchFamily="34" charset="0"/>
              <a:buChar char="•"/>
            </a:pPr>
            <a:r>
              <a:rPr lang="en-US" b="1" i="0" dirty="0">
                <a:solidFill>
                  <a:srgbClr val="404040"/>
                </a:solidFill>
                <a:effectLst/>
                <a:latin typeface="Poppins"/>
              </a:rPr>
              <a:t>Automatic data replication</a:t>
            </a:r>
            <a:r>
              <a:rPr lang="en-US" b="0" i="0" dirty="0">
                <a:solidFill>
                  <a:srgbClr val="404040"/>
                </a:solidFill>
                <a:effectLst/>
                <a:latin typeface="Poppins"/>
              </a:rPr>
              <a:t> – All data items are stored on Solid State Disks (SSDs) and  automatically replicated across multiple availability zones in a region</a:t>
            </a:r>
          </a:p>
          <a:p>
            <a:pPr algn="l">
              <a:buFont typeface="Arial" panose="020B0604020202020204" pitchFamily="34" charset="0"/>
              <a:buChar char="•"/>
            </a:pPr>
            <a:r>
              <a:rPr lang="en-US" b="1" i="0" dirty="0">
                <a:solidFill>
                  <a:srgbClr val="404040"/>
                </a:solidFill>
                <a:effectLst/>
                <a:latin typeface="Poppins"/>
              </a:rPr>
              <a:t>Secure</a:t>
            </a:r>
            <a:r>
              <a:rPr lang="en-US" b="0" i="0" dirty="0">
                <a:solidFill>
                  <a:srgbClr val="404040"/>
                </a:solidFill>
                <a:effectLst/>
                <a:latin typeface="Poppins"/>
              </a:rPr>
              <a:t> – DynamoDB uses proven secured methods to authenticate users and prevent unauthorized data access</a:t>
            </a:r>
          </a:p>
          <a:p>
            <a:pPr algn="l">
              <a:buFont typeface="Arial" panose="020B0604020202020204" pitchFamily="34" charset="0"/>
              <a:buChar char="•"/>
            </a:pPr>
            <a:r>
              <a:rPr lang="en-US" b="1" dirty="0">
                <a:solidFill>
                  <a:srgbClr val="404040"/>
                </a:solidFill>
                <a:latin typeface="Poppins"/>
              </a:rPr>
              <a:t>Easy Administration- </a:t>
            </a:r>
            <a:r>
              <a:rPr lang="en-US" dirty="0">
                <a:solidFill>
                  <a:srgbClr val="404040"/>
                </a:solidFill>
                <a:latin typeface="Poppins"/>
              </a:rPr>
              <a:t>Amazon DynamoDB is a fully managed service, you don't need to worry about hardware or software provisioning, setup &amp; configuration, software patching, distributed database cluster or partitioning data over multiple instances as you scale</a:t>
            </a:r>
          </a:p>
          <a:p>
            <a:pPr algn="l">
              <a:buFont typeface="Arial" panose="020B0604020202020204" pitchFamily="34" charset="0"/>
              <a:buChar char="•"/>
            </a:pPr>
            <a:endParaRPr lang="en-US" b="0" i="0" dirty="0">
              <a:solidFill>
                <a:srgbClr val="404040"/>
              </a:solidFill>
              <a:effectLst/>
              <a:latin typeface="Poppins"/>
            </a:endParaRPr>
          </a:p>
          <a:p>
            <a:pPr algn="l">
              <a:buFont typeface="Arial" panose="020B0604020202020204" pitchFamily="34" charset="0"/>
              <a:buChar char="•"/>
            </a:pPr>
            <a:endParaRPr lang="en-US" b="0" i="0" dirty="0">
              <a:solidFill>
                <a:srgbClr val="404040"/>
              </a:solidFill>
              <a:effectLst/>
              <a:latin typeface="Poppins"/>
            </a:endParaRPr>
          </a:p>
          <a:p>
            <a:pPr algn="l">
              <a:buFont typeface="Arial" panose="020B0604020202020204" pitchFamily="34" charset="0"/>
              <a:buChar char="•"/>
            </a:pPr>
            <a:endParaRPr lang="en-US" b="0" i="0" dirty="0">
              <a:solidFill>
                <a:srgbClr val="404040"/>
              </a:solidFill>
              <a:effectLst/>
              <a:latin typeface="Poppins"/>
            </a:endParaRPr>
          </a:p>
          <a:p>
            <a:endParaRPr lang="en-US" dirty="0"/>
          </a:p>
        </p:txBody>
      </p:sp>
      <p:sp>
        <p:nvSpPr>
          <p:cNvPr id="5" name="Rectangle 2">
            <a:extLst>
              <a:ext uri="{FF2B5EF4-FFF2-40B4-BE49-F238E27FC236}">
                <a16:creationId xmlns:a16="http://schemas.microsoft.com/office/drawing/2014/main" id="{72D79E88-52CF-41BF-A90E-875B202E23BB}"/>
              </a:ext>
            </a:extLst>
          </p:cNvPr>
          <p:cNvSpPr>
            <a:spLocks noChangeArrowheads="1"/>
          </p:cNvSpPr>
          <p:nvPr/>
        </p:nvSpPr>
        <p:spPr bwMode="auto">
          <a:xfrm>
            <a:off x="520700" y="84201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rPr>
              <a:t>- Amazon DynamoDB is a fully managed service, you don't need to worry about hardware or software provisioning, setup &amp; configuration, software patching, distributed database cluster or partitioning data over multiple instances as you scale</a:t>
            </a:r>
            <a:endParaRPr kumimoji="0" lang="en-US" altLang="en-US" sz="1100" b="0" i="0" u="none" strike="noStrike" cap="none" normalizeH="0" baseline="0">
              <a:ln>
                <a:noFill/>
              </a:ln>
              <a:solidFill>
                <a:srgbClr val="555555"/>
              </a:solidFill>
              <a:effectLst/>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8BD2DC70-3F85-4681-AD50-C8A8CB8740E0}"/>
              </a:ext>
            </a:extLst>
          </p:cNvPr>
          <p:cNvSpPr>
            <a:spLocks noChangeArrowheads="1"/>
          </p:cNvSpPr>
          <p:nvPr/>
        </p:nvSpPr>
        <p:spPr bwMode="auto">
          <a:xfrm>
            <a:off x="673100" y="85725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cs typeface="Arial" panose="020B0604020202020204" pitchFamily="34" charset="0"/>
              </a:rPr>
              <a:t>- Amazon DynamoDB is a fully managed service, you don't need to worry about hardware or software provisioning, setup &amp; configuration, software patching, distributed database cluster or partitioning data over multiple instances as you scale</a:t>
            </a:r>
            <a:endParaRPr kumimoji="0" lang="en-US" altLang="en-US" sz="1100" b="0" i="0" u="none" strike="noStrike" cap="none" normalizeH="0" baseline="0">
              <a:ln>
                <a:noFill/>
              </a:ln>
              <a:solidFill>
                <a:srgbClr val="555555"/>
              </a:solidFill>
              <a:effectLst/>
              <a:latin typeface="Ubuntu"/>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516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938D179C-D258-49C4-8AC3-0BBD9872DC4C}"/>
              </a:ext>
            </a:extLst>
          </p:cNvPr>
          <p:cNvGrpSpPr/>
          <p:nvPr/>
        </p:nvGrpSpPr>
        <p:grpSpPr>
          <a:xfrm>
            <a:off x="612969" y="259017"/>
            <a:ext cx="10183561" cy="6029241"/>
            <a:chOff x="612969" y="259017"/>
            <a:chExt cx="10183561" cy="6029241"/>
          </a:xfrm>
        </p:grpSpPr>
        <p:pic>
          <p:nvPicPr>
            <p:cNvPr id="1026" name="Picture 2" descr="Image result for mobile icon">
              <a:extLst>
                <a:ext uri="{FF2B5EF4-FFF2-40B4-BE49-F238E27FC236}">
                  <a16:creationId xmlns:a16="http://schemas.microsoft.com/office/drawing/2014/main" id="{0C21B295-CBE9-42EE-971F-0DED08BD6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812" y="2623039"/>
              <a:ext cx="1069731" cy="10697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laptop icon">
              <a:extLst>
                <a:ext uri="{FF2B5EF4-FFF2-40B4-BE49-F238E27FC236}">
                  <a16:creationId xmlns:a16="http://schemas.microsoft.com/office/drawing/2014/main" id="{0EBFBB72-E9DB-4D94-9A86-DCA4C4448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69" y="4100734"/>
              <a:ext cx="1511103" cy="1322215"/>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a:extLst>
                <a:ext uri="{FF2B5EF4-FFF2-40B4-BE49-F238E27FC236}">
                  <a16:creationId xmlns:a16="http://schemas.microsoft.com/office/drawing/2014/main" id="{C8AA73DD-611E-459E-9C63-1D46D62C2777}"/>
                </a:ext>
              </a:extLst>
            </p:cNvPr>
            <p:cNvGrpSpPr/>
            <p:nvPr/>
          </p:nvGrpSpPr>
          <p:grpSpPr>
            <a:xfrm>
              <a:off x="1920160" y="1336431"/>
              <a:ext cx="8876370" cy="4951827"/>
              <a:chOff x="1242787" y="1083211"/>
              <a:chExt cx="9514761" cy="5205047"/>
            </a:xfrm>
          </p:grpSpPr>
          <p:sp>
            <p:nvSpPr>
              <p:cNvPr id="2" name="Rectangle 1">
                <a:extLst>
                  <a:ext uri="{FF2B5EF4-FFF2-40B4-BE49-F238E27FC236}">
                    <a16:creationId xmlns:a16="http://schemas.microsoft.com/office/drawing/2014/main" id="{5F6776E1-3458-413F-A2AF-C5CC2461C136}"/>
                  </a:ext>
                </a:extLst>
              </p:cNvPr>
              <p:cNvSpPr/>
              <p:nvPr/>
            </p:nvSpPr>
            <p:spPr>
              <a:xfrm>
                <a:off x="3648408" y="1083211"/>
                <a:ext cx="7109140" cy="520504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6879606D-F2BB-41C3-BEEC-D41D88304899}"/>
                  </a:ext>
                </a:extLst>
              </p:cNvPr>
              <p:cNvGrpSpPr/>
              <p:nvPr/>
            </p:nvGrpSpPr>
            <p:grpSpPr>
              <a:xfrm>
                <a:off x="1242787" y="1397814"/>
                <a:ext cx="9333336" cy="4228677"/>
                <a:chOff x="1242787" y="1397814"/>
                <a:chExt cx="9333336" cy="4228677"/>
              </a:xfrm>
            </p:grpSpPr>
            <p:grpSp>
              <p:nvGrpSpPr>
                <p:cNvPr id="13" name="Group 12">
                  <a:extLst>
                    <a:ext uri="{FF2B5EF4-FFF2-40B4-BE49-F238E27FC236}">
                      <a16:creationId xmlns:a16="http://schemas.microsoft.com/office/drawing/2014/main" id="{5BD56F37-A546-4F0D-9BB4-108818FD64E0}"/>
                    </a:ext>
                  </a:extLst>
                </p:cNvPr>
                <p:cNvGrpSpPr/>
                <p:nvPr/>
              </p:nvGrpSpPr>
              <p:grpSpPr>
                <a:xfrm>
                  <a:off x="7576626" y="2813536"/>
                  <a:ext cx="1378634" cy="2812955"/>
                  <a:chOff x="8004517" y="2743200"/>
                  <a:chExt cx="1378634" cy="3010486"/>
                </a:xfrm>
              </p:grpSpPr>
              <p:sp>
                <p:nvSpPr>
                  <p:cNvPr id="3" name="Rectangle: Rounded Corners 2">
                    <a:extLst>
                      <a:ext uri="{FF2B5EF4-FFF2-40B4-BE49-F238E27FC236}">
                        <a16:creationId xmlns:a16="http://schemas.microsoft.com/office/drawing/2014/main" id="{D6ACA752-AF06-4DC0-8321-4A9641E32601}"/>
                      </a:ext>
                    </a:extLst>
                  </p:cNvPr>
                  <p:cNvSpPr/>
                  <p:nvPr/>
                </p:nvSpPr>
                <p:spPr>
                  <a:xfrm>
                    <a:off x="8004517" y="2743200"/>
                    <a:ext cx="1378634" cy="3010486"/>
                  </a:xfrm>
                  <a:prstGeom prst="roundRect">
                    <a:avLst/>
                  </a:prstGeom>
                  <a:noFill/>
                  <a:ln>
                    <a:solidFill>
                      <a:schemeClr val="accent5">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3291F5D6-8327-4232-B36F-49880A562D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8776" y="3006384"/>
                    <a:ext cx="630115" cy="630115"/>
                  </a:xfrm>
                  <a:prstGeom prst="rect">
                    <a:avLst/>
                  </a:prstGeom>
                </p:spPr>
              </p:pic>
              <p:pic>
                <p:nvPicPr>
                  <p:cNvPr id="6" name="Picture 5" descr="Icon&#10;&#10;Description automatically generated">
                    <a:extLst>
                      <a:ext uri="{FF2B5EF4-FFF2-40B4-BE49-F238E27FC236}">
                        <a16:creationId xmlns:a16="http://schemas.microsoft.com/office/drawing/2014/main" id="{B68ADAB0-463C-4ECC-93E0-06CFBA1D7C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8776" y="4643848"/>
                    <a:ext cx="630115" cy="630115"/>
                  </a:xfrm>
                  <a:prstGeom prst="rect">
                    <a:avLst/>
                  </a:prstGeom>
                </p:spPr>
              </p:pic>
              <p:sp>
                <p:nvSpPr>
                  <p:cNvPr id="7" name="Rectangle 6">
                    <a:extLst>
                      <a:ext uri="{FF2B5EF4-FFF2-40B4-BE49-F238E27FC236}">
                        <a16:creationId xmlns:a16="http://schemas.microsoft.com/office/drawing/2014/main" id="{ADC0D013-CEF6-4326-B83F-32AD4C818A82}"/>
                      </a:ext>
                    </a:extLst>
                  </p:cNvPr>
                  <p:cNvSpPr/>
                  <p:nvPr/>
                </p:nvSpPr>
                <p:spPr>
                  <a:xfrm>
                    <a:off x="8004517" y="3756074"/>
                    <a:ext cx="1378634" cy="4642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6">
                            <a:lumMod val="75000"/>
                          </a:schemeClr>
                        </a:solidFill>
                      </a:rPr>
                      <a:t>Target Lambda function </a:t>
                    </a:r>
                  </a:p>
                </p:txBody>
              </p:sp>
            </p:grpSp>
            <p:grpSp>
              <p:nvGrpSpPr>
                <p:cNvPr id="14" name="Group 13">
                  <a:extLst>
                    <a:ext uri="{FF2B5EF4-FFF2-40B4-BE49-F238E27FC236}">
                      <a16:creationId xmlns:a16="http://schemas.microsoft.com/office/drawing/2014/main" id="{12E2AD39-3E2D-417F-99B3-A52BE4E1FC91}"/>
                    </a:ext>
                  </a:extLst>
                </p:cNvPr>
                <p:cNvGrpSpPr/>
                <p:nvPr/>
              </p:nvGrpSpPr>
              <p:grpSpPr>
                <a:xfrm>
                  <a:off x="5257800" y="3485272"/>
                  <a:ext cx="999980" cy="1202789"/>
                  <a:chOff x="5322276" y="2890909"/>
                  <a:chExt cx="999980" cy="1202789"/>
                </a:xfrm>
              </p:grpSpPr>
              <p:pic>
                <p:nvPicPr>
                  <p:cNvPr id="11" name="Picture 10" descr="Icon&#10;&#10;Description automatically generated">
                    <a:extLst>
                      <a:ext uri="{FF2B5EF4-FFF2-40B4-BE49-F238E27FC236}">
                        <a16:creationId xmlns:a16="http://schemas.microsoft.com/office/drawing/2014/main" id="{078A2CBC-0215-446E-85C3-3132BF1D5A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276" y="2890909"/>
                    <a:ext cx="999980" cy="999980"/>
                  </a:xfrm>
                  <a:prstGeom prst="rect">
                    <a:avLst/>
                  </a:prstGeom>
                </p:spPr>
              </p:pic>
              <p:sp>
                <p:nvSpPr>
                  <p:cNvPr id="12" name="Rectangle 11">
                    <a:extLst>
                      <a:ext uri="{FF2B5EF4-FFF2-40B4-BE49-F238E27FC236}">
                        <a16:creationId xmlns:a16="http://schemas.microsoft.com/office/drawing/2014/main" id="{AEDA6EC9-70DC-46FF-83E1-9D276E1A01AD}"/>
                      </a:ext>
                    </a:extLst>
                  </p:cNvPr>
                  <p:cNvSpPr/>
                  <p:nvPr/>
                </p:nvSpPr>
                <p:spPr>
                  <a:xfrm>
                    <a:off x="5322276" y="3876822"/>
                    <a:ext cx="999980" cy="21687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API Gateway</a:t>
                    </a:r>
                  </a:p>
                </p:txBody>
              </p:sp>
            </p:grpSp>
            <p:grpSp>
              <p:nvGrpSpPr>
                <p:cNvPr id="16" name="Group 15">
                  <a:extLst>
                    <a:ext uri="{FF2B5EF4-FFF2-40B4-BE49-F238E27FC236}">
                      <a16:creationId xmlns:a16="http://schemas.microsoft.com/office/drawing/2014/main" id="{B58C4D31-105F-43A4-9F41-65D02D1A77E1}"/>
                    </a:ext>
                  </a:extLst>
                </p:cNvPr>
                <p:cNvGrpSpPr/>
                <p:nvPr/>
              </p:nvGrpSpPr>
              <p:grpSpPr>
                <a:xfrm>
                  <a:off x="5257800" y="1397814"/>
                  <a:ext cx="999980" cy="1222730"/>
                  <a:chOff x="5858020" y="1496288"/>
                  <a:chExt cx="999980" cy="1222730"/>
                </a:xfrm>
              </p:grpSpPr>
              <p:pic>
                <p:nvPicPr>
                  <p:cNvPr id="9" name="Picture 8" descr="Icon&#10;&#10;Description automatically generated">
                    <a:extLst>
                      <a:ext uri="{FF2B5EF4-FFF2-40B4-BE49-F238E27FC236}">
                        <a16:creationId xmlns:a16="http://schemas.microsoft.com/office/drawing/2014/main" id="{73B4F710-13C7-48E8-A324-8C7A32B4B9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020" y="1496288"/>
                    <a:ext cx="999980" cy="999980"/>
                  </a:xfrm>
                  <a:prstGeom prst="rect">
                    <a:avLst/>
                  </a:prstGeom>
                </p:spPr>
              </p:pic>
              <p:sp>
                <p:nvSpPr>
                  <p:cNvPr id="15" name="Rectangle 14">
                    <a:extLst>
                      <a:ext uri="{FF2B5EF4-FFF2-40B4-BE49-F238E27FC236}">
                        <a16:creationId xmlns:a16="http://schemas.microsoft.com/office/drawing/2014/main" id="{598A01D0-8C00-4798-B97B-B33BC5123F41}"/>
                      </a:ext>
                    </a:extLst>
                  </p:cNvPr>
                  <p:cNvSpPr/>
                  <p:nvPr/>
                </p:nvSpPr>
                <p:spPr>
                  <a:xfrm>
                    <a:off x="5858020" y="2502142"/>
                    <a:ext cx="999980" cy="2168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Authorizers</a:t>
                    </a:r>
                  </a:p>
                </p:txBody>
              </p:sp>
            </p:grpSp>
            <p:cxnSp>
              <p:nvCxnSpPr>
                <p:cNvPr id="18" name="Straight Arrow Connector 17">
                  <a:extLst>
                    <a:ext uri="{FF2B5EF4-FFF2-40B4-BE49-F238E27FC236}">
                      <a16:creationId xmlns:a16="http://schemas.microsoft.com/office/drawing/2014/main" id="{67AF8AFE-B5D8-4F73-ADED-6AD5FD271E5E}"/>
                    </a:ext>
                  </a:extLst>
                </p:cNvPr>
                <p:cNvCxnSpPr>
                  <a:stCxn id="11" idx="3"/>
                  <a:endCxn id="7" idx="1"/>
                </p:cNvCxnSpPr>
                <p:nvPr/>
              </p:nvCxnSpPr>
              <p:spPr>
                <a:xfrm flipV="1">
                  <a:off x="6257780" y="3976838"/>
                  <a:ext cx="1318846" cy="842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9CB67B4-61AF-471D-AE25-72A602272366}"/>
                    </a:ext>
                  </a:extLst>
                </p:cNvPr>
                <p:cNvCxnSpPr>
                  <a:stCxn id="11" idx="0"/>
                  <a:endCxn id="15" idx="2"/>
                </p:cNvCxnSpPr>
                <p:nvPr/>
              </p:nvCxnSpPr>
              <p:spPr>
                <a:xfrm flipV="1">
                  <a:off x="5757791" y="2620544"/>
                  <a:ext cx="0" cy="86472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0C1F07D-1F16-4461-85D1-6A79772E882A}"/>
                    </a:ext>
                  </a:extLst>
                </p:cNvPr>
                <p:cNvCxnSpPr>
                  <a:cxnSpLocks/>
                  <a:stCxn id="1028" idx="3"/>
                  <a:endCxn id="11" idx="1"/>
                </p:cNvCxnSpPr>
                <p:nvPr/>
              </p:nvCxnSpPr>
              <p:spPr>
                <a:xfrm flipV="1">
                  <a:off x="1461364" y="3985262"/>
                  <a:ext cx="3796436" cy="698524"/>
                </a:xfrm>
                <a:prstGeom prst="bentConnector3">
                  <a:avLst>
                    <a:gd name="adj1" fmla="val 472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63636F2-ECEA-4BD9-926F-E75134DB92BF}"/>
                    </a:ext>
                  </a:extLst>
                </p:cNvPr>
                <p:cNvCxnSpPr>
                  <a:cxnSpLocks/>
                  <a:endCxn id="11" idx="1"/>
                </p:cNvCxnSpPr>
                <p:nvPr/>
              </p:nvCxnSpPr>
              <p:spPr>
                <a:xfrm>
                  <a:off x="1242787" y="2985282"/>
                  <a:ext cx="4015013" cy="999980"/>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A3C306A5-00CB-4865-90DD-2DD682A84F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4942" y="1459183"/>
                  <a:ext cx="762000" cy="762001"/>
                </a:xfrm>
                <a:prstGeom prst="rect">
                  <a:avLst/>
                </a:prstGeom>
              </p:spPr>
            </p:pic>
            <p:cxnSp>
              <p:nvCxnSpPr>
                <p:cNvPr id="33" name="Straight Arrow Connector 32">
                  <a:extLst>
                    <a:ext uri="{FF2B5EF4-FFF2-40B4-BE49-F238E27FC236}">
                      <a16:creationId xmlns:a16="http://schemas.microsoft.com/office/drawing/2014/main" id="{0F6C3310-D1DE-4020-BBBE-D43B53D1D52F}"/>
                    </a:ext>
                  </a:extLst>
                </p:cNvPr>
                <p:cNvCxnSpPr>
                  <a:cxnSpLocks/>
                  <a:stCxn id="5" idx="0"/>
                  <a:endCxn id="31" idx="2"/>
                </p:cNvCxnSpPr>
                <p:nvPr/>
              </p:nvCxnSpPr>
              <p:spPr>
                <a:xfrm flipH="1" flipV="1">
                  <a:off x="8265942" y="2221183"/>
                  <a:ext cx="1" cy="83826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descr="A picture containing text&#10;&#10;Description automatically generated">
                  <a:extLst>
                    <a:ext uri="{FF2B5EF4-FFF2-40B4-BE49-F238E27FC236}">
                      <a16:creationId xmlns:a16="http://schemas.microsoft.com/office/drawing/2014/main" id="{76333CA8-D6C0-4E5A-A7E4-319A73E71E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14123" y="3787436"/>
                  <a:ext cx="762000" cy="762000"/>
                </a:xfrm>
                <a:prstGeom prst="rect">
                  <a:avLst/>
                </a:prstGeom>
              </p:spPr>
            </p:pic>
            <p:cxnSp>
              <p:nvCxnSpPr>
                <p:cNvPr id="46" name="Connector: Elbow 45">
                  <a:extLst>
                    <a:ext uri="{FF2B5EF4-FFF2-40B4-BE49-F238E27FC236}">
                      <a16:creationId xmlns:a16="http://schemas.microsoft.com/office/drawing/2014/main" id="{C5E97ED8-C6DE-4B50-9A2D-86A2766EBA11}"/>
                    </a:ext>
                  </a:extLst>
                </p:cNvPr>
                <p:cNvCxnSpPr>
                  <a:stCxn id="5" idx="3"/>
                  <a:endCxn id="37" idx="0"/>
                </p:cNvCxnSpPr>
                <p:nvPr/>
              </p:nvCxnSpPr>
              <p:spPr>
                <a:xfrm>
                  <a:off x="8581000" y="3353836"/>
                  <a:ext cx="1614123" cy="433600"/>
                </a:xfrm>
                <a:prstGeom prst="bentConnector2">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C7D2DD27-742D-413A-B7F2-344418DE8EBB}"/>
                    </a:ext>
                  </a:extLst>
                </p:cNvPr>
                <p:cNvCxnSpPr>
                  <a:cxnSpLocks/>
                  <a:stCxn id="37" idx="2"/>
                  <a:endCxn id="6" idx="3"/>
                </p:cNvCxnSpPr>
                <p:nvPr/>
              </p:nvCxnSpPr>
              <p:spPr>
                <a:xfrm rot="5400000">
                  <a:off x="9220851" y="3909586"/>
                  <a:ext cx="334423" cy="161412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grpSp>
        <p:pic>
          <p:nvPicPr>
            <p:cNvPr id="1030" name="Picture 6" descr="Image result for server icon">
              <a:extLst>
                <a:ext uri="{FF2B5EF4-FFF2-40B4-BE49-F238E27FC236}">
                  <a16:creationId xmlns:a16="http://schemas.microsoft.com/office/drawing/2014/main" id="{CEE7FB02-8336-43E3-B770-9DFD23C706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2505" y="259017"/>
              <a:ext cx="1003261" cy="80340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0" name="Straight Arrow Connector 59">
            <a:extLst>
              <a:ext uri="{FF2B5EF4-FFF2-40B4-BE49-F238E27FC236}">
                <a16:creationId xmlns:a16="http://schemas.microsoft.com/office/drawing/2014/main" id="{BED576B0-C8AD-47AC-9F76-CF9CAF0005C1}"/>
              </a:ext>
            </a:extLst>
          </p:cNvPr>
          <p:cNvCxnSpPr>
            <a:stCxn id="1030" idx="2"/>
            <a:endCxn id="9" idx="0"/>
          </p:cNvCxnSpPr>
          <p:nvPr/>
        </p:nvCxnSpPr>
        <p:spPr>
          <a:xfrm>
            <a:off x="6124136" y="1062425"/>
            <a:ext cx="8095" cy="5733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Free Email Inbox Icon of Line style - Available in SVG, PNG, EPS, AI &amp; Icon  fonts">
            <a:extLst>
              <a:ext uri="{FF2B5EF4-FFF2-40B4-BE49-F238E27FC236}">
                <a16:creationId xmlns:a16="http://schemas.microsoft.com/office/drawing/2014/main" id="{3344F595-C823-4615-A57E-63148B2AB6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8494" y="81150"/>
            <a:ext cx="1109387" cy="11093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DF49E9E3-7784-48D7-83DD-8F2B47E19FB9}"/>
              </a:ext>
            </a:extLst>
          </p:cNvPr>
          <p:cNvCxnSpPr>
            <a:stCxn id="31" idx="0"/>
            <a:endCxn id="4098" idx="2"/>
          </p:cNvCxnSpPr>
          <p:nvPr/>
        </p:nvCxnSpPr>
        <p:spPr>
          <a:xfrm flipV="1">
            <a:off x="8472098" y="1190537"/>
            <a:ext cx="1090" cy="503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254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767</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AmazonEmber</vt:lpstr>
      <vt:lpstr>-apple-system</vt:lpstr>
      <vt:lpstr>Arial</vt:lpstr>
      <vt:lpstr>Calibri</vt:lpstr>
      <vt:lpstr>Calibri Light</vt:lpstr>
      <vt:lpstr>charter</vt:lpstr>
      <vt:lpstr>Oswald</vt:lpstr>
      <vt:lpstr>Poppins</vt:lpstr>
      <vt:lpstr>Soleil</vt:lpstr>
      <vt:lpstr>Times New Roman</vt:lpstr>
      <vt:lpstr>Ubuntu</vt:lpstr>
      <vt:lpstr>Wingdings</vt:lpstr>
      <vt:lpstr>Office Theme</vt:lpstr>
      <vt:lpstr>Announcement Assessment </vt:lpstr>
      <vt:lpstr>PowerPoint Presentation</vt:lpstr>
      <vt:lpstr>PowerPoint Presentation</vt:lpstr>
      <vt:lpstr> Lambda function advantages </vt:lpstr>
      <vt:lpstr> Lambda function advantages </vt:lpstr>
      <vt:lpstr>Lambda function disadvantages</vt:lpstr>
      <vt:lpstr>Monitoring, logging, and tracing</vt:lpstr>
      <vt:lpstr>Advantages of DynamoDB: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Sudhakar Vuppalapati03</dc:creator>
  <cp:lastModifiedBy>Vuppalapati Sudhakar</cp:lastModifiedBy>
  <cp:revision>78</cp:revision>
  <dcterms:created xsi:type="dcterms:W3CDTF">2021-02-06T15:16:59Z</dcterms:created>
  <dcterms:modified xsi:type="dcterms:W3CDTF">2021-05-26T05:01:56Z</dcterms:modified>
</cp:coreProperties>
</file>