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3115c5ad_2_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43115c5ad_2_6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3115c5ad_2_22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443115c5ad_2_22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3115c5a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3115c5a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3115c5ad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3115c5a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3115c5ad_2_15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43115c5ad_2_15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3115c5ad_2_12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443115c5ad_2_12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3115c5ad_2_13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43115c5ad_2_131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4331579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4331579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43115c5ad_2_13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43115c5ad_2_13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43115c5ad_5_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443115c5ad_5_3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43115c5ad_2_14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443115c5ad_2_141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3115c5ad_5_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443115c5ad_5_10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3115c5ad_2_146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443115c5ad_2_146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3" type="body"/>
          </p:nvPr>
        </p:nvSpPr>
        <p:spPr>
          <a:xfrm>
            <a:off x="45720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181512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457200" y="1946520"/>
            <a:ext cx="26492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57200" y="1203480"/>
            <a:ext cx="26492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57200" y="1946520"/>
            <a:ext cx="26492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3" type="body"/>
          </p:nvPr>
        </p:nvSpPr>
        <p:spPr>
          <a:xfrm>
            <a:off x="45720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4" type="body"/>
          </p:nvPr>
        </p:nvSpPr>
        <p:spPr>
          <a:xfrm>
            <a:off x="181512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5"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6"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2"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1"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2" type="body"/>
          </p:nvPr>
        </p:nvSpPr>
        <p:spPr>
          <a:xfrm>
            <a:off x="181512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3" type="body"/>
          </p:nvPr>
        </p:nvSpPr>
        <p:spPr>
          <a:xfrm>
            <a:off x="45720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457200" y="1203480"/>
            <a:ext cx="129276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2" type="body"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3" type="body"/>
          </p:nvPr>
        </p:nvSpPr>
        <p:spPr>
          <a:xfrm>
            <a:off x="181512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3" type="body"/>
          </p:nvPr>
        </p:nvSpPr>
        <p:spPr>
          <a:xfrm>
            <a:off x="457200" y="1946520"/>
            <a:ext cx="26492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" type="body"/>
          </p:nvPr>
        </p:nvSpPr>
        <p:spPr>
          <a:xfrm>
            <a:off x="457200" y="1203480"/>
            <a:ext cx="26492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2" type="body"/>
          </p:nvPr>
        </p:nvSpPr>
        <p:spPr>
          <a:xfrm>
            <a:off x="457200" y="1946520"/>
            <a:ext cx="26492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45720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2" type="body"/>
          </p:nvPr>
        </p:nvSpPr>
        <p:spPr>
          <a:xfrm>
            <a:off x="1815120" y="120348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3" type="body"/>
          </p:nvPr>
        </p:nvSpPr>
        <p:spPr>
          <a:xfrm>
            <a:off x="45720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4" type="body"/>
          </p:nvPr>
        </p:nvSpPr>
        <p:spPr>
          <a:xfrm>
            <a:off x="1815120" y="1946520"/>
            <a:ext cx="129276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" type="body"/>
          </p:nvPr>
        </p:nvSpPr>
        <p:spPr>
          <a:xfrm>
            <a:off x="457200" y="120348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1353240" y="120348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3" type="body"/>
          </p:nvPr>
        </p:nvSpPr>
        <p:spPr>
          <a:xfrm>
            <a:off x="2248920" y="120348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4" type="body"/>
          </p:nvPr>
        </p:nvSpPr>
        <p:spPr>
          <a:xfrm>
            <a:off x="457200" y="194652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5" type="body"/>
          </p:nvPr>
        </p:nvSpPr>
        <p:spPr>
          <a:xfrm>
            <a:off x="1353240" y="194652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6" type="body"/>
          </p:nvPr>
        </p:nvSpPr>
        <p:spPr>
          <a:xfrm>
            <a:off x="2248920" y="1946520"/>
            <a:ext cx="852840" cy="67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27080" y="0"/>
            <a:ext cx="252360" cy="76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125280" cy="7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763200"/>
            <a:ext cx="9142200" cy="19836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8255160" y="803160"/>
            <a:ext cx="25236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204040" y="803160"/>
            <a:ext cx="511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40" y="154080"/>
            <a:ext cx="1797480" cy="4935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687840" y="254880"/>
            <a:ext cx="360" cy="11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811840" y="255960"/>
            <a:ext cx="179856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78560" y="803160"/>
            <a:ext cx="7603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127080" y="0"/>
            <a:ext cx="252360" cy="761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0" y="0"/>
            <a:ext cx="125280" cy="7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0" y="763200"/>
            <a:ext cx="9142200" cy="19836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8255160" y="803160"/>
            <a:ext cx="25236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GB" sz="9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/>
          <p:nvPr/>
        </p:nvSpPr>
        <p:spPr>
          <a:xfrm>
            <a:off x="8204040" y="803160"/>
            <a:ext cx="511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900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40" y="154080"/>
            <a:ext cx="1797480" cy="493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/>
          <p:nvPr/>
        </p:nvSpPr>
        <p:spPr>
          <a:xfrm>
            <a:off x="3687840" y="254880"/>
            <a:ext cx="360" cy="11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5811840" y="255960"/>
            <a:ext cx="179856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7378560" y="803160"/>
            <a:ext cx="760320" cy="101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6"/>
          <p:cNvSpPr txBox="1"/>
          <p:nvPr>
            <p:ph idx="4"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6"/>
          <p:cNvSpPr txBox="1"/>
          <p:nvPr>
            <p:ph idx="5"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6" name="Google Shape;126;p26"/>
          <p:cNvSpPr txBox="1"/>
          <p:nvPr>
            <p:ph idx="6"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Models: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Speller with word-completion/prediction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9"/>
          <p:cNvSpPr/>
          <p:nvPr/>
        </p:nvSpPr>
        <p:spPr>
          <a:xfrm>
            <a:off x="164880" y="2834280"/>
            <a:ext cx="88498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Sudhakaran Jain, Arnout Van Heereveld, Rohit Mandyam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"/>
          <p:cNvSpPr/>
          <p:nvPr/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8"/>
          <p:cNvSpPr txBox="1"/>
          <p:nvPr>
            <p:ph type="title"/>
          </p:nvPr>
        </p:nvSpPr>
        <p:spPr>
          <a:xfrm>
            <a:off x="320050" y="1005300"/>
            <a:ext cx="8366100" cy="66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39" name="Google Shape;239;p48"/>
          <p:cNvSpPr txBox="1"/>
          <p:nvPr>
            <p:ph idx="1" type="body"/>
          </p:nvPr>
        </p:nvSpPr>
        <p:spPr>
          <a:xfrm>
            <a:off x="320050" y="1612125"/>
            <a:ext cx="8366400" cy="30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Overall, our system led to faster task completion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were able to reliably distinguish between normal and intentional blinks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However; </a:t>
            </a:r>
            <a:r>
              <a:rPr lang="en-GB">
                <a:solidFill>
                  <a:schemeClr val="dk1"/>
                </a:solidFill>
              </a:rPr>
              <a:t>Looking away also classified as an intentional blink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Blink detection proves to be a fast method for word selection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</a:t>
            </a:r>
            <a:r>
              <a:rPr lang="en-GB">
                <a:solidFill>
                  <a:schemeClr val="dk1"/>
                </a:solidFill>
              </a:rPr>
              <a:t>mprovements were there, but not as high as expected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291450" y="1013050"/>
            <a:ext cx="85611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Discussion</a:t>
            </a:r>
            <a:endParaRPr sz="3600"/>
          </a:p>
        </p:txBody>
      </p:sp>
      <p:sp>
        <p:nvSpPr>
          <p:cNvPr id="245" name="Google Shape;245;p49"/>
          <p:cNvSpPr txBox="1"/>
          <p:nvPr/>
        </p:nvSpPr>
        <p:spPr>
          <a:xfrm>
            <a:off x="291450" y="1613775"/>
            <a:ext cx="84750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Fetching suggestions took more time than expected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Participants had trouble using the traditional speller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Check for fixation was dropped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Average error rate of 10%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Some p</a:t>
            </a:r>
            <a:r>
              <a:rPr lang="en-GB" sz="1800"/>
              <a:t>articipants became frustrated because of the impact of errors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Error handling needs to be improved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Erroneous blinks especially are detrimental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Verification could also be considered as a fail-safe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Only 5-grams used in the final version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800">
                <a:solidFill>
                  <a:schemeClr val="dk1"/>
                </a:solidFill>
              </a:rPr>
              <a:t>The system cannot be easily used by anyone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 sz="1800">
                <a:solidFill>
                  <a:schemeClr val="dk1"/>
                </a:solidFill>
              </a:rPr>
              <a:t>Large individual differences in performance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/>
        </p:nvSpPr>
        <p:spPr>
          <a:xfrm>
            <a:off x="276150" y="1070125"/>
            <a:ext cx="83538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Future work</a:t>
            </a:r>
            <a:endParaRPr sz="3600"/>
          </a:p>
        </p:txBody>
      </p:sp>
      <p:sp>
        <p:nvSpPr>
          <p:cNvPr id="251" name="Google Shape;251;p50"/>
          <p:cNvSpPr txBox="1"/>
          <p:nvPr/>
        </p:nvSpPr>
        <p:spPr>
          <a:xfrm>
            <a:off x="276150" y="1795050"/>
            <a:ext cx="84804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Other ngrams to be incorporated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Find optimal parameters for updating repositories according to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Optimizing the amount of time suggestions are shown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Prevent wrongful blink classifications when user is looking away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Improve the delete function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/>
          <p:nvPr/>
        </p:nvSpPr>
        <p:spPr>
          <a:xfrm>
            <a:off x="360000" y="1080000"/>
            <a:ext cx="85188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6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6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/>
          <p:nvPr/>
        </p:nvSpPr>
        <p:spPr>
          <a:xfrm>
            <a:off x="400050" y="963350"/>
            <a:ext cx="8739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/>
          <p:nvPr/>
        </p:nvSpPr>
        <p:spPr>
          <a:xfrm>
            <a:off x="240025" y="1616750"/>
            <a:ext cx="86871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3 w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 suggestions based on a letters chosen by traditional speller or previous words chosen by user (using 5-grams).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select the intended word using eye blinks. Spaces are added after the word is appended.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If a word is chosen or completed, suggestions for the next word will be shown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intended word was not present in the suggestions, the user can move on to type the next letter and so on..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/>
          <p:nvPr/>
        </p:nvSpPr>
        <p:spPr>
          <a:xfrm>
            <a:off x="411475" y="963350"/>
            <a:ext cx="87273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1"/>
          <p:cNvSpPr/>
          <p:nvPr/>
        </p:nvSpPr>
        <p:spPr>
          <a:xfrm>
            <a:off x="251450" y="1616750"/>
            <a:ext cx="86754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frequently used words arranged in priority.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through the list to find appropriate suggestions for the letter.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Respective priority value is increased if a suggested word is chosen.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previous words in sentence, 5-gram list is parsed to suggest next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word.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New/unknown words typed are added to word list to improve suggestions in future.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40300" y="959575"/>
            <a:ext cx="8229000" cy="26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How it looks</a:t>
            </a:r>
            <a:endParaRPr sz="2500"/>
          </a:p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80000" y="1282675"/>
            <a:ext cx="8949600" cy="386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</a:t>
            </a:r>
            <a:r>
              <a:rPr lang="en-GB" sz="1400"/>
              <a:t>Word suggested for letter ‘m’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Traditional Speller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</a:t>
            </a:r>
            <a:r>
              <a:rPr lang="en-GB" sz="1400"/>
              <a:t>Word predictions using 5-grams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25" y="1017975"/>
            <a:ext cx="3941926" cy="16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50" y="2933225"/>
            <a:ext cx="3829075" cy="19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63" y="1282675"/>
            <a:ext cx="4193675" cy="32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/>
          <p:nvPr/>
        </p:nvSpPr>
        <p:spPr>
          <a:xfrm>
            <a:off x="422900" y="963350"/>
            <a:ext cx="87162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 of proposed system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3"/>
          <p:cNvSpPr/>
          <p:nvPr/>
        </p:nvSpPr>
        <p:spPr>
          <a:xfrm>
            <a:off x="210725" y="1616750"/>
            <a:ext cx="87162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sentence completion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personal user experience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Lesser typo errors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410750" y="1008000"/>
            <a:ext cx="82293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Hypothesis: 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4"/>
          <p:cNvSpPr txBox="1"/>
          <p:nvPr/>
        </p:nvSpPr>
        <p:spPr>
          <a:xfrm>
            <a:off x="297175" y="1634525"/>
            <a:ext cx="83430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Largest timesave believed to be because of keeping speller to the minimum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Expected amount of steps in traditional speller: 17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Expected amount after upgrade: 8 (+ selection menus)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Expected improvement: ~50%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/>
          <p:nvPr/>
        </p:nvSpPr>
        <p:spPr>
          <a:xfrm>
            <a:off x="410750" y="1008000"/>
            <a:ext cx="8229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latin typeface="Arial"/>
                <a:ea typeface="Arial"/>
                <a:cs typeface="Arial"/>
                <a:sym typeface="Arial"/>
              </a:rPr>
              <a:t>Experiment: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5"/>
          <p:cNvSpPr txBox="1"/>
          <p:nvPr/>
        </p:nvSpPr>
        <p:spPr>
          <a:xfrm>
            <a:off x="308600" y="1691550"/>
            <a:ext cx="8331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GB" sz="1800" strike="noStrike">
                <a:latin typeface="Arial"/>
                <a:ea typeface="Arial"/>
                <a:cs typeface="Arial"/>
                <a:sym typeface="Arial"/>
              </a:rPr>
              <a:t>Write the sentence “my name is lisa”</a:t>
            </a:r>
            <a:r>
              <a:rPr lang="en-GB" sz="1800"/>
              <a:t> 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0" i="0" lang="en-GB" sz="1600" u="none" cap="none" strike="noStrike">
                <a:latin typeface="Arial"/>
                <a:ea typeface="Arial"/>
                <a:cs typeface="Arial"/>
                <a:sym typeface="Arial"/>
              </a:rPr>
              <a:t>Traditional Speller</a:t>
            </a:r>
            <a:endParaRPr sz="16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0" i="0" lang="en-GB" sz="1600" u="none" cap="none" strike="noStrike">
                <a:latin typeface="Arial"/>
                <a:ea typeface="Arial"/>
                <a:cs typeface="Arial"/>
                <a:sym typeface="Arial"/>
              </a:rPr>
              <a:t>Our upgraded System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Compare the time it takes to complete this sentence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/>
        </p:nvSpPr>
        <p:spPr>
          <a:xfrm>
            <a:off x="410750" y="1008000"/>
            <a:ext cx="82293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Participants: 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6"/>
          <p:cNvSpPr txBox="1"/>
          <p:nvPr/>
        </p:nvSpPr>
        <p:spPr>
          <a:xfrm>
            <a:off x="320050" y="1680300"/>
            <a:ext cx="83199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7 Subjects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Students from RuG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 from 3 subjects was discarded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Participants were unable to complete the task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Participants became frustrated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/>
          <p:nvPr/>
        </p:nvSpPr>
        <p:spPr>
          <a:xfrm>
            <a:off x="320050" y="1022850"/>
            <a:ext cx="8558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Results</a:t>
            </a:r>
            <a:endParaRPr sz="3600"/>
          </a:p>
        </p:txBody>
      </p:sp>
      <p:sp>
        <p:nvSpPr>
          <p:cNvPr id="231" name="Google Shape;231;p47"/>
          <p:cNvSpPr/>
          <p:nvPr/>
        </p:nvSpPr>
        <p:spPr>
          <a:xfrm>
            <a:off x="6057900" y="1870800"/>
            <a:ext cx="29571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Avg time taken by traditional speller: 797.4 seconds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Avg time taken by our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system: 629.2 seconds 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Overall improvement: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Around </a:t>
            </a:r>
            <a:r>
              <a:rPr b="1" lang="en-GB" sz="1600"/>
              <a:t>21%</a:t>
            </a:r>
            <a:endParaRPr b="1" sz="1600"/>
          </a:p>
        </p:txBody>
      </p:sp>
      <p:pic>
        <p:nvPicPr>
          <p:cNvPr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35" y="1870800"/>
            <a:ext cx="5486040" cy="309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