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1" r:id="rId12"/>
    <p:sldId id="2146847062"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295861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174976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udhakarhack/Stegonography.git" TargetMode="External"/><Relationship Id="rId2" Type="http://schemas.openxmlformats.org/officeDocument/2006/relationships/hyperlink" Target="https://github.com/Ashritom/Steganography.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615598"/>
            <a:ext cx="9144000" cy="977778"/>
          </a:xfrm>
        </p:spPr>
        <p:txBody>
          <a:bodyPr>
            <a:normAutofit fontScale="90000"/>
          </a:bodyPr>
          <a:lstStyle/>
          <a:p>
            <a:pPr algn="ctr"/>
            <a:r>
              <a:rPr lang="en-US" b="1" dirty="0">
                <a:solidFill>
                  <a:srgbClr val="7030A0"/>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589935" y="4586365"/>
            <a:ext cx="1050777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Student Name : </a:t>
            </a:r>
            <a:r>
              <a:rPr lang="en-IN" sz="2000" b="1" dirty="0">
                <a:solidFill>
                  <a:schemeClr val="bg2"/>
                </a:solidFill>
                <a:latin typeface="Arial"/>
                <a:cs typeface="Arial"/>
              </a:rPr>
              <a:t>I. SUDHAKAR</a:t>
            </a:r>
            <a:r>
              <a:rPr lang="en-IN" sz="2000" b="1" dirty="0">
                <a:solidFill>
                  <a:srgbClr val="002060"/>
                </a:solidFill>
                <a:latin typeface="Arial"/>
                <a:cs typeface="Arial"/>
              </a:rPr>
              <a:t> </a:t>
            </a:r>
            <a:endParaRPr lang="en-US" sz="2000" b="1" dirty="0">
              <a:solidFill>
                <a:srgbClr val="002060"/>
              </a:solidFill>
              <a:latin typeface="Arial"/>
              <a:cs typeface="Arial"/>
            </a:endParaRPr>
          </a:p>
          <a:p>
            <a:r>
              <a:rPr lang="en-US" sz="2000" b="1" dirty="0">
                <a:solidFill>
                  <a:schemeClr val="accent1">
                    <a:lumMod val="75000"/>
                  </a:schemeClr>
                </a:solidFill>
                <a:latin typeface="Arial"/>
                <a:cs typeface="Arial"/>
              </a:rPr>
              <a:t>College Name : </a:t>
            </a:r>
            <a:r>
              <a:rPr lang="en-IN" sz="2000" b="1" dirty="0">
                <a:solidFill>
                  <a:schemeClr val="bg2"/>
                </a:solidFill>
                <a:latin typeface="Arial"/>
                <a:cs typeface="Arial"/>
              </a:rPr>
              <a:t>KAKINADA INSTITUTE OF ENGINEERING AND TECHNOLOGY</a:t>
            </a:r>
            <a:r>
              <a:rPr lang="en-IN" sz="2000" b="1" dirty="0">
                <a:solidFill>
                  <a:schemeClr val="accent1">
                    <a:lumMod val="75000"/>
                  </a:schemeClr>
                </a:solidFill>
                <a:latin typeface="Arial"/>
                <a:cs typeface="Arial"/>
              </a:rPr>
              <a:t> </a:t>
            </a:r>
            <a:r>
              <a:rPr lang="en-US" sz="2000" b="1" dirty="0">
                <a:solidFill>
                  <a:schemeClr val="accent1">
                    <a:lumMod val="75000"/>
                  </a:schemeClr>
                </a:solidFill>
                <a:latin typeface="Arial"/>
                <a:cs typeface="Arial"/>
              </a:rPr>
              <a:t>Department     : </a:t>
            </a:r>
            <a:r>
              <a:rPr lang="en-US" sz="2000" b="1" dirty="0">
                <a:solidFill>
                  <a:schemeClr val="bg2"/>
                </a:solidFill>
                <a:latin typeface="Arial"/>
                <a:cs typeface="Arial"/>
              </a:rPr>
              <a:t>CYBER SECURITY  </a:t>
            </a:r>
          </a:p>
          <a:p>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30BE1CF3-7EAE-8ED5-834A-D6D27FBB8DC6}"/>
              </a:ext>
            </a:extLst>
          </p:cNvPr>
          <p:cNvSpPr txBox="1"/>
          <p:nvPr/>
        </p:nvSpPr>
        <p:spPr>
          <a:xfrm>
            <a:off x="2156726" y="863567"/>
            <a:ext cx="7374193" cy="1077218"/>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br>
              <a:rPr lang="en-US" sz="3200" b="1" dirty="0">
                <a:solidFill>
                  <a:schemeClr val="accent1">
                    <a:lumMod val="75000"/>
                  </a:schemeClr>
                </a:solidFill>
                <a:latin typeface="Arial" panose="020B0604020202020204" pitchFamily="34" charset="0"/>
                <a:cs typeface="Arial" panose="020B0604020202020204" pitchFamily="34" charset="0"/>
              </a:rPr>
            </a:br>
            <a:endParaRPr lang="en-IN" sz="3200"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Future scope</a:t>
            </a:r>
            <a:endParaRPr lang="en-US" sz="4400" b="1"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76150992-E6A4-435D-CC58-CCAFAE9F1548}"/>
              </a:ext>
            </a:extLst>
          </p:cNvPr>
          <p:cNvSpPr>
            <a:spLocks noGrp="1" noChangeArrowheads="1"/>
          </p:cNvSpPr>
          <p:nvPr>
            <p:ph idx="1"/>
          </p:nvPr>
        </p:nvSpPr>
        <p:spPr bwMode="auto">
          <a:xfrm>
            <a:off x="535670" y="1708114"/>
            <a:ext cx="1102961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lang="en-IN" altLang="en-US" sz="2000" dirty="0">
                <a:solidFill>
                  <a:schemeClr val="tx1"/>
                </a:solidFill>
                <a:latin typeface="Arial" panose="020B0604020202020204" pitchFamily="34" charset="0"/>
              </a:rPr>
              <a:t> Advance embedding techniques: Explore novel embedding algorithms, image transformations, or deep learning models to further enhance data capacity, imperceptibility, or robustness.
Robustness against sophisticated attacks: Develop strategies to counter advanced steganalysis techniques by incorporating adaptive embedding strategies, multi-layered security, or utilizing robust image features for embedding.
Broader applications: Investigate the potential of the developed approach in diverse domains like digital watermarking, copyright protection, or secure communication in specialized environments.
Comprehensive framework development: Integrate the steganographic approach into a comprehensive framework encompassing tools for encoding, embedding, extraction, and security analysis, creating a user-friendly and versatile solution for practical applications.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err="1">
                <a:latin typeface="Arial"/>
                <a:ea typeface="+mn-lt"/>
                <a:cs typeface="+mn-lt"/>
              </a:rPr>
              <a:t>Git</a:t>
            </a:r>
            <a:r>
              <a:rPr lang="en-US" sz="2000" b="1" dirty="0">
                <a:latin typeface="Arial"/>
                <a:ea typeface="+mn-lt"/>
                <a:cs typeface="+mn-lt"/>
              </a:rPr>
              <a:t>-hub Link</a:t>
            </a:r>
            <a:endParaRPr lang="en-IN" sz="2000" b="1" dirty="0">
              <a:latin typeface="Arial"/>
              <a:ea typeface="+mn-lt"/>
              <a:cs typeface="+mn-lt"/>
            </a:endParaRPr>
          </a:p>
          <a:p>
            <a:pPr marL="305435" indent="-305435"/>
            <a:r>
              <a:rPr lang="en-IN" sz="2000" b="1" dirty="0">
                <a:latin typeface="Arial"/>
                <a:ea typeface="+mn-lt"/>
                <a:cs typeface="+mn-lt"/>
              </a:rPr>
              <a:t>Conclusion</a:t>
            </a:r>
            <a:endParaRPr lang="en-US" sz="2000" b="1" dirty="0">
              <a:latin typeface="Arial"/>
              <a:ea typeface="+mn-lt"/>
              <a:cs typeface="+mn-lt"/>
            </a:endParaRP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932054" y="95222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ormAutofit/>
          </a:bodyPr>
          <a:lstStyle/>
          <a:p>
            <a:pPr algn="just"/>
            <a:r>
              <a:rPr lang="en-IN" sz="2000" dirty="0">
                <a:latin typeface="Arial" panose="020B0604020202020204" pitchFamily="34" charset="0"/>
                <a:cs typeface="Arial" panose="020B0604020202020204" pitchFamily="34" charset="0"/>
              </a:rPr>
              <a:t>The digital landscape demands secure data transmission.
Traditional encryption methods are easily detectable and vulnerable to attacks.
 Steganography offers a covert solution by hiding data within seemingly harmless images.
Existing steganographic techniques often struggle to achieve a balance between data capacity, imperceptibility, and robustness.
The need for improved methods that enhance security while remaining undetectable is paramount.
This project aims to develop a novel steganographic approach that effectively addresses these challenges, providing a more secure and reliable solution for transmitting sensitive information.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108737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dirty="0">
                <a:latin typeface="Arial" panose="020B0604020202020204" pitchFamily="34" charset="0"/>
                <a:cs typeface="Arial" panose="020B0604020202020204" pitchFamily="34" charset="0"/>
              </a:rPr>
              <a:t>Python Programming language</a:t>
            </a:r>
            <a:r>
              <a:rPr lang="en-IN" sz="2000" dirty="0">
                <a:latin typeface="Arial" panose="020B0604020202020204" pitchFamily="34" charset="0"/>
                <a:cs typeface="Arial" panose="020B0604020202020204" pitchFamily="34" charset="0"/>
              </a:rPr>
              <a:t> has been used for writing the code.</a:t>
            </a:r>
          </a:p>
          <a:p>
            <a:r>
              <a:rPr lang="en-IN" sz="2000" b="1" dirty="0">
                <a:latin typeface="Arial" panose="020B0604020202020204" pitchFamily="34" charset="0"/>
                <a:cs typeface="Arial" panose="020B0604020202020204" pitchFamily="34" charset="0"/>
              </a:rPr>
              <a:t>CV2, OS, String</a:t>
            </a:r>
            <a:r>
              <a:rPr lang="en-IN" sz="2000" dirty="0">
                <a:latin typeface="Arial" panose="020B0604020202020204" pitchFamily="34" charset="0"/>
                <a:cs typeface="Arial" panose="020B0604020202020204" pitchFamily="34" charset="0"/>
              </a:rPr>
              <a:t> are the import libraries that are used for the program to work.</a:t>
            </a:r>
          </a:p>
          <a:p>
            <a:r>
              <a:rPr lang="en-IN" sz="2000" b="1" dirty="0">
                <a:latin typeface="Arial" panose="020B0604020202020204" pitchFamily="34" charset="0"/>
                <a:cs typeface="Arial" panose="020B0604020202020204" pitchFamily="34" charset="0"/>
              </a:rPr>
              <a:t>Visual Studio Code </a:t>
            </a:r>
            <a:r>
              <a:rPr lang="en-IN" sz="2000" dirty="0">
                <a:latin typeface="Arial" panose="020B0604020202020204" pitchFamily="34" charset="0"/>
                <a:cs typeface="Arial" panose="020B0604020202020204" pitchFamily="34" charset="0"/>
              </a:rPr>
              <a:t> is the environment used to execute the program.</a:t>
            </a: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000" dirty="0">
                <a:solidFill>
                  <a:srgbClr val="0F0F0F"/>
                </a:solidFill>
                <a:latin typeface="Arial" panose="020B0604020202020204" pitchFamily="34" charset="0"/>
                <a:cs typeface="Arial" panose="020B0604020202020204" pitchFamily="34" charset="0"/>
              </a:rPr>
              <a:t>Like in every cryptography technique, the Steganography is also used to hide the original message from the unauthorised person and used a key to hide the message. </a:t>
            </a:r>
          </a:p>
          <a:p>
            <a:r>
              <a:rPr lang="en-IN" sz="2000" dirty="0">
                <a:solidFill>
                  <a:srgbClr val="0F0F0F"/>
                </a:solidFill>
                <a:latin typeface="Arial" panose="020B0604020202020204" pitchFamily="34" charset="0"/>
                <a:cs typeface="Arial" panose="020B0604020202020204" pitchFamily="34" charset="0"/>
              </a:rPr>
              <a:t>But the WOW factor in the steganography is, here the message(plain text or the original message) is hidden in an image without effecting the extension of the file too.</a:t>
            </a:r>
          </a:p>
          <a:p>
            <a:r>
              <a:rPr lang="en-IN" sz="2000" dirty="0">
                <a:solidFill>
                  <a:srgbClr val="0F0F0F"/>
                </a:solidFill>
                <a:latin typeface="Arial" panose="020B0604020202020204" pitchFamily="34" charset="0"/>
                <a:cs typeface="Arial" panose="020B0604020202020204" pitchFamily="34" charset="0"/>
              </a:rPr>
              <a:t>So it makes it difficult for somebody to guess that the data is stored in the image.</a:t>
            </a:r>
          </a:p>
          <a:p>
            <a:r>
              <a:rPr lang="en-IN" sz="2000" dirty="0">
                <a:solidFill>
                  <a:srgbClr val="0F0F0F"/>
                </a:solidFill>
                <a:latin typeface="Arial" panose="020B0604020202020204" pitchFamily="34" charset="0"/>
                <a:cs typeface="Arial" panose="020B0604020202020204" pitchFamily="34" charset="0"/>
              </a:rPr>
              <a:t>Even if he knows that, again he would require the key to decrypt the image to get the original required data, which makes it difficult to get the original message</a:t>
            </a:r>
          </a:p>
          <a:p>
            <a:r>
              <a:rPr lang="en-IN" sz="2000" dirty="0">
                <a:solidFill>
                  <a:srgbClr val="0F0F0F"/>
                </a:solidFill>
                <a:latin typeface="Arial" panose="020B0604020202020204" pitchFamily="34" charset="0"/>
                <a:cs typeface="Arial" panose="020B0604020202020204" pitchFamily="34" charset="0"/>
              </a:rPr>
              <a:t>This makes this secure from disclosure of the message to a non legitimate person.</a:t>
            </a:r>
          </a:p>
          <a:p>
            <a:r>
              <a:rPr lang="en-IN" sz="2000" dirty="0">
                <a:solidFill>
                  <a:srgbClr val="0F0F0F"/>
                </a:solidFill>
                <a:latin typeface="Arial" panose="020B0604020202020204" pitchFamily="34" charset="0"/>
                <a:cs typeface="Arial" panose="020B0604020202020204" pitchFamily="34" charset="0"/>
              </a:rPr>
              <a:t>In this project Python programming language is used to implement the Steganography, which makes it very easy to write the code than any other programming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639836"/>
            <a:ext cx="11029615" cy="4673324"/>
          </a:xfrm>
        </p:spPr>
        <p:txBody>
          <a:bodyPr>
            <a:noAutofit/>
          </a:bodyPr>
          <a:lstStyle/>
          <a:p>
            <a:pPr marL="0" indent="0">
              <a:buNone/>
            </a:pPr>
            <a:r>
              <a:rPr lang="en-US" sz="2000" dirty="0">
                <a:latin typeface="Arial" panose="020B0604020202020204" pitchFamily="34" charset="0"/>
                <a:cs typeface="Arial" panose="020B0604020202020204" pitchFamily="34" charset="0"/>
              </a:rPr>
              <a:t>There is a use of this technique where ever there is a need of transmission of confidential data from a person(sender</a:t>
            </a:r>
            <a:r>
              <a:rPr lang="en-IN" sz="2000" dirty="0">
                <a:latin typeface="Arial" panose="020B0604020202020204" pitchFamily="34" charset="0"/>
                <a:cs typeface="Arial" panose="020B0604020202020204" pitchFamily="34" charset="0"/>
              </a:rPr>
              <a:t>) to another person(receiver).</a:t>
            </a:r>
            <a:r>
              <a:rPr lang="en-US" sz="2000" dirty="0">
                <a:latin typeface="Arial" panose="020B0604020202020204" pitchFamily="34" charset="0"/>
                <a:cs typeface="Arial" panose="020B0604020202020204" pitchFamily="34" charset="0"/>
              </a:rPr>
              <a:t> Therefore, some examples of the end-users who would use steganography are: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Healthcare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Finance</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Government Agencies </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Legal</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Businesses</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Education</a:t>
            </a:r>
          </a:p>
          <a:p>
            <a:pPr>
              <a:lnSpc>
                <a:spcPct val="115000"/>
              </a:lnSpc>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Research</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06AB7F0-EF8D-87E5-CBFB-3050255F700F}"/>
              </a:ext>
            </a:extLst>
          </p:cNvPr>
          <p:cNvPicPr>
            <a:picLocks noChangeAspect="1"/>
          </p:cNvPicPr>
          <p:nvPr/>
        </p:nvPicPr>
        <p:blipFill>
          <a:blip r:embed="rId2"/>
          <a:stretch>
            <a:fillRect/>
          </a:stretch>
        </p:blipFill>
        <p:spPr>
          <a:xfrm>
            <a:off x="3761113" y="827229"/>
            <a:ext cx="7849695" cy="2172003"/>
          </a:xfrm>
          <a:prstGeom prst="rect">
            <a:avLst/>
          </a:prstGeom>
        </p:spPr>
      </p:pic>
      <p:pic>
        <p:nvPicPr>
          <p:cNvPr id="7" name="Picture 6">
            <a:extLst>
              <a:ext uri="{FF2B5EF4-FFF2-40B4-BE49-F238E27FC236}">
                <a16:creationId xmlns:a16="http://schemas.microsoft.com/office/drawing/2014/main" id="{54AD9E59-FD81-A1F9-04FA-9AC33631CC00}"/>
              </a:ext>
            </a:extLst>
          </p:cNvPr>
          <p:cNvPicPr>
            <a:picLocks noChangeAspect="1"/>
          </p:cNvPicPr>
          <p:nvPr/>
        </p:nvPicPr>
        <p:blipFill>
          <a:blip r:embed="rId3"/>
          <a:stretch>
            <a:fillRect/>
          </a:stretch>
        </p:blipFill>
        <p:spPr>
          <a:xfrm>
            <a:off x="182881" y="1232452"/>
            <a:ext cx="2816352" cy="5468789"/>
          </a:xfrm>
          <a:prstGeom prst="rect">
            <a:avLst/>
          </a:prstGeom>
        </p:spPr>
      </p:pic>
      <p:pic>
        <p:nvPicPr>
          <p:cNvPr id="9" name="Picture 8">
            <a:extLst>
              <a:ext uri="{FF2B5EF4-FFF2-40B4-BE49-F238E27FC236}">
                <a16:creationId xmlns:a16="http://schemas.microsoft.com/office/drawing/2014/main" id="{D6F9E945-16D9-4D55-5BCF-434ECED51CF6}"/>
              </a:ext>
            </a:extLst>
          </p:cNvPr>
          <p:cNvPicPr>
            <a:picLocks noChangeAspect="1"/>
          </p:cNvPicPr>
          <p:nvPr/>
        </p:nvPicPr>
        <p:blipFill>
          <a:blip r:embed="rId4"/>
          <a:stretch>
            <a:fillRect/>
          </a:stretch>
        </p:blipFill>
        <p:spPr>
          <a:xfrm>
            <a:off x="3959352" y="3124305"/>
            <a:ext cx="6561660" cy="337821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solidFill>
                  <a:schemeClr val="tx1"/>
                </a:solidFill>
                <a:latin typeface="Arial" panose="020B0604020202020204" pitchFamily="34" charset="0"/>
                <a:cs typeface="Arial" panose="020B0604020202020204" pitchFamily="34" charset="0"/>
              </a:rPr>
              <a:t>You can access all the required resources for this project in the below link</a:t>
            </a:r>
          </a:p>
          <a:p>
            <a:pPr marL="0" indent="0">
              <a:buNone/>
            </a:pPr>
            <a:endParaRPr lang="en-IN" sz="4000" dirty="0">
              <a:solidFill>
                <a:schemeClr val="tx1"/>
              </a:solidFill>
              <a:hlinkClick r:id="rId2">
                <a:extLst>
                  <a:ext uri="{A12FA001-AC4F-418D-AE19-62706E023703}">
                    <ahyp:hlinkClr xmlns:ahyp="http://schemas.microsoft.com/office/drawing/2018/hyperlinkcolor" val="tx"/>
                  </a:ext>
                </a:extLst>
              </a:hlinkClick>
            </a:endParaRPr>
          </a:p>
          <a:p>
            <a:pPr marL="0" indent="0">
              <a:buNone/>
            </a:pPr>
            <a:r>
              <a:rPr lang="en-IN" sz="3600" dirty="0">
                <a:solidFill>
                  <a:schemeClr val="tx1"/>
                </a:solidFill>
                <a:hlinkClick r:id="rId3"/>
              </a:rPr>
              <a:t>https://github.com/sudhakarhack/Stegonography.git</a:t>
            </a:r>
            <a:endParaRPr lang="en-IN" sz="36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719717" y="1232452"/>
            <a:ext cx="11029615" cy="4673324"/>
          </a:xfrm>
        </p:spPr>
        <p:txBody>
          <a:bodyPr>
            <a:normAutofit lnSpcReduction="10000"/>
          </a:bodyPr>
          <a:lstStyle/>
          <a:p>
            <a:pPr marL="0" indent="0">
              <a:buNone/>
            </a:pPr>
            <a:r>
              <a:rPr lang="en-IN" sz="2400" dirty="0">
                <a:latin typeface="Arial" panose="020B0604020202020204" pitchFamily="34" charset="0"/>
                <a:cs typeface="Arial" panose="020B0604020202020204" pitchFamily="34" charset="0"/>
              </a:rPr>
              <a:t>In conclusion, the development of a novel steganographic approach presents a significant opportunity to enhance the security and reliability of data transmission in the digital landscape. By addressing the limitations of existing techniques, this project aims to achieve a balance between data capacity, imperceptibility, and robustness, providing a more secure and covert solution for transmitting sensitive information.  The future scope of this project holds immense potential for further advancements in steganography, exploring new embedding techniques, enhancing resistance against sophisticated attacks, investigating diverse applications, and developing a comprehensive framework for practical implementation.  This research has the potential to contribute significantly to the field of secure communication and data protection in an increasingly interconnected world.</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169</TotalTime>
  <Words>683</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GitHub Link</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Sudhakar Illa</cp:lastModifiedBy>
  <cp:revision>56</cp:revision>
  <dcterms:created xsi:type="dcterms:W3CDTF">2021-05-26T16:50:10Z</dcterms:created>
  <dcterms:modified xsi:type="dcterms:W3CDTF">2025-02-26T19:12:59Z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