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076136264" r:id="rId2"/>
    <p:sldId id="2076136245" r:id="rId3"/>
    <p:sldId id="2076136258" r:id="rId4"/>
    <p:sldId id="257" r:id="rId5"/>
    <p:sldId id="261" r:id="rId6"/>
    <p:sldId id="262" r:id="rId7"/>
    <p:sldId id="263" r:id="rId8"/>
    <p:sldId id="272" r:id="rId9"/>
    <p:sldId id="271" r:id="rId10"/>
    <p:sldId id="267" r:id="rId11"/>
    <p:sldId id="266" r:id="rId12"/>
    <p:sldId id="265" r:id="rId13"/>
    <p:sldId id="270" r:id="rId14"/>
    <p:sldId id="273" r:id="rId15"/>
    <p:sldId id="274" r:id="rId16"/>
    <p:sldId id="264" r:id="rId17"/>
    <p:sldId id="268" r:id="rId18"/>
    <p:sldId id="269" r:id="rId19"/>
    <p:sldId id="275" r:id="rId20"/>
    <p:sldId id="2076136260" r:id="rId21"/>
    <p:sldId id="2076136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D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5F977-B124-4A3D-92BD-950A70D81A06}" type="datetimeFigureOut">
              <a:rPr lang="en-IN" smtClean="0"/>
              <a:t>08-02-2020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E65B5-6AB2-406D-9EAB-951E08B4063D}" type="slidenum">
              <a:rPr lang="en-IN" smtClean="0"/>
              <a:t>‹#›</a:t>
            </a:fld>
            <a:endParaRPr lang="en-IN"/>
          </a:p>
        </p:txBody>
      </p:sp>
    </p:spTree>
    <p:extLst>
      <p:ext uri="{BB962C8B-B14F-4D97-AF65-F5344CB8AC3E}">
        <p14:creationId xmlns:p14="http://schemas.microsoft.com/office/powerpoint/2010/main" val="2642258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8E692E-1D02-45F7-A452-D39C7BB0F479}"/>
              </a:ext>
            </a:extLst>
          </p:cNvPr>
          <p:cNvGrpSpPr/>
          <p:nvPr userDrawn="1"/>
        </p:nvGrpSpPr>
        <p:grpSpPr>
          <a:xfrm>
            <a:off x="2801139" y="2577154"/>
            <a:ext cx="6589722" cy="525777"/>
            <a:chOff x="2740851" y="2577154"/>
            <a:chExt cx="6589722" cy="525777"/>
          </a:xfrm>
        </p:grpSpPr>
        <p:sp>
          <p:nvSpPr>
            <p:cNvPr id="7" name="Rectangle 6">
              <a:extLst>
                <a:ext uri="{FF2B5EF4-FFF2-40B4-BE49-F238E27FC236}">
                  <a16:creationId xmlns:a16="http://schemas.microsoft.com/office/drawing/2014/main" id="{AD472A6C-37AE-4560-87F2-7B312680534A}"/>
                </a:ext>
              </a:extLst>
            </p:cNvPr>
            <p:cNvSpPr/>
            <p:nvPr userDrawn="1"/>
          </p:nvSpPr>
          <p:spPr>
            <a:xfrm>
              <a:off x="2740851" y="2577164"/>
              <a:ext cx="4508589" cy="525767"/>
            </a:xfrm>
            <a:prstGeom prst="rect">
              <a:avLst/>
            </a:prstGeom>
            <a:solidFill>
              <a:srgbClr val="1E73BE"/>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Lato" panose="020F0502020204030203" pitchFamily="34" charset="0"/>
                <a:ea typeface="Lato" panose="020F0502020204030203" pitchFamily="34" charset="0"/>
                <a:cs typeface="Lato" panose="020F0502020204030203" pitchFamily="34" charset="0"/>
              </a:endParaRPr>
            </a:p>
          </p:txBody>
        </p:sp>
        <p:sp>
          <p:nvSpPr>
            <p:cNvPr id="8" name="Flowchart: Card 25">
              <a:extLst>
                <a:ext uri="{FF2B5EF4-FFF2-40B4-BE49-F238E27FC236}">
                  <a16:creationId xmlns:a16="http://schemas.microsoft.com/office/drawing/2014/main" id="{94155573-0391-4CAC-8B0D-C91BF0CCCF6A}"/>
                </a:ext>
              </a:extLst>
            </p:cNvPr>
            <p:cNvSpPr/>
            <p:nvPr userDrawn="1"/>
          </p:nvSpPr>
          <p:spPr>
            <a:xfrm rot="10800000" flipH="1">
              <a:off x="7002090" y="2577154"/>
              <a:ext cx="2328483" cy="525767"/>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43 w 10000"/>
                <a:gd name="connsiteY0" fmla="*/ 9813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 name="connsiteX0" fmla="*/ 43 w 10000"/>
                <a:gd name="connsiteY0" fmla="*/ 9813 h 10000"/>
                <a:gd name="connsiteX1" fmla="*/ 68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43" y="9813"/>
                  </a:moveTo>
                  <a:cubicBezTo>
                    <a:pt x="258" y="6542"/>
                    <a:pt x="474" y="3271"/>
                    <a:pt x="689" y="0"/>
                  </a:cubicBezTo>
                  <a:lnTo>
                    <a:pt x="10000" y="0"/>
                  </a:lnTo>
                  <a:lnTo>
                    <a:pt x="10000" y="10000"/>
                  </a:lnTo>
                  <a:lnTo>
                    <a:pt x="0" y="10000"/>
                  </a:lnTo>
                  <a:cubicBezTo>
                    <a:pt x="14" y="9938"/>
                    <a:pt x="29" y="9875"/>
                    <a:pt x="43" y="9813"/>
                  </a:cubicBezTo>
                  <a:close/>
                </a:path>
              </a:pathLst>
            </a:custGeom>
            <a:solidFill>
              <a:srgbClr val="2B2A29"/>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F925EAF0-59A5-4FEE-8C44-AAF2A29738CC}"/>
                </a:ext>
              </a:extLst>
            </p:cNvPr>
            <p:cNvSpPr txBox="1"/>
            <p:nvPr userDrawn="1"/>
          </p:nvSpPr>
          <p:spPr>
            <a:xfrm>
              <a:off x="2837518" y="2664573"/>
              <a:ext cx="4164572" cy="369332"/>
            </a:xfrm>
            <a:prstGeom prst="rect">
              <a:avLst/>
            </a:prstGeom>
            <a:noFill/>
          </p:spPr>
          <p:txBody>
            <a:bodyPr wrap="square" rtlCol="0">
              <a:spAutoFit/>
            </a:bodyPr>
            <a:lstStyle/>
            <a:p>
              <a:pPr algn="ctr"/>
              <a:r>
                <a:rPr lang="en-IN" sz="1800" b="1" dirty="0">
                  <a:solidFill>
                    <a:schemeClr val="bg1"/>
                  </a:solidFill>
                  <a:latin typeface="Square721 BT" panose="020B0504020202060204" pitchFamily="34" charset="0"/>
                  <a:ea typeface="Lato" panose="020F0502020204030203" pitchFamily="34" charset="0"/>
                  <a:cs typeface="Segoe UI" panose="020B0502040204020203" pitchFamily="34" charset="0"/>
                </a:rPr>
                <a:t>Chennai, Tamil Nadu, India</a:t>
              </a:r>
            </a:p>
          </p:txBody>
        </p:sp>
        <p:sp>
          <p:nvSpPr>
            <p:cNvPr id="10" name="TextBox 9">
              <a:extLst>
                <a:ext uri="{FF2B5EF4-FFF2-40B4-BE49-F238E27FC236}">
                  <a16:creationId xmlns:a16="http://schemas.microsoft.com/office/drawing/2014/main" id="{07EA5D3B-8170-450D-A7ED-BED2EA3AA4A7}"/>
                </a:ext>
              </a:extLst>
            </p:cNvPr>
            <p:cNvSpPr txBox="1"/>
            <p:nvPr userDrawn="1"/>
          </p:nvSpPr>
          <p:spPr>
            <a:xfrm>
              <a:off x="7246089" y="2664573"/>
              <a:ext cx="2084483" cy="369332"/>
            </a:xfrm>
            <a:prstGeom prst="rect">
              <a:avLst/>
            </a:prstGeom>
            <a:noFill/>
          </p:spPr>
          <p:txBody>
            <a:bodyPr wrap="square" rtlCol="0">
              <a:spAutoFit/>
            </a:bodyPr>
            <a:lstStyle/>
            <a:p>
              <a:pPr algn="ctr"/>
              <a:r>
                <a:rPr lang="en-IN" b="1" dirty="0">
                  <a:solidFill>
                    <a:schemeClr val="bg1"/>
                  </a:solidFill>
                  <a:latin typeface="Square721 BT" panose="020B0504020202060204" pitchFamily="34" charset="0"/>
                  <a:ea typeface="Lato" panose="020F0502020204030203" pitchFamily="34" charset="0"/>
                  <a:cs typeface="Segoe UI" panose="020B0502040204020203" pitchFamily="34" charset="0"/>
                </a:rPr>
                <a:t>Feb 08, 2020</a:t>
              </a:r>
            </a:p>
          </p:txBody>
        </p:sp>
      </p:grpSp>
      <p:pic>
        <p:nvPicPr>
          <p:cNvPr id="12" name="Picture 2" descr="https://upload.wikimedia.org/wikipedia/commons/thumb/9/96/Microsoft_logo_(2012).svg/2000px-Microsoft_logo_(2012).svg.png">
            <a:extLst>
              <a:ext uri="{FF2B5EF4-FFF2-40B4-BE49-F238E27FC236}">
                <a16:creationId xmlns:a16="http://schemas.microsoft.com/office/drawing/2014/main" id="{ACEBB9AA-F452-4808-B18A-33585F527B5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04627" y="6224371"/>
            <a:ext cx="1733783" cy="3693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4163FD5-EC8A-49E9-9A02-61CC05E23C6F}"/>
              </a:ext>
            </a:extLst>
          </p:cNvPr>
          <p:cNvSpPr txBox="1"/>
          <p:nvPr userDrawn="1"/>
        </p:nvSpPr>
        <p:spPr>
          <a:xfrm>
            <a:off x="2574470" y="1504470"/>
            <a:ext cx="7043061"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5400" b="1" kern="1200" dirty="0">
                <a:solidFill>
                  <a:srgbClr val="666666"/>
                </a:solidFill>
                <a:latin typeface="Segoe UI" panose="020B0502040204020203" pitchFamily="34" charset="0"/>
                <a:ea typeface="+mn-ea"/>
                <a:cs typeface="Segoe UI" panose="020B0502040204020203" pitchFamily="34" charset="0"/>
              </a:rPr>
              <a:t>SharePoint Saturday</a:t>
            </a:r>
            <a:endParaRPr lang="en-IN" sz="4000" b="1" kern="1200" dirty="0">
              <a:solidFill>
                <a:srgbClr val="666666"/>
              </a:solidFill>
              <a:latin typeface="Old English Text MT" panose="03040902040508030806" pitchFamily="66" charset="0"/>
              <a:ea typeface="+mn-ea"/>
              <a:cs typeface="Arial" panose="020B0604020202020204" pitchFamily="34" charset="0"/>
            </a:endParaRPr>
          </a:p>
        </p:txBody>
      </p:sp>
      <p:sp>
        <p:nvSpPr>
          <p:cNvPr id="19" name="TextBox 18">
            <a:extLst>
              <a:ext uri="{FF2B5EF4-FFF2-40B4-BE49-F238E27FC236}">
                <a16:creationId xmlns:a16="http://schemas.microsoft.com/office/drawing/2014/main" id="{BD23AD8F-DA31-4AF7-BD65-A38514B280D2}"/>
              </a:ext>
            </a:extLst>
          </p:cNvPr>
          <p:cNvSpPr txBox="1"/>
          <p:nvPr userDrawn="1"/>
        </p:nvSpPr>
        <p:spPr>
          <a:xfrm>
            <a:off x="800218" y="3902571"/>
            <a:ext cx="47357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600" b="1" dirty="0">
                <a:solidFill>
                  <a:srgbClr val="505050"/>
                </a:solidFill>
                <a:latin typeface="Square721 BT" panose="020B0504020202060204" pitchFamily="34" charset="0"/>
                <a:cs typeface="Segoe UI" panose="020B0502040204020203" pitchFamily="34" charset="0"/>
              </a:rPr>
              <a:t>Anbu Mani</a:t>
            </a:r>
            <a:endParaRPr lang="en-IN" sz="3600" b="0" dirty="0">
              <a:solidFill>
                <a:srgbClr val="505050"/>
              </a:solidFill>
              <a:latin typeface="Square721 BT" panose="020B0504020202060204" pitchFamily="34" charset="0"/>
              <a:ea typeface="Lato" panose="020F050202020403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C84A211-0391-4609-BA30-AEE189425022}"/>
              </a:ext>
            </a:extLst>
          </p:cNvPr>
          <p:cNvSpPr txBox="1"/>
          <p:nvPr userDrawn="1"/>
        </p:nvSpPr>
        <p:spPr>
          <a:xfrm>
            <a:off x="800218" y="5031370"/>
            <a:ext cx="7648778" cy="523220"/>
          </a:xfrm>
          <a:prstGeom prst="rect">
            <a:avLst/>
          </a:prstGeom>
          <a:noFill/>
        </p:spPr>
        <p:txBody>
          <a:bodyPr wrap="square" rtlCol="0">
            <a:spAutoFit/>
          </a:bodyPr>
          <a:lstStyle/>
          <a:p>
            <a:r>
              <a:rPr lang="it-IT" sz="2800" b="1" i="0" kern="1200" cap="none" spc="-150" baseline="0" dirty="0">
                <a:ln w="3175">
                  <a:noFill/>
                </a:ln>
                <a:solidFill>
                  <a:srgbClr val="505050"/>
                </a:solidFill>
                <a:effectLst/>
                <a:latin typeface="Square721 BT" panose="020B0504020202060204" pitchFamily="34" charset="0"/>
                <a:ea typeface="+mn-ea"/>
                <a:cs typeface="Segoe UI" panose="020B0502040204020203" pitchFamily="34" charset="0"/>
              </a:rPr>
              <a:t>Azure Mobile Apps</a:t>
            </a:r>
            <a:endParaRPr lang="en-IN" sz="2800" b="1" i="0" kern="1200" cap="none" spc="-150" baseline="0" dirty="0">
              <a:ln w="3175">
                <a:noFill/>
              </a:ln>
              <a:solidFill>
                <a:srgbClr val="505050"/>
              </a:solidFill>
              <a:effectLst/>
              <a:latin typeface="Square721 BT" panose="020B0504020202060204" pitchFamily="34" charset="0"/>
              <a:ea typeface="Lato" panose="020F0502020204030203" pitchFamily="34" charset="0"/>
              <a:cs typeface="Segoe UI" panose="020B0502040204020203" pitchFamily="34" charset="0"/>
            </a:endParaRPr>
          </a:p>
        </p:txBody>
      </p:sp>
      <p:grpSp>
        <p:nvGrpSpPr>
          <p:cNvPr id="21" name="Group 20">
            <a:extLst>
              <a:ext uri="{FF2B5EF4-FFF2-40B4-BE49-F238E27FC236}">
                <a16:creationId xmlns:a16="http://schemas.microsoft.com/office/drawing/2014/main" id="{E7CA8BD5-CCE4-4284-868C-4A8964D6624B}"/>
              </a:ext>
            </a:extLst>
          </p:cNvPr>
          <p:cNvGrpSpPr/>
          <p:nvPr userDrawn="1"/>
        </p:nvGrpSpPr>
        <p:grpSpPr>
          <a:xfrm>
            <a:off x="800218" y="5684768"/>
            <a:ext cx="2593639" cy="704580"/>
            <a:chOff x="1126123" y="5761597"/>
            <a:chExt cx="2593639" cy="704580"/>
          </a:xfrm>
        </p:grpSpPr>
        <p:pic>
          <p:nvPicPr>
            <p:cNvPr id="22" name="Picture 21">
              <a:extLst>
                <a:ext uri="{FF2B5EF4-FFF2-40B4-BE49-F238E27FC236}">
                  <a16:creationId xmlns:a16="http://schemas.microsoft.com/office/drawing/2014/main" id="{E96D5712-8E85-49AF-A1EC-E9F983EFC15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6123" y="5761597"/>
              <a:ext cx="704580" cy="704580"/>
            </a:xfrm>
            <a:prstGeom prst="rect">
              <a:avLst/>
            </a:prstGeom>
          </p:spPr>
        </p:pic>
        <p:sp>
          <p:nvSpPr>
            <p:cNvPr id="23" name="Rectangle 22">
              <a:extLst>
                <a:ext uri="{FF2B5EF4-FFF2-40B4-BE49-F238E27FC236}">
                  <a16:creationId xmlns:a16="http://schemas.microsoft.com/office/drawing/2014/main" id="{38A588A0-071D-4370-8039-1FD445AB41A1}"/>
                </a:ext>
              </a:extLst>
            </p:cNvPr>
            <p:cNvSpPr/>
            <p:nvPr userDrawn="1"/>
          </p:nvSpPr>
          <p:spPr>
            <a:xfrm>
              <a:off x="1701261" y="5976377"/>
              <a:ext cx="2018501" cy="369332"/>
            </a:xfrm>
            <a:prstGeom prst="rect">
              <a:avLst/>
            </a:prstGeom>
          </p:spPr>
          <p:txBody>
            <a:bodyPr wrap="none">
              <a:spAutoFit/>
            </a:bodyPr>
            <a:lstStyle/>
            <a:p>
              <a:r>
                <a:rPr lang="en-IN" sz="1800" b="1" dirty="0">
                  <a:solidFill>
                    <a:srgbClr val="505050"/>
                  </a:solidFill>
                  <a:latin typeface="Square721 BT" panose="020B0504020202060204" pitchFamily="34" charset="0"/>
                  <a:ea typeface="Lato" panose="020F0502020204030203" pitchFamily="34" charset="0"/>
                  <a:cs typeface="Segoe UI" panose="020B0502040204020203" pitchFamily="34" charset="0"/>
                </a:rPr>
                <a:t>@</a:t>
              </a:r>
              <a:r>
                <a:rPr lang="en-IN" sz="1800" b="1" kern="1200" dirty="0">
                  <a:solidFill>
                    <a:srgbClr val="505050"/>
                  </a:solidFill>
                  <a:latin typeface="Square721 BT" panose="020B0504020202060204" pitchFamily="34" charset="0"/>
                  <a:cs typeface="Segoe UI" panose="020B0502040204020203" pitchFamily="34" charset="0"/>
                </a:rPr>
                <a:t>Anbu_Mani27</a:t>
              </a:r>
            </a:p>
          </p:txBody>
        </p:sp>
      </p:grpSp>
      <p:sp>
        <p:nvSpPr>
          <p:cNvPr id="24" name="Rectangle 23">
            <a:extLst>
              <a:ext uri="{FF2B5EF4-FFF2-40B4-BE49-F238E27FC236}">
                <a16:creationId xmlns:a16="http://schemas.microsoft.com/office/drawing/2014/main" id="{D010648E-C848-43A1-8062-D44F0FD5E24D}"/>
              </a:ext>
            </a:extLst>
          </p:cNvPr>
          <p:cNvSpPr/>
          <p:nvPr userDrawn="1"/>
        </p:nvSpPr>
        <p:spPr>
          <a:xfrm>
            <a:off x="800218" y="4548902"/>
            <a:ext cx="2061783" cy="400110"/>
          </a:xfrm>
          <a:prstGeom prst="rect">
            <a:avLst/>
          </a:prstGeom>
        </p:spPr>
        <p:txBody>
          <a:bodyPr wrap="none">
            <a:spAutoFit/>
          </a:bodyPr>
          <a:lstStyle/>
          <a:p>
            <a:pPr algn="l"/>
            <a:r>
              <a:rPr lang="en-IN" sz="2000" b="0" dirty="0">
                <a:solidFill>
                  <a:srgbClr val="505050"/>
                </a:solidFill>
                <a:latin typeface="Square721 BT" panose="020B0504020202060204" pitchFamily="34" charset="0"/>
                <a:ea typeface="Lato" panose="020F0502020204030203" pitchFamily="34" charset="0"/>
                <a:cs typeface="Segoe UI" panose="020B0502040204020203" pitchFamily="34" charset="0"/>
              </a:rPr>
              <a:t>Microsoft MVP</a:t>
            </a:r>
          </a:p>
        </p:txBody>
      </p:sp>
      <p:pic>
        <p:nvPicPr>
          <p:cNvPr id="27" name="Picture 26">
            <a:extLst>
              <a:ext uri="{FF2B5EF4-FFF2-40B4-BE49-F238E27FC236}">
                <a16:creationId xmlns:a16="http://schemas.microsoft.com/office/drawing/2014/main" id="{0E56F6A1-F3CE-4945-84E4-CC0476AC77D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8186" y="371315"/>
            <a:ext cx="1921708" cy="1012687"/>
          </a:xfrm>
          <a:prstGeom prst="rect">
            <a:avLst/>
          </a:prstGeom>
        </p:spPr>
      </p:pic>
      <p:pic>
        <p:nvPicPr>
          <p:cNvPr id="3" name="Picture 2" descr="A close up of a logo&#10;&#10;Description automatically generated">
            <a:extLst>
              <a:ext uri="{FF2B5EF4-FFF2-40B4-BE49-F238E27FC236}">
                <a16:creationId xmlns:a16="http://schemas.microsoft.com/office/drawing/2014/main" id="{C9203E6C-5EB8-463D-93F7-15530177368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59461" y="185516"/>
            <a:ext cx="1578949" cy="13842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36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56DA-62ED-460F-92D7-B10039CE29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CFF57C-5BAA-4DBC-8C99-ED20F2CA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A2B4A-44A0-4681-8254-5AB9C6DD7B89}"/>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5" name="Footer Placeholder 4">
            <a:extLst>
              <a:ext uri="{FF2B5EF4-FFF2-40B4-BE49-F238E27FC236}">
                <a16:creationId xmlns:a16="http://schemas.microsoft.com/office/drawing/2014/main" id="{65D23E36-23B4-44B4-8634-B19F2D00E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7ACA1-9BAF-4D44-8654-CCFF5363EA5D}"/>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119977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82A71-FD0B-4CE5-BABD-110291851D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8C74A-88CE-4526-B0D7-36E70A51E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29F22-DBDB-41E6-89B5-E9D529FE53A7}"/>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5" name="Footer Placeholder 4">
            <a:extLst>
              <a:ext uri="{FF2B5EF4-FFF2-40B4-BE49-F238E27FC236}">
                <a16:creationId xmlns:a16="http://schemas.microsoft.com/office/drawing/2014/main" id="{3A872EC6-DB25-4669-A12C-FA8BE623D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2D2EB8-C109-40B2-9F80-B7D0CB6C5CE3}"/>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419540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CuadroTexto 26">
            <a:extLst>
              <a:ext uri="{FF2B5EF4-FFF2-40B4-BE49-F238E27FC236}">
                <a16:creationId xmlns:a16="http://schemas.microsoft.com/office/drawing/2014/main" id="{80E85AEB-FEB2-4D60-81DD-BF3A575A896F}"/>
              </a:ext>
            </a:extLst>
          </p:cNvPr>
          <p:cNvSpPr txBox="1"/>
          <p:nvPr userDrawn="1"/>
        </p:nvSpPr>
        <p:spPr>
          <a:xfrm>
            <a:off x="4843308" y="375302"/>
            <a:ext cx="2708599" cy="692497"/>
          </a:xfrm>
          <a:prstGeom prst="rect">
            <a:avLst/>
          </a:prstGeom>
          <a:noFill/>
        </p:spPr>
        <p:txBody>
          <a:bodyPr wrap="square" lIns="0" tIns="0" rIns="0" bIns="0" rtlCol="0">
            <a:spAutoFit/>
          </a:bodyPr>
          <a:lstStyle/>
          <a:p>
            <a:pPr algn="l"/>
            <a:r>
              <a:rPr lang="es-ES" sz="4500" b="1" dirty="0">
                <a:solidFill>
                  <a:srgbClr val="002060"/>
                </a:solidFill>
                <a:latin typeface="Quicksand" pitchFamily="2" charset="0"/>
              </a:rPr>
              <a:t>Sponsors</a:t>
            </a:r>
          </a:p>
        </p:txBody>
      </p:sp>
    </p:spTree>
    <p:extLst>
      <p:ext uri="{BB962C8B-B14F-4D97-AF65-F5344CB8AC3E}">
        <p14:creationId xmlns:p14="http://schemas.microsoft.com/office/powerpoint/2010/main" val="261358524"/>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vent presenta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572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s-ES" sz="2000" dirty="0">
                <a:gradFill>
                  <a:gsLst>
                    <a:gs pos="0">
                      <a:srgbClr val="FFFFFF"/>
                    </a:gs>
                    <a:gs pos="100000">
                      <a:srgbClr val="FFFFFF"/>
                    </a:gs>
                  </a:gsLst>
                  <a:lin ang="5400000" scaled="0"/>
                </a:gradFill>
                <a:ea typeface="Segoe UI" pitchFamily="34" charset="0"/>
                <a:cs typeface="Segoe UI" pitchFamily="34" charset="0"/>
              </a:rPr>
              <a:t>`</a:t>
            </a:r>
          </a:p>
        </p:txBody>
      </p:sp>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89679"/>
            <a:ext cx="4075714" cy="387798"/>
          </a:xfrm>
          <a:noFill/>
        </p:spPr>
        <p:txBody>
          <a:bodyPr wrap="square" lIns="0" tIns="0" rIns="0" bIns="0" anchor="b" anchorCtr="0">
            <a:spAutoFit/>
          </a:bodyPr>
          <a:lstStyle>
            <a:lvl1pPr>
              <a:defRPr sz="2800" b="1" spc="-50" baseline="0">
                <a:solidFill>
                  <a:srgbClr val="002060"/>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27791"/>
            <a:ext cx="3139223" cy="800219"/>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br>
              <a:rPr lang="es-ES" sz="2400" dirty="0">
                <a:solidFill>
                  <a:schemeClr val="bg2">
                    <a:lumMod val="25000"/>
                  </a:schemeClr>
                </a:solidFill>
              </a:rPr>
            </a:br>
            <a:r>
              <a:rPr lang="es-ES" sz="2800" b="0" i="0" kern="1200" cap="none" spc="-50" baseline="0" dirty="0" err="1">
                <a:ln w="3175">
                  <a:noFill/>
                </a:ln>
                <a:solidFill>
                  <a:schemeClr val="bg2">
                    <a:lumMod val="25000"/>
                  </a:schemeClr>
                </a:solidFill>
                <a:effectLst/>
                <a:latin typeface="Quicksand" pitchFamily="2" charset="0"/>
                <a:ea typeface="+mn-ea"/>
                <a:cs typeface="Segoe UI" panose="020B0502040204020203" pitchFamily="34" charset="0"/>
              </a:rPr>
              <a:t>Help</a:t>
            </a:r>
            <a:r>
              <a:rPr lang="es-ES" sz="2800" b="0" i="0" kern="1200" cap="none" spc="-50" baseline="0" dirty="0">
                <a:ln w="3175">
                  <a:noFill/>
                </a:ln>
                <a:solidFill>
                  <a:schemeClr val="bg2">
                    <a:lumMod val="25000"/>
                  </a:schemeClr>
                </a:solidFill>
                <a:effectLst/>
                <a:latin typeface="Quicksand" pitchFamily="2" charset="0"/>
                <a:ea typeface="+mn-ea"/>
                <a:cs typeface="Segoe UI" panose="020B0502040204020203" pitchFamily="34" charset="0"/>
              </a:rPr>
              <a:t> </a:t>
            </a:r>
            <a:r>
              <a:rPr lang="es-ES" sz="2800" b="0" i="0" kern="1200" cap="none" spc="-50" baseline="0" dirty="0" err="1">
                <a:ln w="3175">
                  <a:noFill/>
                </a:ln>
                <a:solidFill>
                  <a:schemeClr val="bg2">
                    <a:lumMod val="25000"/>
                  </a:schemeClr>
                </a:solidFill>
                <a:effectLst/>
                <a:latin typeface="Quicksand" pitchFamily="2" charset="0"/>
                <a:ea typeface="+mn-ea"/>
                <a:cs typeface="Segoe UI" panose="020B0502040204020203" pitchFamily="34" charset="0"/>
              </a:rPr>
              <a:t>us</a:t>
            </a:r>
            <a:r>
              <a:rPr lang="es-ES" sz="2800" b="0" i="0" kern="1200" cap="none" spc="-50" baseline="0" dirty="0">
                <a:ln w="3175">
                  <a:noFill/>
                </a:ln>
                <a:solidFill>
                  <a:schemeClr val="bg2">
                    <a:lumMod val="25000"/>
                  </a:schemeClr>
                </a:solidFill>
                <a:effectLst/>
                <a:latin typeface="Quicksand" pitchFamily="2" charset="0"/>
                <a:ea typeface="+mn-ea"/>
                <a:cs typeface="Segoe UI" panose="020B0502040204020203" pitchFamily="34" charset="0"/>
              </a:rPr>
              <a:t> </a:t>
            </a:r>
            <a:r>
              <a:rPr lang="es-ES" sz="2800" b="0" i="0" kern="1200" cap="none" spc="-50" baseline="0" dirty="0" err="1">
                <a:ln w="3175">
                  <a:noFill/>
                </a:ln>
                <a:solidFill>
                  <a:schemeClr val="bg2">
                    <a:lumMod val="25000"/>
                  </a:schemeClr>
                </a:solidFill>
                <a:effectLst/>
                <a:latin typeface="Quicksand" pitchFamily="2" charset="0"/>
                <a:ea typeface="+mn-ea"/>
                <a:cs typeface="Segoe UI" panose="020B0502040204020203" pitchFamily="34" charset="0"/>
              </a:rPr>
              <a:t>grow</a:t>
            </a:r>
            <a:r>
              <a:rPr lang="es-ES" sz="2800" b="0" i="0" kern="1200" cap="none" spc="-50" baseline="0" dirty="0">
                <a:ln w="3175">
                  <a:noFill/>
                </a:ln>
                <a:solidFill>
                  <a:schemeClr val="bg2">
                    <a:lumMod val="25000"/>
                  </a:schemeClr>
                </a:solidFill>
                <a:effectLst/>
                <a:latin typeface="Quicksand" pitchFamily="2" charset="0"/>
                <a:ea typeface="+mn-ea"/>
                <a:cs typeface="Segoe UI" panose="020B0502040204020203" pitchFamily="34" charset="0"/>
              </a:rPr>
              <a:t>!</a:t>
            </a:r>
            <a:endParaRPr lang="es-ES" sz="2400" b="1" dirty="0">
              <a:solidFill>
                <a:schemeClr val="bg2">
                  <a:lumMod val="25000"/>
                </a:schemeClr>
              </a:solidFill>
            </a:endParaRPr>
          </a:p>
        </p:txBody>
      </p:sp>
      <p:sp>
        <p:nvSpPr>
          <p:cNvPr id="27" name="CuadroTexto 26">
            <a:extLst>
              <a:ext uri="{FF2B5EF4-FFF2-40B4-BE49-F238E27FC236}">
                <a16:creationId xmlns:a16="http://schemas.microsoft.com/office/drawing/2014/main" id="{4ED99285-A992-4D3F-9B0B-7D505E9376C7}"/>
              </a:ext>
            </a:extLst>
          </p:cNvPr>
          <p:cNvSpPr txBox="1"/>
          <p:nvPr userDrawn="1"/>
        </p:nvSpPr>
        <p:spPr>
          <a:xfrm>
            <a:off x="4838701" y="213369"/>
            <a:ext cx="2708599" cy="830997"/>
          </a:xfrm>
          <a:prstGeom prst="rect">
            <a:avLst/>
          </a:prstGeom>
          <a:noFill/>
        </p:spPr>
        <p:txBody>
          <a:bodyPr wrap="square" lIns="0" tIns="0" rIns="0" bIns="0" rtlCol="0">
            <a:spAutoFit/>
          </a:bodyPr>
          <a:lstStyle/>
          <a:p>
            <a:pPr algn="l"/>
            <a:r>
              <a:rPr lang="es-ES" sz="5400" b="1" dirty="0" err="1">
                <a:solidFill>
                  <a:srgbClr val="002060"/>
                </a:solidFill>
                <a:latin typeface="Quicksand" pitchFamily="2" charset="0"/>
              </a:rPr>
              <a:t>Thanks</a:t>
            </a:r>
            <a:r>
              <a:rPr lang="es-ES" sz="5400" b="1" dirty="0">
                <a:solidFill>
                  <a:srgbClr val="002060"/>
                </a:solidFill>
                <a:latin typeface="Quicksand" pitchFamily="2" charset="0"/>
              </a:rPr>
              <a:t>!</a:t>
            </a:r>
          </a:p>
        </p:txBody>
      </p:sp>
      <p:pic>
        <p:nvPicPr>
          <p:cNvPr id="3" name="Picture 2" descr="A close up of a sign&#10;&#10;Description automatically generated">
            <a:extLst>
              <a:ext uri="{FF2B5EF4-FFF2-40B4-BE49-F238E27FC236}">
                <a16:creationId xmlns:a16="http://schemas.microsoft.com/office/drawing/2014/main" id="{3F43C8C1-2CA3-4822-AFEA-4C5AAD455A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9917" y="1055399"/>
            <a:ext cx="2857500" cy="2857500"/>
          </a:xfrm>
          <a:prstGeom prst="rect">
            <a:avLst/>
          </a:prstGeom>
        </p:spPr>
      </p:pic>
    </p:spTree>
    <p:extLst>
      <p:ext uri="{BB962C8B-B14F-4D97-AF65-F5344CB8AC3E}">
        <p14:creationId xmlns:p14="http://schemas.microsoft.com/office/powerpoint/2010/main" val="1809914910"/>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199FCDDE-50B2-468D-A2E8-95EE2C8584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7301" y="98856"/>
            <a:ext cx="838200" cy="734860"/>
          </a:xfrm>
          <a:prstGeom prst="rect">
            <a:avLst/>
          </a:prstGeom>
          <a:ln>
            <a:noFill/>
          </a:ln>
          <a:effectLst/>
        </p:spPr>
      </p:pic>
      <p:sp>
        <p:nvSpPr>
          <p:cNvPr id="5" name="Rectangle 4">
            <a:extLst>
              <a:ext uri="{FF2B5EF4-FFF2-40B4-BE49-F238E27FC236}">
                <a16:creationId xmlns:a16="http://schemas.microsoft.com/office/drawing/2014/main" id="{AC42A356-C166-4512-B9BC-447F6623091E}"/>
              </a:ext>
            </a:extLst>
          </p:cNvPr>
          <p:cNvSpPr/>
          <p:nvPr userDrawn="1"/>
        </p:nvSpPr>
        <p:spPr>
          <a:xfrm>
            <a:off x="9044190" y="6397109"/>
            <a:ext cx="2881110" cy="369332"/>
          </a:xfrm>
          <a:prstGeom prst="rect">
            <a:avLst/>
          </a:prstGeom>
        </p:spPr>
        <p:txBody>
          <a:bodyPr wrap="none">
            <a:spAutoFit/>
          </a:bodyPr>
          <a:lstStyle/>
          <a:p>
            <a:pPr algn="l"/>
            <a:r>
              <a:rPr lang="en-US" sz="1800" dirty="0">
                <a:solidFill>
                  <a:srgbClr val="43444A"/>
                </a:solidFill>
                <a:latin typeface="Quicksand" pitchFamily="2" charset="0"/>
              </a:rPr>
              <a:t>#SPSChennai #XMonkeys360</a:t>
            </a:r>
          </a:p>
        </p:txBody>
      </p:sp>
    </p:spTree>
    <p:extLst>
      <p:ext uri="{BB962C8B-B14F-4D97-AF65-F5344CB8AC3E}">
        <p14:creationId xmlns:p14="http://schemas.microsoft.com/office/powerpoint/2010/main" val="680682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74DE-71C0-442C-8911-5871302779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8FF49-FA64-4777-9525-FB8C5D2353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33BC08-1723-424A-83E0-5536261A4709}"/>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5" name="Footer Placeholder 4">
            <a:extLst>
              <a:ext uri="{FF2B5EF4-FFF2-40B4-BE49-F238E27FC236}">
                <a16:creationId xmlns:a16="http://schemas.microsoft.com/office/drawing/2014/main" id="{CB0C86C9-E7EF-48A8-BDCF-1166B3162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D34E5-0B6D-4B3C-9CAE-CDB3B53D5C79}"/>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52720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1832-D4A2-4996-B3AC-2FB80F436B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92B798-810E-4FF0-BEF8-7C7AE8D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844DE-41AF-4B57-B322-A3D45FE2A379}"/>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5" name="Footer Placeholder 4">
            <a:extLst>
              <a:ext uri="{FF2B5EF4-FFF2-40B4-BE49-F238E27FC236}">
                <a16:creationId xmlns:a16="http://schemas.microsoft.com/office/drawing/2014/main" id="{F7B9B16F-5138-473B-A144-47B4C5D76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FA62D-120F-4512-B499-D5E4FA356551}"/>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186595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48C8-0325-40E5-869A-04B52C81A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B91C35-DE92-489C-9F6F-213A8B894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B0B819-F2B7-4606-AAE0-D8648F3BDB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F881C6-7FC6-406D-8634-49D6B7E418A6}"/>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6" name="Footer Placeholder 5">
            <a:extLst>
              <a:ext uri="{FF2B5EF4-FFF2-40B4-BE49-F238E27FC236}">
                <a16:creationId xmlns:a16="http://schemas.microsoft.com/office/drawing/2014/main" id="{C6EA8CA3-8BA1-4A5D-966C-2743FF949F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566FA0-6427-40F2-A065-0C372C6EF287}"/>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264780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9F00-A9BC-4BC1-A150-ABDBF124FD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A80422-A96D-4E10-B704-C17558FFD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CBCCF-E90E-4E66-B607-BD055D952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A50C4A-E318-46A1-A017-D033A4608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091618-78C2-48C1-B93E-146188208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0D8880-E1D8-4936-8F10-40076E082BE6}"/>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8" name="Footer Placeholder 7">
            <a:extLst>
              <a:ext uri="{FF2B5EF4-FFF2-40B4-BE49-F238E27FC236}">
                <a16:creationId xmlns:a16="http://schemas.microsoft.com/office/drawing/2014/main" id="{7079A63F-A2EA-403E-BC00-1B6F564674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EA9583-58F0-45AE-B3E1-0DBF3F5EC007}"/>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280799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353A76-314D-4CF1-BB32-0142A31A22DB}"/>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4" name="Footer Placeholder 3">
            <a:extLst>
              <a:ext uri="{FF2B5EF4-FFF2-40B4-BE49-F238E27FC236}">
                <a16:creationId xmlns:a16="http://schemas.microsoft.com/office/drawing/2014/main" id="{5A4ED5C5-FDE9-4FFA-B376-B3DDDDB154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4F933E-81DD-4286-9402-E83874CB6F3D}"/>
              </a:ext>
            </a:extLst>
          </p:cNvPr>
          <p:cNvSpPr>
            <a:spLocks noGrp="1"/>
          </p:cNvSpPr>
          <p:nvPr>
            <p:ph type="sldNum" sz="quarter" idx="12"/>
          </p:nvPr>
        </p:nvSpPr>
        <p:spPr/>
        <p:txBody>
          <a:bodyPr/>
          <a:lstStyle/>
          <a:p>
            <a:fld id="{C94680CB-AC2C-4275-BB96-696CE0A0B5E0}" type="slidenum">
              <a:rPr lang="en-IN" smtClean="0"/>
              <a:t>‹#›</a:t>
            </a:fld>
            <a:endParaRPr lang="en-IN"/>
          </a:p>
        </p:txBody>
      </p:sp>
      <p:pic>
        <p:nvPicPr>
          <p:cNvPr id="11" name="Picture 2" descr="https://upload.wikimedia.org/wikipedia/commons/thumb/9/96/Microsoft_logo_(2012).svg/2000px-Microsoft_logo_(2012).svg.png">
            <a:extLst>
              <a:ext uri="{FF2B5EF4-FFF2-40B4-BE49-F238E27FC236}">
                <a16:creationId xmlns:a16="http://schemas.microsoft.com/office/drawing/2014/main" id="{1AEF5B12-C8DC-437E-8EB2-AFA7819E271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24376" y="6228577"/>
            <a:ext cx="1714034" cy="3651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FB140B7D-24FB-46A0-BB5A-F32FF436B33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5321" y="295722"/>
            <a:ext cx="2121352" cy="1117894"/>
          </a:xfrm>
          <a:prstGeom prst="rect">
            <a:avLst/>
          </a:prstGeom>
        </p:spPr>
      </p:pic>
      <p:pic>
        <p:nvPicPr>
          <p:cNvPr id="20" name="Picture 19" descr="A close up of a logo&#10;&#10;Description automatically generated">
            <a:extLst>
              <a:ext uri="{FF2B5EF4-FFF2-40B4-BE49-F238E27FC236}">
                <a16:creationId xmlns:a16="http://schemas.microsoft.com/office/drawing/2014/main" id="{3992E77D-DFC6-4341-93D5-30F74FD6C2C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30358" y="269942"/>
            <a:ext cx="1333910" cy="11694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88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33984-3349-49D7-8D11-8CA1317F13DA}"/>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3" name="Footer Placeholder 2">
            <a:extLst>
              <a:ext uri="{FF2B5EF4-FFF2-40B4-BE49-F238E27FC236}">
                <a16:creationId xmlns:a16="http://schemas.microsoft.com/office/drawing/2014/main" id="{5BC58281-1769-4F9B-9DC4-3237CC3E68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31821C-3EB8-421D-B5C7-FB1FBAC8277B}"/>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213033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FC15-E003-492D-AC67-66F19AA93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3152FC-803E-48DA-B2E1-792D17A2E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68FBF6-911A-4A59-8FD1-7DC27AA64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01764-29F7-408B-9DB4-2F5A88BC363B}"/>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6" name="Footer Placeholder 5">
            <a:extLst>
              <a:ext uri="{FF2B5EF4-FFF2-40B4-BE49-F238E27FC236}">
                <a16:creationId xmlns:a16="http://schemas.microsoft.com/office/drawing/2014/main" id="{19760700-8312-4799-BC28-15FAE57734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BEB719-FBDD-48A6-B148-805F5EFA8D1D}"/>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104955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4149-07E9-42BC-80A5-1BAF0A4BB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F944F5-092C-44BA-A31D-32F042CC3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D9C3BBA6-B448-47AD-851A-9DE8B1753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1C28C-3597-4810-B4BD-777C7C0B16A3}"/>
              </a:ext>
            </a:extLst>
          </p:cNvPr>
          <p:cNvSpPr>
            <a:spLocks noGrp="1"/>
          </p:cNvSpPr>
          <p:nvPr>
            <p:ph type="dt" sz="half" idx="10"/>
          </p:nvPr>
        </p:nvSpPr>
        <p:spPr/>
        <p:txBody>
          <a:bodyPr/>
          <a:lstStyle/>
          <a:p>
            <a:fld id="{D5F645B3-BBED-4308-8800-55405113B090}" type="datetimeFigureOut">
              <a:rPr lang="en-IN" smtClean="0"/>
              <a:t>08-02-2020</a:t>
            </a:fld>
            <a:endParaRPr lang="en-IN"/>
          </a:p>
        </p:txBody>
      </p:sp>
      <p:sp>
        <p:nvSpPr>
          <p:cNvPr id="6" name="Footer Placeholder 5">
            <a:extLst>
              <a:ext uri="{FF2B5EF4-FFF2-40B4-BE49-F238E27FC236}">
                <a16:creationId xmlns:a16="http://schemas.microsoft.com/office/drawing/2014/main" id="{9C892B9F-37EE-4B9C-9C6F-FB9D55CE18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E9A683-E48C-43FE-8BE4-466967FF5E67}"/>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301178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387577-7F67-4E5D-8D79-F61D5631F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736F19-8735-4782-9BE4-FE135F04F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9D24CCEC-2AFB-4E00-A4F6-987AF4FCB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645B3-BBED-4308-8800-55405113B090}" type="datetimeFigureOut">
              <a:rPr lang="en-IN" smtClean="0"/>
              <a:t>08-02-2020</a:t>
            </a:fld>
            <a:endParaRPr lang="en-IN"/>
          </a:p>
        </p:txBody>
      </p:sp>
      <p:sp>
        <p:nvSpPr>
          <p:cNvPr id="5" name="Footer Placeholder 4">
            <a:extLst>
              <a:ext uri="{FF2B5EF4-FFF2-40B4-BE49-F238E27FC236}">
                <a16:creationId xmlns:a16="http://schemas.microsoft.com/office/drawing/2014/main" id="{52AE3616-A83B-4EBE-8263-8188EDD8C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C1A306-2507-404E-9C31-DB74DE6C8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680CB-AC2C-4275-BB96-696CE0A0B5E0}" type="slidenum">
              <a:rPr lang="en-IN" smtClean="0"/>
              <a:t>‹#›</a:t>
            </a:fld>
            <a:endParaRPr lang="en-IN"/>
          </a:p>
        </p:txBody>
      </p:sp>
    </p:spTree>
    <p:extLst>
      <p:ext uri="{BB962C8B-B14F-4D97-AF65-F5344CB8AC3E}">
        <p14:creationId xmlns:p14="http://schemas.microsoft.com/office/powerpoint/2010/main" val="151131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8" r:id="rId12"/>
    <p:sldLayoutId id="2147483669" r:id="rId13"/>
    <p:sldLayoutId id="2147483670" r:id="rId14"/>
    <p:sldLayoutId id="214748367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www.annajhaveri.com/power-automate/power-automate-reusable-logic-across-flows/" TargetMode="External"/><Relationship Id="rId2" Type="http://schemas.openxmlformats.org/officeDocument/2006/relationships/hyperlink" Target="http://www.annajhaveri.com/sharepoint/sharepoint-online-incoming-emails/" TargetMode="External"/><Relationship Id="rId1" Type="http://schemas.openxmlformats.org/officeDocument/2006/relationships/slideLayout" Target="../slideLayouts/slideLayout15.xml"/><Relationship Id="rId5" Type="http://schemas.openxmlformats.org/officeDocument/2006/relationships/hyperlink" Target="https://veenstra.me.uk/2018/02/07/microsoft-flow-implementing-a-try-catch-finally-in-a-flow/" TargetMode="External"/><Relationship Id="rId4" Type="http://schemas.openxmlformats.org/officeDocument/2006/relationships/hyperlink" Target="https://blogs.msmvps.com/windsor/2019/04/25/microsoft-flow-error-handl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9905D-D129-4BB9-8D20-29026F33DBDC}"/>
              </a:ext>
            </a:extLst>
          </p:cNvPr>
          <p:cNvSpPr txBox="1"/>
          <p:nvPr/>
        </p:nvSpPr>
        <p:spPr>
          <a:xfrm>
            <a:off x="991827" y="3429000"/>
            <a:ext cx="90006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kern="1200" dirty="0">
                <a:solidFill>
                  <a:srgbClr val="505050"/>
                </a:solidFill>
                <a:latin typeface="Square721 BT" panose="020B0504020202060204" pitchFamily="34" charset="0"/>
                <a:ea typeface="+mn-ea"/>
                <a:cs typeface="Segoe UI" panose="020B0502040204020203" pitchFamily="34" charset="0"/>
              </a:rPr>
              <a:t>Anna Jhaveri</a:t>
            </a:r>
          </a:p>
        </p:txBody>
      </p:sp>
      <p:sp>
        <p:nvSpPr>
          <p:cNvPr id="5" name="TextBox 4">
            <a:extLst>
              <a:ext uri="{FF2B5EF4-FFF2-40B4-BE49-F238E27FC236}">
                <a16:creationId xmlns:a16="http://schemas.microsoft.com/office/drawing/2014/main" id="{1B42F64B-9796-47F7-AAE1-642D86DBE134}"/>
              </a:ext>
            </a:extLst>
          </p:cNvPr>
          <p:cNvSpPr txBox="1"/>
          <p:nvPr/>
        </p:nvSpPr>
        <p:spPr>
          <a:xfrm>
            <a:off x="1109217" y="2265589"/>
            <a:ext cx="10365453" cy="646331"/>
          </a:xfrm>
          <a:prstGeom prst="rect">
            <a:avLst/>
          </a:prstGeom>
          <a:noFill/>
        </p:spPr>
        <p:txBody>
          <a:bodyPr wrap="square" rtlCol="0">
            <a:spAutoFit/>
          </a:bodyPr>
          <a:lstStyle/>
          <a:p>
            <a:r>
              <a:rPr lang="en-US" sz="3600" dirty="0"/>
              <a:t>Incoming Emails in SharePoint Online</a:t>
            </a:r>
            <a:endParaRPr lang="en-IN" sz="3600" b="1" kern="1200" dirty="0">
              <a:solidFill>
                <a:srgbClr val="505050"/>
              </a:solidFill>
              <a:latin typeface="Square721 BT" panose="020B0504020202060204" pitchFamily="34" charset="0"/>
              <a:ea typeface="+mn-ea"/>
              <a:cs typeface="Segoe UI" panose="020B0502040204020203" pitchFamily="34" charset="0"/>
            </a:endParaRPr>
          </a:p>
        </p:txBody>
      </p:sp>
      <p:sp>
        <p:nvSpPr>
          <p:cNvPr id="8" name="Rectangle 7">
            <a:extLst>
              <a:ext uri="{FF2B5EF4-FFF2-40B4-BE49-F238E27FC236}">
                <a16:creationId xmlns:a16="http://schemas.microsoft.com/office/drawing/2014/main" id="{7BAD732F-ACD8-423F-9066-CABA2820BAEA}"/>
              </a:ext>
            </a:extLst>
          </p:cNvPr>
          <p:cNvSpPr/>
          <p:nvPr userDrawn="1"/>
        </p:nvSpPr>
        <p:spPr>
          <a:xfrm>
            <a:off x="991827" y="4340050"/>
            <a:ext cx="1542730" cy="369332"/>
          </a:xfrm>
          <a:prstGeom prst="rect">
            <a:avLst/>
          </a:prstGeom>
        </p:spPr>
        <p:txBody>
          <a:bodyPr wrap="none">
            <a:spAutoFit/>
          </a:bodyPr>
          <a:lstStyle/>
          <a:p>
            <a:r>
              <a:rPr lang="en-IN" sz="1800" b="1" dirty="0">
                <a:solidFill>
                  <a:srgbClr val="505050"/>
                </a:solidFill>
                <a:latin typeface="Square721 BT" panose="020B0504020202060204" pitchFamily="34" charset="0"/>
                <a:ea typeface="Lato" panose="020F0502020204030203" pitchFamily="34" charset="0"/>
                <a:cs typeface="Segoe UI" panose="020B0502040204020203" pitchFamily="34" charset="0"/>
              </a:rPr>
              <a:t>@</a:t>
            </a:r>
            <a:r>
              <a:rPr lang="en-US" dirty="0" err="1"/>
              <a:t>annajhaveri</a:t>
            </a:r>
            <a:endParaRPr lang="en-IN" sz="1800" b="1" kern="1200" dirty="0">
              <a:solidFill>
                <a:srgbClr val="505050"/>
              </a:solidFill>
              <a:latin typeface="Square721 BT" panose="020B0504020202060204" pitchFamily="34" charset="0"/>
              <a:cs typeface="Segoe UI" panose="020B0502040204020203" pitchFamily="34" charset="0"/>
            </a:endParaRPr>
          </a:p>
        </p:txBody>
      </p:sp>
      <p:sp>
        <p:nvSpPr>
          <p:cNvPr id="9" name="Rectangle 8">
            <a:extLst>
              <a:ext uri="{FF2B5EF4-FFF2-40B4-BE49-F238E27FC236}">
                <a16:creationId xmlns:a16="http://schemas.microsoft.com/office/drawing/2014/main" id="{45D8AE93-C331-46A4-9A47-9A07FAE41E57}"/>
              </a:ext>
            </a:extLst>
          </p:cNvPr>
          <p:cNvSpPr/>
          <p:nvPr/>
        </p:nvSpPr>
        <p:spPr>
          <a:xfrm>
            <a:off x="991827" y="3952220"/>
            <a:ext cx="1210268" cy="400110"/>
          </a:xfrm>
          <a:prstGeom prst="rect">
            <a:avLst/>
          </a:prstGeom>
        </p:spPr>
        <p:txBody>
          <a:bodyPr wrap="none">
            <a:spAutoFit/>
          </a:bodyPr>
          <a:lstStyle/>
          <a:p>
            <a:pPr algn="l"/>
            <a:r>
              <a:rPr lang="en-US" sz="2000" dirty="0">
                <a:solidFill>
                  <a:srgbClr val="505050"/>
                </a:solidFill>
                <a:latin typeface="Square721 BT" panose="020B0504020202060204" pitchFamily="34" charset="0"/>
                <a:ea typeface="Lato" panose="020F0502020204030203" pitchFamily="34" charset="0"/>
                <a:cs typeface="Segoe UI" panose="020B0502040204020203" pitchFamily="34" charset="0"/>
              </a:rPr>
              <a:t>T</a:t>
            </a:r>
            <a:r>
              <a:rPr lang="en-IN" sz="2000" err="1">
                <a:solidFill>
                  <a:srgbClr val="505050"/>
                </a:solidFill>
                <a:latin typeface="Square721 BT" panose="020B0504020202060204" pitchFamily="34" charset="0"/>
                <a:ea typeface="Lato" panose="020F0502020204030203" pitchFamily="34" charset="0"/>
                <a:cs typeface="Segoe UI" panose="020B0502040204020203" pitchFamily="34" charset="0"/>
              </a:rPr>
              <a:t>ech</a:t>
            </a:r>
            <a:r>
              <a:rPr lang="en-IN" sz="2000">
                <a:solidFill>
                  <a:srgbClr val="505050"/>
                </a:solidFill>
                <a:latin typeface="Square721 BT" panose="020B0504020202060204" pitchFamily="34" charset="0"/>
                <a:ea typeface="Lato" panose="020F0502020204030203" pitchFamily="34" charset="0"/>
                <a:cs typeface="Segoe UI" panose="020B0502040204020203" pitchFamily="34" charset="0"/>
              </a:rPr>
              <a:t> Lead</a:t>
            </a:r>
            <a:endParaRPr lang="en-IN" sz="2000" b="0" dirty="0">
              <a:solidFill>
                <a:srgbClr val="505050"/>
              </a:solidFill>
              <a:latin typeface="Square721 BT" panose="020B0504020202060204" pitchFamily="34" charset="0"/>
              <a:ea typeface="Lato" panose="020F0502020204030203" pitchFamily="34" charset="0"/>
              <a:cs typeface="Segoe UI" panose="020B0502040204020203" pitchFamily="34" charset="0"/>
            </a:endParaRPr>
          </a:p>
        </p:txBody>
      </p:sp>
    </p:spTree>
    <p:extLst>
      <p:ext uri="{BB962C8B-B14F-4D97-AF65-F5344CB8AC3E}">
        <p14:creationId xmlns:p14="http://schemas.microsoft.com/office/powerpoint/2010/main" val="1149548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7A09-C73A-43E0-8E4B-00BDD6BC3EBF}"/>
              </a:ext>
            </a:extLst>
          </p:cNvPr>
          <p:cNvSpPr>
            <a:spLocks noGrp="1"/>
          </p:cNvSpPr>
          <p:nvPr>
            <p:ph type="title"/>
          </p:nvPr>
        </p:nvSpPr>
        <p:spPr/>
        <p:txBody>
          <a:bodyPr/>
          <a:lstStyle/>
          <a:p>
            <a:r>
              <a:rPr lang="en-US" dirty="0"/>
              <a:t>On Prem vs SharePoint Online</a:t>
            </a:r>
            <a:endParaRPr lang="en-IN" dirty="0"/>
          </a:p>
        </p:txBody>
      </p:sp>
      <p:sp>
        <p:nvSpPr>
          <p:cNvPr id="3" name="Content Placeholder 2">
            <a:extLst>
              <a:ext uri="{FF2B5EF4-FFF2-40B4-BE49-F238E27FC236}">
                <a16:creationId xmlns:a16="http://schemas.microsoft.com/office/drawing/2014/main" id="{76ADB836-1140-484C-97A4-7957F16897BE}"/>
              </a:ext>
            </a:extLst>
          </p:cNvPr>
          <p:cNvSpPr>
            <a:spLocks noGrp="1"/>
          </p:cNvSpPr>
          <p:nvPr>
            <p:ph idx="4294967295"/>
          </p:nvPr>
        </p:nvSpPr>
        <p:spPr>
          <a:xfrm>
            <a:off x="838200" y="1799248"/>
            <a:ext cx="10515600" cy="4351338"/>
          </a:xfrm>
        </p:spPr>
        <p:txBody>
          <a:bodyPr/>
          <a:lstStyle/>
          <a:p>
            <a:r>
              <a:rPr lang="en-US" dirty="0"/>
              <a:t>SharePoint On-prem has incoming email settings to be configure</a:t>
            </a:r>
            <a:r>
              <a:rPr lang="en-IN" dirty="0"/>
              <a:t>d and custom processing of emails can be done using event receiver on the email enabled library.</a:t>
            </a:r>
          </a:p>
          <a:p>
            <a:r>
              <a:rPr lang="en-IN" dirty="0"/>
              <a:t>SharePoint Online does not have incoming email functionality, but there are alternatives to implement it.</a:t>
            </a:r>
          </a:p>
          <a:p>
            <a:endParaRPr lang="en-IN" dirty="0"/>
          </a:p>
        </p:txBody>
      </p:sp>
    </p:spTree>
    <p:extLst>
      <p:ext uri="{BB962C8B-B14F-4D97-AF65-F5344CB8AC3E}">
        <p14:creationId xmlns:p14="http://schemas.microsoft.com/office/powerpoint/2010/main" val="2860651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A8B5-F494-4099-9EF7-04775FEE3EBD}"/>
              </a:ext>
            </a:extLst>
          </p:cNvPr>
          <p:cNvSpPr>
            <a:spLocks noGrp="1"/>
          </p:cNvSpPr>
          <p:nvPr>
            <p:ph type="title"/>
          </p:nvPr>
        </p:nvSpPr>
        <p:spPr/>
        <p:txBody>
          <a:bodyPr/>
          <a:lstStyle/>
          <a:p>
            <a:r>
              <a:rPr lang="en-US" dirty="0"/>
              <a:t>SharePoint Online – Incoming Emails</a:t>
            </a:r>
            <a:endParaRPr lang="en-IN" dirty="0"/>
          </a:p>
        </p:txBody>
      </p:sp>
      <p:sp>
        <p:nvSpPr>
          <p:cNvPr id="3" name="Content Placeholder 2">
            <a:extLst>
              <a:ext uri="{FF2B5EF4-FFF2-40B4-BE49-F238E27FC236}">
                <a16:creationId xmlns:a16="http://schemas.microsoft.com/office/drawing/2014/main" id="{03337679-0638-4DC1-9722-52651788FCC6}"/>
              </a:ext>
            </a:extLst>
          </p:cNvPr>
          <p:cNvSpPr>
            <a:spLocks noGrp="1"/>
          </p:cNvSpPr>
          <p:nvPr>
            <p:ph idx="4294967295"/>
          </p:nvPr>
        </p:nvSpPr>
        <p:spPr>
          <a:xfrm>
            <a:off x="838200" y="1878379"/>
            <a:ext cx="10515600" cy="4351338"/>
          </a:xfrm>
        </p:spPr>
        <p:txBody>
          <a:bodyPr/>
          <a:lstStyle/>
          <a:p>
            <a:r>
              <a:rPr lang="en-US" dirty="0"/>
              <a:t>Microsoft Power Automate aka Flow</a:t>
            </a:r>
          </a:p>
          <a:p>
            <a:r>
              <a:rPr lang="en-US" dirty="0"/>
              <a:t>Azure Logic Apps</a:t>
            </a:r>
          </a:p>
          <a:p>
            <a:r>
              <a:rPr lang="en-US" dirty="0"/>
              <a:t>Shared Mailbox</a:t>
            </a:r>
          </a:p>
          <a:p>
            <a:r>
              <a:rPr lang="en-IN" dirty="0"/>
              <a:t>Teams or Office 365 Group</a:t>
            </a:r>
          </a:p>
          <a:p>
            <a:endParaRPr lang="en-IN" dirty="0"/>
          </a:p>
        </p:txBody>
      </p:sp>
    </p:spTree>
    <p:extLst>
      <p:ext uri="{BB962C8B-B14F-4D97-AF65-F5344CB8AC3E}">
        <p14:creationId xmlns:p14="http://schemas.microsoft.com/office/powerpoint/2010/main" val="1256544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602B-78FF-45AA-86B8-59A125986923}"/>
              </a:ext>
            </a:extLst>
          </p:cNvPr>
          <p:cNvSpPr>
            <a:spLocks noGrp="1"/>
          </p:cNvSpPr>
          <p:nvPr>
            <p:ph type="title"/>
          </p:nvPr>
        </p:nvSpPr>
        <p:spPr/>
        <p:txBody>
          <a:bodyPr/>
          <a:lstStyle/>
          <a:p>
            <a:r>
              <a:rPr lang="en-US" dirty="0"/>
              <a:t>Implementation of incoming emails </a:t>
            </a:r>
            <a:br>
              <a:rPr lang="en-US" dirty="0"/>
            </a:br>
            <a:r>
              <a:rPr lang="en-US" dirty="0"/>
              <a:t>with Flow</a:t>
            </a:r>
            <a:endParaRPr lang="en-IN" dirty="0"/>
          </a:p>
        </p:txBody>
      </p:sp>
      <p:sp>
        <p:nvSpPr>
          <p:cNvPr id="3" name="Content Placeholder 2">
            <a:extLst>
              <a:ext uri="{FF2B5EF4-FFF2-40B4-BE49-F238E27FC236}">
                <a16:creationId xmlns:a16="http://schemas.microsoft.com/office/drawing/2014/main" id="{21B24CC5-26D0-4D7E-B4FA-DE1A092EF536}"/>
              </a:ext>
            </a:extLst>
          </p:cNvPr>
          <p:cNvSpPr>
            <a:spLocks noGrp="1"/>
          </p:cNvSpPr>
          <p:nvPr>
            <p:ph idx="4294967295"/>
          </p:nvPr>
        </p:nvSpPr>
        <p:spPr>
          <a:xfrm>
            <a:off x="838200" y="1808040"/>
            <a:ext cx="10515600" cy="4351338"/>
          </a:xfrm>
        </p:spPr>
        <p:txBody>
          <a:bodyPr/>
          <a:lstStyle/>
          <a:p>
            <a:r>
              <a:rPr lang="en-US" dirty="0"/>
              <a:t>Why Flow?</a:t>
            </a:r>
          </a:p>
          <a:p>
            <a:pPr lvl="1"/>
            <a:r>
              <a:rPr lang="en-US" dirty="0"/>
              <a:t>No code solution</a:t>
            </a:r>
          </a:p>
          <a:p>
            <a:pPr lvl="1"/>
            <a:r>
              <a:rPr lang="en-US" dirty="0"/>
              <a:t>Less time of development of flow</a:t>
            </a:r>
          </a:p>
          <a:p>
            <a:pPr lvl="1"/>
            <a:r>
              <a:rPr lang="en-US" dirty="0"/>
              <a:t>If Flow fails for specific email, we can easily rerun it</a:t>
            </a:r>
          </a:p>
          <a:p>
            <a:pPr lvl="1"/>
            <a:r>
              <a:rPr lang="en-US" dirty="0"/>
              <a:t>Flow allows you to do further processing of the email</a:t>
            </a:r>
          </a:p>
          <a:p>
            <a:pPr lvl="1"/>
            <a:r>
              <a:rPr lang="en-US" dirty="0"/>
              <a:t>Integrate easily with other apps/tools</a:t>
            </a:r>
          </a:p>
          <a:p>
            <a:pPr lvl="1"/>
            <a:r>
              <a:rPr lang="en-US" dirty="0"/>
              <a:t>Connects to various services</a:t>
            </a:r>
          </a:p>
          <a:p>
            <a:pPr lvl="1"/>
            <a:r>
              <a:rPr lang="en-US" dirty="0"/>
              <a:t>Templates or from scratch</a:t>
            </a:r>
          </a:p>
          <a:p>
            <a:pPr lvl="1"/>
            <a:r>
              <a:rPr lang="en-US" dirty="0"/>
              <a:t>Simplified version of Azure Logic Apps</a:t>
            </a:r>
          </a:p>
          <a:p>
            <a:pPr lvl="1"/>
            <a:endParaRPr lang="en-IN" dirty="0"/>
          </a:p>
          <a:p>
            <a:endParaRPr lang="en-IN" dirty="0"/>
          </a:p>
        </p:txBody>
      </p:sp>
      <p:pic>
        <p:nvPicPr>
          <p:cNvPr id="4" name="Picture 3">
            <a:extLst>
              <a:ext uri="{FF2B5EF4-FFF2-40B4-BE49-F238E27FC236}">
                <a16:creationId xmlns:a16="http://schemas.microsoft.com/office/drawing/2014/main" id="{FD482A3F-AB9D-4A5E-BDD3-61EA9DCCD0C2}"/>
              </a:ext>
            </a:extLst>
          </p:cNvPr>
          <p:cNvPicPr>
            <a:picLocks noChangeAspect="1"/>
          </p:cNvPicPr>
          <p:nvPr/>
        </p:nvPicPr>
        <p:blipFill>
          <a:blip r:embed="rId2"/>
          <a:stretch>
            <a:fillRect/>
          </a:stretch>
        </p:blipFill>
        <p:spPr>
          <a:xfrm>
            <a:off x="10448497" y="3562304"/>
            <a:ext cx="905303" cy="681037"/>
          </a:xfrm>
          <a:prstGeom prst="rect">
            <a:avLst/>
          </a:prstGeom>
        </p:spPr>
      </p:pic>
      <p:pic>
        <p:nvPicPr>
          <p:cNvPr id="5" name="Picture 4">
            <a:extLst>
              <a:ext uri="{FF2B5EF4-FFF2-40B4-BE49-F238E27FC236}">
                <a16:creationId xmlns:a16="http://schemas.microsoft.com/office/drawing/2014/main" id="{433386F4-8E20-4423-AF4E-E17E4D3A0FE0}"/>
              </a:ext>
            </a:extLst>
          </p:cNvPr>
          <p:cNvPicPr>
            <a:picLocks noChangeAspect="1"/>
          </p:cNvPicPr>
          <p:nvPr/>
        </p:nvPicPr>
        <p:blipFill>
          <a:blip r:embed="rId3"/>
          <a:stretch>
            <a:fillRect/>
          </a:stretch>
        </p:blipFill>
        <p:spPr>
          <a:xfrm>
            <a:off x="10381829" y="1956874"/>
            <a:ext cx="971971" cy="867937"/>
          </a:xfrm>
          <a:prstGeom prst="rect">
            <a:avLst/>
          </a:prstGeom>
        </p:spPr>
      </p:pic>
      <p:pic>
        <p:nvPicPr>
          <p:cNvPr id="7" name="Picture 6">
            <a:extLst>
              <a:ext uri="{FF2B5EF4-FFF2-40B4-BE49-F238E27FC236}">
                <a16:creationId xmlns:a16="http://schemas.microsoft.com/office/drawing/2014/main" id="{11E76411-9874-4774-BDE9-61D4FD53428A}"/>
              </a:ext>
            </a:extLst>
          </p:cNvPr>
          <p:cNvPicPr>
            <a:picLocks noChangeAspect="1"/>
          </p:cNvPicPr>
          <p:nvPr/>
        </p:nvPicPr>
        <p:blipFill>
          <a:blip r:embed="rId4"/>
          <a:stretch>
            <a:fillRect/>
          </a:stretch>
        </p:blipFill>
        <p:spPr>
          <a:xfrm>
            <a:off x="10611945" y="4980834"/>
            <a:ext cx="613384" cy="681037"/>
          </a:xfrm>
          <a:prstGeom prst="rect">
            <a:avLst/>
          </a:prstGeom>
        </p:spPr>
      </p:pic>
      <p:sp>
        <p:nvSpPr>
          <p:cNvPr id="8" name="Arrow: Down 7">
            <a:extLst>
              <a:ext uri="{FF2B5EF4-FFF2-40B4-BE49-F238E27FC236}">
                <a16:creationId xmlns:a16="http://schemas.microsoft.com/office/drawing/2014/main" id="{C555B705-63DB-451E-A4D0-0C38E2A4B371}"/>
              </a:ext>
            </a:extLst>
          </p:cNvPr>
          <p:cNvSpPr/>
          <p:nvPr/>
        </p:nvSpPr>
        <p:spPr>
          <a:xfrm>
            <a:off x="10731039" y="2992964"/>
            <a:ext cx="324196" cy="415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21A0A322-1351-403D-B4BB-B2011A79F8A8}"/>
              </a:ext>
            </a:extLst>
          </p:cNvPr>
          <p:cNvSpPr/>
          <p:nvPr/>
        </p:nvSpPr>
        <p:spPr>
          <a:xfrm>
            <a:off x="10731039" y="4404269"/>
            <a:ext cx="324196" cy="415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3826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5DF9-83D4-4EB5-8ED2-73DCCB446583}"/>
              </a:ext>
            </a:extLst>
          </p:cNvPr>
          <p:cNvSpPr>
            <a:spLocks noGrp="1"/>
          </p:cNvSpPr>
          <p:nvPr>
            <p:ph type="title"/>
          </p:nvPr>
        </p:nvSpPr>
        <p:spPr/>
        <p:txBody>
          <a:bodyPr>
            <a:normAutofit/>
          </a:bodyPr>
          <a:lstStyle/>
          <a:p>
            <a:r>
              <a:rPr lang="en-IN" dirty="0"/>
              <a:t>Demo</a:t>
            </a:r>
          </a:p>
        </p:txBody>
      </p:sp>
      <p:pic>
        <p:nvPicPr>
          <p:cNvPr id="5" name="Content Placeholder 4" descr="A close up of a sign&#10;&#10;Description automatically generated">
            <a:extLst>
              <a:ext uri="{FF2B5EF4-FFF2-40B4-BE49-F238E27FC236}">
                <a16:creationId xmlns:a16="http://schemas.microsoft.com/office/drawing/2014/main" id="{313AFF97-F29A-496B-BE92-B45062FC1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173" y="1790732"/>
            <a:ext cx="3267942" cy="3267942"/>
          </a:xfrm>
          <a:prstGeom prst="rect">
            <a:avLst/>
          </a:prstGeom>
        </p:spPr>
      </p:pic>
    </p:spTree>
    <p:extLst>
      <p:ext uri="{BB962C8B-B14F-4D97-AF65-F5344CB8AC3E}">
        <p14:creationId xmlns:p14="http://schemas.microsoft.com/office/powerpoint/2010/main" val="2998345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602B-78FF-45AA-86B8-59A125986923}"/>
              </a:ext>
            </a:extLst>
          </p:cNvPr>
          <p:cNvSpPr>
            <a:spLocks noGrp="1"/>
          </p:cNvSpPr>
          <p:nvPr>
            <p:ph type="title"/>
          </p:nvPr>
        </p:nvSpPr>
        <p:spPr/>
        <p:txBody>
          <a:bodyPr/>
          <a:lstStyle/>
          <a:p>
            <a:r>
              <a:rPr lang="en-US" dirty="0"/>
              <a:t>Flow - Connectors</a:t>
            </a:r>
            <a:endParaRPr lang="en-IN" dirty="0"/>
          </a:p>
        </p:txBody>
      </p:sp>
      <p:sp>
        <p:nvSpPr>
          <p:cNvPr id="3" name="Content Placeholder 2">
            <a:extLst>
              <a:ext uri="{FF2B5EF4-FFF2-40B4-BE49-F238E27FC236}">
                <a16:creationId xmlns:a16="http://schemas.microsoft.com/office/drawing/2014/main" id="{21B24CC5-26D0-4D7E-B4FA-DE1A092EF536}"/>
              </a:ext>
            </a:extLst>
          </p:cNvPr>
          <p:cNvSpPr>
            <a:spLocks noGrp="1"/>
          </p:cNvSpPr>
          <p:nvPr>
            <p:ph idx="4294967295"/>
          </p:nvPr>
        </p:nvSpPr>
        <p:spPr>
          <a:xfrm>
            <a:off x="838200" y="1764079"/>
            <a:ext cx="10515600" cy="4351338"/>
          </a:xfrm>
        </p:spPr>
        <p:txBody>
          <a:bodyPr/>
          <a:lstStyle/>
          <a:p>
            <a:r>
              <a:rPr lang="en-US" dirty="0"/>
              <a:t>Connectors </a:t>
            </a:r>
          </a:p>
          <a:p>
            <a:pPr lvl="1"/>
            <a:r>
              <a:rPr lang="en-US" dirty="0"/>
              <a:t>Way for users to connect to Services like Outlook, </a:t>
            </a:r>
            <a:r>
              <a:rPr lang="en-US" dirty="0" err="1"/>
              <a:t>Onedrive</a:t>
            </a:r>
            <a:r>
              <a:rPr lang="en-US" dirty="0"/>
              <a:t>, Office 365 Users, SharePoint, Twitter, etc.</a:t>
            </a:r>
          </a:p>
          <a:p>
            <a:pPr lvl="1"/>
            <a:r>
              <a:rPr lang="en-US" dirty="0"/>
              <a:t>Technically a wrapper around an API</a:t>
            </a:r>
          </a:p>
          <a:p>
            <a:pPr lvl="1"/>
            <a:r>
              <a:rPr lang="en-US" dirty="0"/>
              <a:t>Standard, Premium and Custom Connectors</a:t>
            </a:r>
          </a:p>
          <a:p>
            <a:pPr lvl="1"/>
            <a:r>
              <a:rPr lang="en-US" dirty="0"/>
              <a:t>Each Connector offers a Set of Operations classified as ‘Triggers’ and ‘Actions’</a:t>
            </a:r>
          </a:p>
          <a:p>
            <a:pPr lvl="1"/>
            <a:endParaRPr lang="en-IN" dirty="0"/>
          </a:p>
          <a:p>
            <a:endParaRPr lang="en-IN" dirty="0"/>
          </a:p>
        </p:txBody>
      </p:sp>
    </p:spTree>
    <p:extLst>
      <p:ext uri="{BB962C8B-B14F-4D97-AF65-F5344CB8AC3E}">
        <p14:creationId xmlns:p14="http://schemas.microsoft.com/office/powerpoint/2010/main" val="37133724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602B-78FF-45AA-86B8-59A125986923}"/>
              </a:ext>
            </a:extLst>
          </p:cNvPr>
          <p:cNvSpPr>
            <a:spLocks noGrp="1"/>
          </p:cNvSpPr>
          <p:nvPr>
            <p:ph type="title"/>
          </p:nvPr>
        </p:nvSpPr>
        <p:spPr/>
        <p:txBody>
          <a:bodyPr/>
          <a:lstStyle/>
          <a:p>
            <a:r>
              <a:rPr lang="en-US" dirty="0"/>
              <a:t>Flow – Triggers &amp; Actions</a:t>
            </a:r>
            <a:endParaRPr lang="en-IN" dirty="0"/>
          </a:p>
        </p:txBody>
      </p:sp>
      <p:sp>
        <p:nvSpPr>
          <p:cNvPr id="3" name="Content Placeholder 2">
            <a:extLst>
              <a:ext uri="{FF2B5EF4-FFF2-40B4-BE49-F238E27FC236}">
                <a16:creationId xmlns:a16="http://schemas.microsoft.com/office/drawing/2014/main" id="{21B24CC5-26D0-4D7E-B4FA-DE1A092EF536}"/>
              </a:ext>
            </a:extLst>
          </p:cNvPr>
          <p:cNvSpPr>
            <a:spLocks noGrp="1"/>
          </p:cNvSpPr>
          <p:nvPr>
            <p:ph idx="4294967295"/>
          </p:nvPr>
        </p:nvSpPr>
        <p:spPr>
          <a:xfrm>
            <a:off x="838200" y="1799248"/>
            <a:ext cx="10515600" cy="4351338"/>
          </a:xfrm>
        </p:spPr>
        <p:txBody>
          <a:bodyPr/>
          <a:lstStyle/>
          <a:p>
            <a:r>
              <a:rPr lang="en-US" dirty="0"/>
              <a:t>Triggers</a:t>
            </a:r>
          </a:p>
          <a:p>
            <a:pPr lvl="1"/>
            <a:r>
              <a:rPr lang="en-US" dirty="0"/>
              <a:t>Event that kicks off the workflow</a:t>
            </a:r>
          </a:p>
          <a:p>
            <a:pPr lvl="1"/>
            <a:r>
              <a:rPr lang="en-US" dirty="0"/>
              <a:t>Polling trigger: call your service at a specified frequency to check for new data</a:t>
            </a:r>
          </a:p>
          <a:p>
            <a:pPr lvl="1"/>
            <a:r>
              <a:rPr lang="en-US" dirty="0"/>
              <a:t>Push trigger: manually push trigger to occur</a:t>
            </a:r>
          </a:p>
          <a:p>
            <a:r>
              <a:rPr lang="en-US" dirty="0"/>
              <a:t>Actions</a:t>
            </a:r>
          </a:p>
          <a:p>
            <a:pPr lvl="1"/>
            <a:r>
              <a:rPr lang="en-IN" dirty="0"/>
              <a:t>What flow does</a:t>
            </a:r>
          </a:p>
          <a:p>
            <a:endParaRPr lang="en-IN" dirty="0"/>
          </a:p>
        </p:txBody>
      </p:sp>
    </p:spTree>
    <p:extLst>
      <p:ext uri="{BB962C8B-B14F-4D97-AF65-F5344CB8AC3E}">
        <p14:creationId xmlns:p14="http://schemas.microsoft.com/office/powerpoint/2010/main" val="27440742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0102-ED9D-46C5-B06B-C14AEFC0B2E2}"/>
              </a:ext>
            </a:extLst>
          </p:cNvPr>
          <p:cNvSpPr>
            <a:spLocks noGrp="1"/>
          </p:cNvSpPr>
          <p:nvPr>
            <p:ph type="title"/>
          </p:nvPr>
        </p:nvSpPr>
        <p:spPr/>
        <p:txBody>
          <a:bodyPr/>
          <a:lstStyle/>
          <a:p>
            <a:r>
              <a:rPr lang="en-US" dirty="0"/>
              <a:t>What to use in Flow to track emails</a:t>
            </a:r>
            <a:endParaRPr lang="en-IN" dirty="0"/>
          </a:p>
        </p:txBody>
      </p:sp>
      <p:sp>
        <p:nvSpPr>
          <p:cNvPr id="3" name="Content Placeholder 2">
            <a:extLst>
              <a:ext uri="{FF2B5EF4-FFF2-40B4-BE49-F238E27FC236}">
                <a16:creationId xmlns:a16="http://schemas.microsoft.com/office/drawing/2014/main" id="{4EDDCD40-A375-4021-A419-07AAE205F5A2}"/>
              </a:ext>
            </a:extLst>
          </p:cNvPr>
          <p:cNvSpPr>
            <a:spLocks noGrp="1"/>
          </p:cNvSpPr>
          <p:nvPr>
            <p:ph idx="4294967295"/>
          </p:nvPr>
        </p:nvSpPr>
        <p:spPr>
          <a:xfrm>
            <a:off x="838200" y="1597025"/>
            <a:ext cx="10515600" cy="4351338"/>
          </a:xfrm>
        </p:spPr>
        <p:txBody>
          <a:bodyPr/>
          <a:lstStyle/>
          <a:p>
            <a:r>
              <a:rPr lang="en-US" dirty="0"/>
              <a:t>Triggers</a:t>
            </a:r>
          </a:p>
          <a:p>
            <a:pPr lvl="1"/>
            <a:r>
              <a:rPr lang="en-US" dirty="0"/>
              <a:t>When a new email arrives</a:t>
            </a:r>
          </a:p>
          <a:p>
            <a:pPr lvl="1"/>
            <a:r>
              <a:rPr lang="en-US" dirty="0"/>
              <a:t>When a new email arrives in shared mailbox</a:t>
            </a:r>
          </a:p>
          <a:p>
            <a:r>
              <a:rPr lang="en-US" dirty="0"/>
              <a:t>Actions</a:t>
            </a:r>
          </a:p>
          <a:p>
            <a:pPr lvl="1"/>
            <a:r>
              <a:rPr lang="en-US" dirty="0"/>
              <a:t>Export Email</a:t>
            </a:r>
          </a:p>
          <a:p>
            <a:pPr lvl="1"/>
            <a:r>
              <a:rPr lang="en-IN" dirty="0"/>
              <a:t>Create File in SharePoint/</a:t>
            </a:r>
            <a:r>
              <a:rPr lang="en-IN" dirty="0" err="1"/>
              <a:t>Onedrive</a:t>
            </a:r>
            <a:endParaRPr lang="en-IN" dirty="0"/>
          </a:p>
          <a:p>
            <a:pPr lvl="1"/>
            <a:r>
              <a:rPr lang="en-IN" dirty="0"/>
              <a:t>Get Attachment</a:t>
            </a:r>
          </a:p>
          <a:p>
            <a:endParaRPr lang="en-IN" dirty="0"/>
          </a:p>
        </p:txBody>
      </p:sp>
    </p:spTree>
    <p:extLst>
      <p:ext uri="{BB962C8B-B14F-4D97-AF65-F5344CB8AC3E}">
        <p14:creationId xmlns:p14="http://schemas.microsoft.com/office/powerpoint/2010/main" val="3528489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4C2D-C17A-416E-8E59-23C0D9F8E3A9}"/>
              </a:ext>
            </a:extLst>
          </p:cNvPr>
          <p:cNvSpPr>
            <a:spLocks noGrp="1"/>
          </p:cNvSpPr>
          <p:nvPr>
            <p:ph type="title"/>
          </p:nvPr>
        </p:nvSpPr>
        <p:spPr/>
        <p:txBody>
          <a:bodyPr/>
          <a:lstStyle/>
          <a:p>
            <a:r>
              <a:rPr lang="en-US" dirty="0"/>
              <a:t>Tips when developing Flow</a:t>
            </a:r>
            <a:endParaRPr lang="en-IN" dirty="0"/>
          </a:p>
        </p:txBody>
      </p:sp>
      <p:sp>
        <p:nvSpPr>
          <p:cNvPr id="3" name="Content Placeholder 2">
            <a:extLst>
              <a:ext uri="{FF2B5EF4-FFF2-40B4-BE49-F238E27FC236}">
                <a16:creationId xmlns:a16="http://schemas.microsoft.com/office/drawing/2014/main" id="{0495DADF-E7A5-4D86-BB7E-304151A1823C}"/>
              </a:ext>
            </a:extLst>
          </p:cNvPr>
          <p:cNvSpPr>
            <a:spLocks noGrp="1"/>
          </p:cNvSpPr>
          <p:nvPr>
            <p:ph idx="4294967295"/>
          </p:nvPr>
        </p:nvSpPr>
        <p:spPr>
          <a:xfrm>
            <a:off x="838200" y="1690688"/>
            <a:ext cx="10515600" cy="4351338"/>
          </a:xfrm>
        </p:spPr>
        <p:txBody>
          <a:bodyPr/>
          <a:lstStyle/>
          <a:p>
            <a:r>
              <a:rPr lang="en-US" dirty="0"/>
              <a:t>Name each action appropriately to know its use, in limited characters.</a:t>
            </a:r>
          </a:p>
          <a:p>
            <a:r>
              <a:rPr lang="en-US" dirty="0"/>
              <a:t>How to implement Flow with two triggers – use reusable logic</a:t>
            </a:r>
          </a:p>
          <a:p>
            <a:r>
              <a:rPr lang="en-US" dirty="0"/>
              <a:t>Reusability: To share flow logic, create a processing flow and create two flows with two triggers and call the third processing flow which has common logic using the Http action. </a:t>
            </a:r>
          </a:p>
          <a:p>
            <a:r>
              <a:rPr lang="en-US" dirty="0"/>
              <a:t>Error Handling using Scope and Run after settings in Flow</a:t>
            </a:r>
          </a:p>
          <a:p>
            <a:r>
              <a:rPr lang="en-US" dirty="0"/>
              <a:t>Keep passwords in connections updated</a:t>
            </a: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1801007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4792-F51E-49AC-8C65-30E82F071B58}"/>
              </a:ext>
            </a:extLst>
          </p:cNvPr>
          <p:cNvSpPr>
            <a:spLocks noGrp="1"/>
          </p:cNvSpPr>
          <p:nvPr>
            <p:ph type="title"/>
          </p:nvPr>
        </p:nvSpPr>
        <p:spPr/>
        <p:txBody>
          <a:bodyPr/>
          <a:lstStyle/>
          <a:p>
            <a:r>
              <a:rPr lang="en-US" dirty="0"/>
              <a:t>Shortcomings</a:t>
            </a:r>
            <a:endParaRPr lang="en-IN" dirty="0"/>
          </a:p>
        </p:txBody>
      </p:sp>
      <p:sp>
        <p:nvSpPr>
          <p:cNvPr id="3" name="Content Placeholder 2">
            <a:extLst>
              <a:ext uri="{FF2B5EF4-FFF2-40B4-BE49-F238E27FC236}">
                <a16:creationId xmlns:a16="http://schemas.microsoft.com/office/drawing/2014/main" id="{AC5EB64E-AB43-44DE-AAF3-E65E81EB1980}"/>
              </a:ext>
            </a:extLst>
          </p:cNvPr>
          <p:cNvSpPr>
            <a:spLocks noGrp="1"/>
          </p:cNvSpPr>
          <p:nvPr>
            <p:ph idx="4294967295"/>
          </p:nvPr>
        </p:nvSpPr>
        <p:spPr>
          <a:xfrm>
            <a:off x="838200" y="1690688"/>
            <a:ext cx="10515600" cy="4351338"/>
          </a:xfrm>
        </p:spPr>
        <p:txBody>
          <a:bodyPr/>
          <a:lstStyle/>
          <a:p>
            <a:r>
              <a:rPr lang="en-US" dirty="0"/>
              <a:t>Sometimes the trigger “When new email arrives in Shared Mailbox” just doesn’t work.</a:t>
            </a:r>
          </a:p>
          <a:p>
            <a:r>
              <a:rPr lang="en-US" dirty="0"/>
              <a:t>Need to keep passwords updated for connections</a:t>
            </a:r>
          </a:p>
          <a:p>
            <a:endParaRPr lang="en-US" dirty="0"/>
          </a:p>
          <a:p>
            <a:endParaRPr lang="en-US" dirty="0"/>
          </a:p>
        </p:txBody>
      </p:sp>
    </p:spTree>
    <p:extLst>
      <p:ext uri="{BB962C8B-B14F-4D97-AF65-F5344CB8AC3E}">
        <p14:creationId xmlns:p14="http://schemas.microsoft.com/office/powerpoint/2010/main" val="33144930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16BA-E566-44D3-9B0B-A9DCFA786AD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EE76016-93F4-4E77-B083-A8352948A212}"/>
              </a:ext>
            </a:extLst>
          </p:cNvPr>
          <p:cNvSpPr>
            <a:spLocks noGrp="1"/>
          </p:cNvSpPr>
          <p:nvPr>
            <p:ph idx="4294967295"/>
          </p:nvPr>
        </p:nvSpPr>
        <p:spPr>
          <a:xfrm>
            <a:off x="838200" y="1781664"/>
            <a:ext cx="10515600" cy="4351338"/>
          </a:xfrm>
        </p:spPr>
        <p:txBody>
          <a:bodyPr/>
          <a:lstStyle/>
          <a:p>
            <a:r>
              <a:rPr lang="en-IN" dirty="0">
                <a:hlinkClick r:id="rId2"/>
              </a:rPr>
              <a:t>http://www.annajhaveri.com/sharepoint/sharepoint-online-incoming-emails/</a:t>
            </a:r>
            <a:endParaRPr lang="en-IN" dirty="0"/>
          </a:p>
          <a:p>
            <a:r>
              <a:rPr lang="en-IN" dirty="0">
                <a:hlinkClick r:id="rId3"/>
              </a:rPr>
              <a:t>http://www.annajhaveri.com/power-automate/power-automate-reusable-logic-across-flows/</a:t>
            </a:r>
            <a:endParaRPr lang="en-IN" dirty="0">
              <a:hlinkClick r:id="rId4"/>
            </a:endParaRPr>
          </a:p>
          <a:p>
            <a:r>
              <a:rPr lang="en-IN" dirty="0">
                <a:hlinkClick r:id="rId4"/>
              </a:rPr>
              <a:t>https://blogs.msmvps.com/windsor/2019/04/25/microsoft-flow-error-handling/</a:t>
            </a:r>
            <a:endParaRPr lang="en-IN" dirty="0"/>
          </a:p>
          <a:p>
            <a:r>
              <a:rPr lang="en-IN" dirty="0">
                <a:hlinkClick r:id="rId5"/>
              </a:rPr>
              <a:t>https://veenstra.me.uk/2018/02/07/microsoft-flow-implementing-a-try-catch-finally-in-a-flow/</a:t>
            </a:r>
            <a:endParaRPr lang="en-IN" dirty="0"/>
          </a:p>
          <a:p>
            <a:endParaRPr lang="en-IN" dirty="0"/>
          </a:p>
        </p:txBody>
      </p:sp>
    </p:spTree>
    <p:extLst>
      <p:ext uri="{BB962C8B-B14F-4D97-AF65-F5344CB8AC3E}">
        <p14:creationId xmlns:p14="http://schemas.microsoft.com/office/powerpoint/2010/main" val="25870546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a:extLst>
              <a:ext uri="{FF2B5EF4-FFF2-40B4-BE49-F238E27FC236}">
                <a16:creationId xmlns:a16="http://schemas.microsoft.com/office/drawing/2014/main" id="{1EF261F9-12B4-48C1-80C2-A2F33B306EB9}"/>
              </a:ext>
            </a:extLst>
          </p:cNvPr>
          <p:cNvPicPr>
            <a:picLocks noChangeAspect="1"/>
          </p:cNvPicPr>
          <p:nvPr/>
        </p:nvPicPr>
        <p:blipFill>
          <a:blip r:embed="rId2"/>
          <a:stretch>
            <a:fillRect/>
          </a:stretch>
        </p:blipFill>
        <p:spPr>
          <a:xfrm>
            <a:off x="1631497" y="2302184"/>
            <a:ext cx="3662156" cy="1126816"/>
          </a:xfrm>
          <a:prstGeom prst="rect">
            <a:avLst/>
          </a:prstGeom>
        </p:spPr>
      </p:pic>
      <p:pic>
        <p:nvPicPr>
          <p:cNvPr id="3" name="Picture 2" descr="A close up of a sign&#10;&#10;Description automatically generated">
            <a:extLst>
              <a:ext uri="{FF2B5EF4-FFF2-40B4-BE49-F238E27FC236}">
                <a16:creationId xmlns:a16="http://schemas.microsoft.com/office/drawing/2014/main" id="{8386A901-67E7-4A83-AC74-AA777F55D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204" y="3185092"/>
            <a:ext cx="6143761" cy="1628099"/>
          </a:xfrm>
          <a:prstGeom prst="rect">
            <a:avLst/>
          </a:prstGeom>
        </p:spPr>
      </p:pic>
      <p:sp>
        <p:nvSpPr>
          <p:cNvPr id="21" name="CuadroTexto 26">
            <a:extLst>
              <a:ext uri="{FF2B5EF4-FFF2-40B4-BE49-F238E27FC236}">
                <a16:creationId xmlns:a16="http://schemas.microsoft.com/office/drawing/2014/main" id="{1CFB517B-2596-4B10-A211-CD1305453B42}"/>
              </a:ext>
            </a:extLst>
          </p:cNvPr>
          <p:cNvSpPr txBox="1"/>
          <p:nvPr/>
        </p:nvSpPr>
        <p:spPr>
          <a:xfrm>
            <a:off x="4837853" y="183084"/>
            <a:ext cx="2708599" cy="692497"/>
          </a:xfrm>
          <a:prstGeom prst="rect">
            <a:avLst/>
          </a:prstGeom>
          <a:noFill/>
        </p:spPr>
        <p:txBody>
          <a:bodyPr wrap="square" lIns="0" tIns="0" rIns="0" bIns="0" rtlCol="0">
            <a:spAutoFit/>
          </a:bodyPr>
          <a:lstStyle/>
          <a:p>
            <a:pPr algn="l"/>
            <a:r>
              <a:rPr lang="es-ES" sz="4500" b="1" u="sng" dirty="0">
                <a:solidFill>
                  <a:srgbClr val="002060"/>
                </a:solidFill>
                <a:latin typeface="Quicksand" pitchFamily="2" charset="0"/>
              </a:rPr>
              <a:t>Sponsors</a:t>
            </a:r>
          </a:p>
        </p:txBody>
      </p:sp>
    </p:spTree>
    <p:extLst>
      <p:ext uri="{BB962C8B-B14F-4D97-AF65-F5344CB8AC3E}">
        <p14:creationId xmlns:p14="http://schemas.microsoft.com/office/powerpoint/2010/main" val="2942081188"/>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838200" y="365125"/>
            <a:ext cx="10515600" cy="1325563"/>
          </a:xfrm>
          <a:prstGeom prst="rect">
            <a:avLst/>
          </a:prstGeom>
        </p:spPr>
        <p:txBody>
          <a:bodyPr anchor="ctr">
            <a:normAutofit/>
          </a:bodyPr>
          <a:lstStyle/>
          <a:p>
            <a:r>
              <a:rPr lang="es-ES" err="1"/>
              <a:t>Any</a:t>
            </a:r>
            <a:r>
              <a:rPr lang="es-ES"/>
              <a:t> </a:t>
            </a:r>
            <a:r>
              <a:rPr lang="es-ES" err="1"/>
              <a:t>Questions</a:t>
            </a:r>
            <a:r>
              <a:rPr lang="es-ES"/>
              <a:t>?</a:t>
            </a:r>
          </a:p>
        </p:txBody>
      </p:sp>
      <p:pic>
        <p:nvPicPr>
          <p:cNvPr id="3" name="Content Placeholder 3" descr="A close up of a sign&#10;&#10;Description automatically generated">
            <a:extLst>
              <a:ext uri="{FF2B5EF4-FFF2-40B4-BE49-F238E27FC236}">
                <a16:creationId xmlns:a16="http://schemas.microsoft.com/office/drawing/2014/main" id="{D3EFDF25-F3AD-4340-8B6D-571255F7BE23}"/>
              </a:ext>
            </a:extLst>
          </p:cNvPr>
          <p:cNvPicPr>
            <a:picLocks noChangeAspect="1"/>
          </p:cNvPicPr>
          <p:nvPr/>
        </p:nvPicPr>
        <p:blipFill>
          <a:blip r:embed="rId2"/>
          <a:stretch>
            <a:fillRect/>
          </a:stretch>
        </p:blipFill>
        <p:spPr>
          <a:xfrm>
            <a:off x="3242663" y="1825625"/>
            <a:ext cx="5706674" cy="4351338"/>
          </a:xfrm>
          <a:prstGeom prst="rect">
            <a:avLst/>
          </a:prstGeom>
          <a:noFill/>
        </p:spPr>
      </p:pic>
    </p:spTree>
    <p:extLst>
      <p:ext uri="{BB962C8B-B14F-4D97-AF65-F5344CB8AC3E}">
        <p14:creationId xmlns:p14="http://schemas.microsoft.com/office/powerpoint/2010/main" val="949139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0" y="1701880"/>
            <a:ext cx="5453171" cy="775597"/>
          </a:xfrm>
        </p:spPr>
        <p:txBody>
          <a:bodyPr/>
          <a:lstStyle/>
          <a:p>
            <a:r>
              <a:rPr lang="en-US" dirty="0"/>
              <a:t>Incoming Emails in SharePoint Online</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2877195"/>
            <a:ext cx="4075714" cy="221599"/>
          </a:xfrm>
        </p:spPr>
        <p:txBody>
          <a:bodyPr/>
          <a:lstStyle/>
          <a:p>
            <a:r>
              <a:rPr lang="es-ES" dirty="0"/>
              <a:t>Anna Jhaveri</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193899"/>
          </a:xfrm>
        </p:spPr>
        <p:txBody>
          <a:bodyPr/>
          <a:lstStyle/>
          <a:p>
            <a:r>
              <a:rPr lang="es-ES" dirty="0" err="1"/>
              <a:t>Tech</a:t>
            </a:r>
            <a:r>
              <a:rPr lang="es-ES" dirty="0"/>
              <a:t> Lead, SoHo Dragon</a:t>
            </a:r>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grpSp>
        <p:nvGrpSpPr>
          <p:cNvPr id="4" name="Group 3">
            <a:extLst>
              <a:ext uri="{FF2B5EF4-FFF2-40B4-BE49-F238E27FC236}">
                <a16:creationId xmlns:a16="http://schemas.microsoft.com/office/drawing/2014/main" id="{8F14A71B-0209-46BB-9DAF-DECE1B0F333E}"/>
              </a:ext>
            </a:extLst>
          </p:cNvPr>
          <p:cNvGrpSpPr/>
          <p:nvPr/>
        </p:nvGrpSpPr>
        <p:grpSpPr>
          <a:xfrm>
            <a:off x="2247864" y="5038477"/>
            <a:ext cx="7696273" cy="1208868"/>
            <a:chOff x="3067434" y="5038477"/>
            <a:chExt cx="7696273" cy="1208868"/>
          </a:xfrm>
        </p:grpSpPr>
        <p:pic>
          <p:nvPicPr>
            <p:cNvPr id="20" name="Imagen 3">
              <a:extLst>
                <a:ext uri="{FF2B5EF4-FFF2-40B4-BE49-F238E27FC236}">
                  <a16:creationId xmlns:a16="http://schemas.microsoft.com/office/drawing/2014/main" id="{C5C52842-2409-4B59-ACA1-7C515658C6E5}"/>
                </a:ext>
              </a:extLst>
            </p:cNvPr>
            <p:cNvPicPr>
              <a:picLocks noChangeAspect="1"/>
            </p:cNvPicPr>
            <p:nvPr/>
          </p:nvPicPr>
          <p:blipFill>
            <a:blip r:embed="rId2"/>
            <a:stretch>
              <a:fillRect/>
            </a:stretch>
          </p:blipFill>
          <p:spPr>
            <a:xfrm>
              <a:off x="3067434" y="5450827"/>
              <a:ext cx="2588686" cy="796518"/>
            </a:xfrm>
            <a:prstGeom prst="rect">
              <a:avLst/>
            </a:prstGeom>
          </p:spPr>
        </p:pic>
        <p:pic>
          <p:nvPicPr>
            <p:cNvPr id="13" name="Picture 12" descr="A close up of a sign&#10;&#10;Description automatically generated">
              <a:extLst>
                <a:ext uri="{FF2B5EF4-FFF2-40B4-BE49-F238E27FC236}">
                  <a16:creationId xmlns:a16="http://schemas.microsoft.com/office/drawing/2014/main" id="{00985F74-F919-4476-BFC8-22C7EFD2E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947" y="5038477"/>
              <a:ext cx="4561760" cy="1208868"/>
            </a:xfrm>
            <a:prstGeom prst="rect">
              <a:avLst/>
            </a:prstGeom>
          </p:spPr>
        </p:pic>
      </p:grpSp>
    </p:spTree>
    <p:extLst>
      <p:ext uri="{BB962C8B-B14F-4D97-AF65-F5344CB8AC3E}">
        <p14:creationId xmlns:p14="http://schemas.microsoft.com/office/powerpoint/2010/main" val="409521686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a:xfrm>
            <a:off x="524691" y="495754"/>
            <a:ext cx="10515600" cy="1325563"/>
          </a:xfrm>
        </p:spPr>
        <p:txBody>
          <a:bodyPr/>
          <a:lstStyle/>
          <a:p>
            <a:r>
              <a:rPr lang="en-IN" dirty="0"/>
              <a:t>About Me</a:t>
            </a:r>
            <a:endParaRPr lang="es-ES" dirty="0"/>
          </a:p>
        </p:txBody>
      </p:sp>
      <p:pic>
        <p:nvPicPr>
          <p:cNvPr id="3" name="Picture 2">
            <a:extLst>
              <a:ext uri="{FF2B5EF4-FFF2-40B4-BE49-F238E27FC236}">
                <a16:creationId xmlns:a16="http://schemas.microsoft.com/office/drawing/2014/main" id="{95740E8B-EAA5-4AA5-A0B2-EEFE3B86D2E3}"/>
              </a:ext>
            </a:extLst>
          </p:cNvPr>
          <p:cNvPicPr>
            <a:picLocks noChangeAspect="1"/>
          </p:cNvPicPr>
          <p:nvPr/>
        </p:nvPicPr>
        <p:blipFill>
          <a:blip r:embed="rId2"/>
          <a:stretch>
            <a:fillRect/>
          </a:stretch>
        </p:blipFill>
        <p:spPr>
          <a:xfrm>
            <a:off x="3260063" y="623360"/>
            <a:ext cx="1257764" cy="1070349"/>
          </a:xfrm>
          <a:prstGeom prst="rect">
            <a:avLst/>
          </a:prstGeom>
        </p:spPr>
      </p:pic>
      <p:sp>
        <p:nvSpPr>
          <p:cNvPr id="5" name="Content Placeholder 2">
            <a:extLst>
              <a:ext uri="{FF2B5EF4-FFF2-40B4-BE49-F238E27FC236}">
                <a16:creationId xmlns:a16="http://schemas.microsoft.com/office/drawing/2014/main" id="{95359F52-C114-44BA-A5D6-FE22F0215116}"/>
              </a:ext>
            </a:extLst>
          </p:cNvPr>
          <p:cNvSpPr txBox="1">
            <a:spLocks/>
          </p:cNvSpPr>
          <p:nvPr/>
        </p:nvSpPr>
        <p:spPr>
          <a:xfrm>
            <a:off x="543493" y="1821315"/>
            <a:ext cx="1112381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t>
            </a:r>
          </a:p>
          <a:p>
            <a:pPr marL="0" indent="0">
              <a:buFont typeface="Arial" panose="020B0604020202020204" pitchFamily="34" charset="0"/>
              <a:buNone/>
            </a:pPr>
            <a:r>
              <a:rPr lang="en-US" dirty="0"/>
              <a:t>	Background: “Developer/Architect, SharePoint”,</a:t>
            </a:r>
          </a:p>
          <a:p>
            <a:pPr marL="0" indent="0">
              <a:buFont typeface="Arial" panose="020B0604020202020204" pitchFamily="34" charset="0"/>
              <a:buNone/>
            </a:pPr>
            <a:r>
              <a:rPr lang="en-US" dirty="0"/>
              <a:t>	Role: “Tech Lead, Project Delivery”,</a:t>
            </a:r>
          </a:p>
          <a:p>
            <a:pPr marL="0" indent="0">
              <a:buFont typeface="Arial" panose="020B0604020202020204" pitchFamily="34" charset="0"/>
              <a:buNone/>
            </a:pPr>
            <a:r>
              <a:rPr lang="en-US" dirty="0"/>
              <a:t>	Company: “SoHo Dragon”,</a:t>
            </a:r>
          </a:p>
          <a:p>
            <a:pPr marL="0" indent="0">
              <a:buFont typeface="Arial" panose="020B0604020202020204" pitchFamily="34" charset="0"/>
              <a:buNone/>
            </a:pPr>
            <a:r>
              <a:rPr lang="en-US" dirty="0"/>
              <a:t>	Hobbies: “Paint, Read, Bollywood Movies”</a:t>
            </a:r>
          </a:p>
          <a:p>
            <a:pPr marL="0" indent="0">
              <a:buFont typeface="Arial" panose="020B0604020202020204" pitchFamily="34" charset="0"/>
              <a:buNone/>
            </a:pPr>
            <a:r>
              <a:rPr lang="en-US" dirty="0"/>
              <a:t>	Twitter: “@</a:t>
            </a:r>
            <a:r>
              <a:rPr lang="en-US" dirty="0" err="1"/>
              <a:t>annajhaveri</a:t>
            </a:r>
            <a:r>
              <a:rPr lang="en-US" dirty="0"/>
              <a:t>”,</a:t>
            </a:r>
          </a:p>
          <a:p>
            <a:pPr marL="0" indent="0">
              <a:buFont typeface="Arial" panose="020B0604020202020204" pitchFamily="34" charset="0"/>
              <a:buNone/>
            </a:pPr>
            <a:r>
              <a:rPr lang="en-US" dirty="0"/>
              <a:t>	Blog: “www.annajhaveri.com”</a:t>
            </a:r>
          </a:p>
          <a:p>
            <a:pPr marL="0" indent="0">
              <a:buFont typeface="Arial" panose="020B0604020202020204" pitchFamily="34" charset="0"/>
              <a:buNone/>
            </a:pPr>
            <a:r>
              <a:rPr lang="en-US" dirty="0"/>
              <a:t>}</a:t>
            </a:r>
            <a:endParaRPr lang="en-IN" dirty="0"/>
          </a:p>
          <a:p>
            <a:pPr marL="0" indent="0">
              <a:buFont typeface="Arial" panose="020B0604020202020204" pitchFamily="34" charset="0"/>
              <a:buNone/>
            </a:pPr>
            <a:endParaRPr lang="en-IN" dirty="0"/>
          </a:p>
        </p:txBody>
      </p:sp>
      <p:pic>
        <p:nvPicPr>
          <p:cNvPr id="6" name="Picture 5">
            <a:extLst>
              <a:ext uri="{FF2B5EF4-FFF2-40B4-BE49-F238E27FC236}">
                <a16:creationId xmlns:a16="http://schemas.microsoft.com/office/drawing/2014/main" id="{60360AD9-69F5-4C07-8406-5C5784B31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5661" y="4001294"/>
            <a:ext cx="1406353" cy="1406353"/>
          </a:xfrm>
          <a:prstGeom prst="rect">
            <a:avLst/>
          </a:prstGeom>
        </p:spPr>
      </p:pic>
      <p:pic>
        <p:nvPicPr>
          <p:cNvPr id="7" name="Picture 6" descr="A person standing in front of a building&#10;&#10;Description automatically generated">
            <a:extLst>
              <a:ext uri="{FF2B5EF4-FFF2-40B4-BE49-F238E27FC236}">
                <a16:creationId xmlns:a16="http://schemas.microsoft.com/office/drawing/2014/main" id="{8A0AA7B8-FFBC-4EEE-9589-AA2ECE6BA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5661" y="1948512"/>
            <a:ext cx="1406353" cy="2052782"/>
          </a:xfrm>
          <a:prstGeom prst="rect">
            <a:avLst/>
          </a:prstGeom>
        </p:spPr>
      </p:pic>
    </p:spTree>
    <p:extLst>
      <p:ext uri="{BB962C8B-B14F-4D97-AF65-F5344CB8AC3E}">
        <p14:creationId xmlns:p14="http://schemas.microsoft.com/office/powerpoint/2010/main" val="13398345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C2D1-D4AD-4A61-BC6D-1D879E9E4CC3}"/>
              </a:ext>
            </a:extLst>
          </p:cNvPr>
          <p:cNvSpPr>
            <a:spLocks noGrp="1"/>
          </p:cNvSpPr>
          <p:nvPr>
            <p:ph type="title"/>
          </p:nvPr>
        </p:nvSpPr>
        <p:spPr/>
        <p:txBody>
          <a:bodyPr>
            <a:normAutofit/>
          </a:bodyPr>
          <a:lstStyle/>
          <a:p>
            <a:r>
              <a:rPr lang="en-US" dirty="0"/>
              <a:t>Agenda</a:t>
            </a:r>
          </a:p>
        </p:txBody>
      </p:sp>
      <p:sp>
        <p:nvSpPr>
          <p:cNvPr id="3" name="Content Placeholder 2">
            <a:extLst>
              <a:ext uri="{FF2B5EF4-FFF2-40B4-BE49-F238E27FC236}">
                <a16:creationId xmlns:a16="http://schemas.microsoft.com/office/drawing/2014/main" id="{448EAD91-75AF-486A-BF8D-282325F66B59}"/>
              </a:ext>
            </a:extLst>
          </p:cNvPr>
          <p:cNvSpPr>
            <a:spLocks noGrp="1"/>
          </p:cNvSpPr>
          <p:nvPr>
            <p:ph idx="4294967295"/>
          </p:nvPr>
        </p:nvSpPr>
        <p:spPr>
          <a:xfrm>
            <a:off x="5970588" y="1761621"/>
            <a:ext cx="5383212" cy="3470275"/>
          </a:xfrm>
        </p:spPr>
        <p:txBody>
          <a:bodyPr>
            <a:normAutofit/>
          </a:bodyPr>
          <a:lstStyle/>
          <a:p>
            <a:r>
              <a:rPr lang="en-US" sz="1900" dirty="0"/>
              <a:t>Introduction to incoming emails</a:t>
            </a:r>
          </a:p>
          <a:p>
            <a:r>
              <a:rPr lang="en-US" sz="1900" dirty="0"/>
              <a:t>Scenarios where incoming emails can be used</a:t>
            </a:r>
          </a:p>
          <a:p>
            <a:r>
              <a:rPr lang="en-US" sz="1900" dirty="0"/>
              <a:t>Incoming emails: On Prem vs SharePoint Online</a:t>
            </a:r>
          </a:p>
          <a:p>
            <a:r>
              <a:rPr lang="en-US" sz="1900" dirty="0"/>
              <a:t>Alternatives to implement incoming emails on SharePoint Online</a:t>
            </a:r>
          </a:p>
          <a:p>
            <a:r>
              <a:rPr lang="en-US" sz="1900" dirty="0"/>
              <a:t>How to use to Flow (Power Automate) for incoming emails</a:t>
            </a:r>
          </a:p>
          <a:p>
            <a:r>
              <a:rPr lang="en-US" sz="1900" dirty="0"/>
              <a:t>Demo</a:t>
            </a:r>
          </a:p>
          <a:p>
            <a:r>
              <a:rPr lang="en-US" sz="1900" dirty="0"/>
              <a:t>Tips and tricks when developing Flow</a:t>
            </a:r>
          </a:p>
          <a:p>
            <a:endParaRPr lang="en-US" sz="1900" dirty="0"/>
          </a:p>
        </p:txBody>
      </p:sp>
      <p:pic>
        <p:nvPicPr>
          <p:cNvPr id="4" name="Picture 3" descr="A close up of a sign&#10;&#10;Description automatically generated">
            <a:extLst>
              <a:ext uri="{FF2B5EF4-FFF2-40B4-BE49-F238E27FC236}">
                <a16:creationId xmlns:a16="http://schemas.microsoft.com/office/drawing/2014/main" id="{234C3CF7-4EB6-4C66-84FD-5C934EA1DBD8}"/>
              </a:ext>
            </a:extLst>
          </p:cNvPr>
          <p:cNvPicPr>
            <a:picLocks noChangeAspect="1"/>
          </p:cNvPicPr>
          <p:nvPr/>
        </p:nvPicPr>
        <p:blipFill>
          <a:blip r:embed="rId2"/>
          <a:stretch>
            <a:fillRect/>
          </a:stretch>
        </p:blipFill>
        <p:spPr>
          <a:xfrm>
            <a:off x="1480173" y="1546576"/>
            <a:ext cx="3267942" cy="3756254"/>
          </a:xfrm>
          <a:prstGeom prst="rect">
            <a:avLst/>
          </a:prstGeom>
        </p:spPr>
      </p:pic>
    </p:spTree>
    <p:extLst>
      <p:ext uri="{BB962C8B-B14F-4D97-AF65-F5344CB8AC3E}">
        <p14:creationId xmlns:p14="http://schemas.microsoft.com/office/powerpoint/2010/main" val="3354901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5600-2949-4B52-8410-2B25AB85F736}"/>
              </a:ext>
            </a:extLst>
          </p:cNvPr>
          <p:cNvSpPr>
            <a:spLocks noGrp="1"/>
          </p:cNvSpPr>
          <p:nvPr>
            <p:ph type="title"/>
          </p:nvPr>
        </p:nvSpPr>
        <p:spPr>
          <a:prstGeom prst="rect">
            <a:avLst/>
          </a:prstGeom>
        </p:spPr>
        <p:txBody>
          <a:bodyPr anchor="ctr">
            <a:normAutofit/>
          </a:bodyPr>
          <a:lstStyle/>
          <a:p>
            <a:r>
              <a:rPr lang="en-US" dirty="0"/>
              <a:t>What about you?</a:t>
            </a:r>
            <a:endParaRPr lang="en-IN" dirty="0"/>
          </a:p>
        </p:txBody>
      </p:sp>
      <p:sp>
        <p:nvSpPr>
          <p:cNvPr id="3" name="Content Placeholder 2">
            <a:extLst>
              <a:ext uri="{FF2B5EF4-FFF2-40B4-BE49-F238E27FC236}">
                <a16:creationId xmlns:a16="http://schemas.microsoft.com/office/drawing/2014/main" id="{7A7C169F-AE7E-4CE4-BAFC-9210C2706D41}"/>
              </a:ext>
            </a:extLst>
          </p:cNvPr>
          <p:cNvSpPr>
            <a:spLocks noGrp="1"/>
          </p:cNvSpPr>
          <p:nvPr>
            <p:ph sz="half" idx="4294967295"/>
          </p:nvPr>
        </p:nvSpPr>
        <p:spPr>
          <a:xfrm>
            <a:off x="955429" y="1690688"/>
            <a:ext cx="5181600" cy="4351338"/>
          </a:xfrm>
          <a:prstGeom prst="rect">
            <a:avLst/>
          </a:prstGeom>
        </p:spPr>
        <p:txBody>
          <a:bodyPr>
            <a:normAutofit/>
          </a:bodyPr>
          <a:lstStyle/>
          <a:p>
            <a:r>
              <a:rPr lang="en-US" dirty="0"/>
              <a:t>A developer</a:t>
            </a:r>
          </a:p>
          <a:p>
            <a:r>
              <a:rPr lang="en-US" dirty="0"/>
              <a:t>An IT Pro?</a:t>
            </a:r>
          </a:p>
          <a:p>
            <a:r>
              <a:rPr lang="en-US" dirty="0"/>
              <a:t>A Power User?</a:t>
            </a:r>
          </a:p>
          <a:p>
            <a:r>
              <a:rPr lang="en-US" dirty="0"/>
              <a:t>Familiar or using Flow </a:t>
            </a:r>
          </a:p>
          <a:p>
            <a:r>
              <a:rPr lang="en-US" dirty="0"/>
              <a:t>Any Flow Rockstar?</a:t>
            </a:r>
            <a:endParaRPr lang="en-IN" dirty="0"/>
          </a:p>
          <a:p>
            <a:endParaRPr lang="en-IN" dirty="0"/>
          </a:p>
        </p:txBody>
      </p:sp>
      <p:pic>
        <p:nvPicPr>
          <p:cNvPr id="4" name="Picture 3" descr="A close up of a logo&#10;&#10;Description automatically generated">
            <a:extLst>
              <a:ext uri="{FF2B5EF4-FFF2-40B4-BE49-F238E27FC236}">
                <a16:creationId xmlns:a16="http://schemas.microsoft.com/office/drawing/2014/main" id="{8420C8DF-DE03-440C-B279-3F99B2F5E243}"/>
              </a:ext>
            </a:extLst>
          </p:cNvPr>
          <p:cNvPicPr>
            <a:picLocks noChangeAspect="1"/>
          </p:cNvPicPr>
          <p:nvPr/>
        </p:nvPicPr>
        <p:blipFill>
          <a:blip r:embed="rId2"/>
          <a:stretch>
            <a:fillRect/>
          </a:stretch>
        </p:blipFill>
        <p:spPr>
          <a:xfrm>
            <a:off x="6553305" y="1166202"/>
            <a:ext cx="4384219" cy="4351338"/>
          </a:xfrm>
          <a:prstGeom prst="rect">
            <a:avLst/>
          </a:prstGeom>
          <a:noFill/>
        </p:spPr>
      </p:pic>
    </p:spTree>
    <p:extLst>
      <p:ext uri="{BB962C8B-B14F-4D97-AF65-F5344CB8AC3E}">
        <p14:creationId xmlns:p14="http://schemas.microsoft.com/office/powerpoint/2010/main" val="11452381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7A7B-66B7-4FFB-9FB1-BF43F5E2A9E7}"/>
              </a:ext>
            </a:extLst>
          </p:cNvPr>
          <p:cNvSpPr>
            <a:spLocks noGrp="1"/>
          </p:cNvSpPr>
          <p:nvPr>
            <p:ph type="title"/>
          </p:nvPr>
        </p:nvSpPr>
        <p:spPr/>
        <p:txBody>
          <a:bodyPr/>
          <a:lstStyle/>
          <a:p>
            <a:r>
              <a:rPr lang="en-US" dirty="0"/>
              <a:t>What are incoming emails aka email enabled lists/libraries</a:t>
            </a:r>
            <a:endParaRPr lang="en-IN" dirty="0"/>
          </a:p>
        </p:txBody>
      </p:sp>
      <p:sp>
        <p:nvSpPr>
          <p:cNvPr id="3" name="Content Placeholder 2">
            <a:extLst>
              <a:ext uri="{FF2B5EF4-FFF2-40B4-BE49-F238E27FC236}">
                <a16:creationId xmlns:a16="http://schemas.microsoft.com/office/drawing/2014/main" id="{4EF9B2EE-B566-4FD3-81FE-CC5221ED1381}"/>
              </a:ext>
            </a:extLst>
          </p:cNvPr>
          <p:cNvSpPr>
            <a:spLocks noGrp="1"/>
          </p:cNvSpPr>
          <p:nvPr>
            <p:ph idx="4294967295"/>
          </p:nvPr>
        </p:nvSpPr>
        <p:spPr>
          <a:xfrm>
            <a:off x="838200" y="1843209"/>
            <a:ext cx="10515600" cy="4351338"/>
          </a:xfrm>
        </p:spPr>
        <p:txBody>
          <a:bodyPr/>
          <a:lstStyle/>
          <a:p>
            <a:r>
              <a:rPr lang="en-US" dirty="0"/>
              <a:t>When incoming email is enabled, SharePoint sites can receive and store email messages and attachments in lists and libraries. </a:t>
            </a:r>
          </a:p>
          <a:p>
            <a:endParaRPr lang="en-US" dirty="0"/>
          </a:p>
          <a:p>
            <a:endParaRPr lang="en-IN" dirty="0"/>
          </a:p>
        </p:txBody>
      </p:sp>
      <p:pic>
        <p:nvPicPr>
          <p:cNvPr id="4" name="Picture 3">
            <a:extLst>
              <a:ext uri="{FF2B5EF4-FFF2-40B4-BE49-F238E27FC236}">
                <a16:creationId xmlns:a16="http://schemas.microsoft.com/office/drawing/2014/main" id="{3B74FCF2-6886-49C1-AD6B-BC7FD080C7F3}"/>
              </a:ext>
            </a:extLst>
          </p:cNvPr>
          <p:cNvPicPr>
            <a:picLocks noChangeAspect="1"/>
          </p:cNvPicPr>
          <p:nvPr/>
        </p:nvPicPr>
        <p:blipFill>
          <a:blip r:embed="rId2"/>
          <a:stretch>
            <a:fillRect/>
          </a:stretch>
        </p:blipFill>
        <p:spPr>
          <a:xfrm>
            <a:off x="3590793" y="3755196"/>
            <a:ext cx="1442226" cy="1287859"/>
          </a:xfrm>
          <a:prstGeom prst="rect">
            <a:avLst/>
          </a:prstGeom>
        </p:spPr>
      </p:pic>
      <p:sp>
        <p:nvSpPr>
          <p:cNvPr id="5" name="Arrow: Right 4">
            <a:extLst>
              <a:ext uri="{FF2B5EF4-FFF2-40B4-BE49-F238E27FC236}">
                <a16:creationId xmlns:a16="http://schemas.microsoft.com/office/drawing/2014/main" id="{C25F493D-339A-4502-9724-4A713B1D7B11}"/>
              </a:ext>
            </a:extLst>
          </p:cNvPr>
          <p:cNvSpPr/>
          <p:nvPr/>
        </p:nvSpPr>
        <p:spPr>
          <a:xfrm>
            <a:off x="5308013" y="4112335"/>
            <a:ext cx="1188720" cy="57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C0F610CD-2A9E-4C4D-A67C-8C4C8D9CF9E3}"/>
              </a:ext>
            </a:extLst>
          </p:cNvPr>
          <p:cNvPicPr>
            <a:picLocks noChangeAspect="1"/>
          </p:cNvPicPr>
          <p:nvPr/>
        </p:nvPicPr>
        <p:blipFill>
          <a:blip r:embed="rId3"/>
          <a:stretch>
            <a:fillRect/>
          </a:stretch>
        </p:blipFill>
        <p:spPr>
          <a:xfrm>
            <a:off x="6496733" y="3429000"/>
            <a:ext cx="1876687" cy="1752845"/>
          </a:xfrm>
          <a:prstGeom prst="rect">
            <a:avLst/>
          </a:prstGeom>
        </p:spPr>
      </p:pic>
    </p:spTree>
    <p:extLst>
      <p:ext uri="{BB962C8B-B14F-4D97-AF65-F5344CB8AC3E}">
        <p14:creationId xmlns:p14="http://schemas.microsoft.com/office/powerpoint/2010/main" val="1250645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E8D1-284E-42E3-B18B-A42E81EE94F0}"/>
              </a:ext>
            </a:extLst>
          </p:cNvPr>
          <p:cNvSpPr>
            <a:spLocks noGrp="1"/>
          </p:cNvSpPr>
          <p:nvPr>
            <p:ph type="title"/>
          </p:nvPr>
        </p:nvSpPr>
        <p:spPr/>
        <p:txBody>
          <a:bodyPr/>
          <a:lstStyle/>
          <a:p>
            <a:r>
              <a:rPr lang="en-US" dirty="0"/>
              <a:t>Examples where incoming emails can </a:t>
            </a:r>
            <a:br>
              <a:rPr lang="en-US" dirty="0"/>
            </a:br>
            <a:r>
              <a:rPr lang="en-US" dirty="0"/>
              <a:t>be used</a:t>
            </a:r>
            <a:endParaRPr lang="en-IN" dirty="0"/>
          </a:p>
        </p:txBody>
      </p:sp>
      <p:sp>
        <p:nvSpPr>
          <p:cNvPr id="3" name="Content Placeholder 2">
            <a:extLst>
              <a:ext uri="{FF2B5EF4-FFF2-40B4-BE49-F238E27FC236}">
                <a16:creationId xmlns:a16="http://schemas.microsoft.com/office/drawing/2014/main" id="{08459A5E-8178-417A-9A4D-2EB73B5D6173}"/>
              </a:ext>
            </a:extLst>
          </p:cNvPr>
          <p:cNvSpPr>
            <a:spLocks noGrp="1"/>
          </p:cNvSpPr>
          <p:nvPr>
            <p:ph idx="4294967295"/>
          </p:nvPr>
        </p:nvSpPr>
        <p:spPr>
          <a:xfrm>
            <a:off x="838200" y="1834862"/>
            <a:ext cx="10515600" cy="4351338"/>
          </a:xfrm>
        </p:spPr>
        <p:txBody>
          <a:bodyPr>
            <a:normAutofit/>
          </a:bodyPr>
          <a:lstStyle/>
          <a:p>
            <a:r>
              <a:rPr lang="en-US" dirty="0"/>
              <a:t>If product orders/replacements are received through emails when organize the orders and replacement in better structure in SharePoint, extract information from emails and store that data as metadata or in SharePoint list.</a:t>
            </a:r>
          </a:p>
          <a:p>
            <a:endParaRPr lang="en-IN" dirty="0"/>
          </a:p>
        </p:txBody>
      </p:sp>
    </p:spTree>
    <p:extLst>
      <p:ext uri="{BB962C8B-B14F-4D97-AF65-F5344CB8AC3E}">
        <p14:creationId xmlns:p14="http://schemas.microsoft.com/office/powerpoint/2010/main" val="3138392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69C9-AB69-4D4B-96CF-3790E8AC882D}"/>
              </a:ext>
            </a:extLst>
          </p:cNvPr>
          <p:cNvSpPr>
            <a:spLocks noGrp="1"/>
          </p:cNvSpPr>
          <p:nvPr>
            <p:ph type="title"/>
          </p:nvPr>
        </p:nvSpPr>
        <p:spPr/>
        <p:txBody>
          <a:bodyPr/>
          <a:lstStyle/>
          <a:p>
            <a:r>
              <a:rPr lang="en-US" dirty="0"/>
              <a:t>Examples where incoming emails can </a:t>
            </a:r>
            <a:br>
              <a:rPr lang="en-US" dirty="0"/>
            </a:br>
            <a:r>
              <a:rPr lang="en-US" dirty="0"/>
              <a:t>be used</a:t>
            </a:r>
            <a:endParaRPr lang="en-IN" dirty="0"/>
          </a:p>
        </p:txBody>
      </p:sp>
      <p:sp>
        <p:nvSpPr>
          <p:cNvPr id="3" name="Content Placeholder 2">
            <a:extLst>
              <a:ext uri="{FF2B5EF4-FFF2-40B4-BE49-F238E27FC236}">
                <a16:creationId xmlns:a16="http://schemas.microsoft.com/office/drawing/2014/main" id="{C08157F4-711E-4B6E-9708-032F51D42D58}"/>
              </a:ext>
            </a:extLst>
          </p:cNvPr>
          <p:cNvSpPr>
            <a:spLocks noGrp="1"/>
          </p:cNvSpPr>
          <p:nvPr>
            <p:ph idx="4294967295"/>
          </p:nvPr>
        </p:nvSpPr>
        <p:spPr>
          <a:xfrm>
            <a:off x="838200" y="1816832"/>
            <a:ext cx="10515600" cy="4351338"/>
          </a:xfrm>
        </p:spPr>
        <p:txBody>
          <a:bodyPr/>
          <a:lstStyle/>
          <a:p>
            <a:r>
              <a:rPr lang="en-IN" dirty="0"/>
              <a:t>Job monitoring application where </a:t>
            </a:r>
            <a:r>
              <a:rPr lang="en-US" dirty="0"/>
              <a:t>automated Jobs can sent out emails about success and failures of job, then you can store the details of outcome of the job in SharePoint list and create reports from that data.</a:t>
            </a:r>
          </a:p>
          <a:p>
            <a:endParaRPr lang="en-IN" dirty="0"/>
          </a:p>
        </p:txBody>
      </p:sp>
    </p:spTree>
    <p:extLst>
      <p:ext uri="{BB962C8B-B14F-4D97-AF65-F5344CB8AC3E}">
        <p14:creationId xmlns:p14="http://schemas.microsoft.com/office/powerpoint/2010/main" val="110736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33B2-D3CB-4E4D-9DB4-3AEE51CEF9EB}"/>
              </a:ext>
            </a:extLst>
          </p:cNvPr>
          <p:cNvSpPr>
            <a:spLocks noGrp="1"/>
          </p:cNvSpPr>
          <p:nvPr>
            <p:ph type="title"/>
          </p:nvPr>
        </p:nvSpPr>
        <p:spPr/>
        <p:txBody>
          <a:bodyPr/>
          <a:lstStyle/>
          <a:p>
            <a:r>
              <a:rPr lang="en-US" dirty="0"/>
              <a:t>Examples where incoming emails can </a:t>
            </a:r>
            <a:br>
              <a:rPr lang="en-US" dirty="0"/>
            </a:br>
            <a:r>
              <a:rPr lang="en-US" dirty="0"/>
              <a:t>be used</a:t>
            </a:r>
            <a:endParaRPr lang="en-IN" dirty="0"/>
          </a:p>
        </p:txBody>
      </p:sp>
      <p:sp>
        <p:nvSpPr>
          <p:cNvPr id="3" name="Content Placeholder 2">
            <a:extLst>
              <a:ext uri="{FF2B5EF4-FFF2-40B4-BE49-F238E27FC236}">
                <a16:creationId xmlns:a16="http://schemas.microsoft.com/office/drawing/2014/main" id="{7282250C-5006-483D-96A0-8D1C4BE0AAB1}"/>
              </a:ext>
            </a:extLst>
          </p:cNvPr>
          <p:cNvSpPr>
            <a:spLocks noGrp="1"/>
          </p:cNvSpPr>
          <p:nvPr>
            <p:ph idx="4294967295"/>
          </p:nvPr>
        </p:nvSpPr>
        <p:spPr>
          <a:xfrm>
            <a:off x="838200" y="1904756"/>
            <a:ext cx="10515600" cy="4351338"/>
          </a:xfrm>
        </p:spPr>
        <p:txBody>
          <a:bodyPr/>
          <a:lstStyle/>
          <a:p>
            <a:r>
              <a:rPr lang="en-US" dirty="0"/>
              <a:t>Support app where users can email the support requests to be processed by a support team.</a:t>
            </a:r>
            <a:endParaRPr lang="en-IN" dirty="0"/>
          </a:p>
          <a:p>
            <a:r>
              <a:rPr lang="en-IN" dirty="0"/>
              <a:t>OR any application on SharePoint that needs to process emails.</a:t>
            </a:r>
          </a:p>
          <a:p>
            <a:endParaRPr lang="en-IN" dirty="0"/>
          </a:p>
        </p:txBody>
      </p:sp>
    </p:spTree>
    <p:extLst>
      <p:ext uri="{BB962C8B-B14F-4D97-AF65-F5344CB8AC3E}">
        <p14:creationId xmlns:p14="http://schemas.microsoft.com/office/powerpoint/2010/main" val="3288309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S_Speakers_Template_potx.potx" id="{5FDB4568-52C5-41EB-9452-FAA06B0AD1BE}" vid="{DB5D1A00-B4B2-46D5-BDEC-2977A81119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SPS_Speakers_Template_potx</Template>
  <TotalTime>12</TotalTime>
  <Words>654</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Lato</vt:lpstr>
      <vt:lpstr>Old English Text MT</vt:lpstr>
      <vt:lpstr>Quicksand</vt:lpstr>
      <vt:lpstr>Segoe UI</vt:lpstr>
      <vt:lpstr>Square721 BT</vt:lpstr>
      <vt:lpstr>Office Theme</vt:lpstr>
      <vt:lpstr>PowerPoint Presentation</vt:lpstr>
      <vt:lpstr>PowerPoint Presentation</vt:lpstr>
      <vt:lpstr>About Me</vt:lpstr>
      <vt:lpstr>Agenda</vt:lpstr>
      <vt:lpstr>What about you?</vt:lpstr>
      <vt:lpstr>What are incoming emails aka email enabled lists/libraries</vt:lpstr>
      <vt:lpstr>Examples where incoming emails can  be used</vt:lpstr>
      <vt:lpstr>Examples where incoming emails can  be used</vt:lpstr>
      <vt:lpstr>Examples where incoming emails can  be used</vt:lpstr>
      <vt:lpstr>On Prem vs SharePoint Online</vt:lpstr>
      <vt:lpstr>SharePoint Online – Incoming Emails</vt:lpstr>
      <vt:lpstr>Implementation of incoming emails  with Flow</vt:lpstr>
      <vt:lpstr>Demo</vt:lpstr>
      <vt:lpstr>Flow - Connectors</vt:lpstr>
      <vt:lpstr>Flow – Triggers &amp; Actions</vt:lpstr>
      <vt:lpstr>What to use in Flow to track emails</vt:lpstr>
      <vt:lpstr>Tips when developing Flow</vt:lpstr>
      <vt:lpstr>Shortcomings</vt:lpstr>
      <vt:lpstr>References</vt:lpstr>
      <vt:lpstr>Any Questions?</vt:lpstr>
      <vt:lpstr>Incoming Emails in SharePoint Online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Jhaveri</dc:creator>
  <cp:lastModifiedBy>Anna Jhaveri</cp:lastModifiedBy>
  <cp:revision>3</cp:revision>
  <dcterms:created xsi:type="dcterms:W3CDTF">2020-02-08T05:09:15Z</dcterms:created>
  <dcterms:modified xsi:type="dcterms:W3CDTF">2020-02-08T05:21:59Z</dcterms:modified>
</cp:coreProperties>
</file>