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4FD7AB9-D827-4C8E-81F8-20115FB79A68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00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Clean and correct code:- even a slight up and down in array index would result in total loss.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39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Last point:- much greater for datas like jetairways, around 71%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14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Last point:- much greater for datas like jetairways, around 71%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08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1 -Does accuracy mean profit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53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Clean and correct code:- even a slight up and down in array index would result in total loss.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31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1- for large scale buy sell directly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99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2 not for neural network, we shall see it later</a:t>
            </a:r>
            <a:endParaRPr lang="en-IN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ADX= average directional index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3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2, the data is then converted to a fixed format for any further use.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759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5 same indicators are generated over various time intervals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15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3 like in linear regression we have coefficient corresponding to each features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67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Point 3 define hard and soft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951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Fluctuation upto 5% is permitted</a:t>
            </a:r>
            <a:endParaRPr lang="en-IN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50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265680" y="1206000"/>
            <a:ext cx="4044960" cy="15091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IN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1FCC07-B7A1-43CD-AABB-2F3D880BB161}" type="slidenum">
              <a:rPr lang="en" sz="1000" b="0" strike="noStrike" spc="-1">
                <a:solidFill>
                  <a:srgbClr val="FFFFFF"/>
                </a:solidFill>
                <a:latin typeface="Proxima Nova"/>
                <a:ea typeface="Proxima Nova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F93FF23-42ED-4FFE-AC55-49FA07FA9EF5}" type="slidenum">
              <a:rPr lang="en" sz="1000" b="0" strike="noStrike" spc="-1">
                <a:solidFill>
                  <a:srgbClr val="202729"/>
                </a:solidFill>
                <a:latin typeface="Proxima Nova"/>
                <a:ea typeface="Proxima Nova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n.investing.com/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65680" y="1206000"/>
            <a:ext cx="4044960" cy="150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5680" y="276912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4917960" y="1490760"/>
            <a:ext cx="3836520" cy="2161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300" b="0" strike="noStrike" spc="-1" dirty="0">
                <a:solidFill>
                  <a:srgbClr val="63D297"/>
                </a:solidFill>
                <a:latin typeface="Proxima Nova"/>
                <a:ea typeface="Proxima Nova"/>
              </a:rPr>
              <a:t>Stock Market Trend Analysis</a:t>
            </a:r>
            <a:endParaRPr lang="en-IN" sz="23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                            </a:t>
            </a:r>
            <a:r>
              <a:rPr lang="en" sz="16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Final Year Project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                         End-term presentation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                      </a:t>
            </a:r>
            <a:r>
              <a:rPr lang="en" sz="16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Supervised by:                                                </a:t>
            </a:r>
            <a:r>
              <a:rPr lang="en" sz="1600" b="0" strike="noStrike" spc="-1" dirty="0">
                <a:solidFill>
                  <a:srgbClr val="353744"/>
                </a:solidFill>
                <a:latin typeface="Proxima Nova"/>
                <a:ea typeface="Proxima Nova"/>
              </a:rPr>
              <a:t>.  </a:t>
            </a:r>
            <a:r>
              <a:rPr lang="en" sz="1600" b="0" strike="noStrike" spc="-1" dirty="0">
                <a:solidFill>
                  <a:srgbClr val="FFFFFF"/>
                </a:solidFill>
                <a:latin typeface="Proxima Nova"/>
                <a:ea typeface="Proxima Nova"/>
              </a:rPr>
              <a:t>                             Dr. Vivek Chaturvedi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62;p13"/>
          <p:cNvPicPr/>
          <p:nvPr/>
        </p:nvPicPr>
        <p:blipFill>
          <a:blip r:embed="rId2"/>
          <a:stretch/>
        </p:blipFill>
        <p:spPr>
          <a:xfrm>
            <a:off x="0" y="0"/>
            <a:ext cx="4571280" cy="514332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917960" y="4030920"/>
            <a:ext cx="3836520" cy="3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" spc="-1" dirty="0" smtClean="0">
                <a:solidFill>
                  <a:srgbClr val="FFFFFF"/>
                </a:solidFill>
                <a:latin typeface="Proxima Nova"/>
                <a:ea typeface="Proxima Nova"/>
              </a:rPr>
              <a:t>Sudhakar Mishra</a:t>
            </a:r>
            <a:r>
              <a:rPr lang="en" sz="1800" b="0" strike="noStrike" spc="-1" dirty="0" smtClean="0">
                <a:solidFill>
                  <a:srgbClr val="FFFFFF"/>
                </a:solidFill>
                <a:latin typeface="Proxima Nova"/>
                <a:ea typeface="Proxima Nova"/>
              </a:rPr>
              <a:t>|1SG17CS091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Literature Survey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78560" y="563040"/>
            <a:ext cx="8520120" cy="4370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2000"/>
              </a:lnSpc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[1] Xienji Di. Stock Trend Prediction with Technical Indicators using SVM. SCPD Apple. 2011.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[2] Jia-Yann Leu Jung-Hua Wang. Stock Market Trend Prediction Using ARIMA-based Neural Networks. International Conference on neural network. 2016.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[3] Fangyan Dai Kai Chen Yi Zhou. A LSTM-based method for stock returns prediction: A case study of China stock market. IEEE International Conference on Big Data.2015.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[4] M. Thenmozhi Manish Kumar. FORECASTING STOCK INDEX MOVEMENT: A COMPARISON OF SUPPORT VECTOR MACHINES AND RANDOM FOREST. Indian Institute of Capital Markets 9th Capital Markets Conference Paper. 2006.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[5] M. Thenmozhi Manish Kumar. Stock Index Return Forecasting and Trading Strategy Using Hybrid ARIMA-Neural Network Model.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2000"/>
              </a:lnSpc>
              <a:spcBef>
                <a:spcPts val="799"/>
              </a:spcBef>
              <a:spcAft>
                <a:spcPts val="799"/>
              </a:spcAft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Arial"/>
                <a:ea typeface="Arial"/>
              </a:rPr>
              <a:t>[6] Luckyson Snehanshu Sudeepa. Predicting the direction of stock market prices using random forest. Applied Mathematical FInance. 2016.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Literature Survey(contd.)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Each paper gives a different idea. Some of them are:-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Use of technical indicators.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Varying hyperparameter to fit a model particularly in a dataset.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Predicting over a longer interval rather than day-to-day prediction.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Retraining model over and over again with a rolling window.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Exponential smoothing of data.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Creating ensemble of different models.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Feature Selection.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Time series analysis of data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Making data stationary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Use of ARIMA model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400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Workflow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33;p24"/>
          <p:cNvPicPr/>
          <p:nvPr/>
        </p:nvPicPr>
        <p:blipFill>
          <a:blip r:embed="rId2"/>
          <a:stretch/>
        </p:blipFill>
        <p:spPr>
          <a:xfrm>
            <a:off x="1109880" y="1072080"/>
            <a:ext cx="7026840" cy="38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379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Data Collection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872280"/>
            <a:ext cx="8520120" cy="311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Indian Dataset(after 2005).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BSE SENSEX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Nifty 50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HDFC BANK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ICICI BANK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AXIS BANK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YES BANK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HSBC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TATA MOTORS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APPLE(USA)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500" b="0" i="1" strike="noStrike" spc="-1">
                <a:solidFill>
                  <a:srgbClr val="F3F3F3"/>
                </a:solidFill>
                <a:latin typeface="Proxima Nova"/>
                <a:ea typeface="Proxima Nova"/>
              </a:rPr>
              <a:t>All of the datas are available on </a:t>
            </a:r>
            <a:r>
              <a:rPr lang="en" sz="1500" b="0" i="1" u="sng" strike="noStrike" spc="-1">
                <a:solidFill>
                  <a:srgbClr val="FF5252"/>
                </a:solidFill>
                <a:uFillTx/>
                <a:latin typeface="Proxima Nova"/>
                <a:ea typeface="Proxima Nova"/>
                <a:hlinkClick r:id="rId2"/>
              </a:rPr>
              <a:t>in.investing.com</a:t>
            </a:r>
            <a:r>
              <a:rPr lang="en" sz="1500" b="0" i="1" strike="noStrike" spc="-1">
                <a:solidFill>
                  <a:srgbClr val="F3F3F3"/>
                </a:solidFill>
                <a:latin typeface="Proxima Nova"/>
                <a:ea typeface="Proxima Nova"/>
              </a:rPr>
              <a:t> free for any commercial and non-commercial use.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Any new data should must be saved in </a:t>
            </a:r>
            <a:r>
              <a:rPr lang="en" sz="1500" b="0" strike="noStrike" spc="-1">
                <a:solidFill>
                  <a:srgbClr val="A2C4C9"/>
                </a:solidFill>
                <a:latin typeface="Proxima Nova"/>
                <a:ea typeface="Proxima Nova"/>
              </a:rPr>
              <a:t>data/raw_data</a:t>
            </a:r>
            <a:r>
              <a:rPr lang="en" sz="15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 folder in csv format.</a:t>
            </a: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4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40;p25"/>
          <p:cNvPicPr/>
          <p:nvPr/>
        </p:nvPicPr>
        <p:blipFill>
          <a:blip r:embed="rId3"/>
          <a:stretch/>
        </p:blipFill>
        <p:spPr>
          <a:xfrm>
            <a:off x="5148360" y="1123920"/>
            <a:ext cx="2133360" cy="289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205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Data pre-processing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863640"/>
            <a:ext cx="8520120" cy="3669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All files have Date, Open, High, Low, Close, Volume columns.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Enter the correct column number for Date | Day | Open | High | Low | Close | Volume.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 NA values are replaced to mean.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 pre-processed data is then saved to                                                   </a:t>
            </a:r>
            <a:r>
              <a:rPr lang="en" sz="1800" b="0" strike="noStrike" spc="-1">
                <a:solidFill>
                  <a:srgbClr val="9FC5E8"/>
                </a:solidFill>
                <a:latin typeface="Proxima Nova"/>
                <a:ea typeface="Proxima Nova"/>
              </a:rPr>
              <a:t>data/proc_data</a:t>
            </a:r>
            <a:r>
              <a:rPr lang="en" sz="1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 </a:t>
            </a:r>
            <a:r>
              <a:rPr lang="en" sz="1800" b="0" strike="noStrike" spc="-1">
                <a:solidFill>
                  <a:srgbClr val="FFFFFF"/>
                </a:solidFill>
                <a:latin typeface="Proxima Nova"/>
                <a:ea typeface="Proxima Nova"/>
              </a:rPr>
              <a:t>folder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147;p26"/>
          <p:cNvPicPr/>
          <p:nvPr/>
        </p:nvPicPr>
        <p:blipFill>
          <a:blip r:embed="rId3"/>
          <a:stretch/>
        </p:blipFill>
        <p:spPr>
          <a:xfrm>
            <a:off x="5924520" y="2098080"/>
            <a:ext cx="2609640" cy="183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Indicator Calculation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Calculated using Ta-lib.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Two types of indicator file yoc and ycc are                                                                    generated.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YOC files contain indicators for prediction of Open/Close type.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YCC files contain indicators for prediction of Close/Close type.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Total around 110 indicators generated using IndicatorCalculator class.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Created new indicator, </a:t>
            </a:r>
            <a:r>
              <a:rPr lang="en" sz="1800" b="0" i="1" strike="noStrike" spc="-1">
                <a:solidFill>
                  <a:srgbClr val="F3F3F3"/>
                </a:solidFill>
                <a:latin typeface="Proxima Nova"/>
                <a:ea typeface="Proxima Nova"/>
              </a:rPr>
              <a:t>Lag(a normalized comparison of today’s closing vs n days earlier closing).</a:t>
            </a: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(Relevance?)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 calculated files are saved in </a:t>
            </a:r>
            <a:r>
              <a:rPr lang="en" sz="1800" b="0" strike="noStrike" spc="-1">
                <a:solidFill>
                  <a:srgbClr val="9FC5E8"/>
                </a:solidFill>
                <a:latin typeface="Proxima Nova"/>
                <a:ea typeface="Proxima Nova"/>
              </a:rPr>
              <a:t>indicators/</a:t>
            </a: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 folder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Google Shape;154;p27"/>
          <p:cNvPicPr/>
          <p:nvPr/>
        </p:nvPicPr>
        <p:blipFill>
          <a:blip r:embed="rId3"/>
          <a:stretch/>
        </p:blipFill>
        <p:spPr>
          <a:xfrm>
            <a:off x="5479200" y="1152360"/>
            <a:ext cx="2609640" cy="79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Feature creation and Selection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All technical indicators(110) used as feature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Left to Recursive Feature Elimination(RFE) for feature selection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RFE eliminates features recursively based on weight of features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Total 27 features are being used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Lag1, Lag2, Lag5 is being selected repeatedly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From YOC/YCC the particular 27 are selected for use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Model Creation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LASSO and RIDGE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Linear Discriminant Analysis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Naive Bayes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K Nearest Neighbour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Support Vector Machine(RBF kernel) with GridSearchCV applied over C(penalty constant) and Gamma(Kernel coefficient)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Random Forest with GridSearchCV(?) applied over number of estimators, minimum sample splits.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Ensemble model (Random Forest + SVM)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Long Short Term Memory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 data is passed to models by splitting                                                                             in two parts training and testing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67;p29"/>
          <p:cNvPicPr/>
          <p:nvPr/>
        </p:nvPicPr>
        <p:blipFill>
          <a:blip r:embed="rId2"/>
          <a:stretch/>
        </p:blipFill>
        <p:spPr>
          <a:xfrm>
            <a:off x="6111720" y="3261240"/>
            <a:ext cx="2599920" cy="166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217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Model Comparison and Result analysis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725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For comparison I used Nifty 50 data set.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730080" y="1094040"/>
          <a:ext cx="6388200" cy="3823200"/>
        </p:xfrm>
        <a:graphic>
          <a:graphicData uri="http://schemas.openxmlformats.org/drawingml/2006/table">
            <a:tbl>
              <a:tblPr/>
              <a:tblGrid>
                <a:gridCol w="3193920"/>
                <a:gridCol w="3194280"/>
              </a:tblGrid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1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Model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Accuracy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Lasso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55.3%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Ridge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54.2%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Naive Bayes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52.0%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K Nearest Neighbour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F3F3F3"/>
                          </a:solidFill>
                          <a:latin typeface="Arial"/>
                          <a:ea typeface="Arial"/>
                        </a:rPr>
                        <a:t>53.9%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Linear Discriminant Analysis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56.7%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Support Vector Machine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60.8%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Random Forest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63.7%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LSTM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63.1%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Ensemble Model(RF+SVM)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EFEFEF"/>
                          </a:solidFill>
                          <a:latin typeface="Arial"/>
                          <a:ea typeface="Arial"/>
                        </a:rPr>
                        <a:t>62.4%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Model Comparison and Result analysis(contd.)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Except for Random forest and Support Vector Machine there is not much to do with these models.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But with Random Forest and SVM we have several hyper-parameters to tune.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Results vary as we vary the parameters.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Hyperparameters control the tendency of overfit or underfit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spcAft>
                <a:spcPts val="1599"/>
              </a:spcAft>
              <a:tabLst>
                <a:tab pos="0" algn="l"/>
              </a:tabLst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Objective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To develop a method for prediction of stock price direction, that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Creates and selects the best features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Creates different models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Produces a descriptive result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Shall be robust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Could be used for Commercial purpose 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205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Support Vector Machine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6728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Linear SVM just have penalty constant to vary but with kernelized  SVM we also have kernel coefficient.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Penalty constant determines, how much loss could we allow to classify a data point correctly.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Kernel  coefficient more or less decides the influence radius of data point.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187;p32"/>
          <p:cNvPicPr/>
          <p:nvPr/>
        </p:nvPicPr>
        <p:blipFill>
          <a:blip r:embed="rId2"/>
          <a:stretch/>
        </p:blipFill>
        <p:spPr>
          <a:xfrm>
            <a:off x="311760" y="2401920"/>
            <a:ext cx="3859920" cy="252216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188;p32"/>
          <p:cNvPicPr/>
          <p:nvPr/>
        </p:nvPicPr>
        <p:blipFill>
          <a:blip r:embed="rId3"/>
          <a:stretch/>
        </p:blipFill>
        <p:spPr>
          <a:xfrm>
            <a:off x="4571640" y="2401920"/>
            <a:ext cx="4143600" cy="252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231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Random Forest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591480"/>
            <a:ext cx="8520120" cy="355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There are lot of parameters to vary in Random Forest like number of estimators, minimum sample split, max depth, max features, max leaf nodes etc.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Mainly number of estimators and minimum sample split affect the result, however extreme value of others may also affect. 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95;p33"/>
          <p:cNvPicPr/>
          <p:nvPr/>
        </p:nvPicPr>
        <p:blipFill>
          <a:blip r:embed="rId2"/>
          <a:stretch/>
        </p:blipFill>
        <p:spPr>
          <a:xfrm>
            <a:off x="1523880" y="2295360"/>
            <a:ext cx="5525640" cy="269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231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Ensemble Model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738000"/>
            <a:ext cx="8520120" cy="2453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Tried several like (RF+SVM, RF+LR, RF+SVM+LR, SVM+LR etc.)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Accuracy less than the best of all models used 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Hard voting/Soft Voting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Accuracy slightly better with Soft voting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Out of 100, only 78 classified, 62 accurate.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Better return with hard voting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11760" y="27428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LSTM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370800" y="3315600"/>
            <a:ext cx="8520120" cy="2453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Two layer of LSTM (27 nodes -&gt;300 nodes).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Output layer, 1 node of Dense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Option to store or forget information.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Not required to train with indicators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Easy to catch festival trends, seasonal market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  <a:spcAft>
                <a:spcPts val="601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Time-series property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Ever growing data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Variable mean and variance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Non-stationary by Dickey-Fuller test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Google Shape;210;p35"/>
          <p:cNvPicPr/>
          <p:nvPr/>
        </p:nvPicPr>
        <p:blipFill>
          <a:blip r:embed="rId2"/>
          <a:stretch/>
        </p:blipFill>
        <p:spPr>
          <a:xfrm>
            <a:off x="311760" y="1965600"/>
            <a:ext cx="4033440" cy="3025080"/>
          </a:xfrm>
          <a:prstGeom prst="rect">
            <a:avLst/>
          </a:prstGeom>
          <a:ln>
            <a:noFill/>
          </a:ln>
        </p:spPr>
      </p:pic>
      <p:pic>
        <p:nvPicPr>
          <p:cNvPr id="151" name="Google Shape;211;p35"/>
          <p:cNvPicPr/>
          <p:nvPr/>
        </p:nvPicPr>
        <p:blipFill>
          <a:blip r:embed="rId3"/>
          <a:stretch/>
        </p:blipFill>
        <p:spPr>
          <a:xfrm>
            <a:off x="4704840" y="1956240"/>
            <a:ext cx="4127040" cy="304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Stationary Data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Zero mean and constant variance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First/Second order difference to make data stationary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Nifty data becomes stationary after first difference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Dickey-Fuller test suggests same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218;p36"/>
          <p:cNvPicPr/>
          <p:nvPr/>
        </p:nvPicPr>
        <p:blipFill>
          <a:blip r:embed="rId3"/>
          <a:stretch/>
        </p:blipFill>
        <p:spPr>
          <a:xfrm>
            <a:off x="311760" y="2228760"/>
            <a:ext cx="8520120" cy="279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ARIMA model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Three parameters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Auto-regressive(p) :- Dependency on its own prior value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Integrated(d) :- Difference order to make data stationary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Moving Average(q) :- Dependency of observation on residual error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Literature suggests trial and hit method to select (p,d,q)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Not correct way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Accuracy may be result of some other influencing factors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Mathematical ways to select (p,d,q)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(d) can be selected by doing Dickey Fuller test of data.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(p) by Autocorrelation Function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(q) by Partial Autocorrelation Function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With proper (p,d,q), accuracy obtained around 67%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ACF and PACF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ACF :- a bar chart of the coefficients of correlation between a time series data and priors of itself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PACF :- Partial correlation between same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oogle Shape;231;p38"/>
          <p:cNvPicPr/>
          <p:nvPr/>
        </p:nvPicPr>
        <p:blipFill>
          <a:blip r:embed="rId3"/>
          <a:stretch/>
        </p:blipFill>
        <p:spPr>
          <a:xfrm>
            <a:off x="714240" y="1922040"/>
            <a:ext cx="7714800" cy="309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11760" y="338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Flaws in research papers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11760" y="829440"/>
            <a:ext cx="8520120" cy="3739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ill representation of accuracy(next slide)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Noise-less data (Ex. Swiss stocks, Japan’s stock) or time period selection for validation of model where data was stagnant. Same can’t be generalized.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Biased data, even 100% positive/negative prediction might give great results.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Impure data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oogle Shape;238;p39"/>
          <p:cNvPicPr/>
          <p:nvPr/>
        </p:nvPicPr>
        <p:blipFill>
          <a:blip r:embed="rId3"/>
          <a:stretch/>
        </p:blipFill>
        <p:spPr>
          <a:xfrm>
            <a:off x="2382120" y="2481840"/>
            <a:ext cx="4885920" cy="25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2584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Does High Accuracy means benefits?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Even the papers somehow show high accuracy, it may not certainly lead to benefits.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Returns on each day may be different.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Higher returns on wrong prediction and lower on correct.(maybe)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Better to have false negatives than false positives.(?)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False negative means lowering price(prediction), so you buy nothing you lose nothing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False Positive means increasing price(prediction), so you buy but you have to sell at lower price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Even a greater accuracy with high false positives may result into bad returns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245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Overcoming flaws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11760" y="8636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Analyse results well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Check for overfitting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Check if result is biased(higher positives/negatives)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Check for false positives and true positives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Quantize the results for increasing true positive confidence(1/2/3 level)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Check over longer period of time before generalizing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251;p41"/>
          <p:cNvPicPr/>
          <p:nvPr/>
        </p:nvPicPr>
        <p:blipFill>
          <a:blip r:embed="rId2"/>
          <a:stretch/>
        </p:blipFill>
        <p:spPr>
          <a:xfrm>
            <a:off x="6152040" y="66600"/>
            <a:ext cx="2800080" cy="219996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252;p41"/>
          <p:cNvPicPr/>
          <p:nvPr/>
        </p:nvPicPr>
        <p:blipFill>
          <a:blip r:embed="rId3"/>
          <a:stretch/>
        </p:blipFill>
        <p:spPr>
          <a:xfrm>
            <a:off x="964080" y="2840040"/>
            <a:ext cx="6800400" cy="97416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253;p41"/>
          <p:cNvPicPr/>
          <p:nvPr/>
        </p:nvPicPr>
        <p:blipFill>
          <a:blip r:embed="rId4"/>
          <a:stretch/>
        </p:blipFill>
        <p:spPr>
          <a:xfrm>
            <a:off x="947520" y="3926160"/>
            <a:ext cx="6833880" cy="97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05200" y="289080"/>
            <a:ext cx="852012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Motivation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50200" y="808560"/>
            <a:ext cx="8430120" cy="387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Lots of literature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Not very much commercialization of research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Mathematical confidence is better than random guess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Risks are high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Challenging data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New things to learn about stock market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Understanding statistical approach</a:t>
            </a:r>
            <a:endParaRPr lang="en-IN" sz="2200" b="0" strike="noStrike" spc="-1"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Use of coding expertise, data structure, machine learning</a:t>
            </a:r>
            <a:endParaRPr lang="en-IN" sz="22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Whats next?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14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Using Garch Model try to predict in a less volatile time period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Easing the process to predict quantized direction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Creating a interface for real-time prediction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Making tool capable of generating PDF report based on data performance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4000"/>
              </a:lnSpc>
              <a:spcBef>
                <a:spcPts val="601"/>
              </a:spcBef>
              <a:spcAft>
                <a:spcPts val="601"/>
              </a:spcAft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Creating a business plan for investing of money considering the lowered risk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91680" y="2163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                                   Thanks!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05200" y="270000"/>
            <a:ext cx="8520120" cy="519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Tools used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05200" y="936000"/>
            <a:ext cx="8520120" cy="282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Python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Numpy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Pandas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Matplotlib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Ta-lib 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Sk-learn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Keras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StatsModel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2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Tkinter </a:t>
            </a:r>
            <a:endParaRPr lang="en-IN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Key-steps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Analyzing different stock market data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Reviewing current literature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Finding flaws with current literature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Providing Solution to those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Creating features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Feature selection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Defining new better models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Understanding the time-series characteristic of data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Developing model solely based on that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Comparison of models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Result analysis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Background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Raw data contains Open, Low, High, Close, Volume for each working day.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Two types of prediction : Open/Close, Close/Close(more preferred?).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Single day prediction/Multiple day prediction(more easy?)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How do most of the traders currently work?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spcBef>
                <a:spcPts val="400"/>
              </a:spcBef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Use their business understanding.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Try to analyze impact of international market to local market.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Closely watch the govt. Decisions, upcoming festivals, occasional events, companies policy etc.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Often indulge in improper means to gain information like insider trading.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  <a:tabLst>
                <a:tab pos="0" algn="l"/>
              </a:tabLst>
            </a:pPr>
            <a:r>
              <a:rPr lang="en" sz="18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They also use some statistical tool(??) to analyze the trend.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1017720"/>
            <a:ext cx="8520120" cy="355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Technical indicators used by traders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Mathematical formulas in terms of OHLCV.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Indicate different states of stocks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Few of them are:-Relative Strength Indicator, Stochastic %K, STochastic %D, Slow %D, Momentum, Rate of Change, Williams %R, A/D oscillator, Disparity, Price Oscillator(OSCP), Commodity Channel Index, Triple Exponential Moving Average etc. 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 lot more of them, each holding some particular significance.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20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Can be calculated over variable number of days to fit our prediction need(short-term/long-term).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Statistical tool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250200" y="1224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Relative Strength Indicator(RSI)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483120"/>
            <a:ext cx="8520120" cy="2600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25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RSI = 100 – [100 / ( 1 + (Average of Upward Price Change / Average of Downward Price Change ) ) ]  where the Upward and Downward price change may be calculated over variable number of days( preferrably in multiple of week days).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25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Lies between 0-100, &gt;70 indicating overbought(?) and &lt;30 indicating oversold(?)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25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Traders use this directly to buy and sell stocks during extreme condition.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●"/>
              <a:tabLst>
                <a:tab pos="0" algn="l"/>
              </a:tabLst>
            </a:pPr>
            <a:r>
              <a:rPr lang="en" sz="1250" b="0" strike="noStrike" spc="-1">
                <a:solidFill>
                  <a:srgbClr val="FFFFFF"/>
                </a:solidFill>
                <a:latin typeface="Arial"/>
                <a:ea typeface="Arial"/>
              </a:rPr>
              <a:t>MACD is calculated by subtracting the 26-period EMA from the 12-period EMA.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250" b="0" strike="noStrike" spc="-1">
                <a:solidFill>
                  <a:srgbClr val="F3F3F3"/>
                </a:solidFill>
                <a:latin typeface="Arial"/>
                <a:ea typeface="Arial"/>
              </a:rPr>
              <a:t>9-period EMA is considered as signal line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07440">
              <a:lnSpc>
                <a:spcPct val="112000"/>
              </a:lnSpc>
              <a:buClr>
                <a:srgbClr val="F3F3F3"/>
              </a:buClr>
              <a:buFont typeface="Arial"/>
              <a:buChar char="●"/>
              <a:tabLst>
                <a:tab pos="0" algn="l"/>
              </a:tabLst>
            </a:pPr>
            <a:r>
              <a:rPr lang="en" sz="1250" b="0" strike="noStrike" spc="-1">
                <a:solidFill>
                  <a:srgbClr val="F3F3F3"/>
                </a:solidFill>
                <a:latin typeface="Arial"/>
                <a:ea typeface="Arial"/>
              </a:rPr>
              <a:t>Above the signal line represents the buying condition while below it represents selling condition..</a:t>
            </a: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2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endParaRPr lang="en-IN" sz="12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06;p20"/>
          <p:cNvPicPr/>
          <p:nvPr/>
        </p:nvPicPr>
        <p:blipFill>
          <a:blip r:embed="rId2"/>
          <a:stretch/>
        </p:blipFill>
        <p:spPr>
          <a:xfrm>
            <a:off x="984960" y="1721880"/>
            <a:ext cx="5638320" cy="98784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250200" y="2782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Moving Average Convergence Divergence(MACD)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08;p20"/>
          <p:cNvPicPr/>
          <p:nvPr/>
        </p:nvPicPr>
        <p:blipFill>
          <a:blip r:embed="rId3"/>
          <a:stretch/>
        </p:blipFill>
        <p:spPr>
          <a:xfrm>
            <a:off x="999360" y="3837960"/>
            <a:ext cx="5609880" cy="108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1072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>
                <a:solidFill>
                  <a:srgbClr val="63D297"/>
                </a:solidFill>
                <a:latin typeface="Proxima Nova"/>
                <a:ea typeface="Proxima Nova"/>
              </a:rPr>
              <a:t>Why should we use these indicators?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11760" y="5565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4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Almost all researchers suggest this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4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Bad performance over OHLCV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4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Improved performance over these indicators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4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Each indicators have their own importance and in models like random forest, it is like taking a vote from different features.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F3F3F3"/>
              </a:buClr>
              <a:buFont typeface="Proxima Nova"/>
              <a:buChar char="●"/>
            </a:pPr>
            <a:r>
              <a:rPr lang="en" sz="1400" b="0" strike="noStrike" spc="-1">
                <a:solidFill>
                  <a:srgbClr val="F3F3F3"/>
                </a:solidFill>
                <a:latin typeface="Proxima Nova"/>
                <a:ea typeface="Proxima Nova"/>
              </a:rPr>
              <a:t>Most important, it cancels the short term noise(daily noise) 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15;p21"/>
          <p:cNvPicPr/>
          <p:nvPr/>
        </p:nvPicPr>
        <p:blipFill>
          <a:blip r:embed="rId3"/>
          <a:stretch/>
        </p:blipFill>
        <p:spPr>
          <a:xfrm>
            <a:off x="920520" y="2289240"/>
            <a:ext cx="6864840" cy="268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1925</Words>
  <Application>Microsoft Office PowerPoint</Application>
  <PresentationFormat>On-screen Show (16:9)</PresentationFormat>
  <Paragraphs>266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DejaVu Sans</vt:lpstr>
      <vt:lpstr>Proxima Nova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sony</cp:lastModifiedBy>
  <cp:revision>3</cp:revision>
  <dcterms:modified xsi:type="dcterms:W3CDTF">2020-11-26T09:10:37Z</dcterms:modified>
  <dc:language>en-IN</dc:language>
</cp:coreProperties>
</file>