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448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7700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2448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7700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82448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7700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82448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17700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2448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77000" y="191916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82448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177000" y="3334680"/>
            <a:ext cx="128772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2709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21440" y="333468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21440" y="1919160"/>
            <a:ext cx="195156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3999600" cy="129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IN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EEC771D-9519-413F-B053-3AF09FE62C0E}" type="slidenum">
              <a:rPr lang="en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rot="10800000" flipH="1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78CA608-C5A6-4582-9534-AFFE62D13431}" type="slidenum">
              <a:rPr lang="en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10800000" flipH="1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3146321-EE94-4D7E-825C-005043A1F319}" type="slidenum">
              <a:rPr lang="en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824720" y="3193200"/>
            <a:ext cx="3534840" cy="62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pc="-1" dirty="0" err="1" smtClean="0">
                <a:solidFill>
                  <a:srgbClr val="000000"/>
                </a:solidFill>
                <a:latin typeface="Roboto"/>
              </a:rPr>
              <a:t>Sudhakar</a:t>
            </a:r>
            <a:r>
              <a:rPr lang="en-US" spc="-1" dirty="0" smtClean="0">
                <a:solidFill>
                  <a:srgbClr val="000000"/>
                </a:solidFill>
                <a:latin typeface="Roboto"/>
              </a:rPr>
              <a:t> Mishra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Final </a:t>
            </a:r>
            <a:r>
              <a:rPr lang="en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Year |  SCE Bangalore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010960" y="1839600"/>
            <a:ext cx="8435520" cy="1032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3600" b="0" strike="noStrike" spc="-1">
                <a:solidFill>
                  <a:srgbClr val="FFFFFF"/>
                </a:solidFill>
                <a:latin typeface="Roboto"/>
                <a:ea typeface="Roboto"/>
              </a:rPr>
              <a:t>Paper presentation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Discussion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71960" y="1919160"/>
            <a:ext cx="836136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737373"/>
                </a:solidFill>
                <a:latin typeface="Roboto"/>
                <a:ea typeface="Roboto"/>
              </a:rPr>
              <a:t>Data from Apple, Amazon and Microsoft are used.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737373"/>
                </a:solidFill>
                <a:latin typeface="Roboto"/>
                <a:ea typeface="Roboto"/>
              </a:rPr>
              <a:t>Prediction not for same day but for 3 days or 5 days or 10 days later (Easier).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737373"/>
                </a:solidFill>
                <a:latin typeface="Roboto"/>
                <a:ea typeface="Roboto"/>
              </a:rPr>
              <a:t>Some more  complex indicators like MFI, TSF etc are used.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737373"/>
                </a:solidFill>
                <a:latin typeface="Roboto"/>
                <a:ea typeface="Roboto"/>
              </a:rPr>
              <a:t>Grid Search CV is used.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737373"/>
                </a:solidFill>
                <a:latin typeface="Roboto"/>
                <a:ea typeface="Roboto"/>
              </a:rPr>
              <a:t>Rolling window for training testing and validation (900+50+10).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400" b="0" strike="noStrike" spc="-1">
                <a:solidFill>
                  <a:srgbClr val="737373"/>
                </a:solidFill>
                <a:latin typeface="Roboto"/>
                <a:ea typeface="Roboto"/>
              </a:rPr>
              <a:t>RBF Kernalized SVM is used.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400" b="0" strike="noStrike" spc="-1">
                <a:solidFill>
                  <a:srgbClr val="737373"/>
                </a:solidFill>
                <a:latin typeface="Roboto"/>
                <a:ea typeface="Roboto"/>
              </a:rPr>
              <a:t>Better accuracy. 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90600" y="505800"/>
            <a:ext cx="7305480" cy="1433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rgbClr val="FFFFFF"/>
                </a:solidFill>
                <a:latin typeface="Roboto"/>
                <a:ea typeface="Roboto"/>
              </a:rPr>
              <a:t>FORECASTING STOCK INDEX MOVEMENT: </a:t>
            </a:r>
            <a:r>
              <a:t/>
            </a:r>
            <a:br/>
            <a:r>
              <a:rPr lang="en" sz="2200" b="0" strike="noStrike" spc="-1">
                <a:solidFill>
                  <a:srgbClr val="FFFFFF"/>
                </a:solidFill>
                <a:latin typeface="Roboto"/>
                <a:ea typeface="Roboto"/>
              </a:rPr>
              <a:t>A COMPARISON OF SUPPORT VECTOR MACHINES AND RANDOM FOREST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90600" y="2255040"/>
            <a:ext cx="536184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rgbClr val="FFFFFF"/>
                </a:solidFill>
                <a:latin typeface="Roboto"/>
                <a:ea typeface="Roboto"/>
              </a:rPr>
              <a:t>By Manish Kumar and M. Thenmozhi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Basic Idea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Proper time period selection for data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Use of Technical Indicators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Trial and hit on value of hyperparameter for tuning of models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Comparison of models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Data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71960" y="1919160"/>
            <a:ext cx="835884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S&amp;P CNX Nifty (Nifty 50)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Time period :- 2000 to 2005 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Open, High, Low, Close, Volume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Almost 62.5% high closing (even all positive prediction would make accuracy 62.5)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Technical Indicators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71960" y="1919160"/>
            <a:ext cx="80575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OHLCV data may not capture essential features for prediction.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This paper uses 12 indicators.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Relative Strength Index, Stochastic %K, Stochastic %D, Slow %D, A/D oscillator, Momentum, ROC, William’s R, Disparity 5/10, OSCP, CCI.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The same 12 indicators represent 12 input nodes when they use neural network.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These indicators are used by trade pundits to buy and sell shares.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Relative Strength Index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71960" y="1919160"/>
            <a:ext cx="8334720" cy="3108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RSI is directly used as an indicator to buy and sell shares by traders.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RSI lies between 0 to 100.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30 means oversold and 70 means overbought.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Around 40 means one could buy and 80 could be considered as signal to sell.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99;p18"/>
          <p:cNvPicPr/>
          <p:nvPr/>
        </p:nvPicPr>
        <p:blipFill>
          <a:blip r:embed="rId2"/>
          <a:stretch/>
        </p:blipFill>
        <p:spPr>
          <a:xfrm>
            <a:off x="546840" y="1798560"/>
            <a:ext cx="5866920" cy="117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Models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71960" y="1919160"/>
            <a:ext cx="836136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This paper compares Random forest, Support Vector Machine, Neural Network, Logit Model and Discriminant model. 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Logit model and Discriminant model are used directly as it is.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In Random forest they have varied number of trees to best fit.(Though it is very clear that it may fail for other time period).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In neural network they have varies number of hidden nodes to best fit.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Support Vector Machine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71960" y="1919160"/>
            <a:ext cx="787212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Linear SVM just have one parameter the penalty constant.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But Kernel SVM have penalty constant as well as the kernel coefficient.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They tried different values of both and tried to fit the data in it.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For a particular value their accuracy reached upto 68%.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They </a:t>
            </a:r>
            <a:r>
              <a:rPr lang="en" sz="1600" b="1" strike="noStrike" spc="-1">
                <a:solidFill>
                  <a:srgbClr val="737373"/>
                </a:solidFill>
                <a:latin typeface="Roboto"/>
                <a:ea typeface="Roboto"/>
              </a:rPr>
              <a:t>concluded</a:t>
            </a:r>
            <a:r>
              <a:rPr lang="en" sz="1600" b="0" strike="noStrike" spc="-1">
                <a:solidFill>
                  <a:srgbClr val="737373"/>
                </a:solidFill>
                <a:latin typeface="Roboto"/>
                <a:ea typeface="Roboto"/>
              </a:rPr>
              <a:t> with the result that SVM fits best these kinds of data.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2360" y="610200"/>
            <a:ext cx="8766000" cy="1032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z="2200" b="0" strike="noStrike" spc="-1">
                <a:solidFill>
                  <a:srgbClr val="FFFFFF"/>
                </a:solidFill>
                <a:latin typeface="Roboto"/>
                <a:ea typeface="Roboto"/>
              </a:rPr>
              <a:t>Stock Trend Prediction with Technical Indicators using SVM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23440" y="1263240"/>
            <a:ext cx="404532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solidFill>
                  <a:srgbClr val="FFFFFF"/>
                </a:solidFill>
                <a:latin typeface="Roboto"/>
                <a:ea typeface="Roboto"/>
              </a:rPr>
              <a:t>By Xinjie Di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On-screen Show (16:9)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DejaVu Sans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sony</cp:lastModifiedBy>
  <cp:revision>2</cp:revision>
  <dcterms:modified xsi:type="dcterms:W3CDTF">2020-11-06T18:53:57Z</dcterms:modified>
  <dc:language>en-IN</dc:language>
</cp:coreProperties>
</file>