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4"/>
  </p:notesMasterIdLst>
  <p:sldIdLst>
    <p:sldId id="259" r:id="rId2"/>
    <p:sldId id="327" r:id="rId3"/>
    <p:sldId id="345" r:id="rId4"/>
    <p:sldId id="346" r:id="rId5"/>
    <p:sldId id="347" r:id="rId6"/>
    <p:sldId id="348" r:id="rId7"/>
    <p:sldId id="349" r:id="rId8"/>
    <p:sldId id="340" r:id="rId9"/>
    <p:sldId id="350" r:id="rId10"/>
    <p:sldId id="351" r:id="rId11"/>
    <p:sldId id="352" r:id="rId12"/>
    <p:sldId id="353" r:id="rId13"/>
    <p:sldId id="354" r:id="rId14"/>
    <p:sldId id="355" r:id="rId15"/>
    <p:sldId id="356" r:id="rId16"/>
    <p:sldId id="357" r:id="rId17"/>
    <p:sldId id="359" r:id="rId18"/>
    <p:sldId id="360" r:id="rId19"/>
    <p:sldId id="361" r:id="rId20"/>
    <p:sldId id="358" r:id="rId21"/>
    <p:sldId id="362" r:id="rId22"/>
    <p:sldId id="363" r:id="rId23"/>
    <p:sldId id="364" r:id="rId24"/>
    <p:sldId id="365" r:id="rId25"/>
    <p:sldId id="366" r:id="rId26"/>
    <p:sldId id="367" r:id="rId27"/>
    <p:sldId id="368" r:id="rId28"/>
    <p:sldId id="369" r:id="rId29"/>
    <p:sldId id="370" r:id="rId30"/>
    <p:sldId id="371" r:id="rId31"/>
    <p:sldId id="372" r:id="rId32"/>
    <p:sldId id="373" r:id="rId33"/>
  </p:sldIdLst>
  <p:sldSz cx="21674138"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9B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76"/>
    <p:restoredTop sz="94719"/>
  </p:normalViewPr>
  <p:slideViewPr>
    <p:cSldViewPr snapToGrid="0" snapToObjects="1">
      <p:cViewPr varScale="1">
        <p:scale>
          <a:sx n="83" d="100"/>
          <a:sy n="83" d="100"/>
        </p:scale>
        <p:origin x="348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F142BF-BAE9-C54D-9909-388E5D703D4F}" type="datetimeFigureOut">
              <a:rPr lang="en-US" smtClean="0"/>
              <a:t>4/15/22</a:t>
            </a:fld>
            <a:endParaRPr lang="en-US"/>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1A796-0451-0243-BB3C-7F9AB0F6C32E}" type="slidenum">
              <a:rPr lang="en-US" smtClean="0"/>
              <a:t>‹#›</a:t>
            </a:fld>
            <a:endParaRPr lang="en-US"/>
          </a:p>
        </p:txBody>
      </p:sp>
    </p:spTree>
    <p:extLst>
      <p:ext uri="{BB962C8B-B14F-4D97-AF65-F5344CB8AC3E}">
        <p14:creationId xmlns:p14="http://schemas.microsoft.com/office/powerpoint/2010/main" val="26013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09267" y="1995312"/>
            <a:ext cx="16255604" cy="4244622"/>
          </a:xfrm>
        </p:spPr>
        <p:txBody>
          <a:bodyPr anchor="b"/>
          <a:lstStyle>
            <a:lvl1pPr algn="ctr">
              <a:defRPr sz="10666"/>
            </a:lvl1pPr>
          </a:lstStyle>
          <a:p>
            <a:r>
              <a:rPr lang="en-GB"/>
              <a:t>Click to edit Master title style</a:t>
            </a:r>
            <a:endParaRPr lang="en-US" dirty="0"/>
          </a:p>
        </p:txBody>
      </p:sp>
      <p:sp>
        <p:nvSpPr>
          <p:cNvPr id="3" name="Subtitle 2"/>
          <p:cNvSpPr>
            <a:spLocks noGrp="1"/>
          </p:cNvSpPr>
          <p:nvPr>
            <p:ph type="subTitle" idx="1"/>
          </p:nvPr>
        </p:nvSpPr>
        <p:spPr>
          <a:xfrm>
            <a:off x="2709267" y="6403623"/>
            <a:ext cx="16255604" cy="2943577"/>
          </a:xfrm>
        </p:spPr>
        <p:txBody>
          <a:bodyPr/>
          <a:lstStyle>
            <a:lvl1pPr marL="0" indent="0" algn="ctr">
              <a:buNone/>
              <a:defRPr sz="4266"/>
            </a:lvl1pPr>
            <a:lvl2pPr marL="812764" indent="0" algn="ctr">
              <a:buNone/>
              <a:defRPr sz="3555"/>
            </a:lvl2pPr>
            <a:lvl3pPr marL="1625529" indent="0" algn="ctr">
              <a:buNone/>
              <a:defRPr sz="3200"/>
            </a:lvl3pPr>
            <a:lvl4pPr marL="2438293" indent="0" algn="ctr">
              <a:buNone/>
              <a:defRPr sz="2844"/>
            </a:lvl4pPr>
            <a:lvl5pPr marL="3251058" indent="0" algn="ctr">
              <a:buNone/>
              <a:defRPr sz="2844"/>
            </a:lvl5pPr>
            <a:lvl6pPr marL="4063822" indent="0" algn="ctr">
              <a:buNone/>
              <a:defRPr sz="2844"/>
            </a:lvl6pPr>
            <a:lvl7pPr marL="4876587" indent="0" algn="ctr">
              <a:buNone/>
              <a:defRPr sz="2844"/>
            </a:lvl7pPr>
            <a:lvl8pPr marL="5689351" indent="0" algn="ctr">
              <a:buNone/>
              <a:defRPr sz="2844"/>
            </a:lvl8pPr>
            <a:lvl9pPr marL="6502116" indent="0" algn="ctr">
              <a:buNone/>
              <a:defRPr sz="2844"/>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0359DF0-8C4E-B24A-81DD-4A09706C3D9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1407444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0359DF0-8C4E-B24A-81DD-4A09706C3D9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401544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0555" y="649111"/>
            <a:ext cx="4673486" cy="10332156"/>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490097" y="649111"/>
            <a:ext cx="13749531" cy="10332156"/>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0359DF0-8C4E-B24A-81DD-4A09706C3D9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2577512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60359DF0-8C4E-B24A-81DD-4A09706C3D9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296177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8808" y="3039535"/>
            <a:ext cx="18693944" cy="5071532"/>
          </a:xfrm>
        </p:spPr>
        <p:txBody>
          <a:bodyPr anchor="b"/>
          <a:lstStyle>
            <a:lvl1pPr>
              <a:defRPr sz="10666"/>
            </a:lvl1pPr>
          </a:lstStyle>
          <a:p>
            <a:r>
              <a:rPr lang="en-GB"/>
              <a:t>Click to edit Master title style</a:t>
            </a:r>
            <a:endParaRPr lang="en-US" dirty="0"/>
          </a:p>
        </p:txBody>
      </p:sp>
      <p:sp>
        <p:nvSpPr>
          <p:cNvPr id="3" name="Text Placeholder 2"/>
          <p:cNvSpPr>
            <a:spLocks noGrp="1"/>
          </p:cNvSpPr>
          <p:nvPr>
            <p:ph type="body" idx="1"/>
          </p:nvPr>
        </p:nvSpPr>
        <p:spPr>
          <a:xfrm>
            <a:off x="1478808" y="8159046"/>
            <a:ext cx="18693944" cy="2666999"/>
          </a:xfrm>
        </p:spPr>
        <p:txBody>
          <a:bodyPr/>
          <a:lstStyle>
            <a:lvl1pPr marL="0" indent="0">
              <a:buNone/>
              <a:defRPr sz="4266">
                <a:solidFill>
                  <a:schemeClr val="tx1">
                    <a:tint val="75000"/>
                  </a:schemeClr>
                </a:solidFill>
              </a:defRPr>
            </a:lvl1pPr>
            <a:lvl2pPr marL="812764" indent="0">
              <a:buNone/>
              <a:defRPr sz="3555">
                <a:solidFill>
                  <a:schemeClr val="tx1">
                    <a:tint val="75000"/>
                  </a:schemeClr>
                </a:solidFill>
              </a:defRPr>
            </a:lvl2pPr>
            <a:lvl3pPr marL="1625529" indent="0">
              <a:buNone/>
              <a:defRPr sz="3200">
                <a:solidFill>
                  <a:schemeClr val="tx1">
                    <a:tint val="75000"/>
                  </a:schemeClr>
                </a:solidFill>
              </a:defRPr>
            </a:lvl3pPr>
            <a:lvl4pPr marL="2438293" indent="0">
              <a:buNone/>
              <a:defRPr sz="2844">
                <a:solidFill>
                  <a:schemeClr val="tx1">
                    <a:tint val="75000"/>
                  </a:schemeClr>
                </a:solidFill>
              </a:defRPr>
            </a:lvl4pPr>
            <a:lvl5pPr marL="3251058" indent="0">
              <a:buNone/>
              <a:defRPr sz="2844">
                <a:solidFill>
                  <a:schemeClr val="tx1">
                    <a:tint val="75000"/>
                  </a:schemeClr>
                </a:solidFill>
              </a:defRPr>
            </a:lvl5pPr>
            <a:lvl6pPr marL="4063822" indent="0">
              <a:buNone/>
              <a:defRPr sz="2844">
                <a:solidFill>
                  <a:schemeClr val="tx1">
                    <a:tint val="75000"/>
                  </a:schemeClr>
                </a:solidFill>
              </a:defRPr>
            </a:lvl6pPr>
            <a:lvl7pPr marL="4876587" indent="0">
              <a:buNone/>
              <a:defRPr sz="2844">
                <a:solidFill>
                  <a:schemeClr val="tx1">
                    <a:tint val="75000"/>
                  </a:schemeClr>
                </a:solidFill>
              </a:defRPr>
            </a:lvl7pPr>
            <a:lvl8pPr marL="5689351" indent="0">
              <a:buNone/>
              <a:defRPr sz="2844">
                <a:solidFill>
                  <a:schemeClr val="tx1">
                    <a:tint val="75000"/>
                  </a:schemeClr>
                </a:solidFill>
              </a:defRPr>
            </a:lvl8pPr>
            <a:lvl9pPr marL="6502116" indent="0">
              <a:buNone/>
              <a:defRPr sz="2844">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0359DF0-8C4E-B24A-81DD-4A09706C3D95}" type="datetimeFigureOut">
              <a:rPr lang="en-US" smtClean="0"/>
              <a:t>4/15/22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469573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490097" y="3245556"/>
            <a:ext cx="9211509" cy="77357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0972532" y="3245556"/>
            <a:ext cx="9211509" cy="773571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60359DF0-8C4E-B24A-81DD-4A09706C3D95}" type="datetimeFigureOut">
              <a:rPr lang="en-US" smtClean="0"/>
              <a:t>4/15/22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4261181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92920" y="649112"/>
            <a:ext cx="18693944" cy="2356556"/>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92921" y="2988734"/>
            <a:ext cx="9169175"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en-GB"/>
              <a:t>Click to edit Master text styles</a:t>
            </a:r>
          </a:p>
        </p:txBody>
      </p:sp>
      <p:sp>
        <p:nvSpPr>
          <p:cNvPr id="4" name="Content Placeholder 3"/>
          <p:cNvSpPr>
            <a:spLocks noGrp="1"/>
          </p:cNvSpPr>
          <p:nvPr>
            <p:ph sz="half" idx="2"/>
          </p:nvPr>
        </p:nvSpPr>
        <p:spPr>
          <a:xfrm>
            <a:off x="1492921" y="4453467"/>
            <a:ext cx="9169175" cy="6550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0972532" y="2988734"/>
            <a:ext cx="9214332"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en-GB"/>
              <a:t>Click to edit Master text styles</a:t>
            </a:r>
          </a:p>
        </p:txBody>
      </p:sp>
      <p:sp>
        <p:nvSpPr>
          <p:cNvPr id="6" name="Content Placeholder 5"/>
          <p:cNvSpPr>
            <a:spLocks noGrp="1"/>
          </p:cNvSpPr>
          <p:nvPr>
            <p:ph sz="quarter" idx="4"/>
          </p:nvPr>
        </p:nvSpPr>
        <p:spPr>
          <a:xfrm>
            <a:off x="10972532" y="4453467"/>
            <a:ext cx="9214332" cy="65503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60359DF0-8C4E-B24A-81DD-4A09706C3D95}" type="datetimeFigureOut">
              <a:rPr lang="en-US" smtClean="0"/>
              <a:t>4/15/22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3295702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60359DF0-8C4E-B24A-81DD-4A09706C3D95}" type="datetimeFigureOut">
              <a:rPr lang="en-US" smtClean="0"/>
              <a:t>4/15/22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3800760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59DF0-8C4E-B24A-81DD-4A09706C3D95}" type="datetimeFigureOut">
              <a:rPr lang="en-US" smtClean="0"/>
              <a:t>4/15/22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360110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2921" y="812800"/>
            <a:ext cx="6990473" cy="2844800"/>
          </a:xfrm>
        </p:spPr>
        <p:txBody>
          <a:bodyPr anchor="b"/>
          <a:lstStyle>
            <a:lvl1pPr>
              <a:defRPr sz="5689"/>
            </a:lvl1pPr>
          </a:lstStyle>
          <a:p>
            <a:r>
              <a:rPr lang="en-GB"/>
              <a:t>Click to edit Master title style</a:t>
            </a:r>
            <a:endParaRPr lang="en-US" dirty="0"/>
          </a:p>
        </p:txBody>
      </p:sp>
      <p:sp>
        <p:nvSpPr>
          <p:cNvPr id="3" name="Content Placeholder 2"/>
          <p:cNvSpPr>
            <a:spLocks noGrp="1"/>
          </p:cNvSpPr>
          <p:nvPr>
            <p:ph idx="1"/>
          </p:nvPr>
        </p:nvSpPr>
        <p:spPr>
          <a:xfrm>
            <a:off x="9214332" y="1755423"/>
            <a:ext cx="10972532" cy="8664222"/>
          </a:xfrm>
        </p:spPr>
        <p:txBody>
          <a:bodyPr/>
          <a:lstStyle>
            <a:lvl1pPr>
              <a:defRPr sz="5689"/>
            </a:lvl1pPr>
            <a:lvl2pPr>
              <a:defRPr sz="4978"/>
            </a:lvl2pPr>
            <a:lvl3pPr>
              <a:defRPr sz="4266"/>
            </a:lvl3pPr>
            <a:lvl4pPr>
              <a:defRPr sz="3555"/>
            </a:lvl4pPr>
            <a:lvl5pPr>
              <a:defRPr sz="3555"/>
            </a:lvl5pPr>
            <a:lvl6pPr>
              <a:defRPr sz="3555"/>
            </a:lvl6pPr>
            <a:lvl7pPr>
              <a:defRPr sz="3555"/>
            </a:lvl7pPr>
            <a:lvl8pPr>
              <a:defRPr sz="3555"/>
            </a:lvl8pPr>
            <a:lvl9pPr>
              <a:defRPr sz="3555"/>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en-GB"/>
              <a:t>Click to edit Master text styles</a:t>
            </a:r>
          </a:p>
        </p:txBody>
      </p:sp>
      <p:sp>
        <p:nvSpPr>
          <p:cNvPr id="5" name="Date Placeholder 4"/>
          <p:cNvSpPr>
            <a:spLocks noGrp="1"/>
          </p:cNvSpPr>
          <p:nvPr>
            <p:ph type="dt" sz="half" idx="10"/>
          </p:nvPr>
        </p:nvSpPr>
        <p:spPr/>
        <p:txBody>
          <a:bodyPr/>
          <a:lstStyle/>
          <a:p>
            <a:fld id="{60359DF0-8C4E-B24A-81DD-4A09706C3D95}" type="datetimeFigureOut">
              <a:rPr lang="en-US" smtClean="0"/>
              <a:t>4/15/22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1209922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92921" y="812800"/>
            <a:ext cx="6990473" cy="2844800"/>
          </a:xfrm>
        </p:spPr>
        <p:txBody>
          <a:bodyPr anchor="b"/>
          <a:lstStyle>
            <a:lvl1pPr>
              <a:defRPr sz="5689"/>
            </a:lvl1pPr>
          </a:lstStyle>
          <a:p>
            <a:r>
              <a:rPr lang="en-GB"/>
              <a:t>Click to edit Master title style</a:t>
            </a:r>
            <a:endParaRPr lang="en-US" dirty="0"/>
          </a:p>
        </p:txBody>
      </p:sp>
      <p:sp>
        <p:nvSpPr>
          <p:cNvPr id="3" name="Picture Placeholder 2"/>
          <p:cNvSpPr>
            <a:spLocks noGrp="1" noChangeAspect="1"/>
          </p:cNvSpPr>
          <p:nvPr>
            <p:ph type="pic" idx="1"/>
          </p:nvPr>
        </p:nvSpPr>
        <p:spPr>
          <a:xfrm>
            <a:off x="9214332" y="1755423"/>
            <a:ext cx="10972532" cy="8664222"/>
          </a:xfrm>
        </p:spPr>
        <p:txBody>
          <a:bodyPr anchor="t"/>
          <a:lstStyle>
            <a:lvl1pPr marL="0" indent="0">
              <a:buNone/>
              <a:defRPr sz="5689"/>
            </a:lvl1pPr>
            <a:lvl2pPr marL="812764" indent="0">
              <a:buNone/>
              <a:defRPr sz="4978"/>
            </a:lvl2pPr>
            <a:lvl3pPr marL="1625529" indent="0">
              <a:buNone/>
              <a:defRPr sz="4266"/>
            </a:lvl3pPr>
            <a:lvl4pPr marL="2438293" indent="0">
              <a:buNone/>
              <a:defRPr sz="3555"/>
            </a:lvl4pPr>
            <a:lvl5pPr marL="3251058" indent="0">
              <a:buNone/>
              <a:defRPr sz="3555"/>
            </a:lvl5pPr>
            <a:lvl6pPr marL="4063822" indent="0">
              <a:buNone/>
              <a:defRPr sz="3555"/>
            </a:lvl6pPr>
            <a:lvl7pPr marL="4876587" indent="0">
              <a:buNone/>
              <a:defRPr sz="3555"/>
            </a:lvl7pPr>
            <a:lvl8pPr marL="5689351" indent="0">
              <a:buNone/>
              <a:defRPr sz="3555"/>
            </a:lvl8pPr>
            <a:lvl9pPr marL="6502116" indent="0">
              <a:buNone/>
              <a:defRPr sz="3555"/>
            </a:lvl9pPr>
          </a:lstStyle>
          <a:p>
            <a:r>
              <a:rPr lang="en-GB"/>
              <a:t>Click icon to add picture</a:t>
            </a:r>
            <a:endParaRPr lang="en-US" dirty="0"/>
          </a:p>
        </p:txBody>
      </p:sp>
      <p:sp>
        <p:nvSpPr>
          <p:cNvPr id="4" name="Text Placeholder 3"/>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en-GB"/>
              <a:t>Click to edit Master text styles</a:t>
            </a:r>
          </a:p>
        </p:txBody>
      </p:sp>
      <p:sp>
        <p:nvSpPr>
          <p:cNvPr id="5" name="Date Placeholder 4"/>
          <p:cNvSpPr>
            <a:spLocks noGrp="1"/>
          </p:cNvSpPr>
          <p:nvPr>
            <p:ph type="dt" sz="half" idx="10"/>
          </p:nvPr>
        </p:nvSpPr>
        <p:spPr/>
        <p:txBody>
          <a:bodyPr/>
          <a:lstStyle/>
          <a:p>
            <a:fld id="{60359DF0-8C4E-B24A-81DD-4A09706C3D95}" type="datetimeFigureOut">
              <a:rPr lang="en-US" smtClean="0"/>
              <a:t>4/15/22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E6CC69-44BD-7E45-BF61-3E66D77C875A}" type="slidenum">
              <a:rPr lang="en-US" smtClean="0"/>
              <a:t>‹#›</a:t>
            </a:fld>
            <a:endParaRPr lang="en-US"/>
          </a:p>
        </p:txBody>
      </p:sp>
    </p:spTree>
    <p:extLst>
      <p:ext uri="{BB962C8B-B14F-4D97-AF65-F5344CB8AC3E}">
        <p14:creationId xmlns:p14="http://schemas.microsoft.com/office/powerpoint/2010/main" val="2655634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90097" y="649112"/>
            <a:ext cx="18693944" cy="235655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90097" y="3245556"/>
            <a:ext cx="18693944" cy="77357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490097" y="11300179"/>
            <a:ext cx="4876681" cy="649111"/>
          </a:xfrm>
          <a:prstGeom prst="rect">
            <a:avLst/>
          </a:prstGeom>
        </p:spPr>
        <p:txBody>
          <a:bodyPr vert="horz" lIns="91440" tIns="45720" rIns="91440" bIns="45720" rtlCol="0" anchor="ctr"/>
          <a:lstStyle>
            <a:lvl1pPr algn="l">
              <a:defRPr sz="2133">
                <a:solidFill>
                  <a:schemeClr val="tx1">
                    <a:tint val="75000"/>
                  </a:schemeClr>
                </a:solidFill>
              </a:defRPr>
            </a:lvl1pPr>
          </a:lstStyle>
          <a:p>
            <a:fld id="{60359DF0-8C4E-B24A-81DD-4A09706C3D95}" type="datetimeFigureOut">
              <a:rPr lang="en-US" smtClean="0"/>
              <a:t>4/15/22</a:t>
            </a:fld>
            <a:endParaRPr lang="en-US"/>
          </a:p>
        </p:txBody>
      </p:sp>
      <p:sp>
        <p:nvSpPr>
          <p:cNvPr id="5" name="Footer Placeholder 4"/>
          <p:cNvSpPr>
            <a:spLocks noGrp="1"/>
          </p:cNvSpPr>
          <p:nvPr>
            <p:ph type="ftr" sz="quarter" idx="3"/>
          </p:nvPr>
        </p:nvSpPr>
        <p:spPr>
          <a:xfrm>
            <a:off x="7179558" y="11300179"/>
            <a:ext cx="7315022" cy="649111"/>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07360" y="11300179"/>
            <a:ext cx="4876681" cy="649111"/>
          </a:xfrm>
          <a:prstGeom prst="rect">
            <a:avLst/>
          </a:prstGeom>
        </p:spPr>
        <p:txBody>
          <a:bodyPr vert="horz" lIns="91440" tIns="45720" rIns="91440" bIns="45720" rtlCol="0" anchor="ctr"/>
          <a:lstStyle>
            <a:lvl1pPr algn="r">
              <a:defRPr sz="2133">
                <a:solidFill>
                  <a:schemeClr val="tx1">
                    <a:tint val="75000"/>
                  </a:schemeClr>
                </a:solidFill>
              </a:defRPr>
            </a:lvl1pPr>
          </a:lstStyle>
          <a:p>
            <a:fld id="{3AE6CC69-44BD-7E45-BF61-3E66D77C875A}" type="slidenum">
              <a:rPr lang="en-US" smtClean="0"/>
              <a:t>‹#›</a:t>
            </a:fld>
            <a:endParaRPr lang="en-US"/>
          </a:p>
        </p:txBody>
      </p:sp>
    </p:spTree>
    <p:extLst>
      <p:ext uri="{BB962C8B-B14F-4D97-AF65-F5344CB8AC3E}">
        <p14:creationId xmlns:p14="http://schemas.microsoft.com/office/powerpoint/2010/main" val="243893210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1625529" rtl="0" eaLnBrk="1" latinLnBrk="0" hangingPunct="1">
        <a:lnSpc>
          <a:spcPct val="90000"/>
        </a:lnSpc>
        <a:spcBef>
          <a:spcPct val="0"/>
        </a:spcBef>
        <a:buNone/>
        <a:defRPr sz="7822" kern="1200">
          <a:solidFill>
            <a:schemeClr val="tx1"/>
          </a:solidFill>
          <a:latin typeface="+mj-lt"/>
          <a:ea typeface="+mj-ea"/>
          <a:cs typeface="+mj-cs"/>
        </a:defRPr>
      </a:lvl1pPr>
    </p:titleStyle>
    <p:bodyStyle>
      <a:lvl1pPr marL="406382" indent="-406382" algn="l" defTabSz="1625529" rtl="0" eaLnBrk="1" latinLnBrk="0" hangingPunct="1">
        <a:lnSpc>
          <a:spcPct val="90000"/>
        </a:lnSpc>
        <a:spcBef>
          <a:spcPts val="1778"/>
        </a:spcBef>
        <a:buFont typeface="Arial" panose="020B0604020202020204" pitchFamily="34" charset="0"/>
        <a:buChar char="•"/>
        <a:defRPr sz="4978" kern="1200">
          <a:solidFill>
            <a:schemeClr val="tx1"/>
          </a:solidFill>
          <a:latin typeface="+mn-lt"/>
          <a:ea typeface="+mn-ea"/>
          <a:cs typeface="+mn-cs"/>
        </a:defRPr>
      </a:lvl1pPr>
      <a:lvl2pPr marL="1219147" indent="-406382" algn="l" defTabSz="1625529" rtl="0" eaLnBrk="1" latinLnBrk="0" hangingPunct="1">
        <a:lnSpc>
          <a:spcPct val="90000"/>
        </a:lnSpc>
        <a:spcBef>
          <a:spcPts val="889"/>
        </a:spcBef>
        <a:buFont typeface="Arial" panose="020B0604020202020204" pitchFamily="34" charset="0"/>
        <a:buChar char="•"/>
        <a:defRPr sz="4266" kern="1200">
          <a:solidFill>
            <a:schemeClr val="tx1"/>
          </a:solidFill>
          <a:latin typeface="+mn-lt"/>
          <a:ea typeface="+mn-ea"/>
          <a:cs typeface="+mn-cs"/>
        </a:defRPr>
      </a:lvl2pPr>
      <a:lvl3pPr marL="2031911" indent="-406382" algn="l" defTabSz="1625529" rtl="0" eaLnBrk="1" latinLnBrk="0" hangingPunct="1">
        <a:lnSpc>
          <a:spcPct val="90000"/>
        </a:lnSpc>
        <a:spcBef>
          <a:spcPts val="889"/>
        </a:spcBef>
        <a:buFont typeface="Arial" panose="020B0604020202020204" pitchFamily="34" charset="0"/>
        <a:buChar char="•"/>
        <a:defRPr sz="3555" kern="1200">
          <a:solidFill>
            <a:schemeClr val="tx1"/>
          </a:solidFill>
          <a:latin typeface="+mn-lt"/>
          <a:ea typeface="+mn-ea"/>
          <a:cs typeface="+mn-cs"/>
        </a:defRPr>
      </a:lvl3pPr>
      <a:lvl4pPr marL="2844676"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4pPr>
      <a:lvl5pPr marL="3657440"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5pPr>
      <a:lvl6pPr marL="4470204"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6pPr>
      <a:lvl7pPr marL="5282969"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7pPr>
      <a:lvl8pPr marL="6095733"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8pPr>
      <a:lvl9pPr marL="6908498"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9pPr>
    </p:bodyStyle>
    <p:otherStyle>
      <a:defPPr>
        <a:defRPr lang="en-US"/>
      </a:defPPr>
      <a:lvl1pPr marL="0" algn="l" defTabSz="1625529" rtl="0" eaLnBrk="1" latinLnBrk="0" hangingPunct="1">
        <a:defRPr sz="3200" kern="1200">
          <a:solidFill>
            <a:schemeClr val="tx1"/>
          </a:solidFill>
          <a:latin typeface="+mn-lt"/>
          <a:ea typeface="+mn-ea"/>
          <a:cs typeface="+mn-cs"/>
        </a:defRPr>
      </a:lvl1pPr>
      <a:lvl2pPr marL="812764" algn="l" defTabSz="1625529" rtl="0" eaLnBrk="1" latinLnBrk="0" hangingPunct="1">
        <a:defRPr sz="3200" kern="1200">
          <a:solidFill>
            <a:schemeClr val="tx1"/>
          </a:solidFill>
          <a:latin typeface="+mn-lt"/>
          <a:ea typeface="+mn-ea"/>
          <a:cs typeface="+mn-cs"/>
        </a:defRPr>
      </a:lvl2pPr>
      <a:lvl3pPr marL="1625529" algn="l" defTabSz="1625529" rtl="0" eaLnBrk="1" latinLnBrk="0" hangingPunct="1">
        <a:defRPr sz="3200" kern="1200">
          <a:solidFill>
            <a:schemeClr val="tx1"/>
          </a:solidFill>
          <a:latin typeface="+mn-lt"/>
          <a:ea typeface="+mn-ea"/>
          <a:cs typeface="+mn-cs"/>
        </a:defRPr>
      </a:lvl3pPr>
      <a:lvl4pPr marL="2438293" algn="l" defTabSz="1625529" rtl="0" eaLnBrk="1" latinLnBrk="0" hangingPunct="1">
        <a:defRPr sz="3200" kern="1200">
          <a:solidFill>
            <a:schemeClr val="tx1"/>
          </a:solidFill>
          <a:latin typeface="+mn-lt"/>
          <a:ea typeface="+mn-ea"/>
          <a:cs typeface="+mn-cs"/>
        </a:defRPr>
      </a:lvl4pPr>
      <a:lvl5pPr marL="3251058" algn="l" defTabSz="1625529" rtl="0" eaLnBrk="1" latinLnBrk="0" hangingPunct="1">
        <a:defRPr sz="3200" kern="1200">
          <a:solidFill>
            <a:schemeClr val="tx1"/>
          </a:solidFill>
          <a:latin typeface="+mn-lt"/>
          <a:ea typeface="+mn-ea"/>
          <a:cs typeface="+mn-cs"/>
        </a:defRPr>
      </a:lvl5pPr>
      <a:lvl6pPr marL="4063822" algn="l" defTabSz="1625529" rtl="0" eaLnBrk="1" latinLnBrk="0" hangingPunct="1">
        <a:defRPr sz="3200" kern="1200">
          <a:solidFill>
            <a:schemeClr val="tx1"/>
          </a:solidFill>
          <a:latin typeface="+mn-lt"/>
          <a:ea typeface="+mn-ea"/>
          <a:cs typeface="+mn-cs"/>
        </a:defRPr>
      </a:lvl6pPr>
      <a:lvl7pPr marL="4876587" algn="l" defTabSz="1625529" rtl="0" eaLnBrk="1" latinLnBrk="0" hangingPunct="1">
        <a:defRPr sz="3200" kern="1200">
          <a:solidFill>
            <a:schemeClr val="tx1"/>
          </a:solidFill>
          <a:latin typeface="+mn-lt"/>
          <a:ea typeface="+mn-ea"/>
          <a:cs typeface="+mn-cs"/>
        </a:defRPr>
      </a:lvl7pPr>
      <a:lvl8pPr marL="5689351" algn="l" defTabSz="1625529" rtl="0" eaLnBrk="1" latinLnBrk="0" hangingPunct="1">
        <a:defRPr sz="3200" kern="1200">
          <a:solidFill>
            <a:schemeClr val="tx1"/>
          </a:solidFill>
          <a:latin typeface="+mn-lt"/>
          <a:ea typeface="+mn-ea"/>
          <a:cs typeface="+mn-cs"/>
        </a:defRPr>
      </a:lvl8pPr>
      <a:lvl9pPr marL="6502116" algn="l" defTabSz="162552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hyperlink" Target="https://microservices.io/patterns/data/event-sourcing.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BB610E-4A6B-D94F-AB07-0CF8B9C0B4F0}"/>
              </a:ext>
            </a:extLst>
          </p:cNvPr>
          <p:cNvSpPr txBox="1"/>
          <p:nvPr/>
        </p:nvSpPr>
        <p:spPr>
          <a:xfrm>
            <a:off x="886856" y="3671643"/>
            <a:ext cx="16245203" cy="1405449"/>
          </a:xfrm>
          <a:prstGeom prst="rect">
            <a:avLst/>
          </a:prstGeom>
          <a:noFill/>
        </p:spPr>
        <p:txBody>
          <a:bodyPr wrap="square" rtlCol="0">
            <a:spAutoFit/>
          </a:bodyPr>
          <a:lstStyle/>
          <a:p>
            <a:r>
              <a:rPr lang="en-US" sz="8533" dirty="0">
                <a:solidFill>
                  <a:srgbClr val="5A9BD6"/>
                </a:solidFill>
              </a:rPr>
              <a:t>Microservices Design</a:t>
            </a:r>
          </a:p>
        </p:txBody>
      </p:sp>
      <p:sp>
        <p:nvSpPr>
          <p:cNvPr id="6" name="TextBox 5">
            <a:extLst>
              <a:ext uri="{FF2B5EF4-FFF2-40B4-BE49-F238E27FC236}">
                <a16:creationId xmlns:a16="http://schemas.microsoft.com/office/drawing/2014/main" id="{4D0D6C5B-D68B-2542-8F33-9DDA210ECF76}"/>
              </a:ext>
            </a:extLst>
          </p:cNvPr>
          <p:cNvSpPr txBox="1"/>
          <p:nvPr/>
        </p:nvSpPr>
        <p:spPr>
          <a:xfrm>
            <a:off x="886856" y="10929065"/>
            <a:ext cx="5549116" cy="461665"/>
          </a:xfrm>
          <a:prstGeom prst="rect">
            <a:avLst/>
          </a:prstGeom>
          <a:noFill/>
        </p:spPr>
        <p:txBody>
          <a:bodyPr wrap="square" rtlCol="0">
            <a:spAutoFit/>
          </a:bodyPr>
          <a:lstStyle/>
          <a:p>
            <a:r>
              <a:rPr lang="en-US" sz="2400" dirty="0">
                <a:solidFill>
                  <a:schemeClr val="tx1">
                    <a:lumMod val="75000"/>
                  </a:schemeClr>
                </a:solidFill>
              </a:rPr>
              <a:t>Presenter: Sudhakar Raju</a:t>
            </a:r>
          </a:p>
        </p:txBody>
      </p:sp>
      <p:pic>
        <p:nvPicPr>
          <p:cNvPr id="3" name="Graphic 2">
            <a:extLst>
              <a:ext uri="{FF2B5EF4-FFF2-40B4-BE49-F238E27FC236}">
                <a16:creationId xmlns:a16="http://schemas.microsoft.com/office/drawing/2014/main" id="{DBFD537C-017A-9D4A-ABA4-1ECBE85E04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856" y="1262935"/>
            <a:ext cx="3372575" cy="408797"/>
          </a:xfrm>
          <a:prstGeom prst="rect">
            <a:avLst/>
          </a:prstGeom>
        </p:spPr>
      </p:pic>
    </p:spTree>
    <p:extLst>
      <p:ext uri="{BB962C8B-B14F-4D97-AF65-F5344CB8AC3E}">
        <p14:creationId xmlns:p14="http://schemas.microsoft.com/office/powerpoint/2010/main" val="1269046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Aggregator Pattern</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5" name="Picture 4">
            <a:extLst>
              <a:ext uri="{FF2B5EF4-FFF2-40B4-BE49-F238E27FC236}">
                <a16:creationId xmlns:a16="http://schemas.microsoft.com/office/drawing/2014/main" id="{C8DF801E-20E3-804C-904A-5443022FE163}"/>
              </a:ext>
            </a:extLst>
          </p:cNvPr>
          <p:cNvPicPr>
            <a:picLocks noChangeAspect="1"/>
          </p:cNvPicPr>
          <p:nvPr/>
        </p:nvPicPr>
        <p:blipFill>
          <a:blip r:embed="rId4"/>
          <a:stretch>
            <a:fillRect/>
          </a:stretch>
        </p:blipFill>
        <p:spPr>
          <a:xfrm>
            <a:off x="10957656" y="4096190"/>
            <a:ext cx="8458200" cy="3987800"/>
          </a:xfrm>
          <a:prstGeom prst="rect">
            <a:avLst/>
          </a:prstGeom>
        </p:spPr>
      </p:pic>
      <p:sp>
        <p:nvSpPr>
          <p:cNvPr id="6" name="TextBox 5">
            <a:extLst>
              <a:ext uri="{FF2B5EF4-FFF2-40B4-BE49-F238E27FC236}">
                <a16:creationId xmlns:a16="http://schemas.microsoft.com/office/drawing/2014/main" id="{9AF1B084-2A76-7F44-84F4-56A52E30A80C}"/>
              </a:ext>
            </a:extLst>
          </p:cNvPr>
          <p:cNvSpPr txBox="1"/>
          <p:nvPr/>
        </p:nvSpPr>
        <p:spPr>
          <a:xfrm>
            <a:off x="11615299" y="8934710"/>
            <a:ext cx="7800557" cy="2554545"/>
          </a:xfrm>
          <a:prstGeom prst="rect">
            <a:avLst/>
          </a:prstGeom>
          <a:noFill/>
        </p:spPr>
        <p:txBody>
          <a:bodyPr wrap="square" rtlCol="0">
            <a:spAutoFit/>
          </a:bodyPr>
          <a:lstStyle/>
          <a:p>
            <a:pPr marL="571500" indent="-571500">
              <a:buFont typeface="Arial" panose="020B0604020202020204" pitchFamily="34" charset="0"/>
              <a:buChar char="•"/>
            </a:pPr>
            <a:r>
              <a:rPr lang="en-IN" sz="4000"/>
              <a:t>Scatter Gather Pattern</a:t>
            </a:r>
          </a:p>
          <a:p>
            <a:pPr marL="571500" indent="-571500">
              <a:buFont typeface="Arial" panose="020B0604020202020204" pitchFamily="34" charset="0"/>
              <a:buChar char="•"/>
            </a:pPr>
            <a:r>
              <a:rPr lang="en-IN" sz="4000"/>
              <a:t>Chained Pattern</a:t>
            </a:r>
          </a:p>
          <a:p>
            <a:pPr marL="571500" indent="-571500">
              <a:buFont typeface="Arial" panose="020B0604020202020204" pitchFamily="34" charset="0"/>
              <a:buChar char="•"/>
            </a:pPr>
            <a:r>
              <a:rPr lang="en-IN" sz="4000"/>
              <a:t>Branch Pattern</a:t>
            </a:r>
          </a:p>
          <a:p>
            <a:pPr marL="571500" indent="-571500">
              <a:buFont typeface="Arial" panose="020B0604020202020204" pitchFamily="34" charset="0"/>
              <a:buChar char="•"/>
            </a:pPr>
            <a:endParaRPr lang="en-US" sz="4000" dirty="0"/>
          </a:p>
        </p:txBody>
      </p:sp>
      <p:sp>
        <p:nvSpPr>
          <p:cNvPr id="7" name="Rectangle 6">
            <a:extLst>
              <a:ext uri="{FF2B5EF4-FFF2-40B4-BE49-F238E27FC236}">
                <a16:creationId xmlns:a16="http://schemas.microsoft.com/office/drawing/2014/main" id="{EBEAD9E5-1C9F-6847-A103-9A67675040AD}"/>
              </a:ext>
            </a:extLst>
          </p:cNvPr>
          <p:cNvSpPr/>
          <p:nvPr/>
        </p:nvSpPr>
        <p:spPr>
          <a:xfrm>
            <a:off x="10097439" y="2100545"/>
            <a:ext cx="10836275" cy="1323439"/>
          </a:xfrm>
          <a:prstGeom prst="rect">
            <a:avLst/>
          </a:prstGeom>
        </p:spPr>
        <p:txBody>
          <a:bodyPr>
            <a:spAutoFit/>
          </a:bodyPr>
          <a:lstStyle/>
          <a:p>
            <a:pPr>
              <a:buFont typeface="Arial" panose="020B0604020202020204" pitchFamily="34" charset="0"/>
              <a:buChar char="•"/>
            </a:pPr>
            <a:r>
              <a:rPr lang="en-IN" sz="2000" dirty="0">
                <a:solidFill>
                  <a:srgbClr val="292929"/>
                </a:solidFill>
                <a:latin typeface="charter" panose="02040503050506020203" pitchFamily="18" charset="0"/>
              </a:rPr>
              <a:t>A service to get Student Information</a:t>
            </a:r>
          </a:p>
          <a:p>
            <a:pPr>
              <a:buFont typeface="Arial" panose="020B0604020202020204" pitchFamily="34" charset="0"/>
              <a:buChar char="•"/>
            </a:pPr>
            <a:r>
              <a:rPr lang="en-IN" sz="2000" dirty="0">
                <a:solidFill>
                  <a:srgbClr val="292929"/>
                </a:solidFill>
                <a:latin typeface="charter" panose="02040503050506020203" pitchFamily="18" charset="0"/>
              </a:rPr>
              <a:t>A service to get Marks &amp; its related Information</a:t>
            </a:r>
          </a:p>
          <a:p>
            <a:pPr>
              <a:buFont typeface="Arial" panose="020B0604020202020204" pitchFamily="34" charset="0"/>
              <a:buChar char="•"/>
            </a:pPr>
            <a:r>
              <a:rPr lang="en-IN" sz="2000" dirty="0">
                <a:solidFill>
                  <a:srgbClr val="292929"/>
                </a:solidFill>
                <a:latin typeface="charter" panose="02040503050506020203" pitchFamily="18" charset="0"/>
              </a:rPr>
              <a:t>A service to get Membership Information</a:t>
            </a:r>
          </a:p>
          <a:p>
            <a:pPr>
              <a:buFont typeface="Arial" panose="020B0604020202020204" pitchFamily="34" charset="0"/>
              <a:buChar char="•"/>
            </a:pPr>
            <a:r>
              <a:rPr lang="en-IN" sz="2000" dirty="0">
                <a:solidFill>
                  <a:srgbClr val="292929"/>
                </a:solidFill>
                <a:latin typeface="charter" panose="02040503050506020203" pitchFamily="18" charset="0"/>
              </a:rPr>
              <a:t>A service to get Achievements Information</a:t>
            </a:r>
            <a:endParaRPr lang="en-IN" sz="2000" b="0" i="0" dirty="0">
              <a:solidFill>
                <a:srgbClr val="292929"/>
              </a:solidFill>
              <a:effectLst/>
              <a:latin typeface="charter" panose="02040503050506020203" pitchFamily="18" charset="0"/>
            </a:endParaRPr>
          </a:p>
        </p:txBody>
      </p:sp>
      <p:sp>
        <p:nvSpPr>
          <p:cNvPr id="8" name="Rectangle 7">
            <a:extLst>
              <a:ext uri="{FF2B5EF4-FFF2-40B4-BE49-F238E27FC236}">
                <a16:creationId xmlns:a16="http://schemas.microsoft.com/office/drawing/2014/main" id="{D9158E8C-BDFA-0048-9DE1-64C9BDFAB3AF}"/>
              </a:ext>
            </a:extLst>
          </p:cNvPr>
          <p:cNvSpPr/>
          <p:nvPr/>
        </p:nvSpPr>
        <p:spPr>
          <a:xfrm>
            <a:off x="9586279" y="11014475"/>
            <a:ext cx="9998506" cy="369332"/>
          </a:xfrm>
          <a:prstGeom prst="rect">
            <a:avLst/>
          </a:prstGeom>
        </p:spPr>
        <p:txBody>
          <a:bodyPr wrap="none">
            <a:spAutoFit/>
          </a:bodyPr>
          <a:lstStyle/>
          <a:p>
            <a:r>
              <a:rPr lang="en-US" dirty="0"/>
              <a:t>https://</a:t>
            </a:r>
            <a:r>
              <a:rPr lang="en-US" dirty="0" err="1"/>
              <a:t>medium.com</a:t>
            </a:r>
            <a:r>
              <a:rPr lang="en-US" dirty="0"/>
              <a:t>/nerd-for-tech/design-patterns-for-microservices-aggregator-pattern-99c122ac6b73</a:t>
            </a:r>
          </a:p>
        </p:txBody>
      </p:sp>
    </p:spTree>
    <p:extLst>
      <p:ext uri="{BB962C8B-B14F-4D97-AF65-F5344CB8AC3E}">
        <p14:creationId xmlns:p14="http://schemas.microsoft.com/office/powerpoint/2010/main" val="41204812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Aggregator</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
        <p:nvSpPr>
          <p:cNvPr id="3" name="Rectangle 2">
            <a:extLst>
              <a:ext uri="{FF2B5EF4-FFF2-40B4-BE49-F238E27FC236}">
                <a16:creationId xmlns:a16="http://schemas.microsoft.com/office/drawing/2014/main" id="{0F93D463-05CE-F540-A76A-A0A920A9EEBE}"/>
              </a:ext>
            </a:extLst>
          </p:cNvPr>
          <p:cNvSpPr/>
          <p:nvPr/>
        </p:nvSpPr>
        <p:spPr>
          <a:xfrm>
            <a:off x="9194686" y="4160336"/>
            <a:ext cx="10836275" cy="6001643"/>
          </a:xfrm>
          <a:prstGeom prst="rect">
            <a:avLst/>
          </a:prstGeom>
        </p:spPr>
        <p:txBody>
          <a:bodyPr>
            <a:spAutoFit/>
          </a:bodyPr>
          <a:lstStyle/>
          <a:p>
            <a:r>
              <a:rPr lang="en-IN" sz="3200" b="1" dirty="0">
                <a:solidFill>
                  <a:srgbClr val="373B41"/>
                </a:solidFill>
                <a:latin typeface="Lato" panose="020F0502020204030203" pitchFamily="34" charset="0"/>
              </a:rPr>
              <a:t>Real world example</a:t>
            </a:r>
          </a:p>
          <a:p>
            <a:r>
              <a:rPr lang="en-IN" sz="3200" dirty="0"/>
              <a:t>Our web marketplace needs information about products and their current inventory. It makes a call to an aggregator service which in turn calls the product information microservice and product inventory microservice returning the combined information.</a:t>
            </a:r>
          </a:p>
          <a:p>
            <a:r>
              <a:rPr lang="en-IN" sz="3200" b="1" dirty="0">
                <a:solidFill>
                  <a:srgbClr val="373B41"/>
                </a:solidFill>
                <a:latin typeface="Lato" panose="020F0502020204030203" pitchFamily="34" charset="0"/>
              </a:rPr>
              <a:t>In plain words</a:t>
            </a:r>
          </a:p>
          <a:p>
            <a:r>
              <a:rPr lang="en-IN" sz="3200" dirty="0"/>
              <a:t>Aggregator Microservice collects pieces of data from various microservices and returns an aggregate for processing.</a:t>
            </a:r>
          </a:p>
          <a:p>
            <a:r>
              <a:rPr lang="en-IN" sz="3200" b="1" dirty="0">
                <a:solidFill>
                  <a:srgbClr val="373B41"/>
                </a:solidFill>
                <a:latin typeface="Lato" panose="020F0502020204030203" pitchFamily="34" charset="0"/>
              </a:rPr>
              <a:t>Stack Overflow says</a:t>
            </a:r>
          </a:p>
          <a:p>
            <a:r>
              <a:rPr lang="en-IN" sz="3200" dirty="0"/>
              <a:t>Aggregator Microservice invokes multiple services to achieve the functionality required by the application.</a:t>
            </a:r>
          </a:p>
        </p:txBody>
      </p:sp>
      <p:sp>
        <p:nvSpPr>
          <p:cNvPr id="5" name="Rectangle 4">
            <a:extLst>
              <a:ext uri="{FF2B5EF4-FFF2-40B4-BE49-F238E27FC236}">
                <a16:creationId xmlns:a16="http://schemas.microsoft.com/office/drawing/2014/main" id="{4E161AD3-422C-4840-BD13-3A713FD9E487}"/>
              </a:ext>
            </a:extLst>
          </p:cNvPr>
          <p:cNvSpPr/>
          <p:nvPr/>
        </p:nvSpPr>
        <p:spPr>
          <a:xfrm>
            <a:off x="9194686" y="10989368"/>
            <a:ext cx="6685805" cy="369332"/>
          </a:xfrm>
          <a:prstGeom prst="rect">
            <a:avLst/>
          </a:prstGeom>
        </p:spPr>
        <p:txBody>
          <a:bodyPr wrap="none">
            <a:spAutoFit/>
          </a:bodyPr>
          <a:lstStyle/>
          <a:p>
            <a:r>
              <a:rPr lang="en-US" dirty="0"/>
              <a:t>https://java-design-</a:t>
            </a:r>
            <a:r>
              <a:rPr lang="en-US" dirty="0" err="1"/>
              <a:t>patterns.com</a:t>
            </a:r>
            <a:r>
              <a:rPr lang="en-US" dirty="0"/>
              <a:t>/patterns/aggregator-microservices/</a:t>
            </a:r>
          </a:p>
        </p:txBody>
      </p:sp>
    </p:spTree>
    <p:extLst>
      <p:ext uri="{BB962C8B-B14F-4D97-AF65-F5344CB8AC3E}">
        <p14:creationId xmlns:p14="http://schemas.microsoft.com/office/powerpoint/2010/main" val="297817250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Proxy Pattern</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119840B5-BFB2-6A4F-A52D-5DB39FE5EF91}"/>
              </a:ext>
            </a:extLst>
          </p:cNvPr>
          <p:cNvPicPr>
            <a:picLocks noChangeAspect="1"/>
          </p:cNvPicPr>
          <p:nvPr/>
        </p:nvPicPr>
        <p:blipFill>
          <a:blip r:embed="rId4"/>
          <a:stretch>
            <a:fillRect/>
          </a:stretch>
        </p:blipFill>
        <p:spPr>
          <a:xfrm>
            <a:off x="10235733" y="2337696"/>
            <a:ext cx="9601200" cy="5956300"/>
          </a:xfrm>
          <a:prstGeom prst="rect">
            <a:avLst/>
          </a:prstGeom>
        </p:spPr>
      </p:pic>
      <p:sp>
        <p:nvSpPr>
          <p:cNvPr id="5" name="Rectangle 4">
            <a:extLst>
              <a:ext uri="{FF2B5EF4-FFF2-40B4-BE49-F238E27FC236}">
                <a16:creationId xmlns:a16="http://schemas.microsoft.com/office/drawing/2014/main" id="{A7CF27D9-96C8-364F-A3C6-C57937234D2E}"/>
              </a:ext>
            </a:extLst>
          </p:cNvPr>
          <p:cNvSpPr/>
          <p:nvPr/>
        </p:nvSpPr>
        <p:spPr>
          <a:xfrm>
            <a:off x="9454407" y="10659615"/>
            <a:ext cx="9621737" cy="369332"/>
          </a:xfrm>
          <a:prstGeom prst="rect">
            <a:avLst/>
          </a:prstGeom>
        </p:spPr>
        <p:txBody>
          <a:bodyPr wrap="none">
            <a:spAutoFit/>
          </a:bodyPr>
          <a:lstStyle/>
          <a:p>
            <a:r>
              <a:rPr lang="en-US" dirty="0"/>
              <a:t>https://</a:t>
            </a:r>
            <a:r>
              <a:rPr lang="en-US" dirty="0" err="1"/>
              <a:t>www.linkedin.com</a:t>
            </a:r>
            <a:r>
              <a:rPr lang="en-US" dirty="0"/>
              <a:t>/pulse/microservices-design-patterns-part-3-patternsproxy-satish-sharma/</a:t>
            </a:r>
          </a:p>
        </p:txBody>
      </p:sp>
      <p:sp>
        <p:nvSpPr>
          <p:cNvPr id="6" name="Rectangle 5">
            <a:extLst>
              <a:ext uri="{FF2B5EF4-FFF2-40B4-BE49-F238E27FC236}">
                <a16:creationId xmlns:a16="http://schemas.microsoft.com/office/drawing/2014/main" id="{8E12433B-D581-104B-B1BB-863A9C47E718}"/>
              </a:ext>
            </a:extLst>
          </p:cNvPr>
          <p:cNvSpPr/>
          <p:nvPr/>
        </p:nvSpPr>
        <p:spPr>
          <a:xfrm>
            <a:off x="9729099" y="8495568"/>
            <a:ext cx="10836275" cy="1200329"/>
          </a:xfrm>
          <a:prstGeom prst="rect">
            <a:avLst/>
          </a:prstGeom>
        </p:spPr>
        <p:txBody>
          <a:bodyPr>
            <a:spAutoFit/>
          </a:bodyPr>
          <a:lstStyle/>
          <a:p>
            <a:r>
              <a:rPr lang="en-IN" dirty="0">
                <a:solidFill>
                  <a:srgbClr val="222635"/>
                </a:solidFill>
                <a:latin typeface="Cambria" panose="02040503050406030204" pitchFamily="18" charset="0"/>
              </a:rPr>
              <a:t>The proxy may be a </a:t>
            </a:r>
            <a:r>
              <a:rPr lang="en-IN" i="1" dirty="0">
                <a:solidFill>
                  <a:srgbClr val="222635"/>
                </a:solidFill>
                <a:latin typeface="Cambria" panose="02040503050406030204" pitchFamily="18" charset="0"/>
              </a:rPr>
              <a:t>dumb proxy</a:t>
            </a:r>
            <a:r>
              <a:rPr lang="en-IN" dirty="0">
                <a:solidFill>
                  <a:srgbClr val="222635"/>
                </a:solidFill>
                <a:latin typeface="Cambria" panose="02040503050406030204" pitchFamily="18" charset="0"/>
              </a:rPr>
              <a:t> in which case it just delegates the request to one of the services. Alternatively, it may be a </a:t>
            </a:r>
            <a:r>
              <a:rPr lang="en-IN" i="1" dirty="0">
                <a:solidFill>
                  <a:srgbClr val="222635"/>
                </a:solidFill>
                <a:latin typeface="Cambria" panose="02040503050406030204" pitchFamily="18" charset="0"/>
              </a:rPr>
              <a:t>smart proxy</a:t>
            </a:r>
            <a:r>
              <a:rPr lang="en-IN" dirty="0">
                <a:solidFill>
                  <a:srgbClr val="222635"/>
                </a:solidFill>
                <a:latin typeface="Cambria" panose="02040503050406030204" pitchFamily="18" charset="0"/>
              </a:rPr>
              <a:t> where some data transformation is applied before the response is served to the client. A good example of this would be where the presentation layer to different devices can be encapsulated in the smart proxy.</a:t>
            </a:r>
            <a:endParaRPr lang="en-US" dirty="0"/>
          </a:p>
        </p:txBody>
      </p:sp>
      <p:sp>
        <p:nvSpPr>
          <p:cNvPr id="7" name="Rectangle 6">
            <a:extLst>
              <a:ext uri="{FF2B5EF4-FFF2-40B4-BE49-F238E27FC236}">
                <a16:creationId xmlns:a16="http://schemas.microsoft.com/office/drawing/2014/main" id="{8EE85D05-EF09-DF43-AFF6-06C48C06E3A5}"/>
              </a:ext>
            </a:extLst>
          </p:cNvPr>
          <p:cNvSpPr/>
          <p:nvPr/>
        </p:nvSpPr>
        <p:spPr>
          <a:xfrm>
            <a:off x="9454407" y="11553907"/>
            <a:ext cx="9621737" cy="369332"/>
          </a:xfrm>
          <a:prstGeom prst="rect">
            <a:avLst/>
          </a:prstGeom>
        </p:spPr>
        <p:txBody>
          <a:bodyPr wrap="square">
            <a:spAutoFit/>
          </a:bodyPr>
          <a:lstStyle/>
          <a:p>
            <a:r>
              <a:rPr lang="en-US" dirty="0"/>
              <a:t>https://</a:t>
            </a:r>
            <a:r>
              <a:rPr lang="en-US" dirty="0" err="1"/>
              <a:t>dzone.com</a:t>
            </a:r>
            <a:r>
              <a:rPr lang="en-US" dirty="0"/>
              <a:t>/articles/microservice-design-patterns</a:t>
            </a:r>
          </a:p>
        </p:txBody>
      </p:sp>
    </p:spTree>
    <p:extLst>
      <p:ext uri="{BB962C8B-B14F-4D97-AF65-F5344CB8AC3E}">
        <p14:creationId xmlns:p14="http://schemas.microsoft.com/office/powerpoint/2010/main" val="281819595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API Gateway</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6FDBE471-B209-3644-93E3-31D0058460AE}"/>
              </a:ext>
            </a:extLst>
          </p:cNvPr>
          <p:cNvPicPr>
            <a:picLocks noChangeAspect="1"/>
          </p:cNvPicPr>
          <p:nvPr/>
        </p:nvPicPr>
        <p:blipFill>
          <a:blip r:embed="rId4"/>
          <a:stretch>
            <a:fillRect/>
          </a:stretch>
        </p:blipFill>
        <p:spPr>
          <a:xfrm>
            <a:off x="9829022" y="1995312"/>
            <a:ext cx="8902700" cy="8813800"/>
          </a:xfrm>
          <a:prstGeom prst="rect">
            <a:avLst/>
          </a:prstGeom>
        </p:spPr>
      </p:pic>
      <p:sp>
        <p:nvSpPr>
          <p:cNvPr id="5" name="Rectangle 4">
            <a:extLst>
              <a:ext uri="{FF2B5EF4-FFF2-40B4-BE49-F238E27FC236}">
                <a16:creationId xmlns:a16="http://schemas.microsoft.com/office/drawing/2014/main" id="{228E6D6F-34FB-8A40-8C53-762FA00EB685}"/>
              </a:ext>
            </a:extLst>
          </p:cNvPr>
          <p:cNvSpPr/>
          <p:nvPr/>
        </p:nvSpPr>
        <p:spPr>
          <a:xfrm>
            <a:off x="8862234" y="704228"/>
            <a:ext cx="10836275" cy="923330"/>
          </a:xfrm>
          <a:prstGeom prst="rect">
            <a:avLst/>
          </a:prstGeom>
        </p:spPr>
        <p:txBody>
          <a:bodyPr>
            <a:spAutoFit/>
          </a:bodyPr>
          <a:lstStyle/>
          <a:p>
            <a:r>
              <a:rPr lang="en-US" dirty="0"/>
              <a:t>https://</a:t>
            </a:r>
            <a:r>
              <a:rPr lang="en-US" dirty="0" err="1"/>
              <a:t>www.nginx.com</a:t>
            </a:r>
            <a:r>
              <a:rPr lang="en-US" dirty="0"/>
              <a:t>/blog/building-microservices-using-an-</a:t>
            </a:r>
            <a:r>
              <a:rPr lang="en-US" dirty="0" err="1"/>
              <a:t>api</a:t>
            </a:r>
            <a:r>
              <a:rPr lang="en-US" dirty="0"/>
              <a:t>-gateway/#:~:text=The%20API%20Gateway%20is%20responsible,microservices%20and%20aggregating%20the%20results.</a:t>
            </a:r>
          </a:p>
        </p:txBody>
      </p:sp>
    </p:spTree>
    <p:extLst>
      <p:ext uri="{BB962C8B-B14F-4D97-AF65-F5344CB8AC3E}">
        <p14:creationId xmlns:p14="http://schemas.microsoft.com/office/powerpoint/2010/main" val="411636695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API Gateway</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5F25E16F-6BF9-4045-99AF-8E0FEFB79611}"/>
              </a:ext>
            </a:extLst>
          </p:cNvPr>
          <p:cNvPicPr>
            <a:picLocks noChangeAspect="1"/>
          </p:cNvPicPr>
          <p:nvPr/>
        </p:nvPicPr>
        <p:blipFill>
          <a:blip r:embed="rId4"/>
          <a:stretch>
            <a:fillRect/>
          </a:stretch>
        </p:blipFill>
        <p:spPr>
          <a:xfrm>
            <a:off x="10271856" y="2905760"/>
            <a:ext cx="9144000" cy="8940800"/>
          </a:xfrm>
          <a:prstGeom prst="rect">
            <a:avLst/>
          </a:prstGeom>
        </p:spPr>
      </p:pic>
      <p:sp>
        <p:nvSpPr>
          <p:cNvPr id="5" name="Rectangle 4">
            <a:extLst>
              <a:ext uri="{FF2B5EF4-FFF2-40B4-BE49-F238E27FC236}">
                <a16:creationId xmlns:a16="http://schemas.microsoft.com/office/drawing/2014/main" id="{9FD8F774-3BA8-0441-9E1D-F73FDB3C1C73}"/>
              </a:ext>
            </a:extLst>
          </p:cNvPr>
          <p:cNvSpPr/>
          <p:nvPr/>
        </p:nvSpPr>
        <p:spPr>
          <a:xfrm>
            <a:off x="9829022" y="2104565"/>
            <a:ext cx="10836275" cy="923330"/>
          </a:xfrm>
          <a:prstGeom prst="rect">
            <a:avLst/>
          </a:prstGeom>
        </p:spPr>
        <p:txBody>
          <a:bodyPr>
            <a:spAutoFit/>
          </a:bodyPr>
          <a:lstStyle/>
          <a:p>
            <a:r>
              <a:rPr lang="en-US" dirty="0"/>
              <a:t>https://</a:t>
            </a:r>
            <a:r>
              <a:rPr lang="en-US" dirty="0" err="1"/>
              <a:t>www.nginx.com</a:t>
            </a:r>
            <a:r>
              <a:rPr lang="en-US" dirty="0"/>
              <a:t>/blog/building-microservices-using-an-</a:t>
            </a:r>
            <a:r>
              <a:rPr lang="en-US" dirty="0" err="1"/>
              <a:t>api</a:t>
            </a:r>
            <a:r>
              <a:rPr lang="en-US" dirty="0"/>
              <a:t>-gateway/#:~:text=The%20API%20Gateway%20is%20responsible,microservices%20and%20aggregating%20the%20results.</a:t>
            </a:r>
          </a:p>
        </p:txBody>
      </p:sp>
    </p:spTree>
    <p:extLst>
      <p:ext uri="{BB962C8B-B14F-4D97-AF65-F5344CB8AC3E}">
        <p14:creationId xmlns:p14="http://schemas.microsoft.com/office/powerpoint/2010/main" val="413899583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API Gateway</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
        <p:nvSpPr>
          <p:cNvPr id="3" name="Rectangle 2">
            <a:extLst>
              <a:ext uri="{FF2B5EF4-FFF2-40B4-BE49-F238E27FC236}">
                <a16:creationId xmlns:a16="http://schemas.microsoft.com/office/drawing/2014/main" id="{57E9509A-A2A9-A84A-868D-0E028B289BCA}"/>
              </a:ext>
            </a:extLst>
          </p:cNvPr>
          <p:cNvSpPr/>
          <p:nvPr/>
        </p:nvSpPr>
        <p:spPr>
          <a:xfrm>
            <a:off x="9607061" y="3517458"/>
            <a:ext cx="10836275" cy="1200329"/>
          </a:xfrm>
          <a:prstGeom prst="rect">
            <a:avLst/>
          </a:prstGeom>
        </p:spPr>
        <p:txBody>
          <a:bodyPr>
            <a:spAutoFit/>
          </a:bodyPr>
          <a:lstStyle/>
          <a:p>
            <a:r>
              <a:rPr lang="en-IN" dirty="0">
                <a:solidFill>
                  <a:srgbClr val="343434"/>
                </a:solidFill>
                <a:latin typeface="Roboto-Regular"/>
              </a:rPr>
              <a:t>A major benefit of using an API Gateway is that it encapsulates the internal structure of the application. Rather than having to invoke specific services, clients simply talk to the gateway. The API Gateway provides each kind of client with a specific API. This reduces the number of round trips between the client and application. It also simplifies the client code.</a:t>
            </a:r>
            <a:endParaRPr lang="en-US" dirty="0"/>
          </a:p>
        </p:txBody>
      </p:sp>
      <p:sp>
        <p:nvSpPr>
          <p:cNvPr id="5" name="Rectangle 4">
            <a:extLst>
              <a:ext uri="{FF2B5EF4-FFF2-40B4-BE49-F238E27FC236}">
                <a16:creationId xmlns:a16="http://schemas.microsoft.com/office/drawing/2014/main" id="{9CEAE6D1-5B82-CF46-9348-F7C749550D85}"/>
              </a:ext>
            </a:extLst>
          </p:cNvPr>
          <p:cNvSpPr/>
          <p:nvPr/>
        </p:nvSpPr>
        <p:spPr>
          <a:xfrm>
            <a:off x="9567052" y="7086992"/>
            <a:ext cx="10836275" cy="2308324"/>
          </a:xfrm>
          <a:prstGeom prst="rect">
            <a:avLst/>
          </a:prstGeom>
        </p:spPr>
        <p:txBody>
          <a:bodyPr>
            <a:spAutoFit/>
          </a:bodyPr>
          <a:lstStyle/>
          <a:p>
            <a:pPr fontAlgn="base"/>
            <a:r>
              <a:rPr lang="en-IN" dirty="0">
                <a:solidFill>
                  <a:srgbClr val="343434"/>
                </a:solidFill>
                <a:latin typeface="Roboto-Regular"/>
              </a:rPr>
              <a:t>The API Gateway also has some drawbacks. It is yet another highly available component that must be developed, deployed, and managed. There is also a risk that the API Gateway becomes a development bottleneck. Developers must update the API Gateway in order to expose each microservice’s endpoints. It is important that the process for updating the API Gateway be as lightweight as possible. Otherwise, developers will be forced to wait in line in order to update the gateway. Despite these drawbacks, however, for most real‑world applications it makes sense to use an API Gateway.</a:t>
            </a:r>
          </a:p>
          <a:p>
            <a:br>
              <a:rPr lang="en-IN" dirty="0"/>
            </a:br>
            <a:endParaRPr lang="en-US" dirty="0"/>
          </a:p>
        </p:txBody>
      </p:sp>
      <p:sp>
        <p:nvSpPr>
          <p:cNvPr id="6" name="Rectangle 5">
            <a:extLst>
              <a:ext uri="{FF2B5EF4-FFF2-40B4-BE49-F238E27FC236}">
                <a16:creationId xmlns:a16="http://schemas.microsoft.com/office/drawing/2014/main" id="{301C405D-F53B-1248-8D1F-9CA0339044C8}"/>
              </a:ext>
            </a:extLst>
          </p:cNvPr>
          <p:cNvSpPr/>
          <p:nvPr/>
        </p:nvSpPr>
        <p:spPr>
          <a:xfrm>
            <a:off x="9729099" y="10703777"/>
            <a:ext cx="10836275" cy="923330"/>
          </a:xfrm>
          <a:prstGeom prst="rect">
            <a:avLst/>
          </a:prstGeom>
        </p:spPr>
        <p:txBody>
          <a:bodyPr>
            <a:spAutoFit/>
          </a:bodyPr>
          <a:lstStyle/>
          <a:p>
            <a:r>
              <a:rPr lang="en-US" dirty="0"/>
              <a:t>https://</a:t>
            </a:r>
            <a:r>
              <a:rPr lang="en-US" dirty="0" err="1"/>
              <a:t>www.nginx.com</a:t>
            </a:r>
            <a:r>
              <a:rPr lang="en-US" dirty="0"/>
              <a:t>/blog/building-microservices-using-an-</a:t>
            </a:r>
            <a:r>
              <a:rPr lang="en-US" dirty="0" err="1"/>
              <a:t>api</a:t>
            </a:r>
            <a:r>
              <a:rPr lang="en-US" dirty="0"/>
              <a:t>-gateway/#:~:text=The%20API%20Gateway%20is%20responsible,microservices%20and%20aggregating%20the%20results.</a:t>
            </a:r>
          </a:p>
        </p:txBody>
      </p:sp>
    </p:spTree>
    <p:extLst>
      <p:ext uri="{BB962C8B-B14F-4D97-AF65-F5344CB8AC3E}">
        <p14:creationId xmlns:p14="http://schemas.microsoft.com/office/powerpoint/2010/main" val="164575207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API Gateway</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2C9DABF0-DEAD-E049-B9B1-872D5FD43C25}"/>
              </a:ext>
            </a:extLst>
          </p:cNvPr>
          <p:cNvPicPr>
            <a:picLocks noChangeAspect="1"/>
          </p:cNvPicPr>
          <p:nvPr/>
        </p:nvPicPr>
        <p:blipFill>
          <a:blip r:embed="rId4"/>
          <a:stretch>
            <a:fillRect/>
          </a:stretch>
        </p:blipFill>
        <p:spPr>
          <a:xfrm>
            <a:off x="10519674" y="2855384"/>
            <a:ext cx="10045700" cy="6769100"/>
          </a:xfrm>
          <a:prstGeom prst="rect">
            <a:avLst/>
          </a:prstGeom>
        </p:spPr>
      </p:pic>
      <p:sp>
        <p:nvSpPr>
          <p:cNvPr id="5" name="Rectangle 4">
            <a:extLst>
              <a:ext uri="{FF2B5EF4-FFF2-40B4-BE49-F238E27FC236}">
                <a16:creationId xmlns:a16="http://schemas.microsoft.com/office/drawing/2014/main" id="{FD3DB361-E767-F243-B5A0-5835B30D3410}"/>
              </a:ext>
            </a:extLst>
          </p:cNvPr>
          <p:cNvSpPr/>
          <p:nvPr/>
        </p:nvSpPr>
        <p:spPr>
          <a:xfrm>
            <a:off x="9228336" y="10851473"/>
            <a:ext cx="12055942" cy="646331"/>
          </a:xfrm>
          <a:prstGeom prst="rect">
            <a:avLst/>
          </a:prstGeom>
        </p:spPr>
        <p:txBody>
          <a:bodyPr wrap="square">
            <a:spAutoFit/>
          </a:bodyPr>
          <a:lstStyle/>
          <a:p>
            <a:r>
              <a:rPr lang="en-US" dirty="0"/>
              <a:t>https://</a:t>
            </a:r>
            <a:r>
              <a:rPr lang="en-US" dirty="0" err="1"/>
              <a:t>aws.amazon.com</a:t>
            </a:r>
            <a:r>
              <a:rPr lang="en-US" dirty="0"/>
              <a:t>/blogs/architecture/using-api-gateway-as-a-single-entry-point-for-web-applications-and-api-microservices/</a:t>
            </a:r>
          </a:p>
        </p:txBody>
      </p:sp>
    </p:spTree>
    <p:extLst>
      <p:ext uri="{BB962C8B-B14F-4D97-AF65-F5344CB8AC3E}">
        <p14:creationId xmlns:p14="http://schemas.microsoft.com/office/powerpoint/2010/main" val="99746869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Circuit Breaker</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47999761-75F8-3A4D-8221-89847AFAE268}"/>
              </a:ext>
            </a:extLst>
          </p:cNvPr>
          <p:cNvPicPr>
            <a:picLocks noChangeAspect="1"/>
          </p:cNvPicPr>
          <p:nvPr/>
        </p:nvPicPr>
        <p:blipFill>
          <a:blip r:embed="rId4"/>
          <a:stretch>
            <a:fillRect/>
          </a:stretch>
        </p:blipFill>
        <p:spPr>
          <a:xfrm>
            <a:off x="10392711" y="2337696"/>
            <a:ext cx="8356600" cy="6934200"/>
          </a:xfrm>
          <a:prstGeom prst="rect">
            <a:avLst/>
          </a:prstGeom>
        </p:spPr>
      </p:pic>
    </p:spTree>
    <p:extLst>
      <p:ext uri="{BB962C8B-B14F-4D97-AF65-F5344CB8AC3E}">
        <p14:creationId xmlns:p14="http://schemas.microsoft.com/office/powerpoint/2010/main" val="1368873976"/>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Circuit Breaker with </a:t>
            </a:r>
            <a:r>
              <a:rPr kumimoji="0" lang="en-US" sz="7400" b="0" i="0" u="none" strike="noStrike" kern="1200" cap="none" spc="0" normalizeH="0" baseline="0" noProof="0" dirty="0" err="1">
                <a:ln>
                  <a:noFill/>
                </a:ln>
                <a:solidFill>
                  <a:srgbClr val="FFFFFF"/>
                </a:solidFill>
                <a:effectLst/>
                <a:uLnTx/>
                <a:uFillTx/>
                <a:latin typeface="Calibri Light" panose="020F0302020204030204"/>
                <a:ea typeface="+mn-ea"/>
                <a:cs typeface="+mn-cs"/>
              </a:rPr>
              <a:t>Hystrix</a:t>
            </a:r>
            <a:endPar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9DC2A1FE-BD0E-2248-A20F-05B0932DA43B}"/>
              </a:ext>
            </a:extLst>
          </p:cNvPr>
          <p:cNvPicPr>
            <a:picLocks noChangeAspect="1"/>
          </p:cNvPicPr>
          <p:nvPr/>
        </p:nvPicPr>
        <p:blipFill>
          <a:blip r:embed="rId4"/>
          <a:stretch>
            <a:fillRect/>
          </a:stretch>
        </p:blipFill>
        <p:spPr>
          <a:xfrm>
            <a:off x="9600733" y="1995312"/>
            <a:ext cx="10871200" cy="7759700"/>
          </a:xfrm>
          <a:prstGeom prst="rect">
            <a:avLst/>
          </a:prstGeom>
        </p:spPr>
      </p:pic>
      <p:sp>
        <p:nvSpPr>
          <p:cNvPr id="6" name="Rectangle 5">
            <a:extLst>
              <a:ext uri="{FF2B5EF4-FFF2-40B4-BE49-F238E27FC236}">
                <a16:creationId xmlns:a16="http://schemas.microsoft.com/office/drawing/2014/main" id="{2984F07F-30D1-9D4A-A993-11EE8CF3F42A}"/>
              </a:ext>
            </a:extLst>
          </p:cNvPr>
          <p:cNvSpPr/>
          <p:nvPr/>
        </p:nvSpPr>
        <p:spPr>
          <a:xfrm>
            <a:off x="10420895" y="10601219"/>
            <a:ext cx="7333161" cy="369332"/>
          </a:xfrm>
          <a:prstGeom prst="rect">
            <a:avLst/>
          </a:prstGeom>
        </p:spPr>
        <p:txBody>
          <a:bodyPr wrap="none">
            <a:spAutoFit/>
          </a:bodyPr>
          <a:lstStyle/>
          <a:p>
            <a:r>
              <a:rPr lang="en-US" dirty="0"/>
              <a:t>https://</a:t>
            </a:r>
            <a:r>
              <a:rPr lang="en-US" dirty="0" err="1"/>
              <a:t>dzone.com</a:t>
            </a:r>
            <a:r>
              <a:rPr lang="en-US" dirty="0"/>
              <a:t>/articles/circuit-breaker-design-pattern-using-</a:t>
            </a:r>
            <a:r>
              <a:rPr lang="en-US" dirty="0" err="1"/>
              <a:t>netflix</a:t>
            </a:r>
            <a:r>
              <a:rPr lang="en-US" dirty="0"/>
              <a:t>-</a:t>
            </a:r>
            <a:r>
              <a:rPr lang="en-US" dirty="0" err="1"/>
              <a:t>hystr</a:t>
            </a:r>
            <a:endParaRPr lang="en-US" dirty="0"/>
          </a:p>
        </p:txBody>
      </p:sp>
    </p:spTree>
    <p:extLst>
      <p:ext uri="{BB962C8B-B14F-4D97-AF65-F5344CB8AC3E}">
        <p14:creationId xmlns:p14="http://schemas.microsoft.com/office/powerpoint/2010/main" val="176038894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err="1">
                <a:ln>
                  <a:noFill/>
                </a:ln>
                <a:solidFill>
                  <a:srgbClr val="FFFFFF"/>
                </a:solidFill>
                <a:effectLst/>
                <a:uLnTx/>
                <a:uFillTx/>
                <a:latin typeface="Calibri Light" panose="020F0302020204030204"/>
                <a:ea typeface="+mn-ea"/>
                <a:cs typeface="+mn-cs"/>
              </a:rPr>
              <a:t>Hystrix</a:t>
            </a: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 Circuit Breaker</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C67E2F9B-5B5E-2941-AEA2-47508CF183A3}"/>
              </a:ext>
            </a:extLst>
          </p:cNvPr>
          <p:cNvPicPr>
            <a:picLocks noChangeAspect="1"/>
          </p:cNvPicPr>
          <p:nvPr/>
        </p:nvPicPr>
        <p:blipFill>
          <a:blip r:embed="rId4"/>
          <a:stretch>
            <a:fillRect/>
          </a:stretch>
        </p:blipFill>
        <p:spPr>
          <a:xfrm>
            <a:off x="8741962" y="4117623"/>
            <a:ext cx="10160000" cy="6502400"/>
          </a:xfrm>
          <a:prstGeom prst="rect">
            <a:avLst/>
          </a:prstGeom>
        </p:spPr>
      </p:pic>
      <p:sp>
        <p:nvSpPr>
          <p:cNvPr id="5" name="Rectangle 4">
            <a:extLst>
              <a:ext uri="{FF2B5EF4-FFF2-40B4-BE49-F238E27FC236}">
                <a16:creationId xmlns:a16="http://schemas.microsoft.com/office/drawing/2014/main" id="{C94A08A9-1CDF-BE4F-B033-6C7F224BE0FE}"/>
              </a:ext>
            </a:extLst>
          </p:cNvPr>
          <p:cNvSpPr/>
          <p:nvPr/>
        </p:nvSpPr>
        <p:spPr>
          <a:xfrm>
            <a:off x="9355098" y="1419852"/>
            <a:ext cx="8933728" cy="369332"/>
          </a:xfrm>
          <a:prstGeom prst="rect">
            <a:avLst/>
          </a:prstGeom>
        </p:spPr>
        <p:txBody>
          <a:bodyPr wrap="none">
            <a:spAutoFit/>
          </a:bodyPr>
          <a:lstStyle/>
          <a:p>
            <a:r>
              <a:rPr lang="en-US" dirty="0"/>
              <a:t>https://</a:t>
            </a:r>
            <a:r>
              <a:rPr lang="en-US" dirty="0" err="1"/>
              <a:t>cloud.spring.io</a:t>
            </a:r>
            <a:r>
              <a:rPr lang="en-US" dirty="0"/>
              <a:t>/spring-cloud-</a:t>
            </a:r>
            <a:r>
              <a:rPr lang="en-US" dirty="0" err="1"/>
              <a:t>netflix</a:t>
            </a:r>
            <a:r>
              <a:rPr lang="en-US" dirty="0"/>
              <a:t>/multi/multi__</a:t>
            </a:r>
            <a:r>
              <a:rPr lang="en-US" dirty="0" err="1"/>
              <a:t>circuit_breaker_hystrix_clients.html</a:t>
            </a:r>
            <a:endParaRPr lang="en-US" dirty="0"/>
          </a:p>
        </p:txBody>
      </p:sp>
      <p:sp>
        <p:nvSpPr>
          <p:cNvPr id="6" name="Rectangle 5">
            <a:extLst>
              <a:ext uri="{FF2B5EF4-FFF2-40B4-BE49-F238E27FC236}">
                <a16:creationId xmlns:a16="http://schemas.microsoft.com/office/drawing/2014/main" id="{7FCEB911-83D6-2E48-BEED-25FFACCC3EF0}"/>
              </a:ext>
            </a:extLst>
          </p:cNvPr>
          <p:cNvSpPr/>
          <p:nvPr/>
        </p:nvSpPr>
        <p:spPr>
          <a:xfrm>
            <a:off x="9355098" y="2366890"/>
            <a:ext cx="5369034" cy="369332"/>
          </a:xfrm>
          <a:prstGeom prst="rect">
            <a:avLst/>
          </a:prstGeom>
        </p:spPr>
        <p:txBody>
          <a:bodyPr wrap="none">
            <a:spAutoFit/>
          </a:bodyPr>
          <a:lstStyle/>
          <a:p>
            <a:r>
              <a:rPr lang="en-US" dirty="0"/>
              <a:t>https://</a:t>
            </a:r>
            <a:r>
              <a:rPr lang="en-US" dirty="0" err="1"/>
              <a:t>www.baeldung.com</a:t>
            </a:r>
            <a:r>
              <a:rPr lang="en-US" dirty="0"/>
              <a:t>/spring-cloud-</a:t>
            </a:r>
            <a:r>
              <a:rPr lang="en-US" dirty="0" err="1"/>
              <a:t>netflix</a:t>
            </a:r>
            <a:r>
              <a:rPr lang="en-US" dirty="0"/>
              <a:t>-</a:t>
            </a:r>
            <a:r>
              <a:rPr lang="en-US" dirty="0" err="1"/>
              <a:t>hystrix</a:t>
            </a:r>
            <a:endParaRPr lang="en-US" dirty="0"/>
          </a:p>
        </p:txBody>
      </p:sp>
    </p:spTree>
    <p:extLst>
      <p:ext uri="{BB962C8B-B14F-4D97-AF65-F5344CB8AC3E}">
        <p14:creationId xmlns:p14="http://schemas.microsoft.com/office/powerpoint/2010/main" val="215661426"/>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Saga Integration Pattern</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5" name="Picture 4">
            <a:extLst>
              <a:ext uri="{FF2B5EF4-FFF2-40B4-BE49-F238E27FC236}">
                <a16:creationId xmlns:a16="http://schemas.microsoft.com/office/drawing/2014/main" id="{5B55163E-DD86-5A43-9112-77C44D7EFA41}"/>
              </a:ext>
            </a:extLst>
          </p:cNvPr>
          <p:cNvPicPr>
            <a:picLocks noChangeAspect="1"/>
          </p:cNvPicPr>
          <p:nvPr/>
        </p:nvPicPr>
        <p:blipFill>
          <a:blip r:embed="rId4"/>
          <a:stretch>
            <a:fillRect/>
          </a:stretch>
        </p:blipFill>
        <p:spPr>
          <a:xfrm>
            <a:off x="9905533" y="3716709"/>
            <a:ext cx="10261600" cy="6057900"/>
          </a:xfrm>
          <a:prstGeom prst="rect">
            <a:avLst/>
          </a:prstGeom>
        </p:spPr>
      </p:pic>
    </p:spTree>
    <p:extLst>
      <p:ext uri="{BB962C8B-B14F-4D97-AF65-F5344CB8AC3E}">
        <p14:creationId xmlns:p14="http://schemas.microsoft.com/office/powerpoint/2010/main" val="3915522720"/>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Backend for front End (BFF)</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D442C07A-CA8B-BD48-AA75-432AE1B5C2CB}"/>
              </a:ext>
            </a:extLst>
          </p:cNvPr>
          <p:cNvPicPr>
            <a:picLocks noChangeAspect="1"/>
          </p:cNvPicPr>
          <p:nvPr/>
        </p:nvPicPr>
        <p:blipFill>
          <a:blip r:embed="rId4"/>
          <a:stretch>
            <a:fillRect/>
          </a:stretch>
        </p:blipFill>
        <p:spPr>
          <a:xfrm>
            <a:off x="9829022" y="3804090"/>
            <a:ext cx="9194800" cy="4572000"/>
          </a:xfrm>
          <a:prstGeom prst="rect">
            <a:avLst/>
          </a:prstGeom>
        </p:spPr>
      </p:pic>
      <p:sp>
        <p:nvSpPr>
          <p:cNvPr id="5" name="Rectangle 4">
            <a:extLst>
              <a:ext uri="{FF2B5EF4-FFF2-40B4-BE49-F238E27FC236}">
                <a16:creationId xmlns:a16="http://schemas.microsoft.com/office/drawing/2014/main" id="{D4D39E45-AD1F-1F44-8084-E45529A8B86A}"/>
              </a:ext>
            </a:extLst>
          </p:cNvPr>
          <p:cNvSpPr/>
          <p:nvPr/>
        </p:nvSpPr>
        <p:spPr>
          <a:xfrm>
            <a:off x="9313807" y="10062558"/>
            <a:ext cx="10259219" cy="369332"/>
          </a:xfrm>
          <a:prstGeom prst="rect">
            <a:avLst/>
          </a:prstGeom>
        </p:spPr>
        <p:txBody>
          <a:bodyPr wrap="none">
            <a:spAutoFit/>
          </a:bodyPr>
          <a:lstStyle/>
          <a:p>
            <a:r>
              <a:rPr lang="en-US" dirty="0"/>
              <a:t>https://</a:t>
            </a:r>
            <a:r>
              <a:rPr lang="en-US" dirty="0" err="1"/>
              <a:t>medium.com</a:t>
            </a:r>
            <a:r>
              <a:rPr lang="en-US" dirty="0"/>
              <a:t>/</a:t>
            </a:r>
            <a:r>
              <a:rPr lang="en-US" dirty="0" err="1"/>
              <a:t>mobilepeople</a:t>
            </a:r>
            <a:r>
              <a:rPr lang="en-US" dirty="0"/>
              <a:t>/backend-for-frontend-pattern-why-you-need-to-know-it-46f94ce420b0</a:t>
            </a:r>
          </a:p>
        </p:txBody>
      </p:sp>
    </p:spTree>
    <p:extLst>
      <p:ext uri="{BB962C8B-B14F-4D97-AF65-F5344CB8AC3E}">
        <p14:creationId xmlns:p14="http://schemas.microsoft.com/office/powerpoint/2010/main" val="39478432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Backend for front End (BFF)</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1026" name="Picture 2">
            <a:extLst>
              <a:ext uri="{FF2B5EF4-FFF2-40B4-BE49-F238E27FC236}">
                <a16:creationId xmlns:a16="http://schemas.microsoft.com/office/drawing/2014/main" id="{A67D1572-D860-EA4D-BDAD-0159EFBDFB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022" y="1619690"/>
            <a:ext cx="9475152" cy="8940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124A113-AD6F-8641-8A8B-2FF5AC2C718D}"/>
              </a:ext>
            </a:extLst>
          </p:cNvPr>
          <p:cNvSpPr/>
          <p:nvPr/>
        </p:nvSpPr>
        <p:spPr>
          <a:xfrm>
            <a:off x="9906723" y="11188624"/>
            <a:ext cx="10259219" cy="369332"/>
          </a:xfrm>
          <a:prstGeom prst="rect">
            <a:avLst/>
          </a:prstGeom>
        </p:spPr>
        <p:txBody>
          <a:bodyPr wrap="none">
            <a:spAutoFit/>
          </a:bodyPr>
          <a:lstStyle/>
          <a:p>
            <a:r>
              <a:rPr lang="en-US" dirty="0"/>
              <a:t>https://</a:t>
            </a:r>
            <a:r>
              <a:rPr lang="en-US" dirty="0" err="1"/>
              <a:t>medium.com</a:t>
            </a:r>
            <a:r>
              <a:rPr lang="en-US" dirty="0"/>
              <a:t>/</a:t>
            </a:r>
            <a:r>
              <a:rPr lang="en-US" dirty="0" err="1"/>
              <a:t>mobilepeople</a:t>
            </a:r>
            <a:r>
              <a:rPr lang="en-US" dirty="0"/>
              <a:t>/backend-for-frontend-pattern-why-you-need-to-know-it-46f94ce420b0</a:t>
            </a:r>
          </a:p>
        </p:txBody>
      </p:sp>
    </p:spTree>
    <p:extLst>
      <p:ext uri="{BB962C8B-B14F-4D97-AF65-F5344CB8AC3E}">
        <p14:creationId xmlns:p14="http://schemas.microsoft.com/office/powerpoint/2010/main" val="3694229147"/>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Backend for front End (BFF)</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8AC0CAE3-2CA6-9B49-9C06-FA8EC3BEA6F4}"/>
              </a:ext>
            </a:extLst>
          </p:cNvPr>
          <p:cNvPicPr>
            <a:picLocks noChangeAspect="1"/>
          </p:cNvPicPr>
          <p:nvPr/>
        </p:nvPicPr>
        <p:blipFill>
          <a:blip r:embed="rId4"/>
          <a:stretch>
            <a:fillRect/>
          </a:stretch>
        </p:blipFill>
        <p:spPr>
          <a:xfrm>
            <a:off x="11137433" y="2606323"/>
            <a:ext cx="7797800" cy="3022600"/>
          </a:xfrm>
          <a:prstGeom prst="rect">
            <a:avLst/>
          </a:prstGeom>
        </p:spPr>
      </p:pic>
      <p:pic>
        <p:nvPicPr>
          <p:cNvPr id="5" name="Picture 4">
            <a:extLst>
              <a:ext uri="{FF2B5EF4-FFF2-40B4-BE49-F238E27FC236}">
                <a16:creationId xmlns:a16="http://schemas.microsoft.com/office/drawing/2014/main" id="{2DC1751B-8345-1848-B695-5069724433F8}"/>
              </a:ext>
            </a:extLst>
          </p:cNvPr>
          <p:cNvPicPr>
            <a:picLocks noChangeAspect="1"/>
          </p:cNvPicPr>
          <p:nvPr/>
        </p:nvPicPr>
        <p:blipFill>
          <a:blip r:embed="rId5"/>
          <a:stretch>
            <a:fillRect/>
          </a:stretch>
        </p:blipFill>
        <p:spPr>
          <a:xfrm>
            <a:off x="11061233" y="6930017"/>
            <a:ext cx="7874000" cy="3098800"/>
          </a:xfrm>
          <a:prstGeom prst="rect">
            <a:avLst/>
          </a:prstGeom>
        </p:spPr>
      </p:pic>
      <p:sp>
        <p:nvSpPr>
          <p:cNvPr id="6" name="Rectangle 5">
            <a:extLst>
              <a:ext uri="{FF2B5EF4-FFF2-40B4-BE49-F238E27FC236}">
                <a16:creationId xmlns:a16="http://schemas.microsoft.com/office/drawing/2014/main" id="{14D5AA63-1E80-8643-9B3B-4847C2D539D3}"/>
              </a:ext>
            </a:extLst>
          </p:cNvPr>
          <p:cNvSpPr/>
          <p:nvPr/>
        </p:nvSpPr>
        <p:spPr>
          <a:xfrm>
            <a:off x="10790607" y="10922787"/>
            <a:ext cx="8143255" cy="369332"/>
          </a:xfrm>
          <a:prstGeom prst="rect">
            <a:avLst/>
          </a:prstGeom>
        </p:spPr>
        <p:txBody>
          <a:bodyPr wrap="none">
            <a:spAutoFit/>
          </a:bodyPr>
          <a:lstStyle/>
          <a:p>
            <a:r>
              <a:rPr lang="en-US" dirty="0"/>
              <a:t>https://</a:t>
            </a:r>
            <a:r>
              <a:rPr lang="en-US" dirty="0" err="1"/>
              <a:t>www.mobilelive.ca</a:t>
            </a:r>
            <a:r>
              <a:rPr lang="en-US" dirty="0"/>
              <a:t>/blog/why-backend-for-frontend-application-architecture/</a:t>
            </a:r>
          </a:p>
        </p:txBody>
      </p:sp>
    </p:spTree>
    <p:extLst>
      <p:ext uri="{BB962C8B-B14F-4D97-AF65-F5344CB8AC3E}">
        <p14:creationId xmlns:p14="http://schemas.microsoft.com/office/powerpoint/2010/main" val="101556945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Backend for front End (BFF)</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
        <p:nvSpPr>
          <p:cNvPr id="3" name="Rectangle 2">
            <a:extLst>
              <a:ext uri="{FF2B5EF4-FFF2-40B4-BE49-F238E27FC236}">
                <a16:creationId xmlns:a16="http://schemas.microsoft.com/office/drawing/2014/main" id="{6A491805-7C11-CA4D-BE3A-59AE828D7E13}"/>
              </a:ext>
            </a:extLst>
          </p:cNvPr>
          <p:cNvSpPr/>
          <p:nvPr/>
        </p:nvSpPr>
        <p:spPr>
          <a:xfrm>
            <a:off x="9202738" y="9688114"/>
            <a:ext cx="10836275" cy="1754326"/>
          </a:xfrm>
          <a:prstGeom prst="rect">
            <a:avLst/>
          </a:prstGeom>
        </p:spPr>
        <p:txBody>
          <a:bodyPr>
            <a:spAutoFit/>
          </a:bodyPr>
          <a:lstStyle/>
          <a:p>
            <a:r>
              <a:rPr lang="en-IN" b="1" dirty="0">
                <a:solidFill>
                  <a:srgbClr val="000000"/>
                </a:solidFill>
                <a:latin typeface="Lato" panose="020F0502020204030203" pitchFamily="34" charset="0"/>
              </a:rPr>
              <a:t>Challenges</a:t>
            </a:r>
          </a:p>
          <a:p>
            <a:r>
              <a:rPr lang="en-IN" dirty="0">
                <a:solidFill>
                  <a:srgbClr val="000000"/>
                </a:solidFill>
                <a:latin typeface="Lato" panose="020F0502020204030203" pitchFamily="34" charset="0"/>
              </a:rPr>
              <a:t>While the appeal of BFF is evident to even the most novice developers, it’s common to encounter challenges and important to consider them before following BFF:</a:t>
            </a:r>
          </a:p>
          <a:p>
            <a:r>
              <a:rPr lang="en-IN" dirty="0">
                <a:solidFill>
                  <a:srgbClr val="000000"/>
                </a:solidFill>
                <a:latin typeface="Lato" panose="020F0502020204030203" pitchFamily="34" charset="0"/>
              </a:rPr>
              <a:t>Fan Out: In BFF, a breakdown of the single service can bring the entire BFF system down. The below diagram shows how a crash in the backend system can cut off your one frontend application interface from the rest of the system.</a:t>
            </a:r>
            <a:endParaRPr lang="en-IN" b="0" i="0" dirty="0">
              <a:solidFill>
                <a:srgbClr val="000000"/>
              </a:solidFill>
              <a:effectLst/>
              <a:latin typeface="Lato" panose="020F0502020204030203" pitchFamily="34" charset="0"/>
            </a:endParaRPr>
          </a:p>
        </p:txBody>
      </p:sp>
      <p:sp>
        <p:nvSpPr>
          <p:cNvPr id="5" name="Rectangle 4">
            <a:extLst>
              <a:ext uri="{FF2B5EF4-FFF2-40B4-BE49-F238E27FC236}">
                <a16:creationId xmlns:a16="http://schemas.microsoft.com/office/drawing/2014/main" id="{A0B87CDA-8710-4743-938C-92AF292A0BBE}"/>
              </a:ext>
            </a:extLst>
          </p:cNvPr>
          <p:cNvSpPr/>
          <p:nvPr/>
        </p:nvSpPr>
        <p:spPr>
          <a:xfrm>
            <a:off x="9202738" y="1995312"/>
            <a:ext cx="10836275" cy="3139321"/>
          </a:xfrm>
          <a:prstGeom prst="rect">
            <a:avLst/>
          </a:prstGeom>
        </p:spPr>
        <p:txBody>
          <a:bodyPr>
            <a:spAutoFit/>
          </a:bodyPr>
          <a:lstStyle/>
          <a:p>
            <a:r>
              <a:rPr lang="en-IN" b="1" dirty="0">
                <a:solidFill>
                  <a:srgbClr val="000000"/>
                </a:solidFill>
                <a:latin typeface="Merriweather" pitchFamily="2" charset="77"/>
              </a:rPr>
              <a:t>The Benefits of BFF</a:t>
            </a:r>
          </a:p>
          <a:p>
            <a:r>
              <a:rPr lang="en-IN" dirty="0">
                <a:solidFill>
                  <a:srgbClr val="000000"/>
                </a:solidFill>
                <a:latin typeface="Lato" panose="020F0502020204030203" pitchFamily="34" charset="0"/>
              </a:rPr>
              <a:t>BFF is impacting the development community in many positive ways and here are just a few reasons behind its appeal:</a:t>
            </a:r>
          </a:p>
          <a:p>
            <a:pPr>
              <a:buFont typeface="Arial" panose="020B0604020202020204" pitchFamily="34" charset="0"/>
              <a:buChar char="•"/>
            </a:pPr>
            <a:r>
              <a:rPr lang="en-IN" dirty="0">
                <a:solidFill>
                  <a:srgbClr val="000000"/>
                </a:solidFill>
                <a:latin typeface="Lato" panose="020F0502020204030203" pitchFamily="34" charset="0"/>
              </a:rPr>
              <a:t>Multiple frontend application interfaces can call their respective BFF backends in parallel, and dedicated backend services can respond faster.</a:t>
            </a:r>
          </a:p>
          <a:p>
            <a:pPr>
              <a:buFont typeface="Arial" panose="020B0604020202020204" pitchFamily="34" charset="0"/>
              <a:buChar char="•"/>
            </a:pPr>
            <a:r>
              <a:rPr lang="en-IN" dirty="0">
                <a:solidFill>
                  <a:srgbClr val="000000"/>
                </a:solidFill>
                <a:latin typeface="Lato" panose="020F0502020204030203" pitchFamily="34" charset="0"/>
              </a:rPr>
              <a:t>Following BFF architecture reduces the time to make modifications and enhancements in backend systems with dedicated teams working on the upgrades.</a:t>
            </a:r>
          </a:p>
          <a:p>
            <a:pPr>
              <a:buFont typeface="Arial" panose="020B0604020202020204" pitchFamily="34" charset="0"/>
              <a:buChar char="•"/>
            </a:pPr>
            <a:r>
              <a:rPr lang="en-IN" dirty="0">
                <a:solidFill>
                  <a:srgbClr val="000000"/>
                </a:solidFill>
                <a:latin typeface="Lato" panose="020F0502020204030203" pitchFamily="34" charset="0"/>
              </a:rPr>
              <a:t>The BFF layer in the overall system architecture can benefit from hiding sensitive or unnecessary data before transferring it to the frontend application interface, which helps simplify the system.</a:t>
            </a:r>
          </a:p>
          <a:p>
            <a:pPr>
              <a:buFont typeface="Arial" panose="020B0604020202020204" pitchFamily="34" charset="0"/>
              <a:buChar char="•"/>
            </a:pPr>
            <a:r>
              <a:rPr lang="en-IN" dirty="0">
                <a:solidFill>
                  <a:srgbClr val="000000"/>
                </a:solidFill>
                <a:latin typeface="Lato" panose="020F0502020204030203" pitchFamily="34" charset="0"/>
              </a:rPr>
              <a:t>BFF backend systems can use any protocol like FTP, SOAP, REST or </a:t>
            </a:r>
            <a:r>
              <a:rPr lang="en-IN" dirty="0" err="1">
                <a:solidFill>
                  <a:srgbClr val="000000"/>
                </a:solidFill>
                <a:latin typeface="Lato" panose="020F0502020204030203" pitchFamily="34" charset="0"/>
              </a:rPr>
              <a:t>GraphQL</a:t>
            </a:r>
            <a:r>
              <a:rPr lang="en-IN" dirty="0">
                <a:solidFill>
                  <a:srgbClr val="000000"/>
                </a:solidFill>
                <a:latin typeface="Lato" panose="020F0502020204030203" pitchFamily="34" charset="0"/>
              </a:rPr>
              <a:t> to request data from microservices, but still use a single protocol when interacting with the frontend application interface.</a:t>
            </a:r>
          </a:p>
        </p:txBody>
      </p:sp>
    </p:spTree>
    <p:extLst>
      <p:ext uri="{BB962C8B-B14F-4D97-AF65-F5344CB8AC3E}">
        <p14:creationId xmlns:p14="http://schemas.microsoft.com/office/powerpoint/2010/main" val="3451743007"/>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Service Discovery</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11CC6C06-1691-4748-93CE-A6002DFAB73F}"/>
              </a:ext>
            </a:extLst>
          </p:cNvPr>
          <p:cNvPicPr>
            <a:picLocks noChangeAspect="1"/>
          </p:cNvPicPr>
          <p:nvPr/>
        </p:nvPicPr>
        <p:blipFill>
          <a:blip r:embed="rId4"/>
          <a:stretch>
            <a:fillRect/>
          </a:stretch>
        </p:blipFill>
        <p:spPr>
          <a:xfrm>
            <a:off x="10284556" y="1995312"/>
            <a:ext cx="9131300" cy="3454400"/>
          </a:xfrm>
          <a:prstGeom prst="rect">
            <a:avLst/>
          </a:prstGeom>
        </p:spPr>
      </p:pic>
      <p:sp>
        <p:nvSpPr>
          <p:cNvPr id="5" name="Rectangle 4">
            <a:extLst>
              <a:ext uri="{FF2B5EF4-FFF2-40B4-BE49-F238E27FC236}">
                <a16:creationId xmlns:a16="http://schemas.microsoft.com/office/drawing/2014/main" id="{E5EFF5B3-6BD6-B94B-B814-ADA5CA2F90C9}"/>
              </a:ext>
            </a:extLst>
          </p:cNvPr>
          <p:cNvSpPr/>
          <p:nvPr/>
        </p:nvSpPr>
        <p:spPr>
          <a:xfrm>
            <a:off x="9710091" y="8217736"/>
            <a:ext cx="10855283" cy="1754326"/>
          </a:xfrm>
          <a:prstGeom prst="rect">
            <a:avLst/>
          </a:prstGeom>
        </p:spPr>
        <p:txBody>
          <a:bodyPr wrap="square">
            <a:spAutoFit/>
          </a:bodyPr>
          <a:lstStyle/>
          <a:p>
            <a:r>
              <a:rPr lang="en-IN" dirty="0"/>
              <a:t>The location of the Service Provider is sent to the Service Registry (a database containing the locations of all available service instances).</a:t>
            </a:r>
          </a:p>
          <a:p>
            <a:r>
              <a:rPr lang="en-IN" dirty="0"/>
              <a:t>The Service Consumer asks the Service Discovery Server for the location of the Service Provider.</a:t>
            </a:r>
          </a:p>
          <a:p>
            <a:r>
              <a:rPr lang="en-IN" dirty="0"/>
              <a:t>The location of the Service Provider is searched by the Service Registry in its internal database and returned to the Service Consumer.</a:t>
            </a:r>
          </a:p>
          <a:p>
            <a:r>
              <a:rPr lang="en-IN" dirty="0"/>
              <a:t>The Service Consumer can now make direct requests to the Service Provider.</a:t>
            </a:r>
          </a:p>
        </p:txBody>
      </p:sp>
    </p:spTree>
    <p:extLst>
      <p:ext uri="{BB962C8B-B14F-4D97-AF65-F5344CB8AC3E}">
        <p14:creationId xmlns:p14="http://schemas.microsoft.com/office/powerpoint/2010/main" val="39105349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Service Discovery</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CBA9ECE4-6703-2E4F-9BE7-2FAF75004439}"/>
              </a:ext>
            </a:extLst>
          </p:cNvPr>
          <p:cNvPicPr>
            <a:picLocks noChangeAspect="1"/>
          </p:cNvPicPr>
          <p:nvPr/>
        </p:nvPicPr>
        <p:blipFill>
          <a:blip r:embed="rId4"/>
          <a:stretch>
            <a:fillRect/>
          </a:stretch>
        </p:blipFill>
        <p:spPr>
          <a:xfrm>
            <a:off x="9311802" y="2667000"/>
            <a:ext cx="9334500" cy="3810000"/>
          </a:xfrm>
          <a:prstGeom prst="rect">
            <a:avLst/>
          </a:prstGeom>
        </p:spPr>
      </p:pic>
      <p:sp>
        <p:nvSpPr>
          <p:cNvPr id="5" name="Rectangle 4">
            <a:extLst>
              <a:ext uri="{FF2B5EF4-FFF2-40B4-BE49-F238E27FC236}">
                <a16:creationId xmlns:a16="http://schemas.microsoft.com/office/drawing/2014/main" id="{AD1418E5-A289-C54C-9D23-E098EF2CEAAE}"/>
              </a:ext>
            </a:extLst>
          </p:cNvPr>
          <p:cNvSpPr/>
          <p:nvPr/>
        </p:nvSpPr>
        <p:spPr>
          <a:xfrm>
            <a:off x="9618195" y="2001905"/>
            <a:ext cx="10836275" cy="369332"/>
          </a:xfrm>
          <a:prstGeom prst="rect">
            <a:avLst/>
          </a:prstGeom>
        </p:spPr>
        <p:txBody>
          <a:bodyPr>
            <a:spAutoFit/>
          </a:bodyPr>
          <a:lstStyle/>
          <a:p>
            <a:r>
              <a:rPr lang="en-IN" b="1" dirty="0">
                <a:solidFill>
                  <a:srgbClr val="000000"/>
                </a:solidFill>
                <a:latin typeface="Raleway" pitchFamily="2" charset="77"/>
              </a:rPr>
              <a:t>5.1. Client-Side Service Discovery</a:t>
            </a:r>
            <a:endParaRPr lang="en-US" dirty="0"/>
          </a:p>
        </p:txBody>
      </p:sp>
      <p:sp>
        <p:nvSpPr>
          <p:cNvPr id="6" name="Rectangle 5">
            <a:extLst>
              <a:ext uri="{FF2B5EF4-FFF2-40B4-BE49-F238E27FC236}">
                <a16:creationId xmlns:a16="http://schemas.microsoft.com/office/drawing/2014/main" id="{C48EF038-7A77-7B40-89A7-641E4749BC50}"/>
              </a:ext>
            </a:extLst>
          </p:cNvPr>
          <p:cNvSpPr/>
          <p:nvPr/>
        </p:nvSpPr>
        <p:spPr>
          <a:xfrm>
            <a:off x="9609790" y="7082135"/>
            <a:ext cx="10836275" cy="923330"/>
          </a:xfrm>
          <a:prstGeom prst="rect">
            <a:avLst/>
          </a:prstGeom>
        </p:spPr>
        <p:txBody>
          <a:bodyPr>
            <a:spAutoFit/>
          </a:bodyPr>
          <a:lstStyle/>
          <a:p>
            <a:r>
              <a:rPr lang="en-IN" b="1" dirty="0">
                <a:solidFill>
                  <a:srgbClr val="000000"/>
                </a:solidFill>
                <a:latin typeface="Raleway" pitchFamily="2" charset="77"/>
              </a:rPr>
              <a:t>Server-Side Service Discovery</a:t>
            </a:r>
          </a:p>
          <a:p>
            <a:br>
              <a:rPr lang="en-IN" dirty="0"/>
            </a:br>
            <a:endParaRPr lang="en-US" dirty="0"/>
          </a:p>
        </p:txBody>
      </p:sp>
      <p:pic>
        <p:nvPicPr>
          <p:cNvPr id="7" name="Picture 6">
            <a:extLst>
              <a:ext uri="{FF2B5EF4-FFF2-40B4-BE49-F238E27FC236}">
                <a16:creationId xmlns:a16="http://schemas.microsoft.com/office/drawing/2014/main" id="{F4260922-60E4-C149-9243-D12BB1A10BD5}"/>
              </a:ext>
            </a:extLst>
          </p:cNvPr>
          <p:cNvPicPr>
            <a:picLocks noChangeAspect="1"/>
          </p:cNvPicPr>
          <p:nvPr/>
        </p:nvPicPr>
        <p:blipFill>
          <a:blip r:embed="rId5"/>
          <a:stretch>
            <a:fillRect/>
          </a:stretch>
        </p:blipFill>
        <p:spPr>
          <a:xfrm>
            <a:off x="9337202" y="7685642"/>
            <a:ext cx="9309100" cy="3479800"/>
          </a:xfrm>
          <a:prstGeom prst="rect">
            <a:avLst/>
          </a:prstGeom>
        </p:spPr>
      </p:pic>
    </p:spTree>
    <p:extLst>
      <p:ext uri="{BB962C8B-B14F-4D97-AF65-F5344CB8AC3E}">
        <p14:creationId xmlns:p14="http://schemas.microsoft.com/office/powerpoint/2010/main" val="1338915214"/>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Service Discovery</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2EABE504-7E24-BE4F-A05E-A4CDEC0E56CB}"/>
              </a:ext>
            </a:extLst>
          </p:cNvPr>
          <p:cNvPicPr>
            <a:picLocks noChangeAspect="1"/>
          </p:cNvPicPr>
          <p:nvPr/>
        </p:nvPicPr>
        <p:blipFill>
          <a:blip r:embed="rId4"/>
          <a:stretch>
            <a:fillRect/>
          </a:stretch>
        </p:blipFill>
        <p:spPr>
          <a:xfrm>
            <a:off x="9427139" y="2243509"/>
            <a:ext cx="8839200" cy="9004300"/>
          </a:xfrm>
          <a:prstGeom prst="rect">
            <a:avLst/>
          </a:prstGeom>
        </p:spPr>
      </p:pic>
      <p:sp>
        <p:nvSpPr>
          <p:cNvPr id="5" name="Rectangle 4">
            <a:extLst>
              <a:ext uri="{FF2B5EF4-FFF2-40B4-BE49-F238E27FC236}">
                <a16:creationId xmlns:a16="http://schemas.microsoft.com/office/drawing/2014/main" id="{CB3B8A58-EA75-0A44-81F3-18F9D7134757}"/>
              </a:ext>
            </a:extLst>
          </p:cNvPr>
          <p:cNvSpPr/>
          <p:nvPr/>
        </p:nvSpPr>
        <p:spPr>
          <a:xfrm>
            <a:off x="9490869" y="11532283"/>
            <a:ext cx="7683129" cy="369332"/>
          </a:xfrm>
          <a:prstGeom prst="rect">
            <a:avLst/>
          </a:prstGeom>
        </p:spPr>
        <p:txBody>
          <a:bodyPr wrap="none">
            <a:spAutoFit/>
          </a:bodyPr>
          <a:lstStyle/>
          <a:p>
            <a:r>
              <a:rPr lang="en-US" dirty="0"/>
              <a:t>https://</a:t>
            </a:r>
            <a:r>
              <a:rPr lang="en-US" dirty="0" err="1"/>
              <a:t>www.nginx.com</a:t>
            </a:r>
            <a:r>
              <a:rPr lang="en-US" dirty="0"/>
              <a:t>/blog/service-discovery-in-a-microservices-architecture/</a:t>
            </a:r>
          </a:p>
        </p:txBody>
      </p:sp>
      <p:sp>
        <p:nvSpPr>
          <p:cNvPr id="6" name="Rectangle 5">
            <a:extLst>
              <a:ext uri="{FF2B5EF4-FFF2-40B4-BE49-F238E27FC236}">
                <a16:creationId xmlns:a16="http://schemas.microsoft.com/office/drawing/2014/main" id="{19760D3B-2AF0-C34A-94CD-8AF6F540E5C0}"/>
              </a:ext>
            </a:extLst>
          </p:cNvPr>
          <p:cNvSpPr/>
          <p:nvPr/>
        </p:nvSpPr>
        <p:spPr>
          <a:xfrm>
            <a:off x="9490869" y="1106627"/>
            <a:ext cx="7683129" cy="369332"/>
          </a:xfrm>
          <a:prstGeom prst="rect">
            <a:avLst/>
          </a:prstGeom>
        </p:spPr>
        <p:txBody>
          <a:bodyPr wrap="none">
            <a:spAutoFit/>
          </a:bodyPr>
          <a:lstStyle/>
          <a:p>
            <a:r>
              <a:rPr lang="en-US" dirty="0"/>
              <a:t>https://</a:t>
            </a:r>
            <a:r>
              <a:rPr lang="en-US" dirty="0" err="1"/>
              <a:t>www.nginx.com</a:t>
            </a:r>
            <a:r>
              <a:rPr lang="en-US" dirty="0"/>
              <a:t>/blog/service-discovery-in-a-microservices-architecture/</a:t>
            </a:r>
          </a:p>
        </p:txBody>
      </p:sp>
    </p:spTree>
    <p:extLst>
      <p:ext uri="{BB962C8B-B14F-4D97-AF65-F5344CB8AC3E}">
        <p14:creationId xmlns:p14="http://schemas.microsoft.com/office/powerpoint/2010/main" val="192955136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Service Discovery</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F6CAAF7E-ADB4-8E48-8674-F26166759150}"/>
              </a:ext>
            </a:extLst>
          </p:cNvPr>
          <p:cNvPicPr>
            <a:picLocks noChangeAspect="1"/>
          </p:cNvPicPr>
          <p:nvPr/>
        </p:nvPicPr>
        <p:blipFill>
          <a:blip r:embed="rId4"/>
          <a:stretch>
            <a:fillRect/>
          </a:stretch>
        </p:blipFill>
        <p:spPr>
          <a:xfrm>
            <a:off x="9300139" y="2337696"/>
            <a:ext cx="8966200" cy="8458200"/>
          </a:xfrm>
          <a:prstGeom prst="rect">
            <a:avLst/>
          </a:prstGeom>
        </p:spPr>
      </p:pic>
      <p:sp>
        <p:nvSpPr>
          <p:cNvPr id="5" name="Rectangle 4">
            <a:extLst>
              <a:ext uri="{FF2B5EF4-FFF2-40B4-BE49-F238E27FC236}">
                <a16:creationId xmlns:a16="http://schemas.microsoft.com/office/drawing/2014/main" id="{2D287715-38ED-764C-9BC7-16176D55733D}"/>
              </a:ext>
            </a:extLst>
          </p:cNvPr>
          <p:cNvSpPr/>
          <p:nvPr/>
        </p:nvSpPr>
        <p:spPr>
          <a:xfrm>
            <a:off x="9300139" y="11121661"/>
            <a:ext cx="7683129" cy="369332"/>
          </a:xfrm>
          <a:prstGeom prst="rect">
            <a:avLst/>
          </a:prstGeom>
        </p:spPr>
        <p:txBody>
          <a:bodyPr wrap="none">
            <a:spAutoFit/>
          </a:bodyPr>
          <a:lstStyle/>
          <a:p>
            <a:r>
              <a:rPr lang="en-US" dirty="0"/>
              <a:t>https://</a:t>
            </a:r>
            <a:r>
              <a:rPr lang="en-US" dirty="0" err="1"/>
              <a:t>www.nginx.com</a:t>
            </a:r>
            <a:r>
              <a:rPr lang="en-US" dirty="0"/>
              <a:t>/blog/service-discovery-in-a-microservices-architecture/</a:t>
            </a:r>
          </a:p>
        </p:txBody>
      </p:sp>
    </p:spTree>
    <p:extLst>
      <p:ext uri="{BB962C8B-B14F-4D97-AF65-F5344CB8AC3E}">
        <p14:creationId xmlns:p14="http://schemas.microsoft.com/office/powerpoint/2010/main" val="353710501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Service Discovery</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3" name="Picture 2">
            <a:extLst>
              <a:ext uri="{FF2B5EF4-FFF2-40B4-BE49-F238E27FC236}">
                <a16:creationId xmlns:a16="http://schemas.microsoft.com/office/drawing/2014/main" id="{E50E3326-1F6D-8948-BF21-B59AB65CC640}"/>
              </a:ext>
            </a:extLst>
          </p:cNvPr>
          <p:cNvPicPr>
            <a:picLocks noChangeAspect="1"/>
          </p:cNvPicPr>
          <p:nvPr/>
        </p:nvPicPr>
        <p:blipFill>
          <a:blip r:embed="rId4"/>
          <a:stretch>
            <a:fillRect/>
          </a:stretch>
        </p:blipFill>
        <p:spPr>
          <a:xfrm>
            <a:off x="9617869" y="3238940"/>
            <a:ext cx="8991600" cy="5702300"/>
          </a:xfrm>
          <a:prstGeom prst="rect">
            <a:avLst/>
          </a:prstGeom>
        </p:spPr>
      </p:pic>
    </p:spTree>
    <p:extLst>
      <p:ext uri="{BB962C8B-B14F-4D97-AF65-F5344CB8AC3E}">
        <p14:creationId xmlns:p14="http://schemas.microsoft.com/office/powerpoint/2010/main" val="2088593428"/>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lang="en-US" sz="7400" dirty="0">
                <a:solidFill>
                  <a:srgbClr val="FFFFFF"/>
                </a:solidFill>
                <a:latin typeface="Calibri Light" panose="020F0302020204030204"/>
              </a:rPr>
              <a:t>Microservices Security</a:t>
            </a:r>
            <a:endPar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endParaRP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Tree>
    <p:extLst>
      <p:ext uri="{BB962C8B-B14F-4D97-AF65-F5344CB8AC3E}">
        <p14:creationId xmlns:p14="http://schemas.microsoft.com/office/powerpoint/2010/main" val="303179520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
        <p:nvSpPr>
          <p:cNvPr id="10" name="Rectangle 9">
            <a:extLst>
              <a:ext uri="{FF2B5EF4-FFF2-40B4-BE49-F238E27FC236}">
                <a16:creationId xmlns:a16="http://schemas.microsoft.com/office/drawing/2014/main" id="{0BB7E2C9-5D91-F64A-B7DA-A8B22AEF51C7}"/>
              </a:ext>
            </a:extLst>
          </p:cNvPr>
          <p:cNvSpPr/>
          <p:nvPr/>
        </p:nvSpPr>
        <p:spPr>
          <a:xfrm>
            <a:off x="1430493" y="1995312"/>
            <a:ext cx="5880976" cy="4244622"/>
          </a:xfrm>
          <a:prstGeom prst="rect">
            <a:avLst/>
          </a:prstGeom>
        </p:spPr>
        <p:txBody>
          <a:bodyPr vert="horz" lIns="91440" tIns="45720" rIns="91440" bIns="45720" rtlCol="0" anchor="b">
            <a:normAutofit/>
          </a:bodyPr>
          <a:lstStyle/>
          <a:p>
            <a:pPr lvl="0" defTabSz="914400">
              <a:lnSpc>
                <a:spcPct val="90000"/>
              </a:lnSpc>
              <a:spcBef>
                <a:spcPct val="0"/>
              </a:spcBef>
              <a:spcAft>
                <a:spcPts val="600"/>
              </a:spcAft>
              <a:defRPr/>
            </a:pPr>
            <a:r>
              <a:rPr lang="en-US" sz="7400" dirty="0">
                <a:solidFill>
                  <a:srgbClr val="FFFFFF"/>
                </a:solidFill>
                <a:latin typeface="Calibri Light" panose="020F0302020204030204"/>
              </a:rPr>
              <a:t>Choreography-based saga</a:t>
            </a:r>
          </a:p>
        </p:txBody>
      </p:sp>
      <p:pic>
        <p:nvPicPr>
          <p:cNvPr id="2" name="Picture 1">
            <a:extLst>
              <a:ext uri="{FF2B5EF4-FFF2-40B4-BE49-F238E27FC236}">
                <a16:creationId xmlns:a16="http://schemas.microsoft.com/office/drawing/2014/main" id="{A25288F7-4BAF-A041-B032-C84DDB0DEA34}"/>
              </a:ext>
            </a:extLst>
          </p:cNvPr>
          <p:cNvPicPr>
            <a:picLocks noChangeAspect="1"/>
          </p:cNvPicPr>
          <p:nvPr/>
        </p:nvPicPr>
        <p:blipFill>
          <a:blip r:embed="rId4"/>
          <a:stretch>
            <a:fillRect/>
          </a:stretch>
        </p:blipFill>
        <p:spPr>
          <a:xfrm>
            <a:off x="8741962" y="3352628"/>
            <a:ext cx="11557000" cy="5041900"/>
          </a:xfrm>
          <a:prstGeom prst="rect">
            <a:avLst/>
          </a:prstGeom>
        </p:spPr>
      </p:pic>
    </p:spTree>
    <p:extLst>
      <p:ext uri="{BB962C8B-B14F-4D97-AF65-F5344CB8AC3E}">
        <p14:creationId xmlns:p14="http://schemas.microsoft.com/office/powerpoint/2010/main" val="234485471"/>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Backend for front End (BFF)</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Tree>
    <p:extLst>
      <p:ext uri="{BB962C8B-B14F-4D97-AF65-F5344CB8AC3E}">
        <p14:creationId xmlns:p14="http://schemas.microsoft.com/office/powerpoint/2010/main" val="49564723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Backend for front End (BFF)</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Tree>
    <p:extLst>
      <p:ext uri="{BB962C8B-B14F-4D97-AF65-F5344CB8AC3E}">
        <p14:creationId xmlns:p14="http://schemas.microsoft.com/office/powerpoint/2010/main" val="2569519521"/>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Backend for front End (BFF)</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Tree>
    <p:extLst>
      <p:ext uri="{BB962C8B-B14F-4D97-AF65-F5344CB8AC3E}">
        <p14:creationId xmlns:p14="http://schemas.microsoft.com/office/powerpoint/2010/main" val="92608585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
        <p:nvSpPr>
          <p:cNvPr id="10" name="Rectangle 9">
            <a:extLst>
              <a:ext uri="{FF2B5EF4-FFF2-40B4-BE49-F238E27FC236}">
                <a16:creationId xmlns:a16="http://schemas.microsoft.com/office/drawing/2014/main" id="{0BB7E2C9-5D91-F64A-B7DA-A8B22AEF51C7}"/>
              </a:ext>
            </a:extLst>
          </p:cNvPr>
          <p:cNvSpPr/>
          <p:nvPr/>
        </p:nvSpPr>
        <p:spPr>
          <a:xfrm>
            <a:off x="1430493" y="1995312"/>
            <a:ext cx="5880976" cy="4244622"/>
          </a:xfrm>
          <a:prstGeom prst="rect">
            <a:avLst/>
          </a:prstGeom>
        </p:spPr>
        <p:txBody>
          <a:bodyPr vert="horz" lIns="91440" tIns="45720" rIns="91440" bIns="45720" rtlCol="0" anchor="b">
            <a:normAutofit/>
          </a:bodyPr>
          <a:lstStyle/>
          <a:p>
            <a:pPr lvl="0" defTabSz="914400">
              <a:lnSpc>
                <a:spcPct val="90000"/>
              </a:lnSpc>
              <a:spcBef>
                <a:spcPct val="0"/>
              </a:spcBef>
              <a:spcAft>
                <a:spcPts val="600"/>
              </a:spcAft>
              <a:defRPr/>
            </a:pPr>
            <a:r>
              <a:rPr lang="en-US" sz="7400" dirty="0">
                <a:solidFill>
                  <a:srgbClr val="FFFFFF"/>
                </a:solidFill>
                <a:latin typeface="Calibri Light" panose="020F0302020204030204"/>
              </a:rPr>
              <a:t>Orchestration-based saga</a:t>
            </a:r>
          </a:p>
        </p:txBody>
      </p:sp>
      <p:pic>
        <p:nvPicPr>
          <p:cNvPr id="2" name="Picture 1">
            <a:extLst>
              <a:ext uri="{FF2B5EF4-FFF2-40B4-BE49-F238E27FC236}">
                <a16:creationId xmlns:a16="http://schemas.microsoft.com/office/drawing/2014/main" id="{D0A5C078-2901-F440-8AB7-3F22D048A311}"/>
              </a:ext>
            </a:extLst>
          </p:cNvPr>
          <p:cNvPicPr>
            <a:picLocks noChangeAspect="1"/>
          </p:cNvPicPr>
          <p:nvPr/>
        </p:nvPicPr>
        <p:blipFill>
          <a:blip r:embed="rId4"/>
          <a:stretch>
            <a:fillRect/>
          </a:stretch>
        </p:blipFill>
        <p:spPr>
          <a:xfrm>
            <a:off x="8991375" y="3329178"/>
            <a:ext cx="11633200" cy="4838700"/>
          </a:xfrm>
          <a:prstGeom prst="rect">
            <a:avLst/>
          </a:prstGeom>
        </p:spPr>
      </p:pic>
    </p:spTree>
    <p:extLst>
      <p:ext uri="{BB962C8B-B14F-4D97-AF65-F5344CB8AC3E}">
        <p14:creationId xmlns:p14="http://schemas.microsoft.com/office/powerpoint/2010/main" val="134564831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
        <p:nvSpPr>
          <p:cNvPr id="10" name="Rectangle 9">
            <a:extLst>
              <a:ext uri="{FF2B5EF4-FFF2-40B4-BE49-F238E27FC236}">
                <a16:creationId xmlns:a16="http://schemas.microsoft.com/office/drawing/2014/main" id="{0BB7E2C9-5D91-F64A-B7DA-A8B22AEF51C7}"/>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Command Query Responsibility Segregation</a:t>
            </a:r>
          </a:p>
        </p:txBody>
      </p:sp>
      <p:sp>
        <p:nvSpPr>
          <p:cNvPr id="2" name="Rectangle 1">
            <a:extLst>
              <a:ext uri="{FF2B5EF4-FFF2-40B4-BE49-F238E27FC236}">
                <a16:creationId xmlns:a16="http://schemas.microsoft.com/office/drawing/2014/main" id="{F65F23AD-346A-1349-9EE4-701A1948E774}"/>
              </a:ext>
            </a:extLst>
          </p:cNvPr>
          <p:cNvSpPr/>
          <p:nvPr/>
        </p:nvSpPr>
        <p:spPr>
          <a:xfrm>
            <a:off x="9729099" y="1871022"/>
            <a:ext cx="10836275" cy="646331"/>
          </a:xfrm>
          <a:prstGeom prst="rect">
            <a:avLst/>
          </a:prstGeom>
        </p:spPr>
        <p:txBody>
          <a:bodyPr>
            <a:spAutoFit/>
          </a:bodyPr>
          <a:lstStyle/>
          <a:p>
            <a:r>
              <a:rPr lang="en-IN" dirty="0">
                <a:solidFill>
                  <a:srgbClr val="333333"/>
                </a:solidFill>
                <a:latin typeface="Helvetica Neue" panose="02000503000000020004" pitchFamily="2" charset="0"/>
              </a:rPr>
              <a:t>it is no longer straightforward to implement queries that join data from multiple services. Also, if you have applied the </a:t>
            </a:r>
            <a:r>
              <a:rPr lang="en-IN" dirty="0">
                <a:solidFill>
                  <a:srgbClr val="428BCA"/>
                </a:solidFill>
                <a:latin typeface="Helvetica Neue" panose="02000503000000020004" pitchFamily="2" charset="0"/>
                <a:hlinkClick r:id="rId4"/>
              </a:rPr>
              <a:t>Event sourcing pattern</a:t>
            </a:r>
            <a:r>
              <a:rPr lang="en-IN" dirty="0">
                <a:solidFill>
                  <a:srgbClr val="333333"/>
                </a:solidFill>
                <a:latin typeface="Helvetica Neue" panose="02000503000000020004" pitchFamily="2" charset="0"/>
              </a:rPr>
              <a:t> then the data is no longer easily queried.</a:t>
            </a:r>
            <a:endParaRPr lang="en-US" dirty="0"/>
          </a:p>
        </p:txBody>
      </p:sp>
      <p:pic>
        <p:nvPicPr>
          <p:cNvPr id="3" name="Picture 2">
            <a:extLst>
              <a:ext uri="{FF2B5EF4-FFF2-40B4-BE49-F238E27FC236}">
                <a16:creationId xmlns:a16="http://schemas.microsoft.com/office/drawing/2014/main" id="{9980247D-3F90-F840-8820-8484560F73CD}"/>
              </a:ext>
            </a:extLst>
          </p:cNvPr>
          <p:cNvPicPr>
            <a:picLocks noChangeAspect="1"/>
          </p:cNvPicPr>
          <p:nvPr/>
        </p:nvPicPr>
        <p:blipFill>
          <a:blip r:embed="rId5"/>
          <a:stretch>
            <a:fillRect/>
          </a:stretch>
        </p:blipFill>
        <p:spPr>
          <a:xfrm>
            <a:off x="10053860" y="3083146"/>
            <a:ext cx="9524377" cy="8613060"/>
          </a:xfrm>
          <a:prstGeom prst="rect">
            <a:avLst/>
          </a:prstGeom>
        </p:spPr>
      </p:pic>
    </p:spTree>
    <p:extLst>
      <p:ext uri="{BB962C8B-B14F-4D97-AF65-F5344CB8AC3E}">
        <p14:creationId xmlns:p14="http://schemas.microsoft.com/office/powerpoint/2010/main" val="341797273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
        <p:nvSpPr>
          <p:cNvPr id="10" name="Rectangle 9">
            <a:extLst>
              <a:ext uri="{FF2B5EF4-FFF2-40B4-BE49-F238E27FC236}">
                <a16:creationId xmlns:a16="http://schemas.microsoft.com/office/drawing/2014/main" id="{0BB7E2C9-5D91-F64A-B7DA-A8B22AEF51C7}"/>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CQRS</a:t>
            </a:r>
          </a:p>
        </p:txBody>
      </p:sp>
      <p:sp>
        <p:nvSpPr>
          <p:cNvPr id="2" name="Rectangle 1">
            <a:extLst>
              <a:ext uri="{FF2B5EF4-FFF2-40B4-BE49-F238E27FC236}">
                <a16:creationId xmlns:a16="http://schemas.microsoft.com/office/drawing/2014/main" id="{0E217EFD-BD23-BC4D-9330-5393D299691A}"/>
              </a:ext>
            </a:extLst>
          </p:cNvPr>
          <p:cNvSpPr/>
          <p:nvPr/>
        </p:nvSpPr>
        <p:spPr>
          <a:xfrm>
            <a:off x="9829022" y="3781766"/>
            <a:ext cx="10836275" cy="4401205"/>
          </a:xfrm>
          <a:prstGeom prst="rect">
            <a:avLst/>
          </a:prstGeom>
        </p:spPr>
        <p:txBody>
          <a:bodyPr>
            <a:spAutoFit/>
          </a:bodyPr>
          <a:lstStyle/>
          <a:p>
            <a:r>
              <a:rPr lang="en-IN" sz="2800" b="1" dirty="0">
                <a:solidFill>
                  <a:srgbClr val="333333"/>
                </a:solidFill>
                <a:latin typeface="Helvetica Neue" panose="02000503000000020004" pitchFamily="2" charset="0"/>
              </a:rPr>
              <a:t>This pattern has the following benefits:</a:t>
            </a:r>
          </a:p>
          <a:p>
            <a:pPr>
              <a:buFont typeface="Arial" panose="020B0604020202020204" pitchFamily="34" charset="0"/>
              <a:buChar char="•"/>
            </a:pPr>
            <a:r>
              <a:rPr lang="en-IN" sz="2800" dirty="0">
                <a:solidFill>
                  <a:srgbClr val="333333"/>
                </a:solidFill>
                <a:latin typeface="Helvetica Neue" panose="02000503000000020004" pitchFamily="2" charset="0"/>
              </a:rPr>
              <a:t>Supports multiple denormalized views that are scalable and performant</a:t>
            </a:r>
          </a:p>
          <a:p>
            <a:pPr>
              <a:buFont typeface="Arial" panose="020B0604020202020204" pitchFamily="34" charset="0"/>
              <a:buChar char="•"/>
            </a:pPr>
            <a:r>
              <a:rPr lang="en-IN" sz="2800" dirty="0">
                <a:solidFill>
                  <a:srgbClr val="333333"/>
                </a:solidFill>
                <a:latin typeface="Helvetica Neue" panose="02000503000000020004" pitchFamily="2" charset="0"/>
              </a:rPr>
              <a:t>Improved separation of concerns = simpler command and query models</a:t>
            </a:r>
          </a:p>
          <a:p>
            <a:pPr>
              <a:buFont typeface="Arial" panose="020B0604020202020204" pitchFamily="34" charset="0"/>
              <a:buChar char="•"/>
            </a:pPr>
            <a:r>
              <a:rPr lang="en-IN" sz="2800" dirty="0">
                <a:solidFill>
                  <a:srgbClr val="333333"/>
                </a:solidFill>
                <a:latin typeface="Helvetica Neue" panose="02000503000000020004" pitchFamily="2" charset="0"/>
              </a:rPr>
              <a:t>Necessary in an event sourced architecture</a:t>
            </a:r>
          </a:p>
          <a:p>
            <a:r>
              <a:rPr lang="en-IN" sz="2800" b="1" dirty="0">
                <a:solidFill>
                  <a:srgbClr val="333333"/>
                </a:solidFill>
                <a:latin typeface="Helvetica Neue" panose="02000503000000020004" pitchFamily="2" charset="0"/>
              </a:rPr>
              <a:t>This pattern has the following drawbacks:</a:t>
            </a:r>
          </a:p>
          <a:p>
            <a:pPr>
              <a:buFont typeface="Arial" panose="020B0604020202020204" pitchFamily="34" charset="0"/>
              <a:buChar char="•"/>
            </a:pPr>
            <a:r>
              <a:rPr lang="en-IN" sz="2800" dirty="0">
                <a:solidFill>
                  <a:srgbClr val="333333"/>
                </a:solidFill>
                <a:latin typeface="Helvetica Neue" panose="02000503000000020004" pitchFamily="2" charset="0"/>
              </a:rPr>
              <a:t>Increased complexity</a:t>
            </a:r>
          </a:p>
          <a:p>
            <a:pPr>
              <a:buFont typeface="Arial" panose="020B0604020202020204" pitchFamily="34" charset="0"/>
              <a:buChar char="•"/>
            </a:pPr>
            <a:r>
              <a:rPr lang="en-IN" sz="2800" dirty="0">
                <a:solidFill>
                  <a:srgbClr val="333333"/>
                </a:solidFill>
                <a:latin typeface="Helvetica Neue" panose="02000503000000020004" pitchFamily="2" charset="0"/>
              </a:rPr>
              <a:t>Potential code duplication</a:t>
            </a:r>
          </a:p>
          <a:p>
            <a:pPr>
              <a:buFont typeface="Arial" panose="020B0604020202020204" pitchFamily="34" charset="0"/>
              <a:buChar char="•"/>
            </a:pPr>
            <a:r>
              <a:rPr lang="en-IN" sz="2800" dirty="0">
                <a:solidFill>
                  <a:srgbClr val="333333"/>
                </a:solidFill>
                <a:latin typeface="Helvetica Neue" panose="02000503000000020004" pitchFamily="2" charset="0"/>
              </a:rPr>
              <a:t>Replication lag/eventually consistent views</a:t>
            </a:r>
            <a:endParaRPr lang="en-IN" sz="2800" b="0" i="0" dirty="0">
              <a:solidFill>
                <a:srgbClr val="333333"/>
              </a:solidFill>
              <a:effectLst/>
              <a:latin typeface="Helvetica Neue" panose="02000503000000020004" pitchFamily="2" charset="0"/>
            </a:endParaRPr>
          </a:p>
        </p:txBody>
      </p:sp>
    </p:spTree>
    <p:extLst>
      <p:ext uri="{BB962C8B-B14F-4D97-AF65-F5344CB8AC3E}">
        <p14:creationId xmlns:p14="http://schemas.microsoft.com/office/powerpoint/2010/main" val="327762799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sp>
        <p:nvSpPr>
          <p:cNvPr id="10" name="Rectangle 9">
            <a:extLst>
              <a:ext uri="{FF2B5EF4-FFF2-40B4-BE49-F238E27FC236}">
                <a16:creationId xmlns:a16="http://schemas.microsoft.com/office/drawing/2014/main" id="{0BB7E2C9-5D91-F64A-B7DA-A8B22AEF51C7}"/>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Event Sourcing</a:t>
            </a:r>
          </a:p>
        </p:txBody>
      </p:sp>
      <p:pic>
        <p:nvPicPr>
          <p:cNvPr id="2" name="Picture 1">
            <a:extLst>
              <a:ext uri="{FF2B5EF4-FFF2-40B4-BE49-F238E27FC236}">
                <a16:creationId xmlns:a16="http://schemas.microsoft.com/office/drawing/2014/main" id="{EC60231B-4E7F-8C48-9D78-B66A0CE69498}"/>
              </a:ext>
            </a:extLst>
          </p:cNvPr>
          <p:cNvPicPr>
            <a:picLocks noChangeAspect="1"/>
          </p:cNvPicPr>
          <p:nvPr/>
        </p:nvPicPr>
        <p:blipFill>
          <a:blip r:embed="rId4"/>
          <a:stretch>
            <a:fillRect/>
          </a:stretch>
        </p:blipFill>
        <p:spPr>
          <a:xfrm>
            <a:off x="11636015" y="4727223"/>
            <a:ext cx="5994400" cy="6134100"/>
          </a:xfrm>
          <a:prstGeom prst="rect">
            <a:avLst/>
          </a:prstGeom>
        </p:spPr>
      </p:pic>
      <p:sp>
        <p:nvSpPr>
          <p:cNvPr id="3" name="Rectangle 2">
            <a:extLst>
              <a:ext uri="{FF2B5EF4-FFF2-40B4-BE49-F238E27FC236}">
                <a16:creationId xmlns:a16="http://schemas.microsoft.com/office/drawing/2014/main" id="{900DD851-1955-A04D-B44A-70EDE8E64203}"/>
              </a:ext>
            </a:extLst>
          </p:cNvPr>
          <p:cNvSpPr/>
          <p:nvPr/>
        </p:nvSpPr>
        <p:spPr>
          <a:xfrm>
            <a:off x="9873964" y="2337696"/>
            <a:ext cx="10836275" cy="1569660"/>
          </a:xfrm>
          <a:prstGeom prst="rect">
            <a:avLst/>
          </a:prstGeom>
        </p:spPr>
        <p:txBody>
          <a:bodyPr>
            <a:spAutoFit/>
          </a:bodyPr>
          <a:lstStyle/>
          <a:p>
            <a:r>
              <a:rPr lang="en-IN" sz="3200" dirty="0">
                <a:solidFill>
                  <a:srgbClr val="333333"/>
                </a:solidFill>
                <a:latin typeface="Helvetica Neue" panose="02000503000000020004" pitchFamily="2" charset="0"/>
              </a:rPr>
              <a:t>Event sourcing persists the state of a business entity such an Order or a Customer as a sequence of state-changing events.</a:t>
            </a:r>
            <a:endParaRPr lang="en-US" sz="3200" dirty="0"/>
          </a:p>
        </p:txBody>
      </p:sp>
    </p:spTree>
    <p:extLst>
      <p:ext uri="{BB962C8B-B14F-4D97-AF65-F5344CB8AC3E}">
        <p14:creationId xmlns:p14="http://schemas.microsoft.com/office/powerpoint/2010/main" val="32376818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Event Sourcing</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5" name="Picture 4">
            <a:extLst>
              <a:ext uri="{FF2B5EF4-FFF2-40B4-BE49-F238E27FC236}">
                <a16:creationId xmlns:a16="http://schemas.microsoft.com/office/drawing/2014/main" id="{6C8492C3-67A0-8A4F-86DA-5CB4E8624484}"/>
              </a:ext>
            </a:extLst>
          </p:cNvPr>
          <p:cNvPicPr>
            <a:picLocks noChangeAspect="1"/>
          </p:cNvPicPr>
          <p:nvPr/>
        </p:nvPicPr>
        <p:blipFill>
          <a:blip r:embed="rId4"/>
          <a:stretch>
            <a:fillRect/>
          </a:stretch>
        </p:blipFill>
        <p:spPr>
          <a:xfrm>
            <a:off x="10837068" y="2337696"/>
            <a:ext cx="9144000" cy="5854700"/>
          </a:xfrm>
          <a:prstGeom prst="rect">
            <a:avLst/>
          </a:prstGeom>
        </p:spPr>
      </p:pic>
      <p:sp>
        <p:nvSpPr>
          <p:cNvPr id="6" name="Rectangle 5">
            <a:extLst>
              <a:ext uri="{FF2B5EF4-FFF2-40B4-BE49-F238E27FC236}">
                <a16:creationId xmlns:a16="http://schemas.microsoft.com/office/drawing/2014/main" id="{4A2B5846-F454-0F4C-A441-73A10987FD54}"/>
              </a:ext>
            </a:extLst>
          </p:cNvPr>
          <p:cNvSpPr/>
          <p:nvPr/>
        </p:nvSpPr>
        <p:spPr>
          <a:xfrm>
            <a:off x="10743254" y="11165442"/>
            <a:ext cx="7523085" cy="369332"/>
          </a:xfrm>
          <a:prstGeom prst="rect">
            <a:avLst/>
          </a:prstGeom>
        </p:spPr>
        <p:txBody>
          <a:bodyPr wrap="none">
            <a:spAutoFit/>
          </a:bodyPr>
          <a:lstStyle/>
          <a:p>
            <a:r>
              <a:rPr lang="en-US" dirty="0"/>
              <a:t>https://</a:t>
            </a:r>
            <a:r>
              <a:rPr lang="en-US" dirty="0" err="1"/>
              <a:t>docs.microsoft.com</a:t>
            </a:r>
            <a:r>
              <a:rPr lang="en-US" dirty="0"/>
              <a:t>/</a:t>
            </a:r>
            <a:r>
              <a:rPr lang="en-US" dirty="0" err="1"/>
              <a:t>en</a:t>
            </a:r>
            <a:r>
              <a:rPr lang="en-US" dirty="0"/>
              <a:t>-us/azure/architecture/patterns/event-sourcing</a:t>
            </a:r>
          </a:p>
        </p:txBody>
      </p:sp>
    </p:spTree>
    <p:extLst>
      <p:ext uri="{BB962C8B-B14F-4D97-AF65-F5344CB8AC3E}">
        <p14:creationId xmlns:p14="http://schemas.microsoft.com/office/powerpoint/2010/main" val="226345368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605494DE-B078-4D87-BB01-C8432061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21674137" cy="1219199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1">
            <a:extLst>
              <a:ext uri="{FF2B5EF4-FFF2-40B4-BE49-F238E27FC236}">
                <a16:creationId xmlns:a16="http://schemas.microsoft.com/office/drawing/2014/main" id="{9A0576B0-CD8C-4661-95C8-A9F2CE7CD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09"/>
            <a:ext cx="8398529" cy="12197909"/>
          </a:xfrm>
          <a:prstGeom prst="rect">
            <a:avLst/>
          </a:prstGeom>
          <a:solidFill>
            <a:srgbClr val="000000">
              <a:alpha val="8039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3FF60E2B-3919-423C-B1FF-56CDE6681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678109" cy="12192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rgbClr val="000000">
              <a:alpha val="3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58D76A15-C4C7-CA4B-8F42-EA35FC29B19A}"/>
              </a:ext>
            </a:extLst>
          </p:cNvPr>
          <p:cNvSpPr/>
          <p:nvPr/>
        </p:nvSpPr>
        <p:spPr>
          <a:xfrm>
            <a:off x="1430493" y="1995312"/>
            <a:ext cx="5880976" cy="4244622"/>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7400" b="0" i="0" u="none" strike="noStrike" kern="1200" cap="none" spc="0" normalizeH="0" baseline="0" noProof="0" dirty="0">
                <a:ln>
                  <a:noFill/>
                </a:ln>
                <a:solidFill>
                  <a:srgbClr val="FFFFFF"/>
                </a:solidFill>
                <a:effectLst/>
                <a:uLnTx/>
                <a:uFillTx/>
                <a:latin typeface="Calibri Light" panose="020F0302020204030204"/>
                <a:ea typeface="+mn-ea"/>
                <a:cs typeface="+mn-cs"/>
              </a:rPr>
              <a:t>Event Sourcing</a:t>
            </a:r>
          </a:p>
        </p:txBody>
      </p:sp>
      <p:pic>
        <p:nvPicPr>
          <p:cNvPr id="4" name="Graphic 3">
            <a:extLst>
              <a:ext uri="{FF2B5EF4-FFF2-40B4-BE49-F238E27FC236}">
                <a16:creationId xmlns:a16="http://schemas.microsoft.com/office/drawing/2014/main" id="{E3C5E702-567C-5746-8994-D29B1D9DF4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66339" y="1026558"/>
            <a:ext cx="2299035" cy="278671"/>
          </a:xfrm>
          <a:prstGeom prst="rect">
            <a:avLst/>
          </a:prstGeom>
        </p:spPr>
      </p:pic>
      <p:pic>
        <p:nvPicPr>
          <p:cNvPr id="7" name="Picture 6">
            <a:extLst>
              <a:ext uri="{FF2B5EF4-FFF2-40B4-BE49-F238E27FC236}">
                <a16:creationId xmlns:a16="http://schemas.microsoft.com/office/drawing/2014/main" id="{F46F99A1-3589-8843-B36C-0EE76172C84D}"/>
              </a:ext>
            </a:extLst>
          </p:cNvPr>
          <p:cNvPicPr>
            <a:picLocks noChangeAspect="1"/>
          </p:cNvPicPr>
          <p:nvPr/>
        </p:nvPicPr>
        <p:blipFill>
          <a:blip r:embed="rId4"/>
          <a:stretch>
            <a:fillRect/>
          </a:stretch>
        </p:blipFill>
        <p:spPr>
          <a:xfrm>
            <a:off x="8832541" y="3942195"/>
            <a:ext cx="11861800" cy="3975100"/>
          </a:xfrm>
          <a:prstGeom prst="rect">
            <a:avLst/>
          </a:prstGeom>
        </p:spPr>
      </p:pic>
    </p:spTree>
    <p:extLst>
      <p:ext uri="{BB962C8B-B14F-4D97-AF65-F5344CB8AC3E}">
        <p14:creationId xmlns:p14="http://schemas.microsoft.com/office/powerpoint/2010/main" val="2342976474"/>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4086</TotalTime>
  <Words>1139</Words>
  <Application>Microsoft Macintosh PowerPoint</Application>
  <PresentationFormat>Custom</PresentationFormat>
  <Paragraphs>94</Paragraphs>
  <Slides>32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Calibri</vt:lpstr>
      <vt:lpstr>Calibri Light</vt:lpstr>
      <vt:lpstr>Cambria</vt:lpstr>
      <vt:lpstr>charter</vt:lpstr>
      <vt:lpstr>Helvetica Neue</vt:lpstr>
      <vt:lpstr>Lato</vt:lpstr>
      <vt:lpstr>Merriweather</vt:lpstr>
      <vt:lpstr>Raleway</vt:lpstr>
      <vt:lpstr>Roboto-Regular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Sudhakar Raju</dc:creator>
  <cp:lastModifiedBy>Sudhakar Raju</cp:lastModifiedBy>
  <cp:revision>248</cp:revision>
  <dcterms:created xsi:type="dcterms:W3CDTF">2022-02-14T10:16:37Z</dcterms:created>
  <dcterms:modified xsi:type="dcterms:W3CDTF">2022-04-15T07:56:49Z</dcterms:modified>
</cp:coreProperties>
</file>