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4"/>
  </p:notesMasterIdLst>
  <p:sldIdLst>
    <p:sldId id="259" r:id="rId2"/>
    <p:sldId id="326" r:id="rId3"/>
    <p:sldId id="265" r:id="rId4"/>
    <p:sldId id="266" r:id="rId5"/>
    <p:sldId id="267" r:id="rId6"/>
    <p:sldId id="329" r:id="rId7"/>
    <p:sldId id="348" r:id="rId8"/>
    <p:sldId id="330" r:id="rId9"/>
    <p:sldId id="332" r:id="rId10"/>
    <p:sldId id="333" r:id="rId11"/>
    <p:sldId id="334" r:id="rId12"/>
    <p:sldId id="335" r:id="rId13"/>
    <p:sldId id="336" r:id="rId14"/>
    <p:sldId id="338" r:id="rId15"/>
    <p:sldId id="342" r:id="rId16"/>
    <p:sldId id="339" r:id="rId17"/>
    <p:sldId id="340" r:id="rId18"/>
    <p:sldId id="341" r:id="rId19"/>
    <p:sldId id="337" r:id="rId20"/>
    <p:sldId id="343" r:id="rId21"/>
    <p:sldId id="344" r:id="rId22"/>
    <p:sldId id="345" r:id="rId23"/>
    <p:sldId id="346" r:id="rId24"/>
    <p:sldId id="347" r:id="rId25"/>
    <p:sldId id="307" r:id="rId26"/>
    <p:sldId id="285" r:id="rId27"/>
    <p:sldId id="286" r:id="rId28"/>
    <p:sldId id="287" r:id="rId29"/>
    <p:sldId id="288" r:id="rId30"/>
    <p:sldId id="289" r:id="rId31"/>
    <p:sldId id="290" r:id="rId32"/>
    <p:sldId id="293" r:id="rId33"/>
  </p:sldIdLst>
  <p:sldSz cx="21674138"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64FECC7-B75F-BE66-438B-84734DD27471}" name="Sudhakar Raju" initials="SR" userId="87d6e546d26fba6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A9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p:restoredTop sz="60777"/>
  </p:normalViewPr>
  <p:slideViewPr>
    <p:cSldViewPr snapToGrid="0" snapToObjects="1">
      <p:cViewPr varScale="1">
        <p:scale>
          <a:sx n="43" d="100"/>
          <a:sy n="43" d="100"/>
        </p:scale>
        <p:origin x="2528" y="24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142BF-BAE9-C54D-9909-388E5D703D4F}" type="datetimeFigureOut">
              <a:rPr lang="en-US" smtClean="0"/>
              <a:t>4/11/22</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1A796-0451-0243-BB3C-7F9AB0F6C32E}" type="slidenum">
              <a:rPr lang="en-US" smtClean="0"/>
              <a:t>‹#›</a:t>
            </a:fld>
            <a:endParaRPr lang="en-US"/>
          </a:p>
        </p:txBody>
      </p:sp>
    </p:spTree>
    <p:extLst>
      <p:ext uri="{BB962C8B-B14F-4D97-AF65-F5344CB8AC3E}">
        <p14:creationId xmlns:p14="http://schemas.microsoft.com/office/powerpoint/2010/main" val="260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Journey of Enterprise Architecture. It started with monolith, then Tiered architectures – 2 tier, 3 tier came in. Till then the objective was to solve single purpose software. </a:t>
            </a:r>
          </a:p>
          <a:p>
            <a:endParaRPr lang="en-US" dirty="0"/>
          </a:p>
          <a:p>
            <a:r>
              <a:rPr lang="en-US" dirty="0"/>
              <a:t>Then came Service Oriented Architecture which was leap into way software are built. The term Enterprise Architecture truly made meaning when SOA was adopted.</a:t>
            </a:r>
            <a:endParaRPr lang="en-US" i="1" dirty="0"/>
          </a:p>
          <a:p>
            <a:endParaRPr lang="en-US" i="0" dirty="0"/>
          </a:p>
          <a:p>
            <a:r>
              <a:rPr lang="en-US" i="0" dirty="0"/>
              <a:t>SOA was all good for a while, when there was a need to simplify which introduced microservices</a:t>
            </a:r>
          </a:p>
          <a:p>
            <a:endParaRPr lang="en-US" i="0" dirty="0"/>
          </a:p>
          <a:p>
            <a:r>
              <a:rPr lang="en-US" i="0" dirty="0"/>
              <a:t>Remember, the software evolution was not in isolation, but was in rhythm the way hardware evolved from PC to servers to data centers and now the era of virtualization and cloud</a:t>
            </a:r>
          </a:p>
          <a:p>
            <a:endParaRPr lang="en-US" i="0" dirty="0"/>
          </a:p>
          <a:p>
            <a:r>
              <a:rPr lang="en-US" i="0" dirty="0"/>
              <a:t>While focus of this training is more towards modern architectures like Microservices, an understanding of other patterns, their strengths and weakness would help appreciate the newer architecture</a:t>
            </a:r>
          </a:p>
          <a:p>
            <a:endParaRPr lang="en-US" i="0" dirty="0"/>
          </a:p>
          <a:p>
            <a:r>
              <a:rPr lang="en-US" i="0" dirty="0"/>
              <a:t>Needless to say likelihood of developing any of the legacy architecture is very low, including the SOA</a:t>
            </a:r>
          </a:p>
        </p:txBody>
      </p:sp>
      <p:sp>
        <p:nvSpPr>
          <p:cNvPr id="4" name="Slide Number Placeholder 3"/>
          <p:cNvSpPr>
            <a:spLocks noGrp="1"/>
          </p:cNvSpPr>
          <p:nvPr>
            <p:ph type="sldNum" sz="quarter" idx="5"/>
          </p:nvPr>
        </p:nvSpPr>
        <p:spPr/>
        <p:txBody>
          <a:bodyPr/>
          <a:lstStyle/>
          <a:p>
            <a:fld id="{D091A796-0451-0243-BB3C-7F9AB0F6C32E}" type="slidenum">
              <a:rPr lang="en-US" smtClean="0"/>
              <a:t>6</a:t>
            </a:fld>
            <a:endParaRPr lang="en-US"/>
          </a:p>
        </p:txBody>
      </p:sp>
    </p:spTree>
    <p:extLst>
      <p:ext uri="{BB962C8B-B14F-4D97-AF65-F5344CB8AC3E}">
        <p14:creationId xmlns:p14="http://schemas.microsoft.com/office/powerpoint/2010/main" val="196147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91A796-0451-0243-BB3C-7F9AB0F6C32E}" type="slidenum">
              <a:rPr lang="en-US" smtClean="0"/>
              <a:t>7</a:t>
            </a:fld>
            <a:endParaRPr lang="en-US"/>
          </a:p>
        </p:txBody>
      </p:sp>
    </p:spTree>
    <p:extLst>
      <p:ext uri="{BB962C8B-B14F-4D97-AF65-F5344CB8AC3E}">
        <p14:creationId xmlns:p14="http://schemas.microsoft.com/office/powerpoint/2010/main" val="305932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Monolithic: The term refers to ”formed of single large block of stone”</a:t>
            </a:r>
          </a:p>
          <a:p>
            <a:endParaRPr lang="en-US" dirty="0"/>
          </a:p>
          <a:p>
            <a:r>
              <a:rPr lang="en-US" dirty="0"/>
              <a:t>In software terms, these are programs bundled as single package, having UX, Business Logic Data together. </a:t>
            </a:r>
          </a:p>
          <a:p>
            <a:r>
              <a:rPr lang="en-US" dirty="0"/>
              <a:t>And Build using single programming language</a:t>
            </a:r>
          </a:p>
          <a:p>
            <a:endParaRPr lang="en-US" dirty="0"/>
          </a:p>
          <a:p>
            <a:endParaRPr lang="en-US" dirty="0"/>
          </a:p>
        </p:txBody>
      </p:sp>
      <p:sp>
        <p:nvSpPr>
          <p:cNvPr id="4" name="Slide Number Placeholder 3"/>
          <p:cNvSpPr>
            <a:spLocks noGrp="1"/>
          </p:cNvSpPr>
          <p:nvPr>
            <p:ph type="sldNum" sz="quarter" idx="5"/>
          </p:nvPr>
        </p:nvSpPr>
        <p:spPr/>
        <p:txBody>
          <a:bodyPr/>
          <a:lstStyle/>
          <a:p>
            <a:fld id="{D091A796-0451-0243-BB3C-7F9AB0F6C32E}" type="slidenum">
              <a:rPr lang="en-US" smtClean="0"/>
              <a:t>8</a:t>
            </a:fld>
            <a:endParaRPr lang="en-US"/>
          </a:p>
        </p:txBody>
      </p:sp>
    </p:spTree>
    <p:extLst>
      <p:ext uri="{BB962C8B-B14F-4D97-AF65-F5344CB8AC3E}">
        <p14:creationId xmlns:p14="http://schemas.microsoft.com/office/powerpoint/2010/main" val="308595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Least Complexity: In current context, think of POCs</a:t>
            </a:r>
          </a:p>
        </p:txBody>
      </p:sp>
      <p:sp>
        <p:nvSpPr>
          <p:cNvPr id="4" name="Slide Number Placeholder 3"/>
          <p:cNvSpPr>
            <a:spLocks noGrp="1"/>
          </p:cNvSpPr>
          <p:nvPr>
            <p:ph type="sldNum" sz="quarter" idx="5"/>
          </p:nvPr>
        </p:nvSpPr>
        <p:spPr/>
        <p:txBody>
          <a:bodyPr/>
          <a:lstStyle/>
          <a:p>
            <a:fld id="{D091A796-0451-0243-BB3C-7F9AB0F6C32E}" type="slidenum">
              <a:rPr lang="en-US" smtClean="0"/>
              <a:t>9</a:t>
            </a:fld>
            <a:endParaRPr lang="en-US"/>
          </a:p>
        </p:txBody>
      </p:sp>
    </p:spTree>
    <p:extLst>
      <p:ext uri="{BB962C8B-B14F-4D97-AF65-F5344CB8AC3E}">
        <p14:creationId xmlns:p14="http://schemas.microsoft.com/office/powerpoint/2010/main" val="388838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is a reference when programs run in different process context</a:t>
            </a:r>
          </a:p>
          <a:p>
            <a:r>
              <a:rPr lang="en-US" dirty="0"/>
              <a:t>Layer is more organization of code in different , but run in single process space</a:t>
            </a:r>
          </a:p>
        </p:txBody>
      </p:sp>
      <p:sp>
        <p:nvSpPr>
          <p:cNvPr id="4" name="Slide Number Placeholder 3"/>
          <p:cNvSpPr>
            <a:spLocks noGrp="1"/>
          </p:cNvSpPr>
          <p:nvPr>
            <p:ph type="sldNum" sz="quarter" idx="5"/>
          </p:nvPr>
        </p:nvSpPr>
        <p:spPr/>
        <p:txBody>
          <a:bodyPr/>
          <a:lstStyle/>
          <a:p>
            <a:fld id="{D091A796-0451-0243-BB3C-7F9AB0F6C32E}" type="slidenum">
              <a:rPr lang="en-US" smtClean="0"/>
              <a:t>10</a:t>
            </a:fld>
            <a:endParaRPr lang="en-US"/>
          </a:p>
        </p:txBody>
      </p:sp>
    </p:spTree>
    <p:extLst>
      <p:ext uri="{BB962C8B-B14F-4D97-AF65-F5344CB8AC3E}">
        <p14:creationId xmlns:p14="http://schemas.microsoft.com/office/powerpoint/2010/main" val="384640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Relevance to Mobile Deployment</a:t>
            </a:r>
          </a:p>
          <a:p>
            <a:endParaRPr lang="en-US" dirty="0"/>
          </a:p>
          <a:p>
            <a:r>
              <a:rPr lang="en-US" dirty="0"/>
              <a:t>Next slide cue:</a:t>
            </a:r>
          </a:p>
          <a:p>
            <a:r>
              <a:rPr lang="en-US" dirty="0"/>
              <a:t>The challenges, along with advancement of networks, servers </a:t>
            </a:r>
            <a:r>
              <a:rPr lang="en-US" dirty="0" err="1"/>
              <a:t>etc</a:t>
            </a:r>
            <a:r>
              <a:rPr lang="en-US" dirty="0"/>
              <a:t> push folks to see how to minimize the client foot print</a:t>
            </a:r>
          </a:p>
        </p:txBody>
      </p:sp>
      <p:sp>
        <p:nvSpPr>
          <p:cNvPr id="4" name="Slide Number Placeholder 3"/>
          <p:cNvSpPr>
            <a:spLocks noGrp="1"/>
          </p:cNvSpPr>
          <p:nvPr>
            <p:ph type="sldNum" sz="quarter" idx="5"/>
          </p:nvPr>
        </p:nvSpPr>
        <p:spPr/>
        <p:txBody>
          <a:bodyPr/>
          <a:lstStyle/>
          <a:p>
            <a:fld id="{D091A796-0451-0243-BB3C-7F9AB0F6C32E}" type="slidenum">
              <a:rPr lang="en-US" smtClean="0"/>
              <a:t>11</a:t>
            </a:fld>
            <a:endParaRPr lang="en-US"/>
          </a:p>
        </p:txBody>
      </p:sp>
    </p:spTree>
    <p:extLst>
      <p:ext uri="{BB962C8B-B14F-4D97-AF65-F5344CB8AC3E}">
        <p14:creationId xmlns:p14="http://schemas.microsoft.com/office/powerpoint/2010/main" val="144521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Business Logic moved to server, there are variants in 3-tier or n-tier  - Web Server, App Server</a:t>
            </a:r>
          </a:p>
        </p:txBody>
      </p:sp>
      <p:sp>
        <p:nvSpPr>
          <p:cNvPr id="4" name="Slide Number Placeholder 3"/>
          <p:cNvSpPr>
            <a:spLocks noGrp="1"/>
          </p:cNvSpPr>
          <p:nvPr>
            <p:ph type="sldNum" sz="quarter" idx="5"/>
          </p:nvPr>
        </p:nvSpPr>
        <p:spPr/>
        <p:txBody>
          <a:bodyPr/>
          <a:lstStyle/>
          <a:p>
            <a:fld id="{D091A796-0451-0243-BB3C-7F9AB0F6C32E}" type="slidenum">
              <a:rPr lang="en-US" smtClean="0"/>
              <a:t>12</a:t>
            </a:fld>
            <a:endParaRPr lang="en-US"/>
          </a:p>
        </p:txBody>
      </p:sp>
    </p:spTree>
    <p:extLst>
      <p:ext uri="{BB962C8B-B14F-4D97-AF65-F5344CB8AC3E}">
        <p14:creationId xmlns:p14="http://schemas.microsoft.com/office/powerpoint/2010/main" val="170595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91A796-0451-0243-BB3C-7F9AB0F6C32E}" type="slidenum">
              <a:rPr lang="en-US" smtClean="0"/>
              <a:t>19</a:t>
            </a:fld>
            <a:endParaRPr lang="en-US"/>
          </a:p>
        </p:txBody>
      </p:sp>
    </p:spTree>
    <p:extLst>
      <p:ext uri="{BB962C8B-B14F-4D97-AF65-F5344CB8AC3E}">
        <p14:creationId xmlns:p14="http://schemas.microsoft.com/office/powerpoint/2010/main" val="223276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9267" y="1995312"/>
            <a:ext cx="16255604" cy="4244622"/>
          </a:xfrm>
        </p:spPr>
        <p:txBody>
          <a:bodyPr anchor="b"/>
          <a:lstStyle>
            <a:lvl1pPr algn="ctr">
              <a:defRPr sz="10666"/>
            </a:lvl1pPr>
          </a:lstStyle>
          <a:p>
            <a:r>
              <a:rPr lang="en-GB"/>
              <a:t>Click to edit Master title style</a:t>
            </a:r>
            <a:endParaRPr lang="en-US" dirty="0"/>
          </a:p>
        </p:txBody>
      </p:sp>
      <p:sp>
        <p:nvSpPr>
          <p:cNvPr id="3" name="Subtitle 2"/>
          <p:cNvSpPr>
            <a:spLocks noGrp="1"/>
          </p:cNvSpPr>
          <p:nvPr>
            <p:ph type="subTitle" idx="1"/>
          </p:nvPr>
        </p:nvSpPr>
        <p:spPr>
          <a:xfrm>
            <a:off x="2709267" y="6403623"/>
            <a:ext cx="16255604" cy="2943577"/>
          </a:xfrm>
        </p:spPr>
        <p:txBody>
          <a:bodyPr/>
          <a:lstStyle>
            <a:lvl1pPr marL="0" indent="0" algn="ctr">
              <a:buNone/>
              <a:defRPr sz="4266"/>
            </a:lvl1pPr>
            <a:lvl2pPr marL="812764" indent="0" algn="ctr">
              <a:buNone/>
              <a:defRPr sz="3555"/>
            </a:lvl2pPr>
            <a:lvl3pPr marL="1625529" indent="0" algn="ctr">
              <a:buNone/>
              <a:defRPr sz="3200"/>
            </a:lvl3pPr>
            <a:lvl4pPr marL="2438293" indent="0" algn="ctr">
              <a:buNone/>
              <a:defRPr sz="2844"/>
            </a:lvl4pPr>
            <a:lvl5pPr marL="3251058" indent="0" algn="ctr">
              <a:buNone/>
              <a:defRPr sz="2844"/>
            </a:lvl5pPr>
            <a:lvl6pPr marL="4063822" indent="0" algn="ctr">
              <a:buNone/>
              <a:defRPr sz="2844"/>
            </a:lvl6pPr>
            <a:lvl7pPr marL="4876587" indent="0" algn="ctr">
              <a:buNone/>
              <a:defRPr sz="2844"/>
            </a:lvl7pPr>
            <a:lvl8pPr marL="5689351" indent="0" algn="ctr">
              <a:buNone/>
              <a:defRPr sz="2844"/>
            </a:lvl8pPr>
            <a:lvl9pPr marL="6502116" indent="0" algn="ctr">
              <a:buNone/>
              <a:defRPr sz="2844"/>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140744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401544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0555" y="649111"/>
            <a:ext cx="4673486" cy="1033215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90097" y="649111"/>
            <a:ext cx="13749531" cy="1033215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257751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29617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8808" y="3039535"/>
            <a:ext cx="18693944" cy="5071532"/>
          </a:xfrm>
        </p:spPr>
        <p:txBody>
          <a:bodyPr anchor="b"/>
          <a:lstStyle>
            <a:lvl1pPr>
              <a:defRPr sz="10666"/>
            </a:lvl1pPr>
          </a:lstStyle>
          <a:p>
            <a:r>
              <a:rPr lang="en-GB"/>
              <a:t>Click to edit Master title style</a:t>
            </a:r>
            <a:endParaRPr lang="en-US" dirty="0"/>
          </a:p>
        </p:txBody>
      </p:sp>
      <p:sp>
        <p:nvSpPr>
          <p:cNvPr id="3" name="Text Placeholder 2"/>
          <p:cNvSpPr>
            <a:spLocks noGrp="1"/>
          </p:cNvSpPr>
          <p:nvPr>
            <p:ph type="body" idx="1"/>
          </p:nvPr>
        </p:nvSpPr>
        <p:spPr>
          <a:xfrm>
            <a:off x="1478808" y="8159046"/>
            <a:ext cx="18693944" cy="2666999"/>
          </a:xfrm>
        </p:spPr>
        <p:txBody>
          <a:bodyPr/>
          <a:lstStyle>
            <a:lvl1pPr marL="0" indent="0">
              <a:buNone/>
              <a:defRPr sz="4266">
                <a:solidFill>
                  <a:schemeClr val="tx1">
                    <a:tint val="75000"/>
                  </a:schemeClr>
                </a:solidFill>
              </a:defRPr>
            </a:lvl1pPr>
            <a:lvl2pPr marL="812764" indent="0">
              <a:buNone/>
              <a:defRPr sz="3555">
                <a:solidFill>
                  <a:schemeClr val="tx1">
                    <a:tint val="75000"/>
                  </a:schemeClr>
                </a:solidFill>
              </a:defRPr>
            </a:lvl2pPr>
            <a:lvl3pPr marL="1625529" indent="0">
              <a:buNone/>
              <a:defRPr sz="3200">
                <a:solidFill>
                  <a:schemeClr val="tx1">
                    <a:tint val="75000"/>
                  </a:schemeClr>
                </a:solidFill>
              </a:defRPr>
            </a:lvl3pPr>
            <a:lvl4pPr marL="2438293" indent="0">
              <a:buNone/>
              <a:defRPr sz="2844">
                <a:solidFill>
                  <a:schemeClr val="tx1">
                    <a:tint val="75000"/>
                  </a:schemeClr>
                </a:solidFill>
              </a:defRPr>
            </a:lvl4pPr>
            <a:lvl5pPr marL="3251058" indent="0">
              <a:buNone/>
              <a:defRPr sz="2844">
                <a:solidFill>
                  <a:schemeClr val="tx1">
                    <a:tint val="75000"/>
                  </a:schemeClr>
                </a:solidFill>
              </a:defRPr>
            </a:lvl5pPr>
            <a:lvl6pPr marL="4063822" indent="0">
              <a:buNone/>
              <a:defRPr sz="2844">
                <a:solidFill>
                  <a:schemeClr val="tx1">
                    <a:tint val="75000"/>
                  </a:schemeClr>
                </a:solidFill>
              </a:defRPr>
            </a:lvl6pPr>
            <a:lvl7pPr marL="4876587" indent="0">
              <a:buNone/>
              <a:defRPr sz="2844">
                <a:solidFill>
                  <a:schemeClr val="tx1">
                    <a:tint val="75000"/>
                  </a:schemeClr>
                </a:solidFill>
              </a:defRPr>
            </a:lvl7pPr>
            <a:lvl8pPr marL="5689351" indent="0">
              <a:buNone/>
              <a:defRPr sz="2844">
                <a:solidFill>
                  <a:schemeClr val="tx1">
                    <a:tint val="75000"/>
                  </a:schemeClr>
                </a:solidFill>
              </a:defRPr>
            </a:lvl8pPr>
            <a:lvl9pPr marL="6502116" indent="0">
              <a:buNone/>
              <a:defRPr sz="2844">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0359DF0-8C4E-B24A-81DD-4A09706C3D9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46957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90097" y="3245556"/>
            <a:ext cx="9211509" cy="7735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972532" y="3245556"/>
            <a:ext cx="9211509" cy="7735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0359DF0-8C4E-B24A-81DD-4A09706C3D9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426118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92920" y="649112"/>
            <a:ext cx="18693944" cy="235655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92921" y="2988734"/>
            <a:ext cx="9169175"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GB"/>
              <a:t>Click to edit Master text styles</a:t>
            </a:r>
          </a:p>
        </p:txBody>
      </p:sp>
      <p:sp>
        <p:nvSpPr>
          <p:cNvPr id="4" name="Content Placeholder 3"/>
          <p:cNvSpPr>
            <a:spLocks noGrp="1"/>
          </p:cNvSpPr>
          <p:nvPr>
            <p:ph sz="half" idx="2"/>
          </p:nvPr>
        </p:nvSpPr>
        <p:spPr>
          <a:xfrm>
            <a:off x="1492921" y="4453467"/>
            <a:ext cx="9169175" cy="6550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972532" y="2988734"/>
            <a:ext cx="9214332"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GB"/>
              <a:t>Click to edit Master text styles</a:t>
            </a:r>
          </a:p>
        </p:txBody>
      </p:sp>
      <p:sp>
        <p:nvSpPr>
          <p:cNvPr id="6" name="Content Placeholder 5"/>
          <p:cNvSpPr>
            <a:spLocks noGrp="1"/>
          </p:cNvSpPr>
          <p:nvPr>
            <p:ph sz="quarter" idx="4"/>
          </p:nvPr>
        </p:nvSpPr>
        <p:spPr>
          <a:xfrm>
            <a:off x="10972532" y="4453467"/>
            <a:ext cx="9214332" cy="6550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0359DF0-8C4E-B24A-81DD-4A09706C3D95}" type="datetimeFigureOut">
              <a:rPr lang="en-US" smtClean="0"/>
              <a:t>4/11/22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329570295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0359DF0-8C4E-B24A-81DD-4A09706C3D95}" type="datetimeFigureOut">
              <a:rPr lang="en-US" smtClean="0"/>
              <a:t>4/11/22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380076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59DF0-8C4E-B24A-81DD-4A09706C3D95}" type="datetimeFigureOut">
              <a:rPr lang="en-US" smtClean="0"/>
              <a:t>4/11/22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360110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GB"/>
              <a:t>Click to edit Master title style</a:t>
            </a:r>
            <a:endParaRPr lang="en-US" dirty="0"/>
          </a:p>
        </p:txBody>
      </p:sp>
      <p:sp>
        <p:nvSpPr>
          <p:cNvPr id="3" name="Content Placeholder 2"/>
          <p:cNvSpPr>
            <a:spLocks noGrp="1"/>
          </p:cNvSpPr>
          <p:nvPr>
            <p:ph idx="1"/>
          </p:nvPr>
        </p:nvSpPr>
        <p:spPr>
          <a:xfrm>
            <a:off x="9214332" y="1755423"/>
            <a:ext cx="10972532" cy="8664222"/>
          </a:xfrm>
        </p:spPr>
        <p:txBody>
          <a:bodyPr/>
          <a:lstStyle>
            <a:lvl1pPr>
              <a:defRPr sz="5689"/>
            </a:lvl1pPr>
            <a:lvl2pPr>
              <a:defRPr sz="4978"/>
            </a:lvl2pPr>
            <a:lvl3pPr>
              <a:defRPr sz="4266"/>
            </a:lvl3pPr>
            <a:lvl4pPr>
              <a:defRPr sz="3555"/>
            </a:lvl4pPr>
            <a:lvl5pPr>
              <a:defRPr sz="3555"/>
            </a:lvl5pPr>
            <a:lvl6pPr>
              <a:defRPr sz="3555"/>
            </a:lvl6pPr>
            <a:lvl7pPr>
              <a:defRPr sz="3555"/>
            </a:lvl7pPr>
            <a:lvl8pPr>
              <a:defRPr sz="3555"/>
            </a:lvl8pPr>
            <a:lvl9pPr>
              <a:defRPr sz="355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GB"/>
              <a:t>Click to edit Master text styles</a:t>
            </a:r>
          </a:p>
        </p:txBody>
      </p:sp>
      <p:sp>
        <p:nvSpPr>
          <p:cNvPr id="5" name="Date Placeholder 4"/>
          <p:cNvSpPr>
            <a:spLocks noGrp="1"/>
          </p:cNvSpPr>
          <p:nvPr>
            <p:ph type="dt" sz="half" idx="10"/>
          </p:nvPr>
        </p:nvSpPr>
        <p:spPr/>
        <p:txBody>
          <a:bodyPr/>
          <a:lstStyle/>
          <a:p>
            <a:fld id="{60359DF0-8C4E-B24A-81DD-4A09706C3D9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1209922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GB"/>
              <a:t>Click to edit Master title style</a:t>
            </a:r>
            <a:endParaRPr lang="en-US" dirty="0"/>
          </a:p>
        </p:txBody>
      </p:sp>
      <p:sp>
        <p:nvSpPr>
          <p:cNvPr id="3" name="Picture Placeholder 2"/>
          <p:cNvSpPr>
            <a:spLocks noGrp="1" noChangeAspect="1"/>
          </p:cNvSpPr>
          <p:nvPr>
            <p:ph type="pic" idx="1"/>
          </p:nvPr>
        </p:nvSpPr>
        <p:spPr>
          <a:xfrm>
            <a:off x="9214332" y="1755423"/>
            <a:ext cx="10972532" cy="8664222"/>
          </a:xfrm>
        </p:spPr>
        <p:txBody>
          <a:bodyPr anchor="t"/>
          <a:lstStyle>
            <a:lvl1pPr marL="0" indent="0">
              <a:buNone/>
              <a:defRPr sz="5689"/>
            </a:lvl1pPr>
            <a:lvl2pPr marL="812764" indent="0">
              <a:buNone/>
              <a:defRPr sz="4978"/>
            </a:lvl2pPr>
            <a:lvl3pPr marL="1625529" indent="0">
              <a:buNone/>
              <a:defRPr sz="4266"/>
            </a:lvl3pPr>
            <a:lvl4pPr marL="2438293" indent="0">
              <a:buNone/>
              <a:defRPr sz="3555"/>
            </a:lvl4pPr>
            <a:lvl5pPr marL="3251058" indent="0">
              <a:buNone/>
              <a:defRPr sz="3555"/>
            </a:lvl5pPr>
            <a:lvl6pPr marL="4063822" indent="0">
              <a:buNone/>
              <a:defRPr sz="3555"/>
            </a:lvl6pPr>
            <a:lvl7pPr marL="4876587" indent="0">
              <a:buNone/>
              <a:defRPr sz="3555"/>
            </a:lvl7pPr>
            <a:lvl8pPr marL="5689351" indent="0">
              <a:buNone/>
              <a:defRPr sz="3555"/>
            </a:lvl8pPr>
            <a:lvl9pPr marL="6502116" indent="0">
              <a:buNone/>
              <a:defRPr sz="3555"/>
            </a:lvl9pPr>
          </a:lstStyle>
          <a:p>
            <a:r>
              <a:rPr lang="en-GB"/>
              <a:t>Click icon to add picture</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GB"/>
              <a:t>Click to edit Master text styles</a:t>
            </a:r>
          </a:p>
        </p:txBody>
      </p:sp>
      <p:sp>
        <p:nvSpPr>
          <p:cNvPr id="5" name="Date Placeholder 4"/>
          <p:cNvSpPr>
            <a:spLocks noGrp="1"/>
          </p:cNvSpPr>
          <p:nvPr>
            <p:ph type="dt" sz="half" idx="10"/>
          </p:nvPr>
        </p:nvSpPr>
        <p:spPr/>
        <p:txBody>
          <a:bodyPr/>
          <a:lstStyle/>
          <a:p>
            <a:fld id="{60359DF0-8C4E-B24A-81DD-4A09706C3D9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265563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90097" y="649112"/>
            <a:ext cx="18693944" cy="235655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90097" y="3245556"/>
            <a:ext cx="18693944" cy="77357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90097" y="11300179"/>
            <a:ext cx="4876681" cy="649111"/>
          </a:xfrm>
          <a:prstGeom prst="rect">
            <a:avLst/>
          </a:prstGeom>
        </p:spPr>
        <p:txBody>
          <a:bodyPr vert="horz" lIns="91440" tIns="45720" rIns="91440" bIns="45720" rtlCol="0" anchor="ctr"/>
          <a:lstStyle>
            <a:lvl1pPr algn="l">
              <a:defRPr sz="2133">
                <a:solidFill>
                  <a:schemeClr val="tx1">
                    <a:tint val="75000"/>
                  </a:schemeClr>
                </a:solidFill>
              </a:defRPr>
            </a:lvl1pPr>
          </a:lstStyle>
          <a:p>
            <a:fld id="{60359DF0-8C4E-B24A-81DD-4A09706C3D95}" type="datetimeFigureOut">
              <a:rPr lang="en-US" smtClean="0"/>
              <a:t>4/11/22</a:t>
            </a:fld>
            <a:endParaRPr lang="en-US"/>
          </a:p>
        </p:txBody>
      </p:sp>
      <p:sp>
        <p:nvSpPr>
          <p:cNvPr id="5" name="Footer Placeholder 4"/>
          <p:cNvSpPr>
            <a:spLocks noGrp="1"/>
          </p:cNvSpPr>
          <p:nvPr>
            <p:ph type="ftr" sz="quarter" idx="3"/>
          </p:nvPr>
        </p:nvSpPr>
        <p:spPr>
          <a:xfrm>
            <a:off x="7179558" y="11300179"/>
            <a:ext cx="7315022" cy="649111"/>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07360" y="11300179"/>
            <a:ext cx="4876681" cy="649111"/>
          </a:xfrm>
          <a:prstGeom prst="rect">
            <a:avLst/>
          </a:prstGeom>
        </p:spPr>
        <p:txBody>
          <a:bodyPr vert="horz" lIns="91440" tIns="45720" rIns="91440" bIns="45720" rtlCol="0" anchor="ctr"/>
          <a:lstStyle>
            <a:lvl1pPr algn="r">
              <a:defRPr sz="2133">
                <a:solidFill>
                  <a:schemeClr val="tx1">
                    <a:tint val="75000"/>
                  </a:schemeClr>
                </a:solidFill>
              </a:defRPr>
            </a:lvl1pPr>
          </a:lstStyle>
          <a:p>
            <a:fld id="{3AE6CC69-44BD-7E45-BF61-3E66D77C875A}" type="slidenum">
              <a:rPr lang="en-US" smtClean="0"/>
              <a:t>‹#›</a:t>
            </a:fld>
            <a:endParaRPr lang="en-US"/>
          </a:p>
        </p:txBody>
      </p:sp>
    </p:spTree>
    <p:extLst>
      <p:ext uri="{BB962C8B-B14F-4D97-AF65-F5344CB8AC3E}">
        <p14:creationId xmlns:p14="http://schemas.microsoft.com/office/powerpoint/2010/main" val="243893210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625529" rtl="0" eaLnBrk="1" latinLnBrk="0" hangingPunct="1">
        <a:lnSpc>
          <a:spcPct val="90000"/>
        </a:lnSpc>
        <a:spcBef>
          <a:spcPct val="0"/>
        </a:spcBef>
        <a:buNone/>
        <a:defRPr sz="7822" kern="1200">
          <a:solidFill>
            <a:schemeClr val="tx1"/>
          </a:solidFill>
          <a:latin typeface="+mj-lt"/>
          <a:ea typeface="+mj-ea"/>
          <a:cs typeface="+mj-cs"/>
        </a:defRPr>
      </a:lvl1pPr>
    </p:titleStyle>
    <p:bodyStyle>
      <a:lvl1pPr marL="406382" indent="-406382" algn="l" defTabSz="1625529" rtl="0" eaLnBrk="1" latinLnBrk="0"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147" indent="-406382" algn="l" defTabSz="1625529" rtl="0" eaLnBrk="1" latinLnBrk="0" hangingPunct="1">
        <a:lnSpc>
          <a:spcPct val="90000"/>
        </a:lnSpc>
        <a:spcBef>
          <a:spcPts val="889"/>
        </a:spcBef>
        <a:buFont typeface="Arial" panose="020B0604020202020204" pitchFamily="34" charset="0"/>
        <a:buChar char="•"/>
        <a:defRPr sz="4266" kern="1200">
          <a:solidFill>
            <a:schemeClr val="tx1"/>
          </a:solidFill>
          <a:latin typeface="+mn-lt"/>
          <a:ea typeface="+mn-ea"/>
          <a:cs typeface="+mn-cs"/>
        </a:defRPr>
      </a:lvl2pPr>
      <a:lvl3pPr marL="2031911" indent="-406382" algn="l" defTabSz="1625529" rtl="0" eaLnBrk="1" latinLnBrk="0" hangingPunct="1">
        <a:lnSpc>
          <a:spcPct val="90000"/>
        </a:lnSpc>
        <a:spcBef>
          <a:spcPts val="889"/>
        </a:spcBef>
        <a:buFont typeface="Arial" panose="020B0604020202020204" pitchFamily="34" charset="0"/>
        <a:buChar char="•"/>
        <a:defRPr sz="3555" kern="1200">
          <a:solidFill>
            <a:schemeClr val="tx1"/>
          </a:solidFill>
          <a:latin typeface="+mn-lt"/>
          <a:ea typeface="+mn-ea"/>
          <a:cs typeface="+mn-cs"/>
        </a:defRPr>
      </a:lvl3pPr>
      <a:lvl4pPr marL="2844676"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440"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204"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2969"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5733"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498"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625529" rtl="0" eaLnBrk="1" latinLnBrk="0" hangingPunct="1">
        <a:defRPr sz="3200" kern="1200">
          <a:solidFill>
            <a:schemeClr val="tx1"/>
          </a:solidFill>
          <a:latin typeface="+mn-lt"/>
          <a:ea typeface="+mn-ea"/>
          <a:cs typeface="+mn-cs"/>
        </a:defRPr>
      </a:lvl1pPr>
      <a:lvl2pPr marL="812764" algn="l" defTabSz="1625529" rtl="0" eaLnBrk="1" latinLnBrk="0" hangingPunct="1">
        <a:defRPr sz="3200" kern="1200">
          <a:solidFill>
            <a:schemeClr val="tx1"/>
          </a:solidFill>
          <a:latin typeface="+mn-lt"/>
          <a:ea typeface="+mn-ea"/>
          <a:cs typeface="+mn-cs"/>
        </a:defRPr>
      </a:lvl2pPr>
      <a:lvl3pPr marL="1625529" algn="l" defTabSz="1625529" rtl="0" eaLnBrk="1" latinLnBrk="0" hangingPunct="1">
        <a:defRPr sz="3200" kern="1200">
          <a:solidFill>
            <a:schemeClr val="tx1"/>
          </a:solidFill>
          <a:latin typeface="+mn-lt"/>
          <a:ea typeface="+mn-ea"/>
          <a:cs typeface="+mn-cs"/>
        </a:defRPr>
      </a:lvl3pPr>
      <a:lvl4pPr marL="2438293" algn="l" defTabSz="1625529" rtl="0" eaLnBrk="1" latinLnBrk="0" hangingPunct="1">
        <a:defRPr sz="3200" kern="1200">
          <a:solidFill>
            <a:schemeClr val="tx1"/>
          </a:solidFill>
          <a:latin typeface="+mn-lt"/>
          <a:ea typeface="+mn-ea"/>
          <a:cs typeface="+mn-cs"/>
        </a:defRPr>
      </a:lvl4pPr>
      <a:lvl5pPr marL="3251058" algn="l" defTabSz="1625529" rtl="0" eaLnBrk="1" latinLnBrk="0" hangingPunct="1">
        <a:defRPr sz="3200" kern="1200">
          <a:solidFill>
            <a:schemeClr val="tx1"/>
          </a:solidFill>
          <a:latin typeface="+mn-lt"/>
          <a:ea typeface="+mn-ea"/>
          <a:cs typeface="+mn-cs"/>
        </a:defRPr>
      </a:lvl5pPr>
      <a:lvl6pPr marL="4063822" algn="l" defTabSz="1625529" rtl="0" eaLnBrk="1" latinLnBrk="0" hangingPunct="1">
        <a:defRPr sz="3200" kern="1200">
          <a:solidFill>
            <a:schemeClr val="tx1"/>
          </a:solidFill>
          <a:latin typeface="+mn-lt"/>
          <a:ea typeface="+mn-ea"/>
          <a:cs typeface="+mn-cs"/>
        </a:defRPr>
      </a:lvl6pPr>
      <a:lvl7pPr marL="4876587" algn="l" defTabSz="1625529" rtl="0" eaLnBrk="1" latinLnBrk="0" hangingPunct="1">
        <a:defRPr sz="3200" kern="1200">
          <a:solidFill>
            <a:schemeClr val="tx1"/>
          </a:solidFill>
          <a:latin typeface="+mn-lt"/>
          <a:ea typeface="+mn-ea"/>
          <a:cs typeface="+mn-cs"/>
        </a:defRPr>
      </a:lvl7pPr>
      <a:lvl8pPr marL="5689351" algn="l" defTabSz="1625529" rtl="0" eaLnBrk="1" latinLnBrk="0" hangingPunct="1">
        <a:defRPr sz="3200" kern="1200">
          <a:solidFill>
            <a:schemeClr val="tx1"/>
          </a:solidFill>
          <a:latin typeface="+mn-lt"/>
          <a:ea typeface="+mn-ea"/>
          <a:cs typeface="+mn-cs"/>
        </a:defRPr>
      </a:lvl8pPr>
      <a:lvl9pPr marL="6502116" algn="l" defTabSz="162552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tandardized_service_contract" TargetMode="External"/><Relationship Id="rId2" Type="http://schemas.openxmlformats.org/officeDocument/2006/relationships/hyperlink" Target="https://en.wikipedia.org/wiki/Service_statelessness_principl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B610E-4A6B-D94F-AB07-0CF8B9C0B4F0}"/>
              </a:ext>
            </a:extLst>
          </p:cNvPr>
          <p:cNvSpPr txBox="1"/>
          <p:nvPr/>
        </p:nvSpPr>
        <p:spPr>
          <a:xfrm>
            <a:off x="886856" y="3671643"/>
            <a:ext cx="16245203" cy="1405449"/>
          </a:xfrm>
          <a:prstGeom prst="rect">
            <a:avLst/>
          </a:prstGeom>
          <a:noFill/>
        </p:spPr>
        <p:txBody>
          <a:bodyPr wrap="square" rtlCol="0">
            <a:spAutoFit/>
          </a:bodyPr>
          <a:lstStyle/>
          <a:p>
            <a:r>
              <a:rPr lang="en-US" sz="8533" dirty="0">
                <a:solidFill>
                  <a:srgbClr val="5A9BD6"/>
                </a:solidFill>
              </a:rPr>
              <a:t>Architecture Evolution</a:t>
            </a:r>
          </a:p>
        </p:txBody>
      </p:sp>
      <p:sp>
        <p:nvSpPr>
          <p:cNvPr id="6" name="TextBox 5">
            <a:extLst>
              <a:ext uri="{FF2B5EF4-FFF2-40B4-BE49-F238E27FC236}">
                <a16:creationId xmlns:a16="http://schemas.microsoft.com/office/drawing/2014/main" id="{4D0D6C5B-D68B-2542-8F33-9DDA210ECF76}"/>
              </a:ext>
            </a:extLst>
          </p:cNvPr>
          <p:cNvSpPr txBox="1"/>
          <p:nvPr/>
        </p:nvSpPr>
        <p:spPr>
          <a:xfrm>
            <a:off x="886856" y="10929065"/>
            <a:ext cx="5549116" cy="461665"/>
          </a:xfrm>
          <a:prstGeom prst="rect">
            <a:avLst/>
          </a:prstGeom>
          <a:noFill/>
        </p:spPr>
        <p:txBody>
          <a:bodyPr wrap="square" rtlCol="0">
            <a:spAutoFit/>
          </a:bodyPr>
          <a:lstStyle/>
          <a:p>
            <a:r>
              <a:rPr lang="en-US" sz="2400" dirty="0">
                <a:solidFill>
                  <a:schemeClr val="tx1">
                    <a:lumMod val="75000"/>
                  </a:schemeClr>
                </a:solidFill>
              </a:rPr>
              <a:t>Presenter: Sudhakar Raju</a:t>
            </a:r>
          </a:p>
        </p:txBody>
      </p:sp>
    </p:spTree>
    <p:extLst>
      <p:ext uri="{BB962C8B-B14F-4D97-AF65-F5344CB8AC3E}">
        <p14:creationId xmlns:p14="http://schemas.microsoft.com/office/powerpoint/2010/main" val="126904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68900" y="2109073"/>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2-Tier Architecture</a:t>
            </a:r>
          </a:p>
        </p:txBody>
      </p:sp>
      <p:sp>
        <p:nvSpPr>
          <p:cNvPr id="19" name="Rectangle 18">
            <a:extLst>
              <a:ext uri="{FF2B5EF4-FFF2-40B4-BE49-F238E27FC236}">
                <a16:creationId xmlns:a16="http://schemas.microsoft.com/office/drawing/2014/main" id="{40B284FF-CE76-B440-A9DA-08419EBBB2AA}"/>
              </a:ext>
            </a:extLst>
          </p:cNvPr>
          <p:cNvSpPr/>
          <p:nvPr/>
        </p:nvSpPr>
        <p:spPr>
          <a:xfrm>
            <a:off x="9299214" y="2996876"/>
            <a:ext cx="4250531" cy="2655779"/>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20000"/>
                    <a:lumOff val="80000"/>
                  </a:schemeClr>
                </a:solidFill>
              </a:rPr>
              <a:t>Client</a:t>
            </a:r>
          </a:p>
        </p:txBody>
      </p:sp>
      <p:sp>
        <p:nvSpPr>
          <p:cNvPr id="21" name="Rectangle 20">
            <a:extLst>
              <a:ext uri="{FF2B5EF4-FFF2-40B4-BE49-F238E27FC236}">
                <a16:creationId xmlns:a16="http://schemas.microsoft.com/office/drawing/2014/main" id="{B1847A52-CAFC-454D-B711-5C6E979E377D}"/>
              </a:ext>
            </a:extLst>
          </p:cNvPr>
          <p:cNvSpPr/>
          <p:nvPr/>
        </p:nvSpPr>
        <p:spPr>
          <a:xfrm>
            <a:off x="9829021" y="3366138"/>
            <a:ext cx="3443633" cy="6793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UX</a:t>
            </a:r>
          </a:p>
        </p:txBody>
      </p:sp>
      <p:sp>
        <p:nvSpPr>
          <p:cNvPr id="24" name="Rectangle 23">
            <a:extLst>
              <a:ext uri="{FF2B5EF4-FFF2-40B4-BE49-F238E27FC236}">
                <a16:creationId xmlns:a16="http://schemas.microsoft.com/office/drawing/2014/main" id="{C751022B-F8E5-984B-837C-2AA844CB25C0}"/>
              </a:ext>
            </a:extLst>
          </p:cNvPr>
          <p:cNvSpPr/>
          <p:nvPr/>
        </p:nvSpPr>
        <p:spPr>
          <a:xfrm>
            <a:off x="9829020" y="4130012"/>
            <a:ext cx="3443633" cy="6793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BL</a:t>
            </a:r>
          </a:p>
        </p:txBody>
      </p:sp>
      <p:sp>
        <p:nvSpPr>
          <p:cNvPr id="25" name="Rectangle 24">
            <a:extLst>
              <a:ext uri="{FF2B5EF4-FFF2-40B4-BE49-F238E27FC236}">
                <a16:creationId xmlns:a16="http://schemas.microsoft.com/office/drawing/2014/main" id="{131D9A8C-3BCE-644E-B36D-9B7601D21FB4}"/>
              </a:ext>
            </a:extLst>
          </p:cNvPr>
          <p:cNvSpPr/>
          <p:nvPr/>
        </p:nvSpPr>
        <p:spPr>
          <a:xfrm>
            <a:off x="9325554" y="7176655"/>
            <a:ext cx="4250531" cy="2154079"/>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20000"/>
                    <a:lumOff val="80000"/>
                  </a:schemeClr>
                </a:solidFill>
              </a:rPr>
              <a:t>Server</a:t>
            </a:r>
          </a:p>
        </p:txBody>
      </p:sp>
      <p:sp>
        <p:nvSpPr>
          <p:cNvPr id="5" name="Can 4">
            <a:extLst>
              <a:ext uri="{FF2B5EF4-FFF2-40B4-BE49-F238E27FC236}">
                <a16:creationId xmlns:a16="http://schemas.microsoft.com/office/drawing/2014/main" id="{CF813F11-A8EE-5140-8361-5B8A4426943B}"/>
              </a:ext>
            </a:extLst>
          </p:cNvPr>
          <p:cNvSpPr/>
          <p:nvPr/>
        </p:nvSpPr>
        <p:spPr>
          <a:xfrm>
            <a:off x="10634769" y="7463326"/>
            <a:ext cx="1579419" cy="12469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DB</a:t>
            </a:r>
          </a:p>
        </p:txBody>
      </p:sp>
      <p:sp>
        <p:nvSpPr>
          <p:cNvPr id="27" name="TextBox 26">
            <a:extLst>
              <a:ext uri="{FF2B5EF4-FFF2-40B4-BE49-F238E27FC236}">
                <a16:creationId xmlns:a16="http://schemas.microsoft.com/office/drawing/2014/main" id="{13BF6B6E-A67A-9642-9285-FC8D2C98EF57}"/>
              </a:ext>
            </a:extLst>
          </p:cNvPr>
          <p:cNvSpPr txBox="1"/>
          <p:nvPr/>
        </p:nvSpPr>
        <p:spPr>
          <a:xfrm>
            <a:off x="13997280" y="7029063"/>
            <a:ext cx="7255662" cy="1151084"/>
          </a:xfrm>
          <a:prstGeom prst="rect">
            <a:avLst/>
          </a:prstGeom>
          <a:noFill/>
        </p:spPr>
        <p:txBody>
          <a:bodyPr wrap="square" rtlCol="0" anchor="ctr">
            <a:spAutoFit/>
          </a:bodyPr>
          <a:lstStyle/>
          <a:p>
            <a:pPr marL="285750" indent="-285750">
              <a:lnSpc>
                <a:spcPct val="200000"/>
              </a:lnSpc>
              <a:spcAft>
                <a:spcPts val="600"/>
              </a:spcAft>
              <a:buFont typeface="Arial" panose="020B0604020202020204" pitchFamily="34" charset="0"/>
              <a:buChar char="•"/>
            </a:pPr>
            <a:r>
              <a:rPr lang="en-US" sz="4000" dirty="0">
                <a:solidFill>
                  <a:schemeClr val="accent5">
                    <a:lumMod val="75000"/>
                  </a:schemeClr>
                </a:solidFill>
              </a:rPr>
              <a:t>Decoupled Database</a:t>
            </a:r>
          </a:p>
        </p:txBody>
      </p:sp>
      <p:sp>
        <p:nvSpPr>
          <p:cNvPr id="28" name="TextBox 27">
            <a:extLst>
              <a:ext uri="{FF2B5EF4-FFF2-40B4-BE49-F238E27FC236}">
                <a16:creationId xmlns:a16="http://schemas.microsoft.com/office/drawing/2014/main" id="{8CAE2ABE-037C-7F41-B723-C72D3FEBD95A}"/>
              </a:ext>
            </a:extLst>
          </p:cNvPr>
          <p:cNvSpPr txBox="1"/>
          <p:nvPr/>
        </p:nvSpPr>
        <p:spPr>
          <a:xfrm>
            <a:off x="14079551" y="2650744"/>
            <a:ext cx="7255662" cy="2382191"/>
          </a:xfrm>
          <a:prstGeom prst="rect">
            <a:avLst/>
          </a:prstGeom>
          <a:noFill/>
        </p:spPr>
        <p:txBody>
          <a:bodyPr wrap="square" rtlCol="0" anchor="ctr">
            <a:spAutoFit/>
          </a:bodyPr>
          <a:lstStyle/>
          <a:p>
            <a:pPr marL="285750" indent="-285750">
              <a:lnSpc>
                <a:spcPct val="200000"/>
              </a:lnSpc>
              <a:spcAft>
                <a:spcPts val="600"/>
              </a:spcAft>
              <a:buFont typeface="Arial" panose="020B0604020202020204" pitchFamily="34" charset="0"/>
              <a:buChar char="•"/>
            </a:pPr>
            <a:r>
              <a:rPr lang="en-US" sz="4000" dirty="0">
                <a:solidFill>
                  <a:schemeClr val="accent5">
                    <a:lumMod val="75000"/>
                  </a:schemeClr>
                </a:solidFill>
              </a:rPr>
              <a:t>Client Application, deployed in user environment</a:t>
            </a:r>
          </a:p>
        </p:txBody>
      </p:sp>
      <p:sp>
        <p:nvSpPr>
          <p:cNvPr id="29" name="Rectangle 28">
            <a:extLst>
              <a:ext uri="{FF2B5EF4-FFF2-40B4-BE49-F238E27FC236}">
                <a16:creationId xmlns:a16="http://schemas.microsoft.com/office/drawing/2014/main" id="{28DB47E1-E7BE-5047-9D7B-EFC030BBDEAE}"/>
              </a:ext>
            </a:extLst>
          </p:cNvPr>
          <p:cNvSpPr/>
          <p:nvPr/>
        </p:nvSpPr>
        <p:spPr>
          <a:xfrm>
            <a:off x="9299214" y="9704147"/>
            <a:ext cx="10654340" cy="1754326"/>
          </a:xfrm>
          <a:prstGeom prst="rect">
            <a:avLst/>
          </a:prstGeom>
        </p:spPr>
        <p:txBody>
          <a:bodyPr wrap="square">
            <a:spAutoFit/>
          </a:bodyPr>
          <a:lstStyle/>
          <a:p>
            <a:r>
              <a:rPr lang="en-US" sz="3600" dirty="0">
                <a:solidFill>
                  <a:schemeClr val="accent4"/>
                </a:solidFill>
              </a:rPr>
              <a:t>Example: </a:t>
            </a:r>
          </a:p>
          <a:p>
            <a:endParaRPr lang="en-US" sz="3600" dirty="0">
              <a:solidFill>
                <a:schemeClr val="accent4"/>
              </a:solidFill>
            </a:endParaRPr>
          </a:p>
          <a:p>
            <a:r>
              <a:rPr lang="en-US" sz="3600" dirty="0">
                <a:solidFill>
                  <a:schemeClr val="accent4"/>
                </a:solidFill>
              </a:rPr>
              <a:t>Windows Programs – VB, VC++, Oracle Forms etc.</a:t>
            </a:r>
          </a:p>
        </p:txBody>
      </p:sp>
      <p:cxnSp>
        <p:nvCxnSpPr>
          <p:cNvPr id="26" name="Straight Connector 25">
            <a:extLst>
              <a:ext uri="{FF2B5EF4-FFF2-40B4-BE49-F238E27FC236}">
                <a16:creationId xmlns:a16="http://schemas.microsoft.com/office/drawing/2014/main" id="{B001D30B-83DF-2341-865A-6C05F08359BB}"/>
              </a:ext>
            </a:extLst>
          </p:cNvPr>
          <p:cNvCxnSpPr>
            <a:cxnSpLocks/>
          </p:cNvCxnSpPr>
          <p:nvPr/>
        </p:nvCxnSpPr>
        <p:spPr>
          <a:xfrm>
            <a:off x="8902951" y="6567055"/>
            <a:ext cx="66224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BF60531-8FB5-7044-9435-327342C86AAA}"/>
              </a:ext>
            </a:extLst>
          </p:cNvPr>
          <p:cNvCxnSpPr>
            <a:stCxn id="19" idx="2"/>
            <a:endCxn id="25" idx="0"/>
          </p:cNvCxnSpPr>
          <p:nvPr/>
        </p:nvCxnSpPr>
        <p:spPr>
          <a:xfrm>
            <a:off x="11424480" y="5652655"/>
            <a:ext cx="26340" cy="1524000"/>
          </a:xfrm>
          <a:prstGeom prst="straightConnector1">
            <a:avLst/>
          </a:prstGeom>
          <a:ln w="635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C99D753-05E8-924B-9694-4630B57872C6}"/>
              </a:ext>
            </a:extLst>
          </p:cNvPr>
          <p:cNvSpPr txBox="1"/>
          <p:nvPr/>
        </p:nvSpPr>
        <p:spPr>
          <a:xfrm>
            <a:off x="8753946" y="6567055"/>
            <a:ext cx="1941006" cy="369332"/>
          </a:xfrm>
          <a:prstGeom prst="rect">
            <a:avLst/>
          </a:prstGeom>
          <a:noFill/>
        </p:spPr>
        <p:txBody>
          <a:bodyPr wrap="square" rtlCol="0">
            <a:spAutoFit/>
          </a:bodyPr>
          <a:lstStyle/>
          <a:p>
            <a:r>
              <a:rPr lang="en-US" dirty="0">
                <a:solidFill>
                  <a:schemeClr val="accent5">
                    <a:lumMod val="50000"/>
                  </a:schemeClr>
                </a:solidFill>
              </a:rPr>
              <a:t>Enterprise</a:t>
            </a:r>
          </a:p>
        </p:txBody>
      </p:sp>
    </p:spTree>
    <p:extLst>
      <p:ext uri="{BB962C8B-B14F-4D97-AF65-F5344CB8AC3E}">
        <p14:creationId xmlns:p14="http://schemas.microsoft.com/office/powerpoint/2010/main" val="43444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289019" y="843463"/>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2 Tier - Architecture</a:t>
            </a:r>
          </a:p>
        </p:txBody>
      </p:sp>
      <p:sp>
        <p:nvSpPr>
          <p:cNvPr id="12" name="TextBox 11">
            <a:extLst>
              <a:ext uri="{FF2B5EF4-FFF2-40B4-BE49-F238E27FC236}">
                <a16:creationId xmlns:a16="http://schemas.microsoft.com/office/drawing/2014/main" id="{9B87932C-A54A-F04E-8B9E-5A852F23163E}"/>
              </a:ext>
            </a:extLst>
          </p:cNvPr>
          <p:cNvSpPr txBox="1"/>
          <p:nvPr/>
        </p:nvSpPr>
        <p:spPr>
          <a:xfrm>
            <a:off x="8653379" y="1305229"/>
            <a:ext cx="12289238" cy="2459135"/>
          </a:xfrm>
          <a:prstGeom prst="rect">
            <a:avLst/>
          </a:prstGeom>
          <a:noFill/>
        </p:spPr>
        <p:txBody>
          <a:bodyPr wrap="square" rtlCol="0">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rPr>
              <a:t>Easy to build</a:t>
            </a:r>
          </a:p>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lang="en-US" sz="4000" dirty="0">
                <a:solidFill>
                  <a:srgbClr val="70AD47"/>
                </a:solidFill>
                <a:latin typeface="Calibri" panose="020F0502020204030204"/>
              </a:rPr>
              <a:t>Sharing of data among users</a:t>
            </a:r>
            <a:endPar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1CA7DDD7-F236-6542-B5ED-ECBA108077EC}"/>
              </a:ext>
            </a:extLst>
          </p:cNvPr>
          <p:cNvSpPr/>
          <p:nvPr/>
        </p:nvSpPr>
        <p:spPr>
          <a:xfrm>
            <a:off x="8653379" y="4570175"/>
            <a:ext cx="11058245" cy="1151084"/>
          </a:xfrm>
          <a:prstGeom prst="rect">
            <a:avLst/>
          </a:prstGeom>
        </p:spPr>
        <p:txBody>
          <a:bodyPr wrap="square">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FF0000"/>
                </a:solidFill>
                <a:effectLst/>
                <a:uLnTx/>
                <a:uFillTx/>
                <a:latin typeface="Calibri" panose="020F0502020204030204"/>
                <a:ea typeface="+mn-ea"/>
                <a:cs typeface="+mn-cs"/>
              </a:rPr>
              <a:t>Deployment Challenges, Release management</a:t>
            </a:r>
          </a:p>
        </p:txBody>
      </p:sp>
      <p:sp>
        <p:nvSpPr>
          <p:cNvPr id="5" name="TextBox 4">
            <a:extLst>
              <a:ext uri="{FF2B5EF4-FFF2-40B4-BE49-F238E27FC236}">
                <a16:creationId xmlns:a16="http://schemas.microsoft.com/office/drawing/2014/main" id="{539F57B5-DDAC-B143-9E4D-DB210E6DFF2C}"/>
              </a:ext>
            </a:extLst>
          </p:cNvPr>
          <p:cNvSpPr txBox="1"/>
          <p:nvPr/>
        </p:nvSpPr>
        <p:spPr>
          <a:xfrm>
            <a:off x="8329353" y="6014874"/>
            <a:ext cx="2826327" cy="523220"/>
          </a:xfrm>
          <a:prstGeom prst="rect">
            <a:avLst/>
          </a:prstGeom>
          <a:noFill/>
        </p:spPr>
        <p:txBody>
          <a:bodyPr wrap="square" rtlCol="0">
            <a:spAutoFit/>
          </a:bodyPr>
          <a:lstStyle/>
          <a:p>
            <a:r>
              <a:rPr lang="en-US" sz="2800" b="1" dirty="0">
                <a:solidFill>
                  <a:schemeClr val="accent4"/>
                </a:solidFill>
              </a:rPr>
              <a:t>PC Architecture</a:t>
            </a:r>
          </a:p>
        </p:txBody>
      </p:sp>
      <p:sp>
        <p:nvSpPr>
          <p:cNvPr id="13" name="TextBox 12">
            <a:extLst>
              <a:ext uri="{FF2B5EF4-FFF2-40B4-BE49-F238E27FC236}">
                <a16:creationId xmlns:a16="http://schemas.microsoft.com/office/drawing/2014/main" id="{F5040BEC-1F5C-F645-820E-A4812867F7E9}"/>
              </a:ext>
            </a:extLst>
          </p:cNvPr>
          <p:cNvSpPr txBox="1"/>
          <p:nvPr/>
        </p:nvSpPr>
        <p:spPr>
          <a:xfrm>
            <a:off x="12560477" y="6014874"/>
            <a:ext cx="2826327" cy="523220"/>
          </a:xfrm>
          <a:prstGeom prst="rect">
            <a:avLst/>
          </a:prstGeom>
          <a:noFill/>
        </p:spPr>
        <p:txBody>
          <a:bodyPr wrap="square" rtlCol="0">
            <a:spAutoFit/>
          </a:bodyPr>
          <a:lstStyle/>
          <a:p>
            <a:r>
              <a:rPr lang="en-US" sz="2800" b="1" dirty="0">
                <a:solidFill>
                  <a:schemeClr val="accent4"/>
                </a:solidFill>
              </a:rPr>
              <a:t>Operating System</a:t>
            </a:r>
          </a:p>
        </p:txBody>
      </p:sp>
      <p:sp>
        <p:nvSpPr>
          <p:cNvPr id="17" name="TextBox 16">
            <a:extLst>
              <a:ext uri="{FF2B5EF4-FFF2-40B4-BE49-F238E27FC236}">
                <a16:creationId xmlns:a16="http://schemas.microsoft.com/office/drawing/2014/main" id="{A8210B46-D89B-484D-BBBA-C38C847D2B29}"/>
              </a:ext>
            </a:extLst>
          </p:cNvPr>
          <p:cNvSpPr txBox="1"/>
          <p:nvPr/>
        </p:nvSpPr>
        <p:spPr>
          <a:xfrm>
            <a:off x="8952952" y="7042461"/>
            <a:ext cx="3647961" cy="523220"/>
          </a:xfrm>
          <a:prstGeom prst="rect">
            <a:avLst/>
          </a:prstGeom>
          <a:noFill/>
        </p:spPr>
        <p:txBody>
          <a:bodyPr wrap="square" rtlCol="0">
            <a:spAutoFit/>
          </a:bodyPr>
          <a:lstStyle/>
          <a:p>
            <a:r>
              <a:rPr lang="en-US" sz="2800" b="1" dirty="0">
                <a:solidFill>
                  <a:schemeClr val="accent4"/>
                </a:solidFill>
              </a:rPr>
              <a:t>Version Compatibility</a:t>
            </a:r>
          </a:p>
        </p:txBody>
      </p:sp>
      <p:sp>
        <p:nvSpPr>
          <p:cNvPr id="18" name="TextBox 17">
            <a:extLst>
              <a:ext uri="{FF2B5EF4-FFF2-40B4-BE49-F238E27FC236}">
                <a16:creationId xmlns:a16="http://schemas.microsoft.com/office/drawing/2014/main" id="{6DBAE61A-99D0-0A45-AFD7-E2D02D0670DF}"/>
              </a:ext>
            </a:extLst>
          </p:cNvPr>
          <p:cNvSpPr txBox="1"/>
          <p:nvPr/>
        </p:nvSpPr>
        <p:spPr>
          <a:xfrm>
            <a:off x="16791602" y="6008964"/>
            <a:ext cx="3647961" cy="523220"/>
          </a:xfrm>
          <a:prstGeom prst="rect">
            <a:avLst/>
          </a:prstGeom>
          <a:noFill/>
        </p:spPr>
        <p:txBody>
          <a:bodyPr wrap="square" rtlCol="0">
            <a:spAutoFit/>
          </a:bodyPr>
          <a:lstStyle/>
          <a:p>
            <a:r>
              <a:rPr lang="en-US" sz="2800" b="1" dirty="0">
                <a:solidFill>
                  <a:schemeClr val="accent4"/>
                </a:solidFill>
              </a:rPr>
              <a:t>Binary Shipping</a:t>
            </a:r>
          </a:p>
        </p:txBody>
      </p:sp>
      <p:sp>
        <p:nvSpPr>
          <p:cNvPr id="19" name="TextBox 18">
            <a:extLst>
              <a:ext uri="{FF2B5EF4-FFF2-40B4-BE49-F238E27FC236}">
                <a16:creationId xmlns:a16="http://schemas.microsoft.com/office/drawing/2014/main" id="{CE84CB33-DB96-5541-902A-4E718E26AD73}"/>
              </a:ext>
            </a:extLst>
          </p:cNvPr>
          <p:cNvSpPr txBox="1"/>
          <p:nvPr/>
        </p:nvSpPr>
        <p:spPr>
          <a:xfrm>
            <a:off x="14797998" y="7042461"/>
            <a:ext cx="2826327" cy="523220"/>
          </a:xfrm>
          <a:prstGeom prst="rect">
            <a:avLst/>
          </a:prstGeom>
          <a:noFill/>
        </p:spPr>
        <p:txBody>
          <a:bodyPr wrap="square" rtlCol="0">
            <a:spAutoFit/>
          </a:bodyPr>
          <a:lstStyle/>
          <a:p>
            <a:r>
              <a:rPr lang="en-US" sz="2800" b="1" dirty="0">
                <a:solidFill>
                  <a:schemeClr val="accent4"/>
                </a:solidFill>
              </a:rPr>
              <a:t>Troubleshoot</a:t>
            </a:r>
          </a:p>
        </p:txBody>
      </p:sp>
      <p:sp>
        <p:nvSpPr>
          <p:cNvPr id="20" name="TextBox 19">
            <a:extLst>
              <a:ext uri="{FF2B5EF4-FFF2-40B4-BE49-F238E27FC236}">
                <a16:creationId xmlns:a16="http://schemas.microsoft.com/office/drawing/2014/main" id="{4AE55637-ECC4-FA48-842E-17328CE2F700}"/>
              </a:ext>
            </a:extLst>
          </p:cNvPr>
          <p:cNvSpPr txBox="1"/>
          <p:nvPr/>
        </p:nvSpPr>
        <p:spPr>
          <a:xfrm>
            <a:off x="9880341" y="8115731"/>
            <a:ext cx="6468646" cy="523220"/>
          </a:xfrm>
          <a:prstGeom prst="rect">
            <a:avLst/>
          </a:prstGeom>
          <a:noFill/>
        </p:spPr>
        <p:txBody>
          <a:bodyPr wrap="square" rtlCol="0">
            <a:spAutoFit/>
          </a:bodyPr>
          <a:lstStyle/>
          <a:p>
            <a:r>
              <a:rPr lang="en-US" sz="2800" b="1" dirty="0">
                <a:solidFill>
                  <a:schemeClr val="accent4"/>
                </a:solidFill>
              </a:rPr>
              <a:t>Change Management</a:t>
            </a:r>
          </a:p>
        </p:txBody>
      </p:sp>
      <p:pic>
        <p:nvPicPr>
          <p:cNvPr id="6" name="Picture 5">
            <a:extLst>
              <a:ext uri="{FF2B5EF4-FFF2-40B4-BE49-F238E27FC236}">
                <a16:creationId xmlns:a16="http://schemas.microsoft.com/office/drawing/2014/main" id="{FD81F390-AD66-3E45-A5DD-11D8425B7C26}"/>
              </a:ext>
            </a:extLst>
          </p:cNvPr>
          <p:cNvPicPr>
            <a:picLocks noChangeAspect="1"/>
          </p:cNvPicPr>
          <p:nvPr/>
        </p:nvPicPr>
        <p:blipFill>
          <a:blip r:embed="rId3"/>
          <a:stretch>
            <a:fillRect/>
          </a:stretch>
        </p:blipFill>
        <p:spPr>
          <a:xfrm>
            <a:off x="2067498" y="5309607"/>
            <a:ext cx="3105026" cy="4483100"/>
          </a:xfrm>
          <a:prstGeom prst="rect">
            <a:avLst/>
          </a:prstGeom>
        </p:spPr>
      </p:pic>
      <p:sp>
        <p:nvSpPr>
          <p:cNvPr id="27" name="TextBox 26">
            <a:extLst>
              <a:ext uri="{FF2B5EF4-FFF2-40B4-BE49-F238E27FC236}">
                <a16:creationId xmlns:a16="http://schemas.microsoft.com/office/drawing/2014/main" id="{44989247-4903-4B47-AB22-29DAE44CAE5B}"/>
              </a:ext>
            </a:extLst>
          </p:cNvPr>
          <p:cNvSpPr txBox="1"/>
          <p:nvPr/>
        </p:nvSpPr>
        <p:spPr>
          <a:xfrm>
            <a:off x="14182501" y="8109821"/>
            <a:ext cx="4038997" cy="523220"/>
          </a:xfrm>
          <a:prstGeom prst="rect">
            <a:avLst/>
          </a:prstGeom>
          <a:noFill/>
        </p:spPr>
        <p:txBody>
          <a:bodyPr wrap="square" rtlCol="0">
            <a:spAutoFit/>
          </a:bodyPr>
          <a:lstStyle/>
          <a:p>
            <a:r>
              <a:rPr lang="en-US" sz="2800" b="1" dirty="0">
                <a:solidFill>
                  <a:schemeClr val="accent4"/>
                </a:solidFill>
              </a:rPr>
              <a:t>Connectivity</a:t>
            </a:r>
          </a:p>
        </p:txBody>
      </p:sp>
      <p:sp>
        <p:nvSpPr>
          <p:cNvPr id="7" name="TextBox 6">
            <a:extLst>
              <a:ext uri="{FF2B5EF4-FFF2-40B4-BE49-F238E27FC236}">
                <a16:creationId xmlns:a16="http://schemas.microsoft.com/office/drawing/2014/main" id="{7A0A4D9C-3657-9948-AC06-D5F83713B414}"/>
              </a:ext>
            </a:extLst>
          </p:cNvPr>
          <p:cNvSpPr txBox="1"/>
          <p:nvPr/>
        </p:nvSpPr>
        <p:spPr>
          <a:xfrm>
            <a:off x="4131919" y="10502050"/>
            <a:ext cx="12070080" cy="769441"/>
          </a:xfrm>
          <a:prstGeom prst="rect">
            <a:avLst/>
          </a:prstGeom>
          <a:noFill/>
        </p:spPr>
        <p:txBody>
          <a:bodyPr wrap="square" rtlCol="0">
            <a:spAutoFit/>
          </a:bodyPr>
          <a:lstStyle/>
          <a:p>
            <a:r>
              <a:rPr lang="en-US" sz="4400" i="1" dirty="0"/>
              <a:t>Doesn’t this sound familiar to Mobile Development ?</a:t>
            </a:r>
          </a:p>
        </p:txBody>
      </p:sp>
      <p:sp>
        <p:nvSpPr>
          <p:cNvPr id="15" name="TextBox 14">
            <a:extLst>
              <a:ext uri="{FF2B5EF4-FFF2-40B4-BE49-F238E27FC236}">
                <a16:creationId xmlns:a16="http://schemas.microsoft.com/office/drawing/2014/main" id="{968B287A-DCA5-5845-8837-8C24E1B32752}"/>
              </a:ext>
            </a:extLst>
          </p:cNvPr>
          <p:cNvSpPr txBox="1"/>
          <p:nvPr/>
        </p:nvSpPr>
        <p:spPr>
          <a:xfrm>
            <a:off x="16163432" y="2257888"/>
            <a:ext cx="3252424" cy="707886"/>
          </a:xfrm>
          <a:prstGeom prst="rect">
            <a:avLst/>
          </a:prstGeom>
          <a:noFill/>
        </p:spPr>
        <p:txBody>
          <a:bodyPr wrap="square" rtlCol="0">
            <a:spAutoFit/>
          </a:bodyPr>
          <a:lstStyle/>
          <a:p>
            <a:r>
              <a:rPr lang="en-US" sz="4000" dirty="0"/>
              <a:t>Advantages</a:t>
            </a:r>
          </a:p>
        </p:txBody>
      </p:sp>
      <p:sp>
        <p:nvSpPr>
          <p:cNvPr id="16" name="TextBox 15">
            <a:extLst>
              <a:ext uri="{FF2B5EF4-FFF2-40B4-BE49-F238E27FC236}">
                <a16:creationId xmlns:a16="http://schemas.microsoft.com/office/drawing/2014/main" id="{74EA9543-4581-5E4B-B7AB-2DA1EB57B907}"/>
              </a:ext>
            </a:extLst>
          </p:cNvPr>
          <p:cNvSpPr txBox="1"/>
          <p:nvPr/>
        </p:nvSpPr>
        <p:spPr>
          <a:xfrm>
            <a:off x="17789644" y="8017488"/>
            <a:ext cx="3252424" cy="707886"/>
          </a:xfrm>
          <a:prstGeom prst="rect">
            <a:avLst/>
          </a:prstGeom>
          <a:noFill/>
        </p:spPr>
        <p:txBody>
          <a:bodyPr wrap="square" rtlCol="0">
            <a:spAutoFit/>
          </a:bodyPr>
          <a:lstStyle/>
          <a:p>
            <a:r>
              <a:rPr lang="en-US" sz="4000" dirty="0"/>
              <a:t>Disadvantages</a:t>
            </a:r>
          </a:p>
        </p:txBody>
      </p:sp>
    </p:spTree>
    <p:extLst>
      <p:ext uri="{BB962C8B-B14F-4D97-AF65-F5344CB8AC3E}">
        <p14:creationId xmlns:p14="http://schemas.microsoft.com/office/powerpoint/2010/main" val="330198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3-Tier (n-tier) Architecture</a:t>
            </a:r>
          </a:p>
        </p:txBody>
      </p:sp>
      <p:sp>
        <p:nvSpPr>
          <p:cNvPr id="19" name="Rectangle 18">
            <a:extLst>
              <a:ext uri="{FF2B5EF4-FFF2-40B4-BE49-F238E27FC236}">
                <a16:creationId xmlns:a16="http://schemas.microsoft.com/office/drawing/2014/main" id="{40B284FF-CE76-B440-A9DA-08419EBBB2AA}"/>
              </a:ext>
            </a:extLst>
          </p:cNvPr>
          <p:cNvSpPr/>
          <p:nvPr/>
        </p:nvSpPr>
        <p:spPr>
          <a:xfrm>
            <a:off x="9058742" y="1991056"/>
            <a:ext cx="4250531" cy="1805089"/>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Client</a:t>
            </a:r>
          </a:p>
        </p:txBody>
      </p:sp>
      <p:sp>
        <p:nvSpPr>
          <p:cNvPr id="21" name="Rectangle 20">
            <a:extLst>
              <a:ext uri="{FF2B5EF4-FFF2-40B4-BE49-F238E27FC236}">
                <a16:creationId xmlns:a16="http://schemas.microsoft.com/office/drawing/2014/main" id="{B1847A52-CAFC-454D-B711-5C6E979E377D}"/>
              </a:ext>
            </a:extLst>
          </p:cNvPr>
          <p:cNvSpPr/>
          <p:nvPr/>
        </p:nvSpPr>
        <p:spPr>
          <a:xfrm>
            <a:off x="9588549" y="2360318"/>
            <a:ext cx="3443633" cy="6793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UX</a:t>
            </a:r>
          </a:p>
        </p:txBody>
      </p:sp>
      <p:sp>
        <p:nvSpPr>
          <p:cNvPr id="25" name="Rectangle 24">
            <a:extLst>
              <a:ext uri="{FF2B5EF4-FFF2-40B4-BE49-F238E27FC236}">
                <a16:creationId xmlns:a16="http://schemas.microsoft.com/office/drawing/2014/main" id="{131D9A8C-3BCE-644E-B36D-9B7601D21FB4}"/>
              </a:ext>
            </a:extLst>
          </p:cNvPr>
          <p:cNvSpPr/>
          <p:nvPr/>
        </p:nvSpPr>
        <p:spPr>
          <a:xfrm>
            <a:off x="9058742" y="7990715"/>
            <a:ext cx="4250531" cy="2154079"/>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Server</a:t>
            </a:r>
          </a:p>
        </p:txBody>
      </p:sp>
      <p:sp>
        <p:nvSpPr>
          <p:cNvPr id="5" name="Can 4">
            <a:extLst>
              <a:ext uri="{FF2B5EF4-FFF2-40B4-BE49-F238E27FC236}">
                <a16:creationId xmlns:a16="http://schemas.microsoft.com/office/drawing/2014/main" id="{CF813F11-A8EE-5140-8361-5B8A4426943B}"/>
              </a:ext>
            </a:extLst>
          </p:cNvPr>
          <p:cNvSpPr/>
          <p:nvPr/>
        </p:nvSpPr>
        <p:spPr>
          <a:xfrm>
            <a:off x="10367957" y="8277386"/>
            <a:ext cx="1579419" cy="12469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DB</a:t>
            </a:r>
          </a:p>
        </p:txBody>
      </p:sp>
      <p:cxnSp>
        <p:nvCxnSpPr>
          <p:cNvPr id="8" name="Straight Arrow Connector 7">
            <a:extLst>
              <a:ext uri="{FF2B5EF4-FFF2-40B4-BE49-F238E27FC236}">
                <a16:creationId xmlns:a16="http://schemas.microsoft.com/office/drawing/2014/main" id="{8BF60531-8FB5-7044-9435-327342C86AAA}"/>
              </a:ext>
            </a:extLst>
          </p:cNvPr>
          <p:cNvCxnSpPr>
            <a:cxnSpLocks/>
            <a:stCxn id="17" idx="2"/>
            <a:endCxn id="25" idx="0"/>
          </p:cNvCxnSpPr>
          <p:nvPr/>
        </p:nvCxnSpPr>
        <p:spPr>
          <a:xfrm>
            <a:off x="11184008" y="7523730"/>
            <a:ext cx="0" cy="466985"/>
          </a:xfrm>
          <a:prstGeom prst="straightConnector1">
            <a:avLst/>
          </a:prstGeom>
          <a:ln w="635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3BF6B6E-A67A-9642-9285-FC8D2C98EF57}"/>
              </a:ext>
            </a:extLst>
          </p:cNvPr>
          <p:cNvSpPr txBox="1"/>
          <p:nvPr/>
        </p:nvSpPr>
        <p:spPr>
          <a:xfrm>
            <a:off x="13730468" y="7843123"/>
            <a:ext cx="7255662" cy="1151084"/>
          </a:xfrm>
          <a:prstGeom prst="rect">
            <a:avLst/>
          </a:prstGeom>
          <a:noFill/>
        </p:spPr>
        <p:txBody>
          <a:bodyPr wrap="square" rtlCol="0" anchor="ctr">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Decoupled Database</a:t>
            </a:r>
          </a:p>
        </p:txBody>
      </p:sp>
      <p:sp>
        <p:nvSpPr>
          <p:cNvPr id="28" name="TextBox 27">
            <a:extLst>
              <a:ext uri="{FF2B5EF4-FFF2-40B4-BE49-F238E27FC236}">
                <a16:creationId xmlns:a16="http://schemas.microsoft.com/office/drawing/2014/main" id="{8CAE2ABE-037C-7F41-B723-C72D3FEBD95A}"/>
              </a:ext>
            </a:extLst>
          </p:cNvPr>
          <p:cNvSpPr txBox="1"/>
          <p:nvPr/>
        </p:nvSpPr>
        <p:spPr>
          <a:xfrm>
            <a:off x="13839079" y="1029371"/>
            <a:ext cx="7255662" cy="3613297"/>
          </a:xfrm>
          <a:prstGeom prst="rect">
            <a:avLst/>
          </a:prstGeom>
          <a:noFill/>
        </p:spPr>
        <p:txBody>
          <a:bodyPr wrap="square" rtlCol="0" anchor="ctr">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Client Application – Client Process or Virtual Machine or Web Browser</a:t>
            </a:r>
          </a:p>
        </p:txBody>
      </p:sp>
      <p:sp>
        <p:nvSpPr>
          <p:cNvPr id="17" name="Rectangle 16">
            <a:extLst>
              <a:ext uri="{FF2B5EF4-FFF2-40B4-BE49-F238E27FC236}">
                <a16:creationId xmlns:a16="http://schemas.microsoft.com/office/drawing/2014/main" id="{1D45FB13-F72F-BF47-B590-F7E82E303EC4}"/>
              </a:ext>
            </a:extLst>
          </p:cNvPr>
          <p:cNvSpPr/>
          <p:nvPr/>
        </p:nvSpPr>
        <p:spPr>
          <a:xfrm>
            <a:off x="9058742" y="5471443"/>
            <a:ext cx="4250531" cy="2052287"/>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Web/App/Component Server</a:t>
            </a:r>
          </a:p>
        </p:txBody>
      </p:sp>
      <p:sp>
        <p:nvSpPr>
          <p:cNvPr id="20" name="Rectangle 19">
            <a:extLst>
              <a:ext uri="{FF2B5EF4-FFF2-40B4-BE49-F238E27FC236}">
                <a16:creationId xmlns:a16="http://schemas.microsoft.com/office/drawing/2014/main" id="{9E256034-7301-8D4E-AD8E-A97FBF86F90D}"/>
              </a:ext>
            </a:extLst>
          </p:cNvPr>
          <p:cNvSpPr/>
          <p:nvPr/>
        </p:nvSpPr>
        <p:spPr>
          <a:xfrm>
            <a:off x="9523094" y="5788403"/>
            <a:ext cx="3443633" cy="6793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BL*</a:t>
            </a:r>
          </a:p>
        </p:txBody>
      </p:sp>
      <p:sp>
        <p:nvSpPr>
          <p:cNvPr id="22" name="Rectangle 21">
            <a:extLst>
              <a:ext uri="{FF2B5EF4-FFF2-40B4-BE49-F238E27FC236}">
                <a16:creationId xmlns:a16="http://schemas.microsoft.com/office/drawing/2014/main" id="{8D72EFCF-E030-5848-9F22-DCA86ADD5E7B}"/>
              </a:ext>
            </a:extLst>
          </p:cNvPr>
          <p:cNvSpPr/>
          <p:nvPr/>
        </p:nvSpPr>
        <p:spPr>
          <a:xfrm>
            <a:off x="9058742" y="10611779"/>
            <a:ext cx="11927388" cy="1200329"/>
          </a:xfrm>
          <a:prstGeom prst="rect">
            <a:avLst/>
          </a:prstGeom>
        </p:spPr>
        <p:txBody>
          <a:bodyPr wrap="square">
            <a:spAutoFit/>
          </a:bodyPr>
          <a:lstStyle/>
          <a:p>
            <a:r>
              <a:rPr lang="en-US" sz="3600" dirty="0">
                <a:solidFill>
                  <a:schemeClr val="accent4"/>
                </a:solidFill>
              </a:rPr>
              <a:t>Example: </a:t>
            </a:r>
          </a:p>
          <a:p>
            <a:r>
              <a:rPr lang="en-US" sz="3600" dirty="0">
                <a:solidFill>
                  <a:schemeClr val="accent4"/>
                </a:solidFill>
              </a:rPr>
              <a:t>Microsoft COM/DCOM, Java EJB, ASPX, JSP, Java Applets</a:t>
            </a:r>
          </a:p>
        </p:txBody>
      </p:sp>
      <p:cxnSp>
        <p:nvCxnSpPr>
          <p:cNvPr id="29" name="Straight Connector 28">
            <a:extLst>
              <a:ext uri="{FF2B5EF4-FFF2-40B4-BE49-F238E27FC236}">
                <a16:creationId xmlns:a16="http://schemas.microsoft.com/office/drawing/2014/main" id="{A75522C7-EF70-9E45-926D-AC25DE4F3E0A}"/>
              </a:ext>
            </a:extLst>
          </p:cNvPr>
          <p:cNvCxnSpPr>
            <a:cxnSpLocks/>
          </p:cNvCxnSpPr>
          <p:nvPr/>
        </p:nvCxnSpPr>
        <p:spPr>
          <a:xfrm>
            <a:off x="8626516" y="4850944"/>
            <a:ext cx="66224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5090A38-791E-FE40-9E0E-F2969DCBC217}"/>
              </a:ext>
            </a:extLst>
          </p:cNvPr>
          <p:cNvSpPr txBox="1"/>
          <p:nvPr/>
        </p:nvSpPr>
        <p:spPr>
          <a:xfrm>
            <a:off x="8477511" y="4850944"/>
            <a:ext cx="1941006" cy="369332"/>
          </a:xfrm>
          <a:prstGeom prst="rect">
            <a:avLst/>
          </a:prstGeom>
          <a:noFill/>
        </p:spPr>
        <p:txBody>
          <a:bodyPr wrap="square" rtlCol="0">
            <a:spAutoFit/>
          </a:bodyPr>
          <a:lstStyle/>
          <a:p>
            <a:r>
              <a:rPr lang="en-US" dirty="0">
                <a:solidFill>
                  <a:schemeClr val="accent5">
                    <a:lumMod val="50000"/>
                  </a:schemeClr>
                </a:solidFill>
              </a:rPr>
              <a:t>Enterprise</a:t>
            </a:r>
          </a:p>
        </p:txBody>
      </p:sp>
      <p:cxnSp>
        <p:nvCxnSpPr>
          <p:cNvPr id="23" name="Straight Arrow Connector 22">
            <a:extLst>
              <a:ext uri="{FF2B5EF4-FFF2-40B4-BE49-F238E27FC236}">
                <a16:creationId xmlns:a16="http://schemas.microsoft.com/office/drawing/2014/main" id="{515F48DC-AC99-1345-97E3-7DE03F864EE9}"/>
              </a:ext>
            </a:extLst>
          </p:cNvPr>
          <p:cNvCxnSpPr>
            <a:cxnSpLocks/>
            <a:stCxn id="19" idx="2"/>
            <a:endCxn id="17" idx="0"/>
          </p:cNvCxnSpPr>
          <p:nvPr/>
        </p:nvCxnSpPr>
        <p:spPr>
          <a:xfrm>
            <a:off x="11184008" y="3796145"/>
            <a:ext cx="0" cy="1675298"/>
          </a:xfrm>
          <a:prstGeom prst="straightConnector1">
            <a:avLst/>
          </a:prstGeom>
          <a:ln w="635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EEDF01D-CD39-7040-A476-C3F22B7BA902}"/>
              </a:ext>
            </a:extLst>
          </p:cNvPr>
          <p:cNvSpPr txBox="1"/>
          <p:nvPr/>
        </p:nvSpPr>
        <p:spPr>
          <a:xfrm>
            <a:off x="13730468" y="5059221"/>
            <a:ext cx="7255662" cy="1151084"/>
          </a:xfrm>
          <a:prstGeom prst="rect">
            <a:avLst/>
          </a:prstGeom>
          <a:noFill/>
        </p:spPr>
        <p:txBody>
          <a:bodyPr wrap="square" rtlCol="0" anchor="ctr">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lang="en-US" sz="4000" dirty="0">
                <a:solidFill>
                  <a:srgbClr val="5B9BD5">
                    <a:lumMod val="75000"/>
                  </a:srgbClr>
                </a:solidFill>
                <a:latin typeface="Calibri" panose="020F0502020204030204"/>
              </a:rPr>
              <a:t>Heavy lifting done in server</a:t>
            </a:r>
            <a:endParaRPr kumimoji="0" lang="en-US" sz="40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68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3 Tier - Architecture</a:t>
            </a:r>
          </a:p>
        </p:txBody>
      </p:sp>
      <p:sp>
        <p:nvSpPr>
          <p:cNvPr id="12" name="TextBox 11">
            <a:extLst>
              <a:ext uri="{FF2B5EF4-FFF2-40B4-BE49-F238E27FC236}">
                <a16:creationId xmlns:a16="http://schemas.microsoft.com/office/drawing/2014/main" id="{9B87932C-A54A-F04E-8B9E-5A852F23163E}"/>
              </a:ext>
            </a:extLst>
          </p:cNvPr>
          <p:cNvSpPr txBox="1"/>
          <p:nvPr/>
        </p:nvSpPr>
        <p:spPr>
          <a:xfrm>
            <a:off x="9384899" y="2965774"/>
            <a:ext cx="12289238" cy="3767185"/>
          </a:xfrm>
          <a:prstGeom prst="rect">
            <a:avLst/>
          </a:prstGeom>
          <a:noFill/>
        </p:spPr>
        <p:txBody>
          <a:bodyPr wrap="square" rtlCol="0">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rPr>
              <a:t>Scalable</a:t>
            </a:r>
          </a:p>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rPr>
              <a:t>Ease of Deployment</a:t>
            </a:r>
          </a:p>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lang="en-US" sz="4000" dirty="0">
                <a:solidFill>
                  <a:srgbClr val="70AD47"/>
                </a:solidFill>
                <a:latin typeface="Calibri" panose="020F0502020204030204"/>
              </a:rPr>
              <a:t>Web Client – Standardized client environment</a:t>
            </a:r>
            <a:endPar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1CA7DDD7-F236-6542-B5ED-ECBA108077EC}"/>
              </a:ext>
            </a:extLst>
          </p:cNvPr>
          <p:cNvSpPr/>
          <p:nvPr/>
        </p:nvSpPr>
        <p:spPr>
          <a:xfrm>
            <a:off x="9305253" y="7552909"/>
            <a:ext cx="11058245" cy="1151084"/>
          </a:xfrm>
          <a:prstGeom prst="rect">
            <a:avLst/>
          </a:prstGeom>
        </p:spPr>
        <p:txBody>
          <a:bodyPr wrap="square">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FF0000"/>
                </a:solidFill>
                <a:effectLst/>
                <a:uLnTx/>
                <a:uFillTx/>
                <a:latin typeface="Calibri" panose="020F0502020204030204"/>
                <a:ea typeface="+mn-ea"/>
                <a:cs typeface="+mn-cs"/>
              </a:rPr>
              <a:t>Web Standardization</a:t>
            </a:r>
          </a:p>
        </p:txBody>
      </p:sp>
      <p:pic>
        <p:nvPicPr>
          <p:cNvPr id="7" name="Picture 6">
            <a:extLst>
              <a:ext uri="{FF2B5EF4-FFF2-40B4-BE49-F238E27FC236}">
                <a16:creationId xmlns:a16="http://schemas.microsoft.com/office/drawing/2014/main" id="{BCD9AA1B-0638-B946-AF61-3DA283A3F886}"/>
              </a:ext>
            </a:extLst>
          </p:cNvPr>
          <p:cNvPicPr>
            <a:picLocks noChangeAspect="1"/>
          </p:cNvPicPr>
          <p:nvPr/>
        </p:nvPicPr>
        <p:blipFill>
          <a:blip r:embed="rId2"/>
          <a:stretch>
            <a:fillRect/>
          </a:stretch>
        </p:blipFill>
        <p:spPr>
          <a:xfrm>
            <a:off x="1867455" y="6239934"/>
            <a:ext cx="4559271" cy="5557405"/>
          </a:xfrm>
          <a:prstGeom prst="rect">
            <a:avLst/>
          </a:prstGeom>
        </p:spPr>
      </p:pic>
      <p:sp>
        <p:nvSpPr>
          <p:cNvPr id="21" name="Rectangle 20">
            <a:extLst>
              <a:ext uri="{FF2B5EF4-FFF2-40B4-BE49-F238E27FC236}">
                <a16:creationId xmlns:a16="http://schemas.microsoft.com/office/drawing/2014/main" id="{B2AB9975-395B-5348-998C-E3029E301BC0}"/>
              </a:ext>
            </a:extLst>
          </p:cNvPr>
          <p:cNvSpPr/>
          <p:nvPr/>
        </p:nvSpPr>
        <p:spPr>
          <a:xfrm>
            <a:off x="9384899" y="8864047"/>
            <a:ext cx="11058245" cy="1151084"/>
          </a:xfrm>
          <a:prstGeom prst="rect">
            <a:avLst/>
          </a:prstGeom>
        </p:spPr>
        <p:txBody>
          <a:bodyPr wrap="square">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FF0000"/>
                </a:solidFill>
                <a:effectLst/>
                <a:uLnTx/>
                <a:uFillTx/>
                <a:latin typeface="Calibri" panose="020F0502020204030204"/>
                <a:ea typeface="+mn-ea"/>
                <a:cs typeface="+mn-cs"/>
              </a:rPr>
              <a:t>B2</a:t>
            </a:r>
            <a:r>
              <a:rPr lang="en-US" sz="4000" dirty="0">
                <a:solidFill>
                  <a:srgbClr val="FF0000"/>
                </a:solidFill>
                <a:latin typeface="Calibri" panose="020F0502020204030204"/>
              </a:rPr>
              <a:t>B Interactions</a:t>
            </a:r>
            <a:endParaRPr kumimoji="0" lang="en-US" sz="4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436596B-E21C-BC4C-8F02-4EFFB50D64CC}"/>
              </a:ext>
            </a:extLst>
          </p:cNvPr>
          <p:cNvSpPr txBox="1"/>
          <p:nvPr/>
        </p:nvSpPr>
        <p:spPr>
          <a:xfrm>
            <a:off x="16163432" y="2257888"/>
            <a:ext cx="3252424" cy="707886"/>
          </a:xfrm>
          <a:prstGeom prst="rect">
            <a:avLst/>
          </a:prstGeom>
          <a:noFill/>
        </p:spPr>
        <p:txBody>
          <a:bodyPr wrap="square" rtlCol="0">
            <a:spAutoFit/>
          </a:bodyPr>
          <a:lstStyle/>
          <a:p>
            <a:r>
              <a:rPr lang="en-US" sz="4000" dirty="0"/>
              <a:t>Advantages</a:t>
            </a:r>
          </a:p>
        </p:txBody>
      </p:sp>
      <p:sp>
        <p:nvSpPr>
          <p:cNvPr id="9" name="TextBox 8">
            <a:extLst>
              <a:ext uri="{FF2B5EF4-FFF2-40B4-BE49-F238E27FC236}">
                <a16:creationId xmlns:a16="http://schemas.microsoft.com/office/drawing/2014/main" id="{C75DC594-DA1F-124E-9AF4-AD7DE655C62F}"/>
              </a:ext>
            </a:extLst>
          </p:cNvPr>
          <p:cNvSpPr txBox="1"/>
          <p:nvPr/>
        </p:nvSpPr>
        <p:spPr>
          <a:xfrm>
            <a:off x="17789644" y="8017488"/>
            <a:ext cx="3252424" cy="707886"/>
          </a:xfrm>
          <a:prstGeom prst="rect">
            <a:avLst/>
          </a:prstGeom>
          <a:noFill/>
        </p:spPr>
        <p:txBody>
          <a:bodyPr wrap="square" rtlCol="0">
            <a:spAutoFit/>
          </a:bodyPr>
          <a:lstStyle/>
          <a:p>
            <a:r>
              <a:rPr lang="en-US" sz="4000" dirty="0"/>
              <a:t>Disadvantages</a:t>
            </a:r>
          </a:p>
        </p:txBody>
      </p:sp>
    </p:spTree>
    <p:extLst>
      <p:ext uri="{BB962C8B-B14F-4D97-AF65-F5344CB8AC3E}">
        <p14:creationId xmlns:p14="http://schemas.microsoft.com/office/powerpoint/2010/main" val="5946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Service Oriented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lang="en-US" sz="7400" dirty="0">
                <a:solidFill>
                  <a:srgbClr val="FFFFFF"/>
                </a:solidFill>
                <a:latin typeface="Calibri Light" panose="020F0302020204030204"/>
              </a:rPr>
              <a:t>(SOA)</a:t>
            </a:r>
            <a:endPar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28" name="TextBox 27">
            <a:extLst>
              <a:ext uri="{FF2B5EF4-FFF2-40B4-BE49-F238E27FC236}">
                <a16:creationId xmlns:a16="http://schemas.microsoft.com/office/drawing/2014/main" id="{8CAE2ABE-037C-7F41-B723-C72D3FEBD95A}"/>
              </a:ext>
            </a:extLst>
          </p:cNvPr>
          <p:cNvSpPr txBox="1"/>
          <p:nvPr/>
        </p:nvSpPr>
        <p:spPr>
          <a:xfrm>
            <a:off x="17415844" y="2905462"/>
            <a:ext cx="3824658" cy="6075509"/>
          </a:xfrm>
          <a:prstGeom prst="rect">
            <a:avLst/>
          </a:prstGeom>
          <a:noFill/>
        </p:spPr>
        <p:txBody>
          <a:bodyPr wrap="square" rtlCol="0" anchor="ctr">
            <a:spAutoFit/>
          </a:bodyPr>
          <a:lstStyle/>
          <a:p>
            <a:pPr marL="285750" marR="0" lvl="0" indent="-285750" algn="l" defTabSz="457200" rtl="0" eaLnBrk="1" fontAlgn="auto" latinLnBrk="0" hangingPunct="1">
              <a:lnSpc>
                <a:spcPct val="2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Service API – Contract between consumer and services</a:t>
            </a:r>
          </a:p>
        </p:txBody>
      </p:sp>
      <p:cxnSp>
        <p:nvCxnSpPr>
          <p:cNvPr id="29" name="Straight Connector 28">
            <a:extLst>
              <a:ext uri="{FF2B5EF4-FFF2-40B4-BE49-F238E27FC236}">
                <a16:creationId xmlns:a16="http://schemas.microsoft.com/office/drawing/2014/main" id="{A75522C7-EF70-9E45-926D-AC25DE4F3E0A}"/>
              </a:ext>
            </a:extLst>
          </p:cNvPr>
          <p:cNvCxnSpPr>
            <a:cxnSpLocks/>
          </p:cNvCxnSpPr>
          <p:nvPr/>
        </p:nvCxnSpPr>
        <p:spPr>
          <a:xfrm>
            <a:off x="8626516" y="4850944"/>
            <a:ext cx="76429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5090A38-791E-FE40-9E0E-F2969DCBC217}"/>
              </a:ext>
            </a:extLst>
          </p:cNvPr>
          <p:cNvSpPr txBox="1"/>
          <p:nvPr/>
        </p:nvSpPr>
        <p:spPr>
          <a:xfrm>
            <a:off x="8477511" y="4850944"/>
            <a:ext cx="19410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Enterprise</a:t>
            </a:r>
          </a:p>
        </p:txBody>
      </p:sp>
      <p:sp>
        <p:nvSpPr>
          <p:cNvPr id="59" name="Rectangle 58">
            <a:extLst>
              <a:ext uri="{FF2B5EF4-FFF2-40B4-BE49-F238E27FC236}">
                <a16:creationId xmlns:a16="http://schemas.microsoft.com/office/drawing/2014/main" id="{CD1D8289-005C-6A48-94E6-22CBC3DC7C2C}"/>
              </a:ext>
            </a:extLst>
          </p:cNvPr>
          <p:cNvSpPr/>
          <p:nvPr/>
        </p:nvSpPr>
        <p:spPr>
          <a:xfrm>
            <a:off x="9448012" y="2405026"/>
            <a:ext cx="5889754" cy="1805089"/>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Client</a:t>
            </a:r>
          </a:p>
        </p:txBody>
      </p:sp>
      <p:sp>
        <p:nvSpPr>
          <p:cNvPr id="54" name="Rectangle 53">
            <a:extLst>
              <a:ext uri="{FF2B5EF4-FFF2-40B4-BE49-F238E27FC236}">
                <a16:creationId xmlns:a16="http://schemas.microsoft.com/office/drawing/2014/main" id="{31DADB73-0CA6-824F-ACD4-F8659E9A9B79}"/>
              </a:ext>
            </a:extLst>
          </p:cNvPr>
          <p:cNvSpPr/>
          <p:nvPr/>
        </p:nvSpPr>
        <p:spPr>
          <a:xfrm>
            <a:off x="9645572" y="2759708"/>
            <a:ext cx="5295379" cy="7296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UX</a:t>
            </a:r>
          </a:p>
        </p:txBody>
      </p:sp>
      <p:sp>
        <p:nvSpPr>
          <p:cNvPr id="60" name="Rectangle 59">
            <a:extLst>
              <a:ext uri="{FF2B5EF4-FFF2-40B4-BE49-F238E27FC236}">
                <a16:creationId xmlns:a16="http://schemas.microsoft.com/office/drawing/2014/main" id="{241C9499-76FA-F042-B467-FF068929B3B8}"/>
              </a:ext>
            </a:extLst>
          </p:cNvPr>
          <p:cNvSpPr/>
          <p:nvPr/>
        </p:nvSpPr>
        <p:spPr>
          <a:xfrm>
            <a:off x="10065330" y="8031353"/>
            <a:ext cx="3311537" cy="1689196"/>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App Server</a:t>
            </a:r>
          </a:p>
        </p:txBody>
      </p:sp>
      <p:sp>
        <p:nvSpPr>
          <p:cNvPr id="52" name="Rectangle 51">
            <a:extLst>
              <a:ext uri="{FF2B5EF4-FFF2-40B4-BE49-F238E27FC236}">
                <a16:creationId xmlns:a16="http://schemas.microsoft.com/office/drawing/2014/main" id="{0AA5CA50-F70D-F24C-A08D-87335B2BFDD9}"/>
              </a:ext>
            </a:extLst>
          </p:cNvPr>
          <p:cNvSpPr/>
          <p:nvPr/>
        </p:nvSpPr>
        <p:spPr>
          <a:xfrm>
            <a:off x="10641725" y="8178685"/>
            <a:ext cx="2139383" cy="9329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BL</a:t>
            </a:r>
          </a:p>
        </p:txBody>
      </p:sp>
      <p:sp>
        <p:nvSpPr>
          <p:cNvPr id="55" name="Rectangle 54">
            <a:extLst>
              <a:ext uri="{FF2B5EF4-FFF2-40B4-BE49-F238E27FC236}">
                <a16:creationId xmlns:a16="http://schemas.microsoft.com/office/drawing/2014/main" id="{29F273FD-5DE7-B241-94A0-E7AAA11A66A6}"/>
              </a:ext>
            </a:extLst>
          </p:cNvPr>
          <p:cNvSpPr/>
          <p:nvPr/>
        </p:nvSpPr>
        <p:spPr>
          <a:xfrm>
            <a:off x="10217801" y="5619496"/>
            <a:ext cx="2995062" cy="10015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APIs</a:t>
            </a:r>
          </a:p>
        </p:txBody>
      </p:sp>
      <p:sp>
        <p:nvSpPr>
          <p:cNvPr id="61" name="Rectangle 60">
            <a:extLst>
              <a:ext uri="{FF2B5EF4-FFF2-40B4-BE49-F238E27FC236}">
                <a16:creationId xmlns:a16="http://schemas.microsoft.com/office/drawing/2014/main" id="{8AE5B0D7-37AC-FB4F-B144-309B0014B8DE}"/>
              </a:ext>
            </a:extLst>
          </p:cNvPr>
          <p:cNvSpPr/>
          <p:nvPr/>
        </p:nvSpPr>
        <p:spPr>
          <a:xfrm>
            <a:off x="14019827" y="5383778"/>
            <a:ext cx="2753057" cy="1484598"/>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Web Server</a:t>
            </a:r>
          </a:p>
        </p:txBody>
      </p:sp>
      <p:sp>
        <p:nvSpPr>
          <p:cNvPr id="62" name="Rectangle 61">
            <a:extLst>
              <a:ext uri="{FF2B5EF4-FFF2-40B4-BE49-F238E27FC236}">
                <a16:creationId xmlns:a16="http://schemas.microsoft.com/office/drawing/2014/main" id="{50FAA0DE-9654-9946-BED4-1CF7F38CAC85}"/>
              </a:ext>
            </a:extLst>
          </p:cNvPr>
          <p:cNvSpPr/>
          <p:nvPr/>
        </p:nvSpPr>
        <p:spPr>
          <a:xfrm>
            <a:off x="10065330" y="10014599"/>
            <a:ext cx="3311537" cy="2154079"/>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Database</a:t>
            </a:r>
          </a:p>
        </p:txBody>
      </p:sp>
      <p:sp>
        <p:nvSpPr>
          <p:cNvPr id="58" name="Can 57">
            <a:extLst>
              <a:ext uri="{FF2B5EF4-FFF2-40B4-BE49-F238E27FC236}">
                <a16:creationId xmlns:a16="http://schemas.microsoft.com/office/drawing/2014/main" id="{4999EB71-3002-BE49-AD79-641787B4304E}"/>
              </a:ext>
            </a:extLst>
          </p:cNvPr>
          <p:cNvSpPr/>
          <p:nvPr/>
        </p:nvSpPr>
        <p:spPr>
          <a:xfrm>
            <a:off x="10867827" y="10143970"/>
            <a:ext cx="1579419" cy="12469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DB</a:t>
            </a:r>
          </a:p>
        </p:txBody>
      </p:sp>
      <p:sp>
        <p:nvSpPr>
          <p:cNvPr id="9" name="Folded Corner 8">
            <a:extLst>
              <a:ext uri="{FF2B5EF4-FFF2-40B4-BE49-F238E27FC236}">
                <a16:creationId xmlns:a16="http://schemas.microsoft.com/office/drawing/2014/main" id="{DF7E44F9-F484-D845-A921-38FA24AF5245}"/>
              </a:ext>
            </a:extLst>
          </p:cNvPr>
          <p:cNvSpPr/>
          <p:nvPr/>
        </p:nvSpPr>
        <p:spPr>
          <a:xfrm>
            <a:off x="14167225" y="5426851"/>
            <a:ext cx="655608" cy="845388"/>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HTML</a:t>
            </a:r>
          </a:p>
        </p:txBody>
      </p:sp>
      <p:sp>
        <p:nvSpPr>
          <p:cNvPr id="63" name="Folded Corner 62">
            <a:extLst>
              <a:ext uri="{FF2B5EF4-FFF2-40B4-BE49-F238E27FC236}">
                <a16:creationId xmlns:a16="http://schemas.microsoft.com/office/drawing/2014/main" id="{1BE9795F-740A-684F-86DC-2E762605972D}"/>
              </a:ext>
            </a:extLst>
          </p:cNvPr>
          <p:cNvSpPr/>
          <p:nvPr/>
        </p:nvSpPr>
        <p:spPr>
          <a:xfrm>
            <a:off x="14836890" y="5426851"/>
            <a:ext cx="655608" cy="845388"/>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JS</a:t>
            </a:r>
          </a:p>
        </p:txBody>
      </p:sp>
      <p:sp>
        <p:nvSpPr>
          <p:cNvPr id="64" name="Folded Corner 63">
            <a:extLst>
              <a:ext uri="{FF2B5EF4-FFF2-40B4-BE49-F238E27FC236}">
                <a16:creationId xmlns:a16="http://schemas.microsoft.com/office/drawing/2014/main" id="{2EDC4624-D29D-FA4B-9EA3-952AB2603602}"/>
              </a:ext>
            </a:extLst>
          </p:cNvPr>
          <p:cNvSpPr/>
          <p:nvPr/>
        </p:nvSpPr>
        <p:spPr>
          <a:xfrm>
            <a:off x="15582687" y="5422498"/>
            <a:ext cx="902508" cy="845388"/>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Images</a:t>
            </a:r>
          </a:p>
        </p:txBody>
      </p:sp>
      <p:cxnSp>
        <p:nvCxnSpPr>
          <p:cNvPr id="65" name="Straight Arrow Connector 64">
            <a:extLst>
              <a:ext uri="{FF2B5EF4-FFF2-40B4-BE49-F238E27FC236}">
                <a16:creationId xmlns:a16="http://schemas.microsoft.com/office/drawing/2014/main" id="{A9A3B39D-58AF-0644-9B93-4F9B8E3D9EF1}"/>
              </a:ext>
            </a:extLst>
          </p:cNvPr>
          <p:cNvCxnSpPr>
            <a:cxnSpLocks/>
          </p:cNvCxnSpPr>
          <p:nvPr/>
        </p:nvCxnSpPr>
        <p:spPr>
          <a:xfrm flipH="1">
            <a:off x="15273608" y="4234263"/>
            <a:ext cx="7000" cy="1173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D65CD31-1C64-904C-8F12-B3FBCDE1B183}"/>
              </a:ext>
            </a:extLst>
          </p:cNvPr>
          <p:cNvCxnSpPr>
            <a:cxnSpLocks/>
            <a:endCxn id="55" idx="0"/>
          </p:cNvCxnSpPr>
          <p:nvPr/>
        </p:nvCxnSpPr>
        <p:spPr>
          <a:xfrm>
            <a:off x="11711416" y="4210115"/>
            <a:ext cx="3916" cy="140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01A2D56-C144-7D4A-AA84-51E8E6DE3A16}"/>
              </a:ext>
            </a:extLst>
          </p:cNvPr>
          <p:cNvCxnSpPr>
            <a:cxnSpLocks/>
            <a:endCxn id="60" idx="0"/>
          </p:cNvCxnSpPr>
          <p:nvPr/>
        </p:nvCxnSpPr>
        <p:spPr>
          <a:xfrm>
            <a:off x="11711416" y="6434493"/>
            <a:ext cx="9683" cy="159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E817DE1-473F-A44E-B8B9-078F4C2A7E4B}"/>
              </a:ext>
            </a:extLst>
          </p:cNvPr>
          <p:cNvCxnSpPr>
            <a:cxnSpLocks/>
            <a:stCxn id="61" idx="1"/>
            <a:endCxn id="55" idx="3"/>
          </p:cNvCxnSpPr>
          <p:nvPr/>
        </p:nvCxnSpPr>
        <p:spPr>
          <a:xfrm flipH="1" flipV="1">
            <a:off x="13212863" y="6120273"/>
            <a:ext cx="806964" cy="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64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SOA Landscape</a:t>
            </a:r>
          </a:p>
        </p:txBody>
      </p:sp>
      <p:sp>
        <p:nvSpPr>
          <p:cNvPr id="9" name="Rectangle 8">
            <a:extLst>
              <a:ext uri="{FF2B5EF4-FFF2-40B4-BE49-F238E27FC236}">
                <a16:creationId xmlns:a16="http://schemas.microsoft.com/office/drawing/2014/main" id="{56C1C476-AC61-7447-A0DD-59758B6F476F}"/>
              </a:ext>
            </a:extLst>
          </p:cNvPr>
          <p:cNvSpPr/>
          <p:nvPr/>
        </p:nvSpPr>
        <p:spPr>
          <a:xfrm>
            <a:off x="10619217" y="11098124"/>
            <a:ext cx="8796639" cy="369332"/>
          </a:xfrm>
          <a:prstGeom prst="rect">
            <a:avLst/>
          </a:prstGeom>
        </p:spPr>
        <p:txBody>
          <a:bodyPr wrap="none">
            <a:spAutoFit/>
          </a:bodyPr>
          <a:lstStyle/>
          <a:p>
            <a:r>
              <a:rPr lang="en-US" dirty="0"/>
              <a:t>https://</a:t>
            </a:r>
            <a:r>
              <a:rPr lang="en-US" dirty="0" err="1"/>
              <a:t>www.omg.org</a:t>
            </a:r>
            <a:r>
              <a:rPr lang="en-US" dirty="0"/>
              <a:t>/news/meetings/workshops/MDA-SOA-</a:t>
            </a:r>
            <a:r>
              <a:rPr lang="en-US" dirty="0" err="1"/>
              <a:t>WS_Manual</a:t>
            </a:r>
            <a:r>
              <a:rPr lang="en-US" dirty="0"/>
              <a:t>/01-A1_Rosen.pdf</a:t>
            </a:r>
          </a:p>
        </p:txBody>
      </p:sp>
      <p:pic>
        <p:nvPicPr>
          <p:cNvPr id="5" name="Picture 4">
            <a:extLst>
              <a:ext uri="{FF2B5EF4-FFF2-40B4-BE49-F238E27FC236}">
                <a16:creationId xmlns:a16="http://schemas.microsoft.com/office/drawing/2014/main" id="{E61D9F1B-2DB0-CA4C-A55E-82DFFC2D2990}"/>
              </a:ext>
            </a:extLst>
          </p:cNvPr>
          <p:cNvPicPr>
            <a:picLocks noChangeAspect="1"/>
          </p:cNvPicPr>
          <p:nvPr/>
        </p:nvPicPr>
        <p:blipFill>
          <a:blip r:embed="rId2"/>
          <a:stretch>
            <a:fillRect/>
          </a:stretch>
        </p:blipFill>
        <p:spPr>
          <a:xfrm>
            <a:off x="9243219" y="1995312"/>
            <a:ext cx="9690100" cy="6870700"/>
          </a:xfrm>
          <a:prstGeom prst="rect">
            <a:avLst/>
          </a:prstGeom>
        </p:spPr>
      </p:pic>
    </p:spTree>
    <p:extLst>
      <p:ext uri="{BB962C8B-B14F-4D97-AF65-F5344CB8AC3E}">
        <p14:creationId xmlns:p14="http://schemas.microsoft.com/office/powerpoint/2010/main" val="113591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SOA Tenets</a:t>
            </a:r>
          </a:p>
        </p:txBody>
      </p:sp>
      <p:sp>
        <p:nvSpPr>
          <p:cNvPr id="5" name="Rectangle 4">
            <a:extLst>
              <a:ext uri="{FF2B5EF4-FFF2-40B4-BE49-F238E27FC236}">
                <a16:creationId xmlns:a16="http://schemas.microsoft.com/office/drawing/2014/main" id="{F8C5CAF7-EA28-974B-B39B-FCE978FB3EC9}"/>
              </a:ext>
            </a:extLst>
          </p:cNvPr>
          <p:cNvSpPr/>
          <p:nvPr/>
        </p:nvSpPr>
        <p:spPr>
          <a:xfrm>
            <a:off x="9407370" y="2658381"/>
            <a:ext cx="10836275" cy="5016758"/>
          </a:xfrm>
          <a:prstGeom prst="rect">
            <a:avLst/>
          </a:prstGeom>
        </p:spPr>
        <p:txBody>
          <a:bodyPr>
            <a:spAutoFit/>
          </a:bodyPr>
          <a:lstStyle/>
          <a:p>
            <a:pPr fontAlgn="base"/>
            <a:r>
              <a:rPr lang="en-IN" sz="4000" b="1" dirty="0"/>
              <a:t>Tenet 1: </a:t>
            </a:r>
            <a:r>
              <a:rPr lang="en-IN" sz="4000" dirty="0"/>
              <a:t>Boundaries are Explicit</a:t>
            </a:r>
          </a:p>
          <a:p>
            <a:pPr fontAlgn="base"/>
            <a:endParaRPr lang="en-IN" sz="4000" dirty="0"/>
          </a:p>
          <a:p>
            <a:pPr fontAlgn="base"/>
            <a:r>
              <a:rPr lang="en-IN" sz="4000" b="1" dirty="0"/>
              <a:t>Tenet 2: </a:t>
            </a:r>
            <a:r>
              <a:rPr lang="en-IN" sz="4000" dirty="0"/>
              <a:t>Services Are Autonomous</a:t>
            </a:r>
          </a:p>
          <a:p>
            <a:pPr fontAlgn="base"/>
            <a:endParaRPr lang="en-IN" sz="4000" dirty="0"/>
          </a:p>
          <a:p>
            <a:pPr fontAlgn="base"/>
            <a:r>
              <a:rPr lang="en-IN" sz="4000" b="1" dirty="0"/>
              <a:t>Tenet 3: </a:t>
            </a:r>
            <a:r>
              <a:rPr lang="en-IN" sz="4000" dirty="0"/>
              <a:t>Services share schema and contract, not class</a:t>
            </a:r>
          </a:p>
          <a:p>
            <a:pPr fontAlgn="base"/>
            <a:endParaRPr lang="en-IN" sz="4000" dirty="0"/>
          </a:p>
          <a:p>
            <a:pPr fontAlgn="base"/>
            <a:r>
              <a:rPr lang="en-IN" sz="4000" b="1" dirty="0"/>
              <a:t>Tenet 4: </a:t>
            </a:r>
            <a:r>
              <a:rPr lang="en-IN" sz="4000" dirty="0"/>
              <a:t>Service compatibility Is based upon policy</a:t>
            </a:r>
          </a:p>
        </p:txBody>
      </p:sp>
    </p:spTree>
    <p:extLst>
      <p:ext uri="{BB962C8B-B14F-4D97-AF65-F5344CB8AC3E}">
        <p14:creationId xmlns:p14="http://schemas.microsoft.com/office/powerpoint/2010/main" val="167217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SOA Manifesto ( Guidelines)</a:t>
            </a:r>
          </a:p>
        </p:txBody>
      </p:sp>
      <p:sp>
        <p:nvSpPr>
          <p:cNvPr id="10" name="Rectangle 9">
            <a:extLst>
              <a:ext uri="{FF2B5EF4-FFF2-40B4-BE49-F238E27FC236}">
                <a16:creationId xmlns:a16="http://schemas.microsoft.com/office/drawing/2014/main" id="{FC8C1ABB-363B-664C-8185-E68915CD235B}"/>
              </a:ext>
            </a:extLst>
          </p:cNvPr>
          <p:cNvSpPr/>
          <p:nvPr/>
        </p:nvSpPr>
        <p:spPr>
          <a:xfrm>
            <a:off x="8721987" y="1305229"/>
            <a:ext cx="12588613" cy="10064294"/>
          </a:xfrm>
          <a:prstGeom prst="rect">
            <a:avLst/>
          </a:prstGeom>
        </p:spPr>
        <p:txBody>
          <a:bodyPr wrap="square">
            <a:spAutoFit/>
          </a:bodyPr>
          <a:lstStyle/>
          <a:p>
            <a:pPr marL="571500" indent="-571500">
              <a:buFont typeface="Arial" panose="020B0604020202020204" pitchFamily="34" charset="0"/>
              <a:buChar char="•"/>
            </a:pPr>
            <a:r>
              <a:rPr lang="en-IN" sz="3600" dirty="0"/>
              <a:t>The scope of SOA adoption can vary. Keep efforts manageable and within meaningful boundaries. </a:t>
            </a:r>
          </a:p>
          <a:p>
            <a:pPr marL="571500" indent="-571500">
              <a:buFont typeface="Arial" panose="020B0604020202020204" pitchFamily="34" charset="0"/>
              <a:buChar char="•"/>
            </a:pPr>
            <a:r>
              <a:rPr lang="en-IN" sz="3600" dirty="0"/>
              <a:t>SOA can be realized through a variety of technologies and standards. </a:t>
            </a:r>
          </a:p>
          <a:p>
            <a:pPr marL="571500" indent="-571500">
              <a:buFont typeface="Arial" panose="020B0604020202020204" pitchFamily="34" charset="0"/>
              <a:buChar char="•"/>
            </a:pPr>
            <a:r>
              <a:rPr lang="en-IN" sz="3600" dirty="0"/>
              <a:t>Establish a uniform set of enterprise standards and policies based on industry, de facto, and community standards. </a:t>
            </a:r>
          </a:p>
          <a:p>
            <a:pPr marL="571500" indent="-571500">
              <a:buFont typeface="Arial" panose="020B0604020202020204" pitchFamily="34" charset="0"/>
              <a:buChar char="•"/>
            </a:pPr>
            <a:r>
              <a:rPr lang="en-IN" sz="3600" dirty="0"/>
              <a:t>Pursue uniformity on the outside while allowing diversity on the inside. </a:t>
            </a:r>
          </a:p>
          <a:p>
            <a:pPr marL="571500" indent="-571500">
              <a:buFont typeface="Arial" panose="020B0604020202020204" pitchFamily="34" charset="0"/>
              <a:buChar char="•"/>
            </a:pPr>
            <a:r>
              <a:rPr lang="en-IN" sz="3600" dirty="0"/>
              <a:t>Evolve services and their organization in response to real use. </a:t>
            </a:r>
          </a:p>
          <a:p>
            <a:pPr marL="571500" indent="-571500">
              <a:buFont typeface="Arial" panose="020B0604020202020204" pitchFamily="34" charset="0"/>
              <a:buChar char="•"/>
            </a:pPr>
            <a:r>
              <a:rPr lang="en-IN" sz="3600" dirty="0"/>
              <a:t>Separate the different aspects of a system that change at different rates. </a:t>
            </a:r>
          </a:p>
          <a:p>
            <a:pPr marL="571500" indent="-571500">
              <a:buFont typeface="Arial" panose="020B0604020202020204" pitchFamily="34" charset="0"/>
              <a:buChar char="•"/>
            </a:pPr>
            <a:r>
              <a:rPr lang="en-IN" sz="3600" dirty="0"/>
              <a:t>Reduce implicit dependencies and publish all external dependencies to increase robustness and reduce the impact of change. </a:t>
            </a:r>
          </a:p>
          <a:p>
            <a:pPr marL="571500" indent="-571500">
              <a:buFont typeface="Arial" panose="020B0604020202020204" pitchFamily="34" charset="0"/>
              <a:buChar char="•"/>
            </a:pPr>
            <a:r>
              <a:rPr lang="en-IN" sz="3600" dirty="0"/>
              <a:t>At every level of abstraction, organize each service around a cohesive and manageable unit of functionality.</a:t>
            </a:r>
          </a:p>
          <a:p>
            <a:pPr marL="571500" indent="-571500">
              <a:buFont typeface="Arial" panose="020B0604020202020204" pitchFamily="34" charset="0"/>
              <a:buChar char="•"/>
            </a:pPr>
            <a:endParaRPr lang="en-IN" sz="3600" dirty="0"/>
          </a:p>
          <a:p>
            <a:r>
              <a:rPr lang="en-US" sz="2800" dirty="0"/>
              <a:t>http://</a:t>
            </a:r>
            <a:r>
              <a:rPr lang="en-US" sz="2800" dirty="0" err="1"/>
              <a:t>www.soa-manifesto.org</a:t>
            </a:r>
            <a:r>
              <a:rPr lang="en-US" sz="2800" dirty="0"/>
              <a:t>/</a:t>
            </a:r>
            <a:r>
              <a:rPr lang="en-US" sz="2800" dirty="0" err="1"/>
              <a:t>SOA_Manifesto.pdf</a:t>
            </a:r>
            <a:endParaRPr lang="en-US" sz="2800" dirty="0"/>
          </a:p>
        </p:txBody>
      </p:sp>
    </p:spTree>
    <p:extLst>
      <p:ext uri="{BB962C8B-B14F-4D97-AF65-F5344CB8AC3E}">
        <p14:creationId xmlns:p14="http://schemas.microsoft.com/office/powerpoint/2010/main" val="324409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408799"/>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SOA Design Principles</a:t>
            </a:r>
          </a:p>
        </p:txBody>
      </p:sp>
      <p:sp>
        <p:nvSpPr>
          <p:cNvPr id="6" name="Rectangle 5">
            <a:extLst>
              <a:ext uri="{FF2B5EF4-FFF2-40B4-BE49-F238E27FC236}">
                <a16:creationId xmlns:a16="http://schemas.microsoft.com/office/drawing/2014/main" id="{D5524FD0-3F95-9D4C-9716-2BBCCB1D7F5D}"/>
              </a:ext>
            </a:extLst>
          </p:cNvPr>
          <p:cNvSpPr/>
          <p:nvPr/>
        </p:nvSpPr>
        <p:spPr>
          <a:xfrm>
            <a:off x="9915370" y="4811173"/>
            <a:ext cx="10836275" cy="5632311"/>
          </a:xfrm>
          <a:prstGeom prst="rect">
            <a:avLst/>
          </a:prstGeom>
        </p:spPr>
        <p:txBody>
          <a:bodyPr>
            <a:spAutoFit/>
          </a:bodyPr>
          <a:lstStyle/>
          <a:p>
            <a:pPr>
              <a:buFont typeface="Arial" panose="020B0604020202020204" pitchFamily="34" charset="0"/>
              <a:buChar char="•"/>
            </a:pPr>
            <a:r>
              <a:rPr lang="en-IN" sz="2400" b="1" u="sng" dirty="0">
                <a:latin typeface="sf_pro_displaysemibold"/>
              </a:rPr>
              <a:t>Service Autonomy</a:t>
            </a:r>
          </a:p>
          <a:p>
            <a:pPr>
              <a:buFont typeface="Arial" panose="020B0604020202020204" pitchFamily="34" charset="0"/>
              <a:buChar char="•"/>
            </a:pPr>
            <a:r>
              <a:rPr lang="en-IN" sz="2400" dirty="0">
                <a:latin typeface="Roboto" panose="02000000000000000000" pitchFamily="2" charset="0"/>
              </a:rPr>
              <a:t>Services must control the logic they encapsulate.</a:t>
            </a:r>
          </a:p>
          <a:p>
            <a:pPr>
              <a:buFont typeface="Arial" panose="020B0604020202020204" pitchFamily="34" charset="0"/>
              <a:buChar char="•"/>
            </a:pPr>
            <a:r>
              <a:rPr lang="en-IN" sz="2400" b="1" dirty="0">
                <a:latin typeface="sf_pro_displaysemibold"/>
                <a:hlinkClick r:id="rId2">
                  <a:extLst>
                    <a:ext uri="{A12FA001-AC4F-418D-AE19-62706E023703}">
                      <ahyp:hlinkClr xmlns:ahyp="http://schemas.microsoft.com/office/drawing/2018/hyperlinkcolor" val="tx"/>
                    </a:ext>
                  </a:extLst>
                </a:hlinkClick>
              </a:rPr>
              <a:t>Service Statelessness</a:t>
            </a:r>
            <a:endParaRPr lang="en-IN" sz="2400" b="1" dirty="0">
              <a:latin typeface="sf_pro_displaysemibold"/>
            </a:endParaRPr>
          </a:p>
          <a:p>
            <a:pPr>
              <a:buFont typeface="Arial" panose="020B0604020202020204" pitchFamily="34" charset="0"/>
              <a:buChar char="•"/>
            </a:pPr>
            <a:r>
              <a:rPr lang="en-IN" sz="2400" dirty="0">
                <a:latin typeface="Roboto" panose="02000000000000000000" pitchFamily="2" charset="0"/>
              </a:rPr>
              <a:t>Services should stay stateless. This determines that services should not keep data from one state to the other. This would be required to be done from each client application.</a:t>
            </a:r>
          </a:p>
          <a:p>
            <a:pPr>
              <a:buFont typeface="Arial" panose="020B0604020202020204" pitchFamily="34" charset="0"/>
              <a:buChar char="•"/>
            </a:pPr>
            <a:r>
              <a:rPr lang="en-IN" sz="2400" b="1" u="sng" dirty="0">
                <a:latin typeface="sf_pro_displaysemibold"/>
              </a:rPr>
              <a:t>Service Discoverability</a:t>
            </a:r>
          </a:p>
          <a:p>
            <a:pPr>
              <a:buFont typeface="Arial" panose="020B0604020202020204" pitchFamily="34" charset="0"/>
              <a:buChar char="•"/>
            </a:pPr>
            <a:r>
              <a:rPr lang="en-IN" sz="2400" dirty="0">
                <a:latin typeface="Roboto" panose="02000000000000000000" pitchFamily="2" charset="0"/>
              </a:rPr>
              <a:t>Services can be discovered (usually in a service registry). We have previously viewed this in the theory of the UDDI, which performs a registry which can contain information about the web service.</a:t>
            </a:r>
          </a:p>
          <a:p>
            <a:pPr>
              <a:buFont typeface="Arial" panose="020B0604020202020204" pitchFamily="34" charset="0"/>
              <a:buChar char="•"/>
            </a:pPr>
            <a:r>
              <a:rPr lang="en-IN" sz="2400" b="1" u="sng" dirty="0">
                <a:latin typeface="sf_pro_displaysemibold"/>
              </a:rPr>
              <a:t>Service Composability</a:t>
            </a:r>
          </a:p>
          <a:p>
            <a:pPr>
              <a:buFont typeface="Arial" panose="020B0604020202020204" pitchFamily="34" charset="0"/>
              <a:buChar char="•"/>
            </a:pPr>
            <a:r>
              <a:rPr lang="en-IN" sz="2400" dirty="0">
                <a:latin typeface="Roboto" panose="02000000000000000000" pitchFamily="2" charset="0"/>
              </a:rPr>
              <a:t>It breaks large problems into tiny problems.</a:t>
            </a:r>
          </a:p>
          <a:p>
            <a:pPr>
              <a:buFont typeface="Arial" panose="020B0604020202020204" pitchFamily="34" charset="0"/>
              <a:buChar char="•"/>
            </a:pPr>
            <a:r>
              <a:rPr lang="en-IN" sz="2400" b="1" u="sng" dirty="0">
                <a:latin typeface="sf_pro_displaysemibold"/>
              </a:rPr>
              <a:t>Service Interoperability</a:t>
            </a:r>
          </a:p>
          <a:p>
            <a:r>
              <a:rPr lang="en-IN" sz="2400" dirty="0">
                <a:latin typeface="Roboto" panose="02000000000000000000" pitchFamily="2" charset="0"/>
              </a:rPr>
              <a:t>Services should use standards that provide different supporters to use the service.</a:t>
            </a:r>
            <a:endParaRPr lang="en-US" sz="2400" dirty="0"/>
          </a:p>
        </p:txBody>
      </p:sp>
      <p:sp>
        <p:nvSpPr>
          <p:cNvPr id="10" name="Rectangle 9">
            <a:extLst>
              <a:ext uri="{FF2B5EF4-FFF2-40B4-BE49-F238E27FC236}">
                <a16:creationId xmlns:a16="http://schemas.microsoft.com/office/drawing/2014/main" id="{AB6913C6-997B-CE44-AE7C-C64D842D2F38}"/>
              </a:ext>
            </a:extLst>
          </p:cNvPr>
          <p:cNvSpPr/>
          <p:nvPr/>
        </p:nvSpPr>
        <p:spPr>
          <a:xfrm>
            <a:off x="9602326" y="11836234"/>
            <a:ext cx="6582699" cy="369332"/>
          </a:xfrm>
          <a:prstGeom prst="rect">
            <a:avLst/>
          </a:prstGeom>
        </p:spPr>
        <p:txBody>
          <a:bodyPr wrap="none">
            <a:spAutoFit/>
          </a:bodyPr>
          <a:lstStyle/>
          <a:p>
            <a:r>
              <a:rPr lang="en-US" dirty="0"/>
              <a:t>https://</a:t>
            </a:r>
            <a:r>
              <a:rPr lang="en-US" dirty="0" err="1"/>
              <a:t>www.xenonstack.com</a:t>
            </a:r>
            <a:r>
              <a:rPr lang="en-US" dirty="0"/>
              <a:t>/insights/service-oriented-architecture</a:t>
            </a:r>
          </a:p>
        </p:txBody>
      </p:sp>
      <p:sp>
        <p:nvSpPr>
          <p:cNvPr id="3" name="Rectangle 2">
            <a:extLst>
              <a:ext uri="{FF2B5EF4-FFF2-40B4-BE49-F238E27FC236}">
                <a16:creationId xmlns:a16="http://schemas.microsoft.com/office/drawing/2014/main" id="{9C8C8098-07D6-294B-9DC4-C29306480FE1}"/>
              </a:ext>
            </a:extLst>
          </p:cNvPr>
          <p:cNvSpPr/>
          <p:nvPr/>
        </p:nvSpPr>
        <p:spPr>
          <a:xfrm>
            <a:off x="1430493" y="4811173"/>
            <a:ext cx="6672107" cy="6370975"/>
          </a:xfrm>
          <a:prstGeom prst="rect">
            <a:avLst/>
          </a:prstGeom>
        </p:spPr>
        <p:txBody>
          <a:bodyPr wrap="square">
            <a:spAutoFit/>
          </a:bodyPr>
          <a:lstStyle/>
          <a:p>
            <a:pPr lvl="0">
              <a:buFont typeface="Arial" panose="020B0604020202020204" pitchFamily="34" charset="0"/>
              <a:buChar char="•"/>
            </a:pPr>
            <a:r>
              <a:rPr lang="en-IN" sz="2400" b="1" dirty="0">
                <a:solidFill>
                  <a:prstClr val="white"/>
                </a:solidFill>
                <a:latin typeface="sf_pro_displaysemibold"/>
                <a:hlinkClick r:id="rId3">
                  <a:extLst>
                    <a:ext uri="{A12FA001-AC4F-418D-AE19-62706E023703}">
                      <ahyp:hlinkClr xmlns:ahyp="http://schemas.microsoft.com/office/drawing/2018/hyperlinkcolor" val="tx"/>
                    </a:ext>
                  </a:extLst>
                </a:hlinkClick>
              </a:rPr>
              <a:t>Standardized Service Contract</a:t>
            </a:r>
            <a:endParaRPr lang="en-IN" sz="2400" b="1" dirty="0">
              <a:solidFill>
                <a:prstClr val="white"/>
              </a:solidFill>
              <a:latin typeface="sf_pro_displaysemibold"/>
            </a:endParaRPr>
          </a:p>
          <a:p>
            <a:pPr lvl="0">
              <a:buFont typeface="Arial" panose="020B0604020202020204" pitchFamily="34" charset="0"/>
              <a:buChar char="•"/>
            </a:pPr>
            <a:r>
              <a:rPr lang="en-IN" sz="2400" dirty="0">
                <a:solidFill>
                  <a:prstClr val="white"/>
                </a:solidFill>
                <a:latin typeface="Roboto" panose="02000000000000000000" pitchFamily="2" charset="0"/>
              </a:rPr>
              <a:t>Services adhere to a service-description. A service needs to have some information that defines what the service is about.</a:t>
            </a:r>
          </a:p>
          <a:p>
            <a:pPr lvl="0">
              <a:buFont typeface="Arial" panose="020B0604020202020204" pitchFamily="34" charset="0"/>
              <a:buChar char="•"/>
            </a:pPr>
            <a:r>
              <a:rPr lang="en-IN" sz="2400" b="1" u="sng" dirty="0">
                <a:solidFill>
                  <a:prstClr val="white"/>
                </a:solidFill>
                <a:latin typeface="sf_pro_displaysemibold"/>
              </a:rPr>
              <a:t>Loose Coupling</a:t>
            </a:r>
          </a:p>
          <a:p>
            <a:pPr lvl="0">
              <a:buFont typeface="Arial" panose="020B0604020202020204" pitchFamily="34" charset="0"/>
              <a:buChar char="•"/>
            </a:pPr>
            <a:r>
              <a:rPr lang="en-IN" sz="2400" dirty="0">
                <a:solidFill>
                  <a:prstClr val="white"/>
                </a:solidFill>
                <a:latin typeface="Roboto" panose="02000000000000000000" pitchFamily="2" charset="0"/>
              </a:rPr>
              <a:t>Services minimize dependencies on each other. So if the service functionality breaks at several points in time, this should not crush the client application or stop it from running.</a:t>
            </a:r>
          </a:p>
          <a:p>
            <a:pPr lvl="0">
              <a:buFont typeface="Arial" panose="020B0604020202020204" pitchFamily="34" charset="0"/>
              <a:buChar char="•"/>
            </a:pPr>
            <a:r>
              <a:rPr lang="en-IN" sz="2400" b="1" u="sng" dirty="0">
                <a:solidFill>
                  <a:prstClr val="white"/>
                </a:solidFill>
                <a:latin typeface="sf_pro_displaysemibold"/>
              </a:rPr>
              <a:t>Service Abstraction</a:t>
            </a:r>
          </a:p>
          <a:p>
            <a:pPr lvl="0">
              <a:buFont typeface="Arial" panose="020B0604020202020204" pitchFamily="34" charset="0"/>
              <a:buChar char="•"/>
            </a:pPr>
            <a:r>
              <a:rPr lang="en-IN" sz="2400" dirty="0">
                <a:solidFill>
                  <a:prstClr val="white"/>
                </a:solidFill>
                <a:latin typeface="Roboto" panose="02000000000000000000" pitchFamily="2" charset="0"/>
              </a:rPr>
              <a:t>Services wrap the logic they encapsulate from the unknown external world. The service shouldn't show how it performs its functionality.</a:t>
            </a:r>
          </a:p>
          <a:p>
            <a:pPr lvl="0">
              <a:buFont typeface="Arial" panose="020B0604020202020204" pitchFamily="34" charset="0"/>
              <a:buChar char="•"/>
            </a:pPr>
            <a:r>
              <a:rPr lang="en-IN" sz="2400" b="1" u="sng" dirty="0">
                <a:solidFill>
                  <a:prstClr val="white"/>
                </a:solidFill>
                <a:latin typeface="sf_pro_displaysemibold"/>
              </a:rPr>
              <a:t>Service Reusability</a:t>
            </a:r>
          </a:p>
          <a:p>
            <a:pPr lvl="0">
              <a:buFont typeface="Arial" panose="020B0604020202020204" pitchFamily="34" charset="0"/>
              <a:buChar char="•"/>
            </a:pPr>
            <a:r>
              <a:rPr lang="en-IN" sz="2400" dirty="0">
                <a:solidFill>
                  <a:prstClr val="white"/>
                </a:solidFill>
                <a:latin typeface="Roboto" panose="02000000000000000000" pitchFamily="2" charset="0"/>
              </a:rPr>
              <a:t>Logic is divided into services to maximize re-use.</a:t>
            </a:r>
          </a:p>
        </p:txBody>
      </p:sp>
    </p:spTree>
    <p:extLst>
      <p:ext uri="{BB962C8B-B14F-4D97-AF65-F5344CB8AC3E}">
        <p14:creationId xmlns:p14="http://schemas.microsoft.com/office/powerpoint/2010/main" val="329818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From enterprise Application “</a:t>
            </a:r>
            <a:r>
              <a:rPr kumimoji="0" lang="en-US" sz="7400" b="0" i="0" u="none" strike="noStrike" kern="1200" cap="none" spc="0" normalizeH="0" baseline="0" noProof="0" dirty="0" err="1">
                <a:ln>
                  <a:noFill/>
                </a:ln>
                <a:solidFill>
                  <a:srgbClr val="FFFFFF"/>
                </a:solidFill>
                <a:effectLst/>
                <a:uLnTx/>
                <a:uFillTx/>
                <a:latin typeface="Calibri Light" panose="020F0302020204030204"/>
                <a:ea typeface="+mn-ea"/>
                <a:cs typeface="+mn-cs"/>
              </a:rPr>
              <a:t>Sphaghetti</a:t>
            </a: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t>
            </a:r>
          </a:p>
        </p:txBody>
      </p:sp>
      <p:pic>
        <p:nvPicPr>
          <p:cNvPr id="3" name="Picture 2">
            <a:extLst>
              <a:ext uri="{FF2B5EF4-FFF2-40B4-BE49-F238E27FC236}">
                <a16:creationId xmlns:a16="http://schemas.microsoft.com/office/drawing/2014/main" id="{20CDA2B8-FD68-9741-BB93-E07416E554E6}"/>
              </a:ext>
            </a:extLst>
          </p:cNvPr>
          <p:cNvPicPr>
            <a:picLocks noChangeAspect="1"/>
          </p:cNvPicPr>
          <p:nvPr/>
        </p:nvPicPr>
        <p:blipFill>
          <a:blip r:embed="rId3"/>
          <a:stretch>
            <a:fillRect/>
          </a:stretch>
        </p:blipFill>
        <p:spPr>
          <a:xfrm>
            <a:off x="8458219" y="1946331"/>
            <a:ext cx="13215918" cy="8587205"/>
          </a:xfrm>
          <a:prstGeom prst="rect">
            <a:avLst/>
          </a:prstGeom>
        </p:spPr>
      </p:pic>
      <p:sp>
        <p:nvSpPr>
          <p:cNvPr id="5" name="Rectangle 4">
            <a:extLst>
              <a:ext uri="{FF2B5EF4-FFF2-40B4-BE49-F238E27FC236}">
                <a16:creationId xmlns:a16="http://schemas.microsoft.com/office/drawing/2014/main" id="{B61EE74F-4469-7940-9A24-EE70FE386244}"/>
              </a:ext>
            </a:extLst>
          </p:cNvPr>
          <p:cNvSpPr/>
          <p:nvPr/>
        </p:nvSpPr>
        <p:spPr>
          <a:xfrm>
            <a:off x="9399472" y="10989972"/>
            <a:ext cx="8796639" cy="369332"/>
          </a:xfrm>
          <a:prstGeom prst="rect">
            <a:avLst/>
          </a:prstGeom>
        </p:spPr>
        <p:txBody>
          <a:bodyPr wrap="none">
            <a:spAutoFit/>
          </a:bodyPr>
          <a:lstStyle/>
          <a:p>
            <a:r>
              <a:rPr lang="en-US" dirty="0"/>
              <a:t>https://</a:t>
            </a:r>
            <a:r>
              <a:rPr lang="en-US" dirty="0" err="1"/>
              <a:t>www.omg.org</a:t>
            </a:r>
            <a:r>
              <a:rPr lang="en-US" dirty="0"/>
              <a:t>/news/meetings/workshops/MDA-SOA-</a:t>
            </a:r>
            <a:r>
              <a:rPr lang="en-US" dirty="0" err="1"/>
              <a:t>WS_Manual</a:t>
            </a:r>
            <a:r>
              <a:rPr lang="en-US" dirty="0"/>
              <a:t>/01-A1_Rosen.pdf</a:t>
            </a:r>
          </a:p>
        </p:txBody>
      </p:sp>
    </p:spTree>
    <p:extLst>
      <p:ext uri="{BB962C8B-B14F-4D97-AF65-F5344CB8AC3E}">
        <p14:creationId xmlns:p14="http://schemas.microsoft.com/office/powerpoint/2010/main" val="139102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FC53F2B-B4E3-B544-A14C-040C9249AEB4}"/>
              </a:ext>
            </a:extLst>
          </p:cNvPr>
          <p:cNvGraphicFramePr>
            <a:graphicFrameLocks noGrp="1"/>
          </p:cNvGraphicFramePr>
          <p:nvPr/>
        </p:nvGraphicFramePr>
        <p:xfrm>
          <a:off x="864594" y="1811547"/>
          <a:ext cx="19700780" cy="10045816"/>
        </p:xfrm>
        <a:graphic>
          <a:graphicData uri="http://schemas.openxmlformats.org/drawingml/2006/table">
            <a:tbl>
              <a:tblPr firstRow="1" bandRow="1">
                <a:tableStyleId>{2D5ABB26-0587-4C30-8999-92F81FD0307C}</a:tableStyleId>
              </a:tblPr>
              <a:tblGrid>
                <a:gridCol w="2929604">
                  <a:extLst>
                    <a:ext uri="{9D8B030D-6E8A-4147-A177-3AD203B41FA5}">
                      <a16:colId xmlns:a16="http://schemas.microsoft.com/office/drawing/2014/main" val="1570741913"/>
                    </a:ext>
                  </a:extLst>
                </a:gridCol>
                <a:gridCol w="7243272">
                  <a:extLst>
                    <a:ext uri="{9D8B030D-6E8A-4147-A177-3AD203B41FA5}">
                      <a16:colId xmlns:a16="http://schemas.microsoft.com/office/drawing/2014/main" val="4023606189"/>
                    </a:ext>
                  </a:extLst>
                </a:gridCol>
                <a:gridCol w="6560417">
                  <a:extLst>
                    <a:ext uri="{9D8B030D-6E8A-4147-A177-3AD203B41FA5}">
                      <a16:colId xmlns:a16="http://schemas.microsoft.com/office/drawing/2014/main" val="1941664245"/>
                    </a:ext>
                  </a:extLst>
                </a:gridCol>
                <a:gridCol w="2967487">
                  <a:extLst>
                    <a:ext uri="{9D8B030D-6E8A-4147-A177-3AD203B41FA5}">
                      <a16:colId xmlns:a16="http://schemas.microsoft.com/office/drawing/2014/main" val="1230833702"/>
                    </a:ext>
                  </a:extLst>
                </a:gridCol>
              </a:tblGrid>
              <a:tr h="844824">
                <a:tc>
                  <a:txBody>
                    <a:bodyPr/>
                    <a:lstStyle/>
                    <a:p>
                      <a:pPr algn="l"/>
                      <a:r>
                        <a:rPr lang="en-US" sz="2400" b="1" dirty="0">
                          <a:solidFill>
                            <a:schemeClr val="tx1">
                              <a:lumMod val="65000"/>
                            </a:schemeClr>
                          </a:solidFill>
                        </a:rPr>
                        <a:t>Topic</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0" indent="0" algn="l">
                        <a:buFont typeface="Arial" panose="020B0604020202020204" pitchFamily="34" charset="0"/>
                        <a:buNone/>
                      </a:pPr>
                      <a:r>
                        <a:rPr lang="en-US" sz="2400" b="1" kern="1200" dirty="0">
                          <a:solidFill>
                            <a:schemeClr val="tx1">
                              <a:lumMod val="65000"/>
                            </a:schemeClr>
                          </a:solidFill>
                          <a:effectLst/>
                        </a:rPr>
                        <a:t>Subtopic</a:t>
                      </a:r>
                      <a:endParaRPr lang="en-US" sz="2400" b="1" i="0" kern="1200" dirty="0">
                        <a:solidFill>
                          <a:schemeClr val="tx1">
                            <a:lumMod val="65000"/>
                          </a:schemeClr>
                        </a:solidFill>
                        <a:effectLst/>
                        <a:latin typeface="+mn-lt"/>
                        <a:ea typeface="+mn-ea"/>
                        <a:cs typeface="+mn-cs"/>
                      </a:endParaRP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0" indent="0" algn="l" defTabSz="1625529" rtl="0" eaLnBrk="1" latinLnBrk="0" hangingPunct="1">
                        <a:buFont typeface="Arial" panose="020B0604020202020204" pitchFamily="34" charset="0"/>
                        <a:buNone/>
                      </a:pPr>
                      <a:r>
                        <a:rPr lang="en-US" sz="2400" b="1" kern="1200" dirty="0">
                          <a:solidFill>
                            <a:schemeClr val="tx1">
                              <a:lumMod val="65000"/>
                            </a:schemeClr>
                          </a:solidFill>
                          <a:effectLst/>
                          <a:latin typeface="+mn-lt"/>
                          <a:ea typeface="+mn-ea"/>
                          <a:cs typeface="+mn-cs"/>
                        </a:rPr>
                        <a:t>Objective</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algn="l"/>
                      <a:r>
                        <a:rPr lang="en-US" sz="2400" b="1" dirty="0">
                          <a:solidFill>
                            <a:schemeClr val="tx1">
                              <a:lumMod val="65000"/>
                            </a:schemeClr>
                          </a:solidFill>
                        </a:rPr>
                        <a:t>Duration</a:t>
                      </a:r>
                    </a:p>
                  </a:txBody>
                  <a:tcPr marL="162560" marR="162560" marT="81280" marB="812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601265"/>
                  </a:ext>
                </a:extLst>
              </a:tr>
              <a:tr h="1531243">
                <a:tc>
                  <a:txBody>
                    <a:bodyPr/>
                    <a:lstStyle/>
                    <a:p>
                      <a:pPr marL="0" lvl="0" indent="0" algn="l">
                        <a:buFont typeface="Arial" panose="020B0604020202020204" pitchFamily="34" charset="0"/>
                        <a:buNone/>
                      </a:pPr>
                      <a:r>
                        <a:rPr lang="en-US" sz="2000" b="1" kern="1200" dirty="0">
                          <a:solidFill>
                            <a:schemeClr val="tx1">
                              <a:lumMod val="95000"/>
                            </a:schemeClr>
                          </a:solidFill>
                          <a:effectLst/>
                        </a:rPr>
                        <a:t>Architecture Evolution</a:t>
                      </a:r>
                      <a:endParaRPr lang="en-US" sz="2000" b="1" i="0" kern="1200" dirty="0">
                        <a:solidFill>
                          <a:schemeClr val="tx1">
                            <a:lumMod val="95000"/>
                          </a:schemeClr>
                        </a:solidFill>
                        <a:effectLst/>
                        <a:latin typeface="+mn-lt"/>
                        <a:ea typeface="+mn-ea"/>
                        <a:cs typeface="+mn-cs"/>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buFont typeface="Arial" panose="020B0604020202020204" pitchFamily="34" charset="0"/>
                        <a:buChar char="•"/>
                      </a:pPr>
                      <a:r>
                        <a:rPr lang="en-US" sz="2000" b="0" kern="1200" dirty="0">
                          <a:solidFill>
                            <a:schemeClr val="tx1">
                              <a:lumMod val="95000"/>
                            </a:schemeClr>
                          </a:solidFill>
                          <a:effectLst/>
                        </a:rPr>
                        <a:t>Monolithic Architecture</a:t>
                      </a:r>
                    </a:p>
                    <a:p>
                      <a:pPr marL="342900" lvl="0" indent="-342900" algn="l">
                        <a:buFont typeface="Arial" panose="020B0604020202020204" pitchFamily="34" charset="0"/>
                        <a:buChar char="•"/>
                      </a:pPr>
                      <a:r>
                        <a:rPr lang="en-US" sz="2000" b="0" kern="1200" dirty="0">
                          <a:solidFill>
                            <a:schemeClr val="tx1">
                              <a:lumMod val="95000"/>
                            </a:schemeClr>
                          </a:solidFill>
                          <a:effectLst/>
                        </a:rPr>
                        <a:t>Client Server Architecture</a:t>
                      </a:r>
                    </a:p>
                    <a:p>
                      <a:pPr marL="342900" lvl="0" indent="-342900" algn="l">
                        <a:buFont typeface="Arial" panose="020B0604020202020204" pitchFamily="34" charset="0"/>
                        <a:buChar char="•"/>
                      </a:pPr>
                      <a:r>
                        <a:rPr lang="en-US" sz="2000" b="0" kern="1200" dirty="0">
                          <a:solidFill>
                            <a:schemeClr val="tx1">
                              <a:lumMod val="95000"/>
                            </a:schemeClr>
                          </a:solidFill>
                          <a:effectLst/>
                        </a:rPr>
                        <a:t>3 Tier Architecture</a:t>
                      </a:r>
                    </a:p>
                    <a:p>
                      <a:pPr marL="342900" lvl="0" indent="-342900" algn="l">
                        <a:buFont typeface="Arial" panose="020B0604020202020204" pitchFamily="34" charset="0"/>
                        <a:buChar char="•"/>
                      </a:pPr>
                      <a:r>
                        <a:rPr lang="en-US" sz="2000" b="0" kern="1200" dirty="0">
                          <a:solidFill>
                            <a:schemeClr val="tx1">
                              <a:lumMod val="95000"/>
                            </a:schemeClr>
                          </a:solidFill>
                          <a:effectLst/>
                        </a:rPr>
                        <a:t>SOA Architecture</a:t>
                      </a:r>
                      <a:endParaRPr lang="en-US" sz="2000" b="0" i="0" kern="1200" dirty="0">
                        <a:solidFill>
                          <a:schemeClr val="tx1">
                            <a:lumMod val="95000"/>
                          </a:schemeClr>
                        </a:solidFill>
                        <a:effectLst/>
                        <a:latin typeface="+mn-lt"/>
                        <a:ea typeface="+mn-ea"/>
                        <a:cs typeface="+mn-cs"/>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lumMod val="95000"/>
                            </a:schemeClr>
                          </a:solidFill>
                        </a:rPr>
                        <a:t>Participants understand various architectures, evolution and strength and weakness and relevance to current context</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30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812320"/>
                  </a:ext>
                </a:extLst>
              </a:tr>
              <a:tr h="5801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lumMod val="95000"/>
                            </a:schemeClr>
                          </a:solidFill>
                        </a:rPr>
                        <a:t>Modern Architectures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2000" b="1" u="sng" kern="1200" dirty="0">
                          <a:solidFill>
                            <a:schemeClr val="tx1">
                              <a:lumMod val="95000"/>
                            </a:schemeClr>
                          </a:solidFill>
                          <a:effectLst/>
                        </a:rPr>
                        <a:t>A) Micro Services Architecture</a:t>
                      </a:r>
                    </a:p>
                    <a:p>
                      <a:pPr marL="228600" indent="-228600">
                        <a:buFont typeface="+mj-lt"/>
                        <a:buAutoNum type="arabicPeriod"/>
                      </a:pPr>
                      <a:endParaRPr lang="en-US" sz="2000" dirty="0">
                        <a:solidFill>
                          <a:schemeClr val="tx1">
                            <a:lumMod val="95000"/>
                          </a:schemeClr>
                        </a:solidFil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000" kern="1200" dirty="0">
                          <a:solidFill>
                            <a:schemeClr val="tx1">
                              <a:lumMod val="95000"/>
                            </a:schemeClr>
                          </a:solidFill>
                          <a:latin typeface="+mn-lt"/>
                          <a:ea typeface="+mn-ea"/>
                          <a:cs typeface="+mn-cs"/>
                        </a:rPr>
                        <a:t>Introduction to Micro services</a:t>
                      </a:r>
                    </a:p>
                    <a:p>
                      <a:pPr marL="228600" indent="-228600">
                        <a:buFont typeface="+mj-lt"/>
                        <a:buAutoNum type="arabicPeriod"/>
                      </a:pPr>
                      <a:endParaRPr lang="en-US" sz="2000" dirty="0">
                        <a:solidFill>
                          <a:schemeClr val="tx1">
                            <a:lumMod val="95000"/>
                          </a:schemeClr>
                        </a:solidFil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000" kern="1200" dirty="0">
                          <a:solidFill>
                            <a:schemeClr val="tx1">
                              <a:lumMod val="95000"/>
                            </a:schemeClr>
                          </a:solidFill>
                          <a:latin typeface="+mn-lt"/>
                          <a:ea typeface="+mn-ea"/>
                          <a:cs typeface="+mn-cs"/>
                        </a:rPr>
                        <a:t>Challenges &amp; Benefits</a:t>
                      </a:r>
                    </a:p>
                    <a:p>
                      <a:pPr marL="228600" indent="-228600">
                        <a:buFont typeface="+mj-lt"/>
                        <a:buAutoNum type="arabicPeriod"/>
                      </a:pPr>
                      <a:endParaRPr lang="en-US" sz="2000" dirty="0">
                        <a:solidFill>
                          <a:schemeClr val="tx1">
                            <a:lumMod val="95000"/>
                          </a:schemeClr>
                        </a:solidFil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000" kern="1200" dirty="0">
                          <a:solidFill>
                            <a:schemeClr val="tx1">
                              <a:lumMod val="95000"/>
                            </a:schemeClr>
                          </a:solidFill>
                          <a:latin typeface="+mn-lt"/>
                          <a:ea typeface="+mn-ea"/>
                          <a:cs typeface="+mn-cs"/>
                        </a:rPr>
                        <a:t>Microservices Identification ( Domain Driven Design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chemeClr val="tx1">
                              <a:lumMod val="95000"/>
                            </a:schemeClr>
                          </a:solidFill>
                          <a:effectLst/>
                          <a:uLnTx/>
                          <a:uFillTx/>
                        </a:rPr>
                        <a:t>Sample Scoping Exercise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4"/>
                        <a:tabLst/>
                        <a:defRPr/>
                      </a:pPr>
                      <a:endParaRPr kumimoji="0" lang="en-US" sz="2000" b="0" i="1" u="none" strike="noStrike" kern="1200" cap="none" spc="0" normalizeH="0" baseline="0" noProof="0" dirty="0">
                        <a:ln>
                          <a:noFill/>
                        </a:ln>
                        <a:solidFill>
                          <a:schemeClr val="tx1">
                            <a:lumMod val="95000"/>
                          </a:schemeClr>
                        </a:solidFill>
                        <a:effectLst/>
                        <a:uLnTx/>
                        <a:uFillTx/>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2000" dirty="0">
                          <a:solidFill>
                            <a:schemeClr val="tx1">
                              <a:lumMod val="95000"/>
                            </a:schemeClr>
                          </a:solidFill>
                        </a:rPr>
                        <a:t>Database Approaches</a:t>
                      </a:r>
                    </a:p>
                    <a:p>
                      <a:pPr marL="171450" indent="-171450">
                        <a:buFontTx/>
                        <a:buChar char="-"/>
                      </a:pPr>
                      <a:r>
                        <a:rPr lang="en-US" sz="2000" i="1" dirty="0">
                          <a:solidFill>
                            <a:schemeClr val="tx1">
                              <a:lumMod val="95000"/>
                            </a:schemeClr>
                          </a:solidFill>
                        </a:rPr>
                        <a:t>Dedicated vs Shared Database</a:t>
                      </a:r>
                    </a:p>
                    <a:p>
                      <a:pPr marL="171450" indent="-171450">
                        <a:buFontTx/>
                        <a:buChar char="-"/>
                      </a:pPr>
                      <a:r>
                        <a:rPr lang="en-US" sz="2000" i="1" dirty="0">
                          <a:solidFill>
                            <a:schemeClr val="tx1">
                              <a:lumMod val="95000"/>
                            </a:schemeClr>
                          </a:solidFill>
                        </a:rPr>
                        <a:t>Eventual Consistency vs Distributed Transactions</a:t>
                      </a:r>
                    </a:p>
                    <a:p>
                      <a:pPr marL="0" indent="0">
                        <a:buFontTx/>
                        <a:buNone/>
                      </a:pPr>
                      <a:endParaRPr lang="en-US" sz="2000" dirty="0">
                        <a:solidFill>
                          <a:schemeClr val="tx1">
                            <a:lumMod val="95000"/>
                          </a:schemeClr>
                        </a:solidFill>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startAt="5"/>
                        <a:tabLst/>
                        <a:defRPr/>
                      </a:pPr>
                      <a:r>
                        <a:rPr lang="en-US" sz="2000" kern="1200" noProof="0" dirty="0">
                          <a:solidFill>
                            <a:schemeClr val="tx1">
                              <a:lumMod val="95000"/>
                            </a:schemeClr>
                          </a:solidFill>
                          <a:latin typeface="+mn-lt"/>
                          <a:ea typeface="+mn-ea"/>
                          <a:cs typeface="+mn-cs"/>
                        </a:rPr>
                        <a:t>Service Integration Overview</a:t>
                      </a:r>
                    </a:p>
                    <a:p>
                      <a:r>
                        <a:rPr lang="en-US" sz="2000" dirty="0">
                          <a:solidFill>
                            <a:schemeClr val="tx1">
                              <a:lumMod val="95000"/>
                            </a:schemeClr>
                          </a:solidFill>
                        </a:rPr>
                        <a:t>-  </a:t>
                      </a:r>
                      <a:r>
                        <a:rPr lang="en-US" sz="2000" i="1" dirty="0">
                          <a:solidFill>
                            <a:schemeClr val="tx1">
                              <a:lumMod val="95000"/>
                            </a:schemeClr>
                          </a:solidFill>
                        </a:rPr>
                        <a:t>Service Bus/API Gateway/Service Mesh</a:t>
                      </a:r>
                    </a:p>
                    <a:p>
                      <a:pPr marL="171450" indent="-171450">
                        <a:buFontTx/>
                        <a:buChar char="-"/>
                      </a:pPr>
                      <a:r>
                        <a:rPr lang="en-US" sz="2000" i="1" dirty="0">
                          <a:solidFill>
                            <a:schemeClr val="tx1">
                              <a:lumMod val="95000"/>
                            </a:schemeClr>
                          </a:solidFill>
                        </a:rPr>
                        <a:t>Event Driven Architecture</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Introduce Microservices Architecture and discuss key aspects </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90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267442"/>
                  </a:ext>
                </a:extLst>
              </a:tr>
              <a:tr h="1867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a:ln>
                            <a:noFill/>
                          </a:ln>
                          <a:solidFill>
                            <a:schemeClr val="tx1">
                              <a:lumMod val="95000"/>
                            </a:schemeClr>
                          </a:solidFill>
                          <a:effectLst/>
                          <a:uLnTx/>
                          <a:uFillTx/>
                        </a:rPr>
                        <a:t>Modern Architectures</a:t>
                      </a:r>
                      <a:endParaRPr kumimoji="0" lang="en-US" sz="2000" b="1" i="0" u="none" strike="noStrike" kern="1200" cap="none" spc="0" normalizeH="0" baseline="0" noProof="0" dirty="0">
                        <a:ln>
                          <a:noFill/>
                        </a:ln>
                        <a:solidFill>
                          <a:schemeClr val="tx1">
                            <a:lumMod val="95000"/>
                          </a:schemeClr>
                        </a:solidFill>
                        <a:effectLst/>
                        <a:uLnTx/>
                        <a:uFillTx/>
                        <a:latin typeface="+mn-lt"/>
                        <a:ea typeface="+mn-ea"/>
                        <a:cs typeface="+mn-cs"/>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2000" b="1" u="sng" dirty="0">
                          <a:solidFill>
                            <a:schemeClr val="tx1">
                              <a:lumMod val="95000"/>
                            </a:schemeClr>
                          </a:solidFill>
                        </a:rPr>
                        <a:t>B) Front End Architecture</a:t>
                      </a:r>
                    </a:p>
                    <a:p>
                      <a:pPr marL="0" indent="0" algn="l">
                        <a:buFont typeface="Arial" panose="020B0604020202020204" pitchFamily="34" charset="0"/>
                        <a:buNone/>
                      </a:pPr>
                      <a:endParaRPr lang="en-US" sz="2000" dirty="0">
                        <a:solidFill>
                          <a:schemeClr val="tx1">
                            <a:lumMod val="95000"/>
                          </a:schemeClr>
                        </a:solidFill>
                      </a:endParaRPr>
                    </a:p>
                    <a:p>
                      <a:pPr marL="0" indent="0" algn="l">
                        <a:buFont typeface="Arial" panose="020B0604020202020204" pitchFamily="34" charset="0"/>
                        <a:buNone/>
                      </a:pPr>
                      <a:r>
                        <a:rPr lang="en-US" sz="2000" dirty="0">
                          <a:solidFill>
                            <a:schemeClr val="tx1">
                              <a:lumMod val="95000"/>
                            </a:schemeClr>
                          </a:solidFill>
                        </a:rPr>
                        <a:t>Single Page Architecture &amp; Micro Front ends Overview</a:t>
                      </a:r>
                    </a:p>
                    <a:p>
                      <a:pPr marL="0" indent="0" algn="l">
                        <a:buFont typeface="Arial" panose="020B0604020202020204" pitchFamily="34" charset="0"/>
                        <a:buNone/>
                      </a:pPr>
                      <a:r>
                        <a:rPr lang="en-US" sz="2000" dirty="0">
                          <a:solidFill>
                            <a:schemeClr val="tx1">
                              <a:lumMod val="95000"/>
                            </a:schemeClr>
                          </a:solidFill>
                        </a:rPr>
                        <a:t>Discussion on Security, Performance, Caching etc.</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r>
                        <a:rPr lang="en-US" sz="2000" dirty="0">
                          <a:solidFill>
                            <a:schemeClr val="tx1">
                              <a:lumMod val="95000"/>
                            </a:schemeClr>
                          </a:solidFill>
                        </a:rPr>
                        <a:t>Understand move from Server rendering of ASP. Net, JSP Pages, Ajax etc. to Component architectures such as AngularJS, React etc.</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30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6578989"/>
                  </a:ext>
                </a:extLst>
              </a:tr>
            </a:tbl>
          </a:graphicData>
        </a:graphic>
      </p:graphicFrame>
      <p:sp>
        <p:nvSpPr>
          <p:cNvPr id="2" name="Rectangle 1">
            <a:extLst>
              <a:ext uri="{FF2B5EF4-FFF2-40B4-BE49-F238E27FC236}">
                <a16:creationId xmlns:a16="http://schemas.microsoft.com/office/drawing/2014/main" id="{58D76A15-C4C7-CA4B-8F42-EA35FC29B19A}"/>
              </a:ext>
            </a:extLst>
          </p:cNvPr>
          <p:cNvSpPr/>
          <p:nvPr/>
        </p:nvSpPr>
        <p:spPr>
          <a:xfrm>
            <a:off x="864594" y="873507"/>
            <a:ext cx="8395440"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A9BD6"/>
                </a:solidFill>
                <a:effectLst/>
                <a:uLnTx/>
                <a:uFillTx/>
                <a:latin typeface="Calibri" panose="020F0502020204030204"/>
                <a:ea typeface="+mn-ea"/>
                <a:cs typeface="+mn-cs"/>
              </a:rPr>
              <a:t>Session 1 – Introduction to Modern Architectures</a:t>
            </a:r>
          </a:p>
        </p:txBody>
      </p:sp>
    </p:spTree>
    <p:extLst>
      <p:ext uri="{BB962C8B-B14F-4D97-AF65-F5344CB8AC3E}">
        <p14:creationId xmlns:p14="http://schemas.microsoft.com/office/powerpoint/2010/main" val="153424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7400" dirty="0">
                <a:solidFill>
                  <a:srgbClr val="FFFFFF"/>
                </a:solidFill>
                <a:latin typeface="Calibri Light" panose="020F0302020204030204"/>
              </a:rPr>
              <a:t>to SOA integration</a:t>
            </a:r>
            <a:endPar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pic>
        <p:nvPicPr>
          <p:cNvPr id="3" name="Picture 2">
            <a:extLst>
              <a:ext uri="{FF2B5EF4-FFF2-40B4-BE49-F238E27FC236}">
                <a16:creationId xmlns:a16="http://schemas.microsoft.com/office/drawing/2014/main" id="{6A12EF7D-66A0-D441-B6FB-4EEAAEA4CDCF}"/>
              </a:ext>
            </a:extLst>
          </p:cNvPr>
          <p:cNvPicPr>
            <a:picLocks noChangeAspect="1"/>
          </p:cNvPicPr>
          <p:nvPr/>
        </p:nvPicPr>
        <p:blipFill>
          <a:blip r:embed="rId2"/>
          <a:stretch>
            <a:fillRect/>
          </a:stretch>
        </p:blipFill>
        <p:spPr>
          <a:xfrm>
            <a:off x="8450531" y="1995311"/>
            <a:ext cx="12800073" cy="8616541"/>
          </a:xfrm>
          <a:prstGeom prst="rect">
            <a:avLst/>
          </a:prstGeom>
        </p:spPr>
      </p:pic>
      <p:sp>
        <p:nvSpPr>
          <p:cNvPr id="5" name="Rectangle 4">
            <a:extLst>
              <a:ext uri="{FF2B5EF4-FFF2-40B4-BE49-F238E27FC236}">
                <a16:creationId xmlns:a16="http://schemas.microsoft.com/office/drawing/2014/main" id="{FEE59EC2-D616-6C43-B5E6-53D7B042BBB0}"/>
              </a:ext>
            </a:extLst>
          </p:cNvPr>
          <p:cNvSpPr/>
          <p:nvPr/>
        </p:nvSpPr>
        <p:spPr>
          <a:xfrm>
            <a:off x="9927114" y="10980776"/>
            <a:ext cx="8796639" cy="369332"/>
          </a:xfrm>
          <a:prstGeom prst="rect">
            <a:avLst/>
          </a:prstGeom>
        </p:spPr>
        <p:txBody>
          <a:bodyPr wrap="none">
            <a:spAutoFit/>
          </a:bodyPr>
          <a:lstStyle/>
          <a:p>
            <a:r>
              <a:rPr lang="en-US" dirty="0"/>
              <a:t>https://</a:t>
            </a:r>
            <a:r>
              <a:rPr lang="en-US" dirty="0" err="1"/>
              <a:t>www.omg.org</a:t>
            </a:r>
            <a:r>
              <a:rPr lang="en-US" dirty="0"/>
              <a:t>/news/meetings/workshops/MDA-SOA-</a:t>
            </a:r>
            <a:r>
              <a:rPr lang="en-US" dirty="0" err="1"/>
              <a:t>WS_Manual</a:t>
            </a:r>
            <a:r>
              <a:rPr lang="en-US" dirty="0"/>
              <a:t>/01-A1_Rosen.pdf</a:t>
            </a:r>
          </a:p>
        </p:txBody>
      </p:sp>
    </p:spTree>
    <p:extLst>
      <p:ext uri="{BB962C8B-B14F-4D97-AF65-F5344CB8AC3E}">
        <p14:creationId xmlns:p14="http://schemas.microsoft.com/office/powerpoint/2010/main" val="127322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fontScale="92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Travel Booking Enterprise Services – Technical Architecture</a:t>
            </a:r>
          </a:p>
        </p:txBody>
      </p:sp>
      <p:sp>
        <p:nvSpPr>
          <p:cNvPr id="5" name="Rectangle 4">
            <a:extLst>
              <a:ext uri="{FF2B5EF4-FFF2-40B4-BE49-F238E27FC236}">
                <a16:creationId xmlns:a16="http://schemas.microsoft.com/office/drawing/2014/main" id="{FEE59EC2-D616-6C43-B5E6-53D7B042BBB0}"/>
              </a:ext>
            </a:extLst>
          </p:cNvPr>
          <p:cNvSpPr/>
          <p:nvPr/>
        </p:nvSpPr>
        <p:spPr>
          <a:xfrm>
            <a:off x="9927114" y="10980776"/>
            <a:ext cx="8796639"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https://</a:t>
            </a:r>
            <a:r>
              <a:rPr kumimoji="0" lang="en-US" sz="1800" b="0" i="0" u="none" strike="noStrike" kern="1200" cap="none" spc="0" normalizeH="0" baseline="0" noProof="0" dirty="0" err="1">
                <a:ln>
                  <a:noFill/>
                </a:ln>
                <a:effectLst/>
                <a:uLnTx/>
                <a:uFillTx/>
                <a:latin typeface="Calibri" panose="020F0502020204030204"/>
                <a:ea typeface="+mn-ea"/>
                <a:cs typeface="+mn-cs"/>
              </a:rPr>
              <a:t>www.omg.org</a:t>
            </a:r>
            <a:r>
              <a:rPr kumimoji="0" lang="en-US" sz="1800" b="0" i="0" u="none" strike="noStrike" kern="1200" cap="none" spc="0" normalizeH="0" baseline="0" noProof="0" dirty="0">
                <a:ln>
                  <a:noFill/>
                </a:ln>
                <a:effectLst/>
                <a:uLnTx/>
                <a:uFillTx/>
                <a:latin typeface="Calibri" panose="020F0502020204030204"/>
                <a:ea typeface="+mn-ea"/>
                <a:cs typeface="+mn-cs"/>
              </a:rPr>
              <a:t>/news/meetings/workshops/MDA-SOA-</a:t>
            </a:r>
            <a:r>
              <a:rPr kumimoji="0" lang="en-US" sz="1800" b="0" i="0" u="none" strike="noStrike" kern="1200" cap="none" spc="0" normalizeH="0" baseline="0" noProof="0" dirty="0" err="1">
                <a:ln>
                  <a:noFill/>
                </a:ln>
                <a:effectLst/>
                <a:uLnTx/>
                <a:uFillTx/>
                <a:latin typeface="Calibri" panose="020F0502020204030204"/>
                <a:ea typeface="+mn-ea"/>
                <a:cs typeface="+mn-cs"/>
              </a:rPr>
              <a:t>WS_Manual</a:t>
            </a:r>
            <a:r>
              <a:rPr kumimoji="0" lang="en-US" sz="1800" b="0" i="0" u="none" strike="noStrike" kern="1200" cap="none" spc="0" normalizeH="0" baseline="0" noProof="0" dirty="0">
                <a:ln>
                  <a:noFill/>
                </a:ln>
                <a:effectLst/>
                <a:uLnTx/>
                <a:uFillTx/>
                <a:latin typeface="Calibri" panose="020F0502020204030204"/>
                <a:ea typeface="+mn-ea"/>
                <a:cs typeface="+mn-cs"/>
              </a:rPr>
              <a:t>/01-A1_Rosen.pdf</a:t>
            </a:r>
          </a:p>
        </p:txBody>
      </p:sp>
      <p:pic>
        <p:nvPicPr>
          <p:cNvPr id="6" name="Picture 5">
            <a:extLst>
              <a:ext uri="{FF2B5EF4-FFF2-40B4-BE49-F238E27FC236}">
                <a16:creationId xmlns:a16="http://schemas.microsoft.com/office/drawing/2014/main" id="{51EB84AF-0149-4542-B947-3968506610E3}"/>
              </a:ext>
            </a:extLst>
          </p:cNvPr>
          <p:cNvPicPr>
            <a:picLocks noChangeAspect="1"/>
          </p:cNvPicPr>
          <p:nvPr/>
        </p:nvPicPr>
        <p:blipFill>
          <a:blip r:embed="rId2"/>
          <a:stretch>
            <a:fillRect/>
          </a:stretch>
        </p:blipFill>
        <p:spPr>
          <a:xfrm>
            <a:off x="7646157" y="1407194"/>
            <a:ext cx="14211300" cy="8737600"/>
          </a:xfrm>
          <a:prstGeom prst="rect">
            <a:avLst/>
          </a:prstGeom>
        </p:spPr>
      </p:pic>
    </p:spTree>
    <p:extLst>
      <p:ext uri="{BB962C8B-B14F-4D97-AF65-F5344CB8AC3E}">
        <p14:creationId xmlns:p14="http://schemas.microsoft.com/office/powerpoint/2010/main" val="48990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SOA – In Summary</a:t>
            </a:r>
          </a:p>
        </p:txBody>
      </p:sp>
      <p:sp>
        <p:nvSpPr>
          <p:cNvPr id="3" name="Rectangle 2">
            <a:extLst>
              <a:ext uri="{FF2B5EF4-FFF2-40B4-BE49-F238E27FC236}">
                <a16:creationId xmlns:a16="http://schemas.microsoft.com/office/drawing/2014/main" id="{B3B8D715-D72E-4D4D-B24F-5A3EA81B2970}"/>
              </a:ext>
            </a:extLst>
          </p:cNvPr>
          <p:cNvSpPr/>
          <p:nvPr/>
        </p:nvSpPr>
        <p:spPr>
          <a:xfrm>
            <a:off x="8923338" y="3101960"/>
            <a:ext cx="10836275" cy="4524315"/>
          </a:xfrm>
          <a:prstGeom prst="rect">
            <a:avLst/>
          </a:prstGeom>
        </p:spPr>
        <p:txBody>
          <a:bodyPr>
            <a:spAutoFit/>
          </a:bodyPr>
          <a:lstStyle/>
          <a:p>
            <a:pPr>
              <a:buFont typeface="Arial" panose="020B0604020202020204" pitchFamily="34" charset="0"/>
              <a:buChar char="•"/>
            </a:pPr>
            <a:r>
              <a:rPr lang="en-IN" sz="3600" dirty="0">
                <a:latin typeface="Roboto" panose="02000000000000000000" pitchFamily="2" charset="0"/>
              </a:rPr>
              <a:t>SOA supports loose coupling everywhere in the project.</a:t>
            </a:r>
          </a:p>
          <a:p>
            <a:pPr>
              <a:buFont typeface="Arial" panose="020B0604020202020204" pitchFamily="34" charset="0"/>
              <a:buChar char="•"/>
            </a:pPr>
            <a:r>
              <a:rPr lang="en-IN" sz="3600" dirty="0">
                <a:latin typeface="Roboto" panose="02000000000000000000" pitchFamily="2" charset="0"/>
              </a:rPr>
              <a:t>SOA supports interoperability.</a:t>
            </a:r>
          </a:p>
          <a:p>
            <a:pPr>
              <a:buFont typeface="Arial" panose="020B0604020202020204" pitchFamily="34" charset="0"/>
              <a:buChar char="•"/>
            </a:pPr>
            <a:r>
              <a:rPr lang="en-IN" sz="3600" dirty="0">
                <a:latin typeface="Roboto" panose="02000000000000000000" pitchFamily="2" charset="0"/>
              </a:rPr>
              <a:t>SOA increases the quality of service</a:t>
            </a:r>
          </a:p>
          <a:p>
            <a:pPr>
              <a:buFont typeface="Arial" panose="020B0604020202020204" pitchFamily="34" charset="0"/>
              <a:buChar char="•"/>
            </a:pPr>
            <a:r>
              <a:rPr lang="en-IN" sz="3600" dirty="0">
                <a:latin typeface="Roboto" panose="02000000000000000000" pitchFamily="2" charset="0"/>
              </a:rPr>
              <a:t>SOA supports vendor diversity.</a:t>
            </a:r>
          </a:p>
          <a:p>
            <a:pPr>
              <a:buFont typeface="Arial" panose="020B0604020202020204" pitchFamily="34" charset="0"/>
              <a:buChar char="•"/>
            </a:pPr>
            <a:r>
              <a:rPr lang="en-IN" sz="3600" dirty="0">
                <a:latin typeface="Roboto" panose="02000000000000000000" pitchFamily="2" charset="0"/>
              </a:rPr>
              <a:t>SOA promotes discovery and federation.</a:t>
            </a:r>
          </a:p>
          <a:p>
            <a:pPr>
              <a:buFont typeface="Arial" panose="020B0604020202020204" pitchFamily="34" charset="0"/>
              <a:buChar char="•"/>
            </a:pPr>
            <a:r>
              <a:rPr lang="en-IN" sz="3600" dirty="0">
                <a:latin typeface="Roboto" panose="02000000000000000000" pitchFamily="2" charset="0"/>
              </a:rPr>
              <a:t>SOA is location-transparent</a:t>
            </a:r>
          </a:p>
          <a:p>
            <a:pPr>
              <a:buFont typeface="Arial" panose="020B0604020202020204" pitchFamily="34" charset="0"/>
              <a:buChar char="•"/>
            </a:pPr>
            <a:r>
              <a:rPr lang="en-IN" sz="3600" dirty="0">
                <a:latin typeface="Roboto" panose="02000000000000000000" pitchFamily="2" charset="0"/>
              </a:rPr>
              <a:t>SOA is still maturing and achievable idea</a:t>
            </a:r>
            <a:endParaRPr lang="en-IN" sz="3600" b="0" i="0" dirty="0">
              <a:effectLst/>
              <a:latin typeface="Roboto" panose="02000000000000000000" pitchFamily="2" charset="0"/>
            </a:endParaRPr>
          </a:p>
        </p:txBody>
      </p:sp>
      <p:sp>
        <p:nvSpPr>
          <p:cNvPr id="10" name="Rectangle 9">
            <a:extLst>
              <a:ext uri="{FF2B5EF4-FFF2-40B4-BE49-F238E27FC236}">
                <a16:creationId xmlns:a16="http://schemas.microsoft.com/office/drawing/2014/main" id="{E0D19431-C4F7-E14A-ABE3-E1A8028AA2ED}"/>
              </a:ext>
            </a:extLst>
          </p:cNvPr>
          <p:cNvSpPr/>
          <p:nvPr/>
        </p:nvSpPr>
        <p:spPr>
          <a:xfrm>
            <a:off x="9805526" y="10180146"/>
            <a:ext cx="6582699" cy="369332"/>
          </a:xfrm>
          <a:prstGeom prst="rect">
            <a:avLst/>
          </a:prstGeom>
        </p:spPr>
        <p:txBody>
          <a:bodyPr wrap="none">
            <a:spAutoFit/>
          </a:bodyPr>
          <a:lstStyle/>
          <a:p>
            <a:r>
              <a:rPr lang="en-US" dirty="0"/>
              <a:t>https://</a:t>
            </a:r>
            <a:r>
              <a:rPr lang="en-US" dirty="0" err="1"/>
              <a:t>www.xenonstack.com</a:t>
            </a:r>
            <a:r>
              <a:rPr lang="en-US" dirty="0"/>
              <a:t>/insights/service-oriented-architecture</a:t>
            </a:r>
          </a:p>
        </p:txBody>
      </p:sp>
    </p:spTree>
    <p:extLst>
      <p:ext uri="{BB962C8B-B14F-4D97-AF65-F5344CB8AC3E}">
        <p14:creationId xmlns:p14="http://schemas.microsoft.com/office/powerpoint/2010/main" val="1220800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SOA Advantages</a:t>
            </a:r>
          </a:p>
        </p:txBody>
      </p:sp>
      <p:sp>
        <p:nvSpPr>
          <p:cNvPr id="3" name="Rectangle 2">
            <a:extLst>
              <a:ext uri="{FF2B5EF4-FFF2-40B4-BE49-F238E27FC236}">
                <a16:creationId xmlns:a16="http://schemas.microsoft.com/office/drawing/2014/main" id="{E91198BC-B25F-0548-85E0-AB9D9242F899}"/>
              </a:ext>
            </a:extLst>
          </p:cNvPr>
          <p:cNvSpPr/>
          <p:nvPr/>
        </p:nvSpPr>
        <p:spPr>
          <a:xfrm>
            <a:off x="9618195" y="2824961"/>
            <a:ext cx="10836275" cy="4524315"/>
          </a:xfrm>
          <a:prstGeom prst="rect">
            <a:avLst/>
          </a:prstGeom>
        </p:spPr>
        <p:txBody>
          <a:bodyPr>
            <a:spAutoFit/>
          </a:bodyPr>
          <a:lstStyle/>
          <a:p>
            <a:r>
              <a:rPr lang="en-IN" b="1" dirty="0">
                <a:latin typeface="Roboto" panose="02000000000000000000" pitchFamily="2" charset="0"/>
              </a:rPr>
              <a:t>Service Reusability</a:t>
            </a:r>
            <a:r>
              <a:rPr lang="en-IN" dirty="0">
                <a:latin typeface="Roboto" panose="02000000000000000000" pitchFamily="2" charset="0"/>
              </a:rPr>
              <a:t>: These applications are built from existing services. Thus, services can be re-used to create many other applications. · </a:t>
            </a:r>
          </a:p>
          <a:p>
            <a:endParaRPr lang="en-IN" b="1" dirty="0">
              <a:latin typeface="Roboto" panose="02000000000000000000" pitchFamily="2" charset="0"/>
            </a:endParaRPr>
          </a:p>
          <a:p>
            <a:r>
              <a:rPr lang="en-IN" b="1" dirty="0">
                <a:latin typeface="Roboto" panose="02000000000000000000" pitchFamily="2" charset="0"/>
              </a:rPr>
              <a:t>Platform Independent</a:t>
            </a:r>
            <a:r>
              <a:rPr lang="en-IN" dirty="0">
                <a:latin typeface="Roboto" panose="02000000000000000000" pitchFamily="2" charset="0"/>
              </a:rPr>
              <a:t>: The services are platform-independent as people can interact with separate applications over a common language. · </a:t>
            </a:r>
          </a:p>
          <a:p>
            <a:endParaRPr lang="en-IN" b="1" dirty="0">
              <a:latin typeface="Roboto" panose="02000000000000000000" pitchFamily="2" charset="0"/>
            </a:endParaRPr>
          </a:p>
          <a:p>
            <a:r>
              <a:rPr lang="en-IN" b="1" dirty="0">
                <a:latin typeface="Roboto" panose="02000000000000000000" pitchFamily="2" charset="0"/>
              </a:rPr>
              <a:t>Easy Maintenance</a:t>
            </a:r>
            <a:r>
              <a:rPr lang="en-IN" dirty="0">
                <a:latin typeface="Roboto" panose="02000000000000000000" pitchFamily="2" charset="0"/>
              </a:rPr>
              <a:t>: As services are independent of each other, they can be updated and transformed easily without harming other services. · </a:t>
            </a:r>
          </a:p>
          <a:p>
            <a:endParaRPr lang="en-IN" b="1" dirty="0">
              <a:latin typeface="Roboto" panose="02000000000000000000" pitchFamily="2" charset="0"/>
            </a:endParaRPr>
          </a:p>
          <a:p>
            <a:r>
              <a:rPr lang="en-IN" b="1" dirty="0">
                <a:latin typeface="Roboto" panose="02000000000000000000" pitchFamily="2" charset="0"/>
              </a:rPr>
              <a:t>Availability</a:t>
            </a:r>
            <a:r>
              <a:rPr lang="en-IN" dirty="0">
                <a:latin typeface="Roboto" panose="02000000000000000000" pitchFamily="2" charset="0"/>
              </a:rPr>
              <a:t>: These facilities are effortlessly available to anyone on demand. · </a:t>
            </a:r>
          </a:p>
          <a:p>
            <a:endParaRPr lang="en-IN" b="1" dirty="0">
              <a:latin typeface="Roboto" panose="02000000000000000000" pitchFamily="2" charset="0"/>
            </a:endParaRPr>
          </a:p>
          <a:p>
            <a:r>
              <a:rPr lang="en-IN" b="1" dirty="0">
                <a:latin typeface="Roboto" panose="02000000000000000000" pitchFamily="2" charset="0"/>
              </a:rPr>
              <a:t>Parallel Development:</a:t>
            </a:r>
            <a:r>
              <a:rPr lang="en-IN" dirty="0">
                <a:latin typeface="Roboto" panose="02000000000000000000" pitchFamily="2" charset="0"/>
              </a:rPr>
              <a:t> This architecture supports the layer-based design; it gives parallel development. ·</a:t>
            </a:r>
          </a:p>
          <a:p>
            <a:r>
              <a:rPr lang="en-IN" b="1" dirty="0">
                <a:latin typeface="Roboto" panose="02000000000000000000" pitchFamily="2" charset="0"/>
              </a:rPr>
              <a:t>Reliability</a:t>
            </a:r>
            <a:r>
              <a:rPr lang="en-IN" dirty="0">
                <a:latin typeface="Roboto" panose="02000000000000000000" pitchFamily="2" charset="0"/>
              </a:rPr>
              <a:t>: These applications are extra secure because it is simple to test </a:t>
            </a:r>
            <a:r>
              <a:rPr lang="en-IN" dirty="0" err="1">
                <a:latin typeface="Roboto" panose="02000000000000000000" pitchFamily="2" charset="0"/>
              </a:rPr>
              <a:t>shortcode</a:t>
            </a:r>
            <a:r>
              <a:rPr lang="en-IN" dirty="0">
                <a:latin typeface="Roboto" panose="02000000000000000000" pitchFamily="2" charset="0"/>
              </a:rPr>
              <a:t> rather than large codes · </a:t>
            </a:r>
          </a:p>
          <a:p>
            <a:endParaRPr lang="en-IN" b="1" dirty="0">
              <a:latin typeface="Roboto" panose="02000000000000000000" pitchFamily="2" charset="0"/>
            </a:endParaRPr>
          </a:p>
          <a:p>
            <a:r>
              <a:rPr lang="en-IN" b="1" dirty="0">
                <a:latin typeface="Roboto" panose="02000000000000000000" pitchFamily="2" charset="0"/>
              </a:rPr>
              <a:t>Scalability</a:t>
            </a:r>
            <a:r>
              <a:rPr lang="en-IN" dirty="0">
                <a:latin typeface="Roboto" panose="02000000000000000000" pitchFamily="2" charset="0"/>
              </a:rPr>
              <a:t>: Services can work on various servers within an environment, this improves scalability </a:t>
            </a:r>
            <a:endParaRPr lang="en-US" dirty="0"/>
          </a:p>
        </p:txBody>
      </p:sp>
      <p:sp>
        <p:nvSpPr>
          <p:cNvPr id="5" name="Rectangle 4">
            <a:extLst>
              <a:ext uri="{FF2B5EF4-FFF2-40B4-BE49-F238E27FC236}">
                <a16:creationId xmlns:a16="http://schemas.microsoft.com/office/drawing/2014/main" id="{4EB85DE4-005A-5D47-AFFC-44A156E956E5}"/>
              </a:ext>
            </a:extLst>
          </p:cNvPr>
          <p:cNvSpPr/>
          <p:nvPr/>
        </p:nvSpPr>
        <p:spPr>
          <a:xfrm>
            <a:off x="9805526" y="10180146"/>
            <a:ext cx="6582699" cy="369332"/>
          </a:xfrm>
          <a:prstGeom prst="rect">
            <a:avLst/>
          </a:prstGeom>
        </p:spPr>
        <p:txBody>
          <a:bodyPr wrap="none">
            <a:spAutoFit/>
          </a:bodyPr>
          <a:lstStyle/>
          <a:p>
            <a:r>
              <a:rPr lang="en-US" dirty="0"/>
              <a:t>https://</a:t>
            </a:r>
            <a:r>
              <a:rPr lang="en-US" dirty="0" err="1"/>
              <a:t>www.xenonstack.com</a:t>
            </a:r>
            <a:r>
              <a:rPr lang="en-US" dirty="0"/>
              <a:t>/insights/service-oriented-architecture</a:t>
            </a:r>
          </a:p>
        </p:txBody>
      </p:sp>
    </p:spTree>
    <p:extLst>
      <p:ext uri="{BB962C8B-B14F-4D97-AF65-F5344CB8AC3E}">
        <p14:creationId xmlns:p14="http://schemas.microsoft.com/office/powerpoint/2010/main" val="206444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SOA Disadvantages</a:t>
            </a:r>
          </a:p>
        </p:txBody>
      </p:sp>
      <p:sp>
        <p:nvSpPr>
          <p:cNvPr id="3" name="Rectangle 2">
            <a:extLst>
              <a:ext uri="{FF2B5EF4-FFF2-40B4-BE49-F238E27FC236}">
                <a16:creationId xmlns:a16="http://schemas.microsoft.com/office/drawing/2014/main" id="{A564726A-5433-A945-8071-94F1A2724EF6}"/>
              </a:ext>
            </a:extLst>
          </p:cNvPr>
          <p:cNvSpPr/>
          <p:nvPr/>
        </p:nvSpPr>
        <p:spPr>
          <a:xfrm>
            <a:off x="9407370" y="2554238"/>
            <a:ext cx="10836275" cy="7971413"/>
          </a:xfrm>
          <a:prstGeom prst="rect">
            <a:avLst/>
          </a:prstGeom>
        </p:spPr>
        <p:txBody>
          <a:bodyPr>
            <a:spAutoFit/>
          </a:bodyPr>
          <a:lstStyle/>
          <a:p>
            <a:pPr>
              <a:buFont typeface="Arial" panose="020B0604020202020204" pitchFamily="34" charset="0"/>
              <a:buChar char="•"/>
            </a:pPr>
            <a:r>
              <a:rPr lang="en-IN" sz="3200" dirty="0">
                <a:latin typeface="Roboto" panose="02000000000000000000" pitchFamily="2" charset="0"/>
              </a:rPr>
              <a:t>SOA depends on the implementation of standards. Without standards, communication between applications requires a lot of time and code.</a:t>
            </a:r>
          </a:p>
          <a:p>
            <a:pPr>
              <a:buFont typeface="Arial" panose="020B0604020202020204" pitchFamily="34" charset="0"/>
              <a:buChar char="•"/>
            </a:pPr>
            <a:endParaRPr lang="en-IN" sz="3200" dirty="0">
              <a:latin typeface="Roboto" panose="02000000000000000000" pitchFamily="2" charset="0"/>
            </a:endParaRPr>
          </a:p>
          <a:p>
            <a:pPr>
              <a:buFont typeface="Arial" panose="020B0604020202020204" pitchFamily="34" charset="0"/>
              <a:buChar char="•"/>
            </a:pPr>
            <a:r>
              <a:rPr lang="en-IN" sz="3200" dirty="0">
                <a:latin typeface="Roboto" panose="02000000000000000000" pitchFamily="2" charset="0"/>
              </a:rPr>
              <a:t>SOA is not for: applications with a high level of data transfer, applications that do not require the implementation of the request/response type, and applications that have a short life span.</a:t>
            </a:r>
          </a:p>
          <a:p>
            <a:pPr>
              <a:buFont typeface="Arial" panose="020B0604020202020204" pitchFamily="34" charset="0"/>
              <a:buChar char="•"/>
            </a:pPr>
            <a:endParaRPr lang="en-IN" sz="3200" dirty="0">
              <a:latin typeface="Roboto" panose="02000000000000000000" pitchFamily="2" charset="0"/>
            </a:endParaRPr>
          </a:p>
          <a:p>
            <a:pPr>
              <a:buFont typeface="Arial" panose="020B0604020202020204" pitchFamily="34" charset="0"/>
              <a:buChar char="•"/>
            </a:pPr>
            <a:r>
              <a:rPr lang="en-IN" sz="3200" dirty="0">
                <a:latin typeface="Roboto" panose="02000000000000000000" pitchFamily="2" charset="0"/>
              </a:rPr>
              <a:t>Increasingly it becomes difficult and expensive to be able to comply with protocols and speak to service.</a:t>
            </a:r>
          </a:p>
          <a:p>
            <a:pPr>
              <a:buFont typeface="Arial" panose="020B0604020202020204" pitchFamily="34" charset="0"/>
              <a:buChar char="•"/>
            </a:pPr>
            <a:endParaRPr lang="en-IN" sz="3200" dirty="0">
              <a:latin typeface="Roboto" panose="02000000000000000000" pitchFamily="2" charset="0"/>
            </a:endParaRPr>
          </a:p>
          <a:p>
            <a:pPr>
              <a:buFont typeface="Arial" panose="020B0604020202020204" pitchFamily="34" charset="0"/>
              <a:buChar char="•"/>
            </a:pPr>
            <a:r>
              <a:rPr lang="en-IN" sz="3200" dirty="0">
                <a:latin typeface="Roboto" panose="02000000000000000000" pitchFamily="2" charset="0"/>
              </a:rPr>
              <a:t>It implies knowing the business processes, classifying them, extracting the functions that are common to them, standardizing them, and forming with them layers of services that will be required by any business process.</a:t>
            </a:r>
            <a:endParaRPr lang="en-IN" sz="3200" b="0" i="0" dirty="0">
              <a:effectLst/>
              <a:latin typeface="Roboto" panose="02000000000000000000" pitchFamily="2" charset="0"/>
            </a:endParaRPr>
          </a:p>
        </p:txBody>
      </p:sp>
      <p:sp>
        <p:nvSpPr>
          <p:cNvPr id="8" name="Rectangle 7">
            <a:extLst>
              <a:ext uri="{FF2B5EF4-FFF2-40B4-BE49-F238E27FC236}">
                <a16:creationId xmlns:a16="http://schemas.microsoft.com/office/drawing/2014/main" id="{DE691B89-A9B6-354D-8A00-CE773A9E8339}"/>
              </a:ext>
            </a:extLst>
          </p:cNvPr>
          <p:cNvSpPr/>
          <p:nvPr/>
        </p:nvSpPr>
        <p:spPr>
          <a:xfrm>
            <a:off x="9407370" y="11181255"/>
            <a:ext cx="6582699" cy="369332"/>
          </a:xfrm>
          <a:prstGeom prst="rect">
            <a:avLst/>
          </a:prstGeom>
        </p:spPr>
        <p:txBody>
          <a:bodyPr wrap="none">
            <a:spAutoFit/>
          </a:bodyPr>
          <a:lstStyle/>
          <a:p>
            <a:r>
              <a:rPr lang="en-US" dirty="0"/>
              <a:t>https://</a:t>
            </a:r>
            <a:r>
              <a:rPr lang="en-US" dirty="0" err="1"/>
              <a:t>www.xenonstack.com</a:t>
            </a:r>
            <a:r>
              <a:rPr lang="en-US" dirty="0"/>
              <a:t>/insights/service-oriented-architecture</a:t>
            </a:r>
          </a:p>
        </p:txBody>
      </p:sp>
    </p:spTree>
    <p:extLst>
      <p:ext uri="{BB962C8B-B14F-4D97-AF65-F5344CB8AC3E}">
        <p14:creationId xmlns:p14="http://schemas.microsoft.com/office/powerpoint/2010/main" val="106902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Appendix</a:t>
            </a:r>
          </a:p>
        </p:txBody>
      </p:sp>
    </p:spTree>
    <p:extLst>
      <p:ext uri="{BB962C8B-B14F-4D97-AF65-F5344CB8AC3E}">
        <p14:creationId xmlns:p14="http://schemas.microsoft.com/office/powerpoint/2010/main" val="162585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E71A-26E0-DE4F-94DB-2F7C600FE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20F1E-A021-A846-8FAD-7C3959C26F2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6FD0797-A53F-3B41-A347-2801F9ED73D0}"/>
              </a:ext>
            </a:extLst>
          </p:cNvPr>
          <p:cNvPicPr>
            <a:picLocks noChangeAspect="1"/>
          </p:cNvPicPr>
          <p:nvPr/>
        </p:nvPicPr>
        <p:blipFill>
          <a:blip r:embed="rId2"/>
          <a:stretch>
            <a:fillRect/>
          </a:stretch>
        </p:blipFill>
        <p:spPr>
          <a:xfrm>
            <a:off x="0" y="248356"/>
            <a:ext cx="9461500" cy="5994400"/>
          </a:xfrm>
          <a:prstGeom prst="rect">
            <a:avLst/>
          </a:prstGeom>
        </p:spPr>
      </p:pic>
      <p:pic>
        <p:nvPicPr>
          <p:cNvPr id="5" name="Picture 4">
            <a:extLst>
              <a:ext uri="{FF2B5EF4-FFF2-40B4-BE49-F238E27FC236}">
                <a16:creationId xmlns:a16="http://schemas.microsoft.com/office/drawing/2014/main" id="{B36AE0E0-2FE2-9444-AAB5-4C09DBD3F378}"/>
              </a:ext>
            </a:extLst>
          </p:cNvPr>
          <p:cNvPicPr>
            <a:picLocks noChangeAspect="1"/>
          </p:cNvPicPr>
          <p:nvPr/>
        </p:nvPicPr>
        <p:blipFill>
          <a:blip r:embed="rId3"/>
          <a:stretch>
            <a:fillRect/>
          </a:stretch>
        </p:blipFill>
        <p:spPr>
          <a:xfrm>
            <a:off x="10773341" y="388056"/>
            <a:ext cx="9410700" cy="5715000"/>
          </a:xfrm>
          <a:prstGeom prst="rect">
            <a:avLst/>
          </a:prstGeom>
        </p:spPr>
      </p:pic>
      <p:pic>
        <p:nvPicPr>
          <p:cNvPr id="6" name="Picture 5">
            <a:extLst>
              <a:ext uri="{FF2B5EF4-FFF2-40B4-BE49-F238E27FC236}">
                <a16:creationId xmlns:a16="http://schemas.microsoft.com/office/drawing/2014/main" id="{071339C0-268F-8842-901B-8446B1BD07DC}"/>
              </a:ext>
            </a:extLst>
          </p:cNvPr>
          <p:cNvPicPr>
            <a:picLocks noChangeAspect="1"/>
          </p:cNvPicPr>
          <p:nvPr/>
        </p:nvPicPr>
        <p:blipFill>
          <a:blip r:embed="rId3"/>
          <a:stretch>
            <a:fillRect/>
          </a:stretch>
        </p:blipFill>
        <p:spPr>
          <a:xfrm>
            <a:off x="479064" y="7113412"/>
            <a:ext cx="9410700" cy="5715000"/>
          </a:xfrm>
          <a:prstGeom prst="rect">
            <a:avLst/>
          </a:prstGeom>
        </p:spPr>
      </p:pic>
      <p:pic>
        <p:nvPicPr>
          <p:cNvPr id="7" name="Picture 6">
            <a:extLst>
              <a:ext uri="{FF2B5EF4-FFF2-40B4-BE49-F238E27FC236}">
                <a16:creationId xmlns:a16="http://schemas.microsoft.com/office/drawing/2014/main" id="{98B56DF0-78C2-2D4F-BDAB-7B630808FABA}"/>
              </a:ext>
            </a:extLst>
          </p:cNvPr>
          <p:cNvPicPr>
            <a:picLocks noChangeAspect="1"/>
          </p:cNvPicPr>
          <p:nvPr/>
        </p:nvPicPr>
        <p:blipFill>
          <a:blip r:embed="rId4"/>
          <a:stretch>
            <a:fillRect/>
          </a:stretch>
        </p:blipFill>
        <p:spPr>
          <a:xfrm>
            <a:off x="10773341" y="6921500"/>
            <a:ext cx="9271000" cy="5270500"/>
          </a:xfrm>
          <a:prstGeom prst="rect">
            <a:avLst/>
          </a:prstGeom>
        </p:spPr>
      </p:pic>
    </p:spTree>
    <p:extLst>
      <p:ext uri="{BB962C8B-B14F-4D97-AF65-F5344CB8AC3E}">
        <p14:creationId xmlns:p14="http://schemas.microsoft.com/office/powerpoint/2010/main" val="2301630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E71A-26E0-DE4F-94DB-2F7C600FEA7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574B809-CA9E-9645-B98E-7BE5FCF330C5}"/>
              </a:ext>
            </a:extLst>
          </p:cNvPr>
          <p:cNvPicPr>
            <a:picLocks noGrp="1" noChangeAspect="1"/>
          </p:cNvPicPr>
          <p:nvPr>
            <p:ph idx="1"/>
          </p:nvPr>
        </p:nvPicPr>
        <p:blipFill>
          <a:blip r:embed="rId2"/>
          <a:stretch>
            <a:fillRect/>
          </a:stretch>
        </p:blipFill>
        <p:spPr>
          <a:xfrm>
            <a:off x="6442869" y="3493294"/>
            <a:ext cx="8788400" cy="7239000"/>
          </a:xfrm>
          <a:prstGeom prst="rect">
            <a:avLst/>
          </a:prstGeom>
        </p:spPr>
      </p:pic>
    </p:spTree>
    <p:extLst>
      <p:ext uri="{BB962C8B-B14F-4D97-AF65-F5344CB8AC3E}">
        <p14:creationId xmlns:p14="http://schemas.microsoft.com/office/powerpoint/2010/main" val="107351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E71A-26E0-DE4F-94DB-2F7C600FE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20F1E-A021-A846-8FAD-7C3959C26F2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939EA09-96C4-0E4B-BF45-365B5E0E4700}"/>
              </a:ext>
            </a:extLst>
          </p:cNvPr>
          <p:cNvPicPr>
            <a:picLocks noChangeAspect="1"/>
          </p:cNvPicPr>
          <p:nvPr/>
        </p:nvPicPr>
        <p:blipFill>
          <a:blip r:embed="rId2"/>
          <a:stretch>
            <a:fillRect/>
          </a:stretch>
        </p:blipFill>
        <p:spPr>
          <a:xfrm>
            <a:off x="6265069" y="3841750"/>
            <a:ext cx="9144000" cy="4508500"/>
          </a:xfrm>
          <a:prstGeom prst="rect">
            <a:avLst/>
          </a:prstGeom>
        </p:spPr>
      </p:pic>
      <p:sp>
        <p:nvSpPr>
          <p:cNvPr id="5" name="Rectangle 4">
            <a:extLst>
              <a:ext uri="{FF2B5EF4-FFF2-40B4-BE49-F238E27FC236}">
                <a16:creationId xmlns:a16="http://schemas.microsoft.com/office/drawing/2014/main" id="{BEC8554B-F014-124D-86FE-D5FADC6A5A31}"/>
              </a:ext>
            </a:extLst>
          </p:cNvPr>
          <p:cNvSpPr/>
          <p:nvPr/>
        </p:nvSpPr>
        <p:spPr>
          <a:xfrm>
            <a:off x="1688384" y="9342548"/>
            <a:ext cx="8431347" cy="369332"/>
          </a:xfrm>
          <a:prstGeom prst="rect">
            <a:avLst/>
          </a:prstGeom>
        </p:spPr>
        <p:txBody>
          <a:bodyPr wrap="none">
            <a:spAutoFit/>
          </a:bodyPr>
          <a:lstStyle/>
          <a:p>
            <a:r>
              <a:rPr lang="en-US" dirty="0"/>
              <a:t>https://</a:t>
            </a:r>
            <a:r>
              <a:rPr lang="en-US" dirty="0" err="1"/>
              <a:t>yessyp.medium.com</a:t>
            </a:r>
            <a:r>
              <a:rPr lang="en-US" dirty="0"/>
              <a:t>/a-complete-understanding-of-microservices-53dc4e67cbc3</a:t>
            </a:r>
          </a:p>
        </p:txBody>
      </p:sp>
    </p:spTree>
    <p:extLst>
      <p:ext uri="{BB962C8B-B14F-4D97-AF65-F5344CB8AC3E}">
        <p14:creationId xmlns:p14="http://schemas.microsoft.com/office/powerpoint/2010/main" val="3376134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E71A-26E0-DE4F-94DB-2F7C600FE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20F1E-A021-A846-8FAD-7C3959C26F2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9710CE0-9415-2C44-8ACC-6953FE5B58B1}"/>
              </a:ext>
            </a:extLst>
          </p:cNvPr>
          <p:cNvPicPr>
            <a:picLocks noChangeAspect="1"/>
          </p:cNvPicPr>
          <p:nvPr/>
        </p:nvPicPr>
        <p:blipFill>
          <a:blip r:embed="rId2"/>
          <a:stretch>
            <a:fillRect/>
          </a:stretch>
        </p:blipFill>
        <p:spPr>
          <a:xfrm>
            <a:off x="985910" y="4342246"/>
            <a:ext cx="3187700" cy="5003800"/>
          </a:xfrm>
          <a:prstGeom prst="rect">
            <a:avLst/>
          </a:prstGeom>
        </p:spPr>
      </p:pic>
      <p:sp>
        <p:nvSpPr>
          <p:cNvPr id="5" name="Rectangle 4">
            <a:extLst>
              <a:ext uri="{FF2B5EF4-FFF2-40B4-BE49-F238E27FC236}">
                <a16:creationId xmlns:a16="http://schemas.microsoft.com/office/drawing/2014/main" id="{F60C8EE8-1AAB-9049-9863-098D7B41B6F2}"/>
              </a:ext>
            </a:extLst>
          </p:cNvPr>
          <p:cNvSpPr/>
          <p:nvPr/>
        </p:nvSpPr>
        <p:spPr>
          <a:xfrm>
            <a:off x="6285222" y="5911334"/>
            <a:ext cx="9102107" cy="369332"/>
          </a:xfrm>
          <a:prstGeom prst="rect">
            <a:avLst/>
          </a:prstGeom>
        </p:spPr>
        <p:txBody>
          <a:bodyPr wrap="none">
            <a:spAutoFit/>
          </a:bodyPr>
          <a:lstStyle/>
          <a:p>
            <a:r>
              <a:rPr lang="en-US" dirty="0"/>
              <a:t>https://</a:t>
            </a:r>
            <a:r>
              <a:rPr lang="en-US" dirty="0" err="1"/>
              <a:t>medium.com</a:t>
            </a:r>
            <a:r>
              <a:rPr lang="en-US" dirty="0"/>
              <a:t>/@yt_13921/software-architecture-tradeoffs-series-part-1-599076b9bd5a</a:t>
            </a:r>
          </a:p>
        </p:txBody>
      </p:sp>
    </p:spTree>
    <p:extLst>
      <p:ext uri="{BB962C8B-B14F-4D97-AF65-F5344CB8AC3E}">
        <p14:creationId xmlns:p14="http://schemas.microsoft.com/office/powerpoint/2010/main" val="163290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FC53F2B-B4E3-B544-A14C-040C9249AEB4}"/>
              </a:ext>
            </a:extLst>
          </p:cNvPr>
          <p:cNvGraphicFramePr>
            <a:graphicFrameLocks noGrp="1"/>
          </p:cNvGraphicFramePr>
          <p:nvPr/>
        </p:nvGraphicFramePr>
        <p:xfrm>
          <a:off x="864594" y="1811547"/>
          <a:ext cx="19700780" cy="9247559"/>
        </p:xfrm>
        <a:graphic>
          <a:graphicData uri="http://schemas.openxmlformats.org/drawingml/2006/table">
            <a:tbl>
              <a:tblPr firstRow="1" bandRow="1">
                <a:tableStyleId>{2D5ABB26-0587-4C30-8999-92F81FD0307C}</a:tableStyleId>
              </a:tblPr>
              <a:tblGrid>
                <a:gridCol w="2929604">
                  <a:extLst>
                    <a:ext uri="{9D8B030D-6E8A-4147-A177-3AD203B41FA5}">
                      <a16:colId xmlns:a16="http://schemas.microsoft.com/office/drawing/2014/main" val="1570741913"/>
                    </a:ext>
                  </a:extLst>
                </a:gridCol>
                <a:gridCol w="7243272">
                  <a:extLst>
                    <a:ext uri="{9D8B030D-6E8A-4147-A177-3AD203B41FA5}">
                      <a16:colId xmlns:a16="http://schemas.microsoft.com/office/drawing/2014/main" val="4023606189"/>
                    </a:ext>
                  </a:extLst>
                </a:gridCol>
                <a:gridCol w="6560417">
                  <a:extLst>
                    <a:ext uri="{9D8B030D-6E8A-4147-A177-3AD203B41FA5}">
                      <a16:colId xmlns:a16="http://schemas.microsoft.com/office/drawing/2014/main" val="1941664245"/>
                    </a:ext>
                  </a:extLst>
                </a:gridCol>
                <a:gridCol w="2967487">
                  <a:extLst>
                    <a:ext uri="{9D8B030D-6E8A-4147-A177-3AD203B41FA5}">
                      <a16:colId xmlns:a16="http://schemas.microsoft.com/office/drawing/2014/main" val="1230833702"/>
                    </a:ext>
                  </a:extLst>
                </a:gridCol>
              </a:tblGrid>
              <a:tr h="844824">
                <a:tc>
                  <a:txBody>
                    <a:bodyPr/>
                    <a:lstStyle/>
                    <a:p>
                      <a:pPr marL="0" algn="l" defTabSz="1625529" rtl="0" eaLnBrk="1" latinLnBrk="0" hangingPunct="1"/>
                      <a:r>
                        <a:rPr lang="en-US" sz="2400" b="1" kern="1200" dirty="0">
                          <a:solidFill>
                            <a:schemeClr val="tx1">
                              <a:lumMod val="65000"/>
                            </a:schemeClr>
                          </a:solidFill>
                          <a:latin typeface="+mn-lt"/>
                          <a:ea typeface="+mn-ea"/>
                          <a:cs typeface="+mn-cs"/>
                        </a:rPr>
                        <a:t>Topic</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0" indent="0" algn="l" defTabSz="1625529" rtl="0" eaLnBrk="1" latinLnBrk="0" hangingPunct="1">
                        <a:buFont typeface="Arial" panose="020B0604020202020204" pitchFamily="34" charset="0"/>
                        <a:buNone/>
                      </a:pPr>
                      <a:r>
                        <a:rPr lang="en-US" sz="2400" b="1" kern="1200" dirty="0">
                          <a:solidFill>
                            <a:schemeClr val="tx1">
                              <a:lumMod val="65000"/>
                            </a:schemeClr>
                          </a:solidFill>
                          <a:latin typeface="+mn-lt"/>
                          <a:ea typeface="+mn-ea"/>
                          <a:cs typeface="+mn-cs"/>
                        </a:rPr>
                        <a:t>Subtopic</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1" algn="l" defTabSz="1625529" rtl="0" eaLnBrk="1" latinLnBrk="0" hangingPunct="1"/>
                      <a:r>
                        <a:rPr lang="en-US" sz="2400" b="1" kern="1200" dirty="0">
                          <a:solidFill>
                            <a:schemeClr val="tx1">
                              <a:lumMod val="65000"/>
                            </a:schemeClr>
                          </a:solidFill>
                          <a:latin typeface="+mn-lt"/>
                          <a:ea typeface="+mn-ea"/>
                          <a:cs typeface="+mn-cs"/>
                        </a:rPr>
                        <a:t>Objective</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algn="l" defTabSz="1625529" rtl="0" eaLnBrk="1" latinLnBrk="0" hangingPunct="1"/>
                      <a:r>
                        <a:rPr lang="en-US" sz="2400" b="1" kern="1200" dirty="0">
                          <a:solidFill>
                            <a:schemeClr val="tx1">
                              <a:lumMod val="65000"/>
                            </a:schemeClr>
                          </a:solidFill>
                          <a:latin typeface="+mn-lt"/>
                          <a:ea typeface="+mn-ea"/>
                          <a:cs typeface="+mn-cs"/>
                        </a:rPr>
                        <a:t>Duration</a:t>
                      </a:r>
                    </a:p>
                  </a:txBody>
                  <a:tcPr marL="162560" marR="162560" marT="81280" marB="812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601265"/>
                  </a:ext>
                </a:extLst>
              </a:tr>
              <a:tr h="1531243">
                <a:tc>
                  <a:txBody>
                    <a:bodyPr/>
                    <a:lstStyle/>
                    <a:p>
                      <a:pPr marL="0" lvl="0" indent="0" algn="l">
                        <a:buFont typeface="Arial" panose="020B0604020202020204" pitchFamily="34" charset="0"/>
                        <a:buNone/>
                      </a:pPr>
                      <a:r>
                        <a:rPr lang="en-US" sz="2000" b="1" kern="1200" dirty="0">
                          <a:solidFill>
                            <a:schemeClr val="tx1">
                              <a:lumMod val="95000"/>
                            </a:schemeClr>
                          </a:solidFill>
                          <a:effectLst/>
                        </a:rPr>
                        <a:t>Modern Architectures</a:t>
                      </a:r>
                      <a:endParaRPr lang="en-US" sz="2000" b="1" i="0" kern="1200" dirty="0">
                        <a:solidFill>
                          <a:schemeClr val="tx1">
                            <a:lumMod val="95000"/>
                          </a:schemeClr>
                        </a:solidFill>
                        <a:effectLst/>
                        <a:latin typeface="+mn-lt"/>
                        <a:ea typeface="+mn-ea"/>
                        <a:cs typeface="+mn-cs"/>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buFont typeface="Arial" panose="020B0604020202020204" pitchFamily="34" charset="0"/>
                        <a:buNone/>
                      </a:pPr>
                      <a:r>
                        <a:rPr lang="en-US" sz="2000" b="1" u="sng" kern="1200" dirty="0">
                          <a:solidFill>
                            <a:schemeClr val="tx1">
                              <a:lumMod val="95000"/>
                            </a:schemeClr>
                          </a:solidFill>
                          <a:effectLst/>
                        </a:rPr>
                        <a:t>C) Cloud Native Architecture</a:t>
                      </a:r>
                    </a:p>
                    <a:p>
                      <a:pPr marL="0" lvl="0" indent="0" algn="l">
                        <a:buFont typeface="Arial" panose="020B0604020202020204" pitchFamily="34" charset="0"/>
                        <a:buNone/>
                      </a:pPr>
                      <a:endParaRPr lang="en-US" sz="2000" b="0" kern="1200" dirty="0">
                        <a:solidFill>
                          <a:schemeClr val="tx1">
                            <a:lumMod val="95000"/>
                          </a:schemeClr>
                        </a:solidFill>
                        <a:effectLst/>
                      </a:endParaRPr>
                    </a:p>
                    <a:p>
                      <a:pPr marL="342900" lvl="0" indent="-342900" algn="l">
                        <a:buFont typeface="Arial" panose="020B0604020202020204" pitchFamily="34" charset="0"/>
                        <a:buChar char="•"/>
                      </a:pPr>
                      <a:r>
                        <a:rPr lang="en-US" sz="2000" b="0" kern="1200" dirty="0">
                          <a:solidFill>
                            <a:schemeClr val="tx1">
                              <a:lumMod val="95000"/>
                            </a:schemeClr>
                          </a:solidFill>
                          <a:effectLst/>
                        </a:rPr>
                        <a:t>12 Factor Apps</a:t>
                      </a:r>
                    </a:p>
                    <a:p>
                      <a:pPr marL="342900" lvl="0" indent="-342900" algn="l">
                        <a:buFont typeface="Arial" panose="020B0604020202020204" pitchFamily="34" charset="0"/>
                        <a:buChar char="•"/>
                      </a:pPr>
                      <a:r>
                        <a:rPr lang="en-US" sz="2000" b="0" kern="1200" dirty="0">
                          <a:solidFill>
                            <a:schemeClr val="tx1">
                              <a:lumMod val="95000"/>
                            </a:schemeClr>
                          </a:solidFill>
                          <a:effectLst/>
                        </a:rPr>
                        <a:t>Containers &amp; Orchestration</a:t>
                      </a:r>
                    </a:p>
                    <a:p>
                      <a:pPr marL="342900" lvl="0" indent="-342900" algn="l">
                        <a:buFont typeface="Arial" panose="020B0604020202020204" pitchFamily="34" charset="0"/>
                        <a:buChar char="•"/>
                      </a:pPr>
                      <a:r>
                        <a:rPr lang="en-US" sz="2000" b="0" kern="1200" dirty="0">
                          <a:solidFill>
                            <a:schemeClr val="tx1">
                              <a:lumMod val="95000"/>
                            </a:schemeClr>
                          </a:solidFill>
                          <a:effectLst/>
                        </a:rPr>
                        <a:t>PaaS Overview</a:t>
                      </a:r>
                    </a:p>
                    <a:p>
                      <a:pPr marL="342900" lvl="0" indent="-342900" algn="l">
                        <a:buFont typeface="Arial" panose="020B0604020202020204" pitchFamily="34" charset="0"/>
                        <a:buChar char="•"/>
                      </a:pPr>
                      <a:r>
                        <a:rPr lang="en-US" sz="2000" b="0" kern="1200" dirty="0">
                          <a:solidFill>
                            <a:schemeClr val="tx1">
                              <a:lumMod val="95000"/>
                            </a:schemeClr>
                          </a:solidFill>
                          <a:effectLst/>
                        </a:rPr>
                        <a:t>Serverless Architecture</a:t>
                      </a:r>
                    </a:p>
                    <a:p>
                      <a:pPr marL="342900" lvl="0" indent="-342900" algn="l">
                        <a:buFont typeface="Arial" panose="020B0604020202020204" pitchFamily="34" charset="0"/>
                        <a:buChar char="•"/>
                      </a:pPr>
                      <a:r>
                        <a:rPr lang="en-US" sz="2000" b="0" kern="1200" dirty="0">
                          <a:solidFill>
                            <a:schemeClr val="tx1">
                              <a:lumMod val="95000"/>
                            </a:schemeClr>
                          </a:solidFill>
                          <a:effectLst/>
                        </a:rPr>
                        <a:t>Brief overview of other cloud native solutions like Storage Services, Event Hub, Streaming, API Gateway etc.</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lumMod val="95000"/>
                            </a:schemeClr>
                          </a:solidFill>
                        </a:rPr>
                        <a:t>Able to understand Cloud Infrastructure and how it influences Application Architectures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30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812320"/>
                  </a:ext>
                </a:extLst>
              </a:tr>
              <a:tr h="5801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lumMod val="95000"/>
                            </a:schemeClr>
                          </a:solidFill>
                        </a:rPr>
                        <a:t>Modern Architectures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2000" b="1" dirty="0"/>
                        <a:t>D) Cloud Migration Approaches</a:t>
                      </a:r>
                      <a:r>
                        <a:rPr lang="en-US" sz="2000" dirty="0"/>
                        <a:t> – Introduction</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Introduce various migration paths for the apps – Retire, Refactor, Rewrite etc.</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30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267442"/>
                  </a:ext>
                </a:extLst>
              </a:tr>
            </a:tbl>
          </a:graphicData>
        </a:graphic>
      </p:graphicFrame>
      <p:sp>
        <p:nvSpPr>
          <p:cNvPr id="2" name="Rectangle 1">
            <a:extLst>
              <a:ext uri="{FF2B5EF4-FFF2-40B4-BE49-F238E27FC236}">
                <a16:creationId xmlns:a16="http://schemas.microsoft.com/office/drawing/2014/main" id="{58D76A15-C4C7-CA4B-8F42-EA35FC29B19A}"/>
              </a:ext>
            </a:extLst>
          </p:cNvPr>
          <p:cNvSpPr/>
          <p:nvPr/>
        </p:nvSpPr>
        <p:spPr>
          <a:xfrm>
            <a:off x="864594" y="873507"/>
            <a:ext cx="8395440"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A9BD6"/>
                </a:solidFill>
                <a:effectLst/>
                <a:uLnTx/>
                <a:uFillTx/>
                <a:latin typeface="Calibri" panose="020F0502020204030204"/>
                <a:ea typeface="+mn-ea"/>
                <a:cs typeface="+mn-cs"/>
              </a:rPr>
              <a:t>Session 1 – Introduction to Modern Architectures</a:t>
            </a:r>
          </a:p>
        </p:txBody>
      </p:sp>
    </p:spTree>
    <p:extLst>
      <p:ext uri="{BB962C8B-B14F-4D97-AF65-F5344CB8AC3E}">
        <p14:creationId xmlns:p14="http://schemas.microsoft.com/office/powerpoint/2010/main" val="2891604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E71A-26E0-DE4F-94DB-2F7C600FE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20F1E-A021-A846-8FAD-7C3959C26F2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F079895-4C5E-EB43-AF99-F6F0289B2B5D}"/>
              </a:ext>
            </a:extLst>
          </p:cNvPr>
          <p:cNvPicPr>
            <a:picLocks noChangeAspect="1"/>
          </p:cNvPicPr>
          <p:nvPr/>
        </p:nvPicPr>
        <p:blipFill>
          <a:blip r:embed="rId2"/>
          <a:stretch>
            <a:fillRect/>
          </a:stretch>
        </p:blipFill>
        <p:spPr>
          <a:xfrm>
            <a:off x="7763669" y="3975100"/>
            <a:ext cx="6146800" cy="4241800"/>
          </a:xfrm>
          <a:prstGeom prst="rect">
            <a:avLst/>
          </a:prstGeom>
        </p:spPr>
      </p:pic>
    </p:spTree>
    <p:extLst>
      <p:ext uri="{BB962C8B-B14F-4D97-AF65-F5344CB8AC3E}">
        <p14:creationId xmlns:p14="http://schemas.microsoft.com/office/powerpoint/2010/main" val="1175240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E71A-26E0-DE4F-94DB-2F7C600FE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20F1E-A021-A846-8FAD-7C3959C26F2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BB56A76-E746-F842-8525-D6D98876732C}"/>
              </a:ext>
            </a:extLst>
          </p:cNvPr>
          <p:cNvPicPr>
            <a:picLocks noChangeAspect="1"/>
          </p:cNvPicPr>
          <p:nvPr/>
        </p:nvPicPr>
        <p:blipFill>
          <a:blip r:embed="rId2"/>
          <a:stretch>
            <a:fillRect/>
          </a:stretch>
        </p:blipFill>
        <p:spPr>
          <a:xfrm>
            <a:off x="1490097" y="3245556"/>
            <a:ext cx="8826500" cy="4927600"/>
          </a:xfrm>
          <a:prstGeom prst="rect">
            <a:avLst/>
          </a:prstGeom>
        </p:spPr>
      </p:pic>
      <p:pic>
        <p:nvPicPr>
          <p:cNvPr id="5" name="Picture 4">
            <a:extLst>
              <a:ext uri="{FF2B5EF4-FFF2-40B4-BE49-F238E27FC236}">
                <a16:creationId xmlns:a16="http://schemas.microsoft.com/office/drawing/2014/main" id="{E5589228-F1B0-EB48-91B8-5A015C238FF6}"/>
              </a:ext>
            </a:extLst>
          </p:cNvPr>
          <p:cNvPicPr>
            <a:picLocks noChangeAspect="1"/>
          </p:cNvPicPr>
          <p:nvPr/>
        </p:nvPicPr>
        <p:blipFill>
          <a:blip r:embed="rId3"/>
          <a:stretch>
            <a:fillRect/>
          </a:stretch>
        </p:blipFill>
        <p:spPr>
          <a:xfrm>
            <a:off x="11001713" y="3245556"/>
            <a:ext cx="9410700" cy="4927600"/>
          </a:xfrm>
          <a:prstGeom prst="rect">
            <a:avLst/>
          </a:prstGeom>
        </p:spPr>
      </p:pic>
      <p:sp>
        <p:nvSpPr>
          <p:cNvPr id="6" name="Rectangle 5">
            <a:extLst>
              <a:ext uri="{FF2B5EF4-FFF2-40B4-BE49-F238E27FC236}">
                <a16:creationId xmlns:a16="http://schemas.microsoft.com/office/drawing/2014/main" id="{6918063C-8A1E-5D43-81E7-5DB8BFE63896}"/>
              </a:ext>
            </a:extLst>
          </p:cNvPr>
          <p:cNvSpPr/>
          <p:nvPr/>
        </p:nvSpPr>
        <p:spPr>
          <a:xfrm>
            <a:off x="7413019" y="9023214"/>
            <a:ext cx="10448694" cy="369332"/>
          </a:xfrm>
          <a:prstGeom prst="rect">
            <a:avLst/>
          </a:prstGeom>
        </p:spPr>
        <p:txBody>
          <a:bodyPr wrap="none">
            <a:spAutoFit/>
          </a:bodyPr>
          <a:lstStyle/>
          <a:p>
            <a:r>
              <a:rPr lang="en-US" dirty="0"/>
              <a:t>https://</a:t>
            </a:r>
            <a:r>
              <a:rPr lang="en-US" dirty="0" err="1"/>
              <a:t>medium.com</a:t>
            </a:r>
            <a:r>
              <a:rPr lang="en-US" dirty="0"/>
              <a:t>/</a:t>
            </a:r>
            <a:r>
              <a:rPr lang="en-US" dirty="0" err="1"/>
              <a:t>techmonks</a:t>
            </a:r>
            <a:r>
              <a:rPr lang="en-US" dirty="0"/>
              <a:t>/software-architecture-evolution-microservices-soa-monolith-d9264e0b986f</a:t>
            </a:r>
          </a:p>
        </p:txBody>
      </p:sp>
    </p:spTree>
    <p:extLst>
      <p:ext uri="{BB962C8B-B14F-4D97-AF65-F5344CB8AC3E}">
        <p14:creationId xmlns:p14="http://schemas.microsoft.com/office/powerpoint/2010/main" val="367202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E71A-26E0-DE4F-94DB-2F7C600FE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20F1E-A021-A846-8FAD-7C3959C26F2E}"/>
              </a:ext>
            </a:extLst>
          </p:cNvPr>
          <p:cNvSpPr>
            <a:spLocks noGrp="1"/>
          </p:cNvSpPr>
          <p:nvPr>
            <p:ph idx="1"/>
          </p:nvPr>
        </p:nvSpPr>
        <p:spPr/>
        <p:txBody>
          <a:bodyPr/>
          <a:lstStyle/>
          <a:p>
            <a:endParaRPr lang="en-US"/>
          </a:p>
        </p:txBody>
      </p:sp>
      <p:pic>
        <p:nvPicPr>
          <p:cNvPr id="1028" name="Picture 4" descr="A New Style Is Emerging in the Enterprise: Software-Defined Architecture">
            <a:extLst>
              <a:ext uri="{FF2B5EF4-FFF2-40B4-BE49-F238E27FC236}">
                <a16:creationId xmlns:a16="http://schemas.microsoft.com/office/drawing/2014/main" id="{E04A3F0A-06D4-4144-904F-D21785CBD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096" y="649112"/>
            <a:ext cx="15329321" cy="1138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4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FC53F2B-B4E3-B544-A14C-040C9249AEB4}"/>
              </a:ext>
            </a:extLst>
          </p:cNvPr>
          <p:cNvGraphicFramePr>
            <a:graphicFrameLocks noGrp="1"/>
          </p:cNvGraphicFramePr>
          <p:nvPr/>
        </p:nvGraphicFramePr>
        <p:xfrm>
          <a:off x="864594" y="1811547"/>
          <a:ext cx="19700780" cy="7078853"/>
        </p:xfrm>
        <a:graphic>
          <a:graphicData uri="http://schemas.openxmlformats.org/drawingml/2006/table">
            <a:tbl>
              <a:tblPr firstRow="1" bandRow="1">
                <a:tableStyleId>{2D5ABB26-0587-4C30-8999-92F81FD0307C}</a:tableStyleId>
              </a:tblPr>
              <a:tblGrid>
                <a:gridCol w="2929604">
                  <a:extLst>
                    <a:ext uri="{9D8B030D-6E8A-4147-A177-3AD203B41FA5}">
                      <a16:colId xmlns:a16="http://schemas.microsoft.com/office/drawing/2014/main" val="1570741913"/>
                    </a:ext>
                  </a:extLst>
                </a:gridCol>
                <a:gridCol w="7243272">
                  <a:extLst>
                    <a:ext uri="{9D8B030D-6E8A-4147-A177-3AD203B41FA5}">
                      <a16:colId xmlns:a16="http://schemas.microsoft.com/office/drawing/2014/main" val="4023606189"/>
                    </a:ext>
                  </a:extLst>
                </a:gridCol>
                <a:gridCol w="6560417">
                  <a:extLst>
                    <a:ext uri="{9D8B030D-6E8A-4147-A177-3AD203B41FA5}">
                      <a16:colId xmlns:a16="http://schemas.microsoft.com/office/drawing/2014/main" val="1941664245"/>
                    </a:ext>
                  </a:extLst>
                </a:gridCol>
                <a:gridCol w="2967487">
                  <a:extLst>
                    <a:ext uri="{9D8B030D-6E8A-4147-A177-3AD203B41FA5}">
                      <a16:colId xmlns:a16="http://schemas.microsoft.com/office/drawing/2014/main" val="1230833702"/>
                    </a:ext>
                  </a:extLst>
                </a:gridCol>
              </a:tblGrid>
              <a:tr h="844824">
                <a:tc>
                  <a:txBody>
                    <a:bodyPr/>
                    <a:lstStyle/>
                    <a:p>
                      <a:pPr marL="0" algn="l" defTabSz="1625529" rtl="0" eaLnBrk="1" latinLnBrk="0" hangingPunct="1"/>
                      <a:r>
                        <a:rPr lang="en-US" sz="2400" b="1" kern="1200" dirty="0">
                          <a:solidFill>
                            <a:schemeClr val="tx1">
                              <a:lumMod val="65000"/>
                            </a:schemeClr>
                          </a:solidFill>
                          <a:latin typeface="+mn-lt"/>
                          <a:ea typeface="+mn-ea"/>
                          <a:cs typeface="+mn-cs"/>
                        </a:rPr>
                        <a:t>Topic</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0" indent="0" algn="l" defTabSz="1625529" rtl="0" eaLnBrk="1" latinLnBrk="0" hangingPunct="1">
                        <a:buFont typeface="Arial" panose="020B0604020202020204" pitchFamily="34" charset="0"/>
                        <a:buNone/>
                      </a:pPr>
                      <a:r>
                        <a:rPr lang="en-US" sz="2400" b="1" kern="1200" dirty="0">
                          <a:solidFill>
                            <a:schemeClr val="tx1">
                              <a:lumMod val="65000"/>
                            </a:schemeClr>
                          </a:solidFill>
                          <a:latin typeface="+mn-lt"/>
                          <a:ea typeface="+mn-ea"/>
                          <a:cs typeface="+mn-cs"/>
                        </a:rPr>
                        <a:t>Subtopic</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1" algn="l" defTabSz="1625529" rtl="0" eaLnBrk="1" latinLnBrk="0" hangingPunct="1"/>
                      <a:r>
                        <a:rPr lang="en-US" sz="2400" b="1" kern="1200" dirty="0">
                          <a:solidFill>
                            <a:schemeClr val="tx1">
                              <a:lumMod val="65000"/>
                            </a:schemeClr>
                          </a:solidFill>
                          <a:latin typeface="+mn-lt"/>
                          <a:ea typeface="+mn-ea"/>
                          <a:cs typeface="+mn-cs"/>
                        </a:rPr>
                        <a:t>Objective</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algn="l" defTabSz="1625529" rtl="0" eaLnBrk="1" latinLnBrk="0" hangingPunct="1"/>
                      <a:r>
                        <a:rPr lang="en-US" sz="2400" b="1" kern="1200" dirty="0">
                          <a:solidFill>
                            <a:schemeClr val="tx1">
                              <a:lumMod val="65000"/>
                            </a:schemeClr>
                          </a:solidFill>
                          <a:latin typeface="+mn-lt"/>
                          <a:ea typeface="+mn-ea"/>
                          <a:cs typeface="+mn-cs"/>
                        </a:rPr>
                        <a:t>Duration</a:t>
                      </a:r>
                    </a:p>
                  </a:txBody>
                  <a:tcPr marL="162560" marR="162560" marT="81280" marB="812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601265"/>
                  </a:ext>
                </a:extLst>
              </a:tr>
              <a:tr h="2069895">
                <a:tc>
                  <a:txBody>
                    <a:bodyPr/>
                    <a:lstStyle/>
                    <a:p>
                      <a:pPr marL="0" lvl="0" indent="0" algn="l">
                        <a:buFont typeface="Arial" panose="020B0604020202020204" pitchFamily="34" charset="0"/>
                        <a:buNone/>
                      </a:pPr>
                      <a:r>
                        <a:rPr lang="en-US" sz="2000" b="1" kern="1200" dirty="0">
                          <a:solidFill>
                            <a:schemeClr val="tx1">
                              <a:lumMod val="95000"/>
                            </a:schemeClr>
                          </a:solidFill>
                          <a:effectLst/>
                        </a:rPr>
                        <a:t>Microservices – Patterns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buFont typeface="Arial" panose="020B0604020202020204" pitchFamily="34" charset="0"/>
                        <a:buChar char="•"/>
                      </a:pPr>
                      <a:r>
                        <a:rPr lang="en-US" sz="2000" b="0" kern="1200" dirty="0">
                          <a:solidFill>
                            <a:schemeClr val="tx1">
                              <a:lumMod val="95000"/>
                            </a:schemeClr>
                          </a:solidFill>
                          <a:effectLst/>
                        </a:rPr>
                        <a:t>SAGA</a:t>
                      </a:r>
                    </a:p>
                    <a:p>
                      <a:pPr marL="342900" lvl="0" indent="-342900" algn="l">
                        <a:buFont typeface="Arial" panose="020B0604020202020204" pitchFamily="34" charset="0"/>
                        <a:buChar char="•"/>
                      </a:pPr>
                      <a:r>
                        <a:rPr lang="en-US" sz="2000" b="0" kern="1200" dirty="0">
                          <a:solidFill>
                            <a:schemeClr val="tx1">
                              <a:lumMod val="95000"/>
                            </a:schemeClr>
                          </a:solidFill>
                          <a:effectLst/>
                        </a:rPr>
                        <a:t>CQRS</a:t>
                      </a:r>
                    </a:p>
                    <a:p>
                      <a:pPr marL="342900" lvl="0" indent="-342900" algn="l">
                        <a:buFont typeface="Arial" panose="020B0604020202020204" pitchFamily="34" charset="0"/>
                        <a:buChar char="•"/>
                      </a:pPr>
                      <a:r>
                        <a:rPr lang="en-US" sz="2000" b="0" kern="1200" dirty="0">
                          <a:solidFill>
                            <a:schemeClr val="tx1">
                              <a:lumMod val="95000"/>
                            </a:schemeClr>
                          </a:solidFill>
                          <a:effectLst/>
                        </a:rPr>
                        <a:t>Event Sourcing</a:t>
                      </a:r>
                    </a:p>
                    <a:p>
                      <a:pPr marL="342900" lvl="0" indent="-342900" algn="l">
                        <a:buFont typeface="Arial" panose="020B0604020202020204" pitchFamily="34" charset="0"/>
                        <a:buChar char="•"/>
                      </a:pPr>
                      <a:r>
                        <a:rPr lang="en-US" sz="2000" b="0" kern="1200" dirty="0">
                          <a:solidFill>
                            <a:schemeClr val="tx1">
                              <a:lumMod val="95000"/>
                            </a:schemeClr>
                          </a:solidFill>
                          <a:effectLst/>
                        </a:rPr>
                        <a:t>Aggregator</a:t>
                      </a:r>
                    </a:p>
                    <a:p>
                      <a:pPr marL="342900" lvl="0" indent="-342900" algn="l">
                        <a:buFont typeface="Arial" panose="020B0604020202020204" pitchFamily="34" charset="0"/>
                        <a:buChar char="•"/>
                      </a:pPr>
                      <a:r>
                        <a:rPr lang="en-US" sz="2000" b="0" kern="1200" dirty="0">
                          <a:solidFill>
                            <a:schemeClr val="tx1">
                              <a:lumMod val="95000"/>
                            </a:schemeClr>
                          </a:solidFill>
                          <a:effectLst/>
                        </a:rPr>
                        <a:t>API Gateway</a:t>
                      </a:r>
                    </a:p>
                    <a:p>
                      <a:pPr marL="342900" lvl="0" indent="-342900" algn="l">
                        <a:buFont typeface="Arial" panose="020B0604020202020204" pitchFamily="34" charset="0"/>
                        <a:buChar char="•"/>
                      </a:pPr>
                      <a:r>
                        <a:rPr lang="en-US" sz="2000" b="0" kern="1200" dirty="0">
                          <a:solidFill>
                            <a:schemeClr val="tx1">
                              <a:lumMod val="95000"/>
                            </a:schemeClr>
                          </a:solidFill>
                          <a:effectLst/>
                        </a:rPr>
                        <a:t>Circuit Breaker</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lumMod val="95000"/>
                            </a:schemeClr>
                          </a:solidFill>
                        </a:rPr>
                        <a:t>Common Design Patterns used in Microservices and their purpose</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90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812320"/>
                  </a:ext>
                </a:extLst>
              </a:tr>
              <a:tr h="21058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lumMod val="95000"/>
                          </a:schemeClr>
                        </a:solidFill>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2000" i="0" dirty="0">
                          <a:solidFill>
                            <a:schemeClr val="tx1">
                              <a:lumMod val="95000"/>
                            </a:schemeClr>
                          </a:solidFill>
                        </a:rPr>
                        <a:t>Decomposition</a:t>
                      </a:r>
                    </a:p>
                    <a:p>
                      <a:pPr marL="342900" indent="-342900">
                        <a:buFont typeface="Arial" panose="020B0604020202020204" pitchFamily="34" charset="0"/>
                        <a:buChar char="•"/>
                      </a:pPr>
                      <a:r>
                        <a:rPr lang="en-US" sz="2000" i="0" dirty="0">
                          <a:solidFill>
                            <a:schemeClr val="tx1">
                              <a:lumMod val="95000"/>
                            </a:schemeClr>
                          </a:solidFill>
                        </a:rPr>
                        <a:t>Backend for Frontends</a:t>
                      </a:r>
                    </a:p>
                    <a:p>
                      <a:pPr marL="342900" indent="-342900">
                        <a:buFont typeface="Arial" panose="020B0604020202020204" pitchFamily="34" charset="0"/>
                        <a:buChar char="•"/>
                      </a:pPr>
                      <a:r>
                        <a:rPr lang="en-US" sz="2000" i="0" dirty="0">
                          <a:solidFill>
                            <a:schemeClr val="tx1">
                              <a:lumMod val="95000"/>
                            </a:schemeClr>
                          </a:solidFill>
                        </a:rPr>
                        <a:t>Service Discovery</a:t>
                      </a:r>
                    </a:p>
                    <a:p>
                      <a:pPr marL="342900" indent="-342900">
                        <a:buFont typeface="Arial" panose="020B0604020202020204" pitchFamily="34" charset="0"/>
                        <a:buChar char="•"/>
                      </a:pPr>
                      <a:r>
                        <a:rPr lang="en-US" sz="2000" i="0" dirty="0">
                          <a:solidFill>
                            <a:schemeClr val="tx1">
                              <a:lumMod val="95000"/>
                            </a:schemeClr>
                          </a:solidFill>
                        </a:rPr>
                        <a:t>Externalized Configuration</a:t>
                      </a:r>
                    </a:p>
                    <a:p>
                      <a:pPr marL="342900" indent="-342900">
                        <a:buFont typeface="Arial" panose="020B0604020202020204" pitchFamily="34" charset="0"/>
                        <a:buChar char="•"/>
                      </a:pPr>
                      <a:r>
                        <a:rPr lang="en-US" sz="2000" i="0" dirty="0">
                          <a:solidFill>
                            <a:schemeClr val="tx1">
                              <a:lumMod val="95000"/>
                            </a:schemeClr>
                          </a:solidFill>
                        </a:rPr>
                        <a:t>Observability</a:t>
                      </a:r>
                    </a:p>
                    <a:p>
                      <a:pPr marL="342900" indent="-342900">
                        <a:buFont typeface="Arial" panose="020B0604020202020204" pitchFamily="34" charset="0"/>
                        <a:buChar char="•"/>
                      </a:pPr>
                      <a:r>
                        <a:rPr lang="en-US" sz="2000" i="0" dirty="0">
                          <a:solidFill>
                            <a:schemeClr val="tx1">
                              <a:lumMod val="95000"/>
                            </a:schemeClr>
                          </a:solidFill>
                        </a:rPr>
                        <a:t>Security – OAuth, JWT</a:t>
                      </a:r>
                    </a:p>
                    <a:p>
                      <a:pPr marL="0" indent="0">
                        <a:buFont typeface="Arial" panose="020B0604020202020204" pitchFamily="34" charset="0"/>
                        <a:buNone/>
                      </a:pPr>
                      <a:endParaRPr lang="en-US" sz="2000" i="1" dirty="0">
                        <a:solidFill>
                          <a:schemeClr val="tx1">
                            <a:lumMod val="95000"/>
                          </a:schemeClr>
                        </a:solidFill>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solidFill>
                          <a:schemeClr val="tx1">
                            <a:lumMod val="95000"/>
                          </a:schemeClr>
                        </a:solidFill>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90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267442"/>
                  </a:ext>
                </a:extLst>
              </a:tr>
              <a:tr h="1867974">
                <a:tc>
                  <a:txBody>
                    <a:bodyPr/>
                    <a:lstStyle/>
                    <a:p>
                      <a:pPr marL="0" lvl="0" indent="0" algn="l">
                        <a:buFont typeface="Arial" panose="020B0604020202020204" pitchFamily="34" charset="0"/>
                        <a:buNone/>
                      </a:pPr>
                      <a:r>
                        <a:rPr lang="en-US" sz="2000" b="1" kern="1200" dirty="0">
                          <a:solidFill>
                            <a:schemeClr val="tx1">
                              <a:lumMod val="95000"/>
                            </a:schemeClr>
                          </a:solidFill>
                          <a:effectLst/>
                        </a:rPr>
                        <a:t>Microservices – Patterns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2000" b="1" u="none" dirty="0">
                          <a:solidFill>
                            <a:schemeClr val="tx1">
                              <a:lumMod val="95000"/>
                            </a:schemeClr>
                          </a:solidFill>
                        </a:rPr>
                        <a:t>Exercises - Use Cases Discussion</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sz="2000" dirty="0">
                        <a:solidFill>
                          <a:schemeClr val="tx1">
                            <a:lumMod val="95000"/>
                          </a:schemeClr>
                        </a:solidFill>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solidFill>
                            <a:schemeClr val="tx1">
                              <a:lumMod val="95000"/>
                            </a:schemeClr>
                          </a:solidFill>
                        </a:rPr>
                        <a:t>30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6578989"/>
                  </a:ext>
                </a:extLst>
              </a:tr>
            </a:tbl>
          </a:graphicData>
        </a:graphic>
      </p:graphicFrame>
      <p:sp>
        <p:nvSpPr>
          <p:cNvPr id="2" name="Rectangle 1">
            <a:extLst>
              <a:ext uri="{FF2B5EF4-FFF2-40B4-BE49-F238E27FC236}">
                <a16:creationId xmlns:a16="http://schemas.microsoft.com/office/drawing/2014/main" id="{58D76A15-C4C7-CA4B-8F42-EA35FC29B19A}"/>
              </a:ext>
            </a:extLst>
          </p:cNvPr>
          <p:cNvSpPr/>
          <p:nvPr/>
        </p:nvSpPr>
        <p:spPr>
          <a:xfrm>
            <a:off x="864594" y="873507"/>
            <a:ext cx="5894499"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A9BD6"/>
                </a:solidFill>
                <a:effectLst/>
                <a:uLnTx/>
                <a:uFillTx/>
                <a:latin typeface="Calibri" panose="020F0502020204030204"/>
                <a:ea typeface="+mn-ea"/>
                <a:cs typeface="+mn-cs"/>
              </a:rPr>
              <a:t>Session 2 – Microservices Patterns</a:t>
            </a:r>
          </a:p>
        </p:txBody>
      </p:sp>
    </p:spTree>
    <p:extLst>
      <p:ext uri="{BB962C8B-B14F-4D97-AF65-F5344CB8AC3E}">
        <p14:creationId xmlns:p14="http://schemas.microsoft.com/office/powerpoint/2010/main" val="287504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FC53F2B-B4E3-B544-A14C-040C9249AEB4}"/>
              </a:ext>
            </a:extLst>
          </p:cNvPr>
          <p:cNvGraphicFramePr>
            <a:graphicFrameLocks noGrp="1"/>
          </p:cNvGraphicFramePr>
          <p:nvPr/>
        </p:nvGraphicFramePr>
        <p:xfrm>
          <a:off x="864594" y="1811547"/>
          <a:ext cx="19700780" cy="7570744"/>
        </p:xfrm>
        <a:graphic>
          <a:graphicData uri="http://schemas.openxmlformats.org/drawingml/2006/table">
            <a:tbl>
              <a:tblPr firstRow="1" bandRow="1">
                <a:tableStyleId>{2D5ABB26-0587-4C30-8999-92F81FD0307C}</a:tableStyleId>
              </a:tblPr>
              <a:tblGrid>
                <a:gridCol w="2929604">
                  <a:extLst>
                    <a:ext uri="{9D8B030D-6E8A-4147-A177-3AD203B41FA5}">
                      <a16:colId xmlns:a16="http://schemas.microsoft.com/office/drawing/2014/main" val="1570741913"/>
                    </a:ext>
                  </a:extLst>
                </a:gridCol>
                <a:gridCol w="7243272">
                  <a:extLst>
                    <a:ext uri="{9D8B030D-6E8A-4147-A177-3AD203B41FA5}">
                      <a16:colId xmlns:a16="http://schemas.microsoft.com/office/drawing/2014/main" val="4023606189"/>
                    </a:ext>
                  </a:extLst>
                </a:gridCol>
                <a:gridCol w="6560417">
                  <a:extLst>
                    <a:ext uri="{9D8B030D-6E8A-4147-A177-3AD203B41FA5}">
                      <a16:colId xmlns:a16="http://schemas.microsoft.com/office/drawing/2014/main" val="1941664245"/>
                    </a:ext>
                  </a:extLst>
                </a:gridCol>
                <a:gridCol w="2967487">
                  <a:extLst>
                    <a:ext uri="{9D8B030D-6E8A-4147-A177-3AD203B41FA5}">
                      <a16:colId xmlns:a16="http://schemas.microsoft.com/office/drawing/2014/main" val="1230833702"/>
                    </a:ext>
                  </a:extLst>
                </a:gridCol>
              </a:tblGrid>
              <a:tr h="844824">
                <a:tc>
                  <a:txBody>
                    <a:bodyPr/>
                    <a:lstStyle/>
                    <a:p>
                      <a:pPr marL="0" algn="l" defTabSz="1625529" rtl="0" eaLnBrk="1" latinLnBrk="0" hangingPunct="1"/>
                      <a:r>
                        <a:rPr lang="en-US" sz="2400" b="1" kern="1200" dirty="0">
                          <a:solidFill>
                            <a:schemeClr val="tx1">
                              <a:lumMod val="65000"/>
                            </a:schemeClr>
                          </a:solidFill>
                          <a:latin typeface="+mn-lt"/>
                          <a:ea typeface="+mn-ea"/>
                          <a:cs typeface="+mn-cs"/>
                        </a:rPr>
                        <a:t>Topic</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0" indent="0" algn="l" defTabSz="1625529" rtl="0" eaLnBrk="1" latinLnBrk="0" hangingPunct="1">
                        <a:buFont typeface="Arial" panose="020B0604020202020204" pitchFamily="34" charset="0"/>
                        <a:buNone/>
                      </a:pPr>
                      <a:r>
                        <a:rPr lang="en-US" sz="2400" b="1" kern="1200" dirty="0">
                          <a:solidFill>
                            <a:schemeClr val="tx1">
                              <a:lumMod val="65000"/>
                            </a:schemeClr>
                          </a:solidFill>
                          <a:latin typeface="+mn-lt"/>
                          <a:ea typeface="+mn-ea"/>
                          <a:cs typeface="+mn-cs"/>
                        </a:rPr>
                        <a:t>Subtopic</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lvl="1" algn="l" defTabSz="1625529" rtl="0" eaLnBrk="1" latinLnBrk="0" hangingPunct="1"/>
                      <a:r>
                        <a:rPr lang="en-US" sz="2400" b="1" kern="1200" dirty="0">
                          <a:solidFill>
                            <a:schemeClr val="tx1">
                              <a:lumMod val="65000"/>
                            </a:schemeClr>
                          </a:solidFill>
                          <a:latin typeface="+mn-lt"/>
                          <a:ea typeface="+mn-ea"/>
                          <a:cs typeface="+mn-cs"/>
                        </a:rPr>
                        <a:t>Objective</a:t>
                      </a:r>
                    </a:p>
                  </a:txBody>
                  <a:tcPr marL="162560" marR="162560" marT="81280" marB="81280" anchor="ctr">
                    <a:lnB w="12700" cap="flat" cmpd="sng" algn="ctr">
                      <a:solidFill>
                        <a:schemeClr val="tx1"/>
                      </a:solidFill>
                      <a:prstDash val="solid"/>
                      <a:round/>
                      <a:headEnd type="none" w="med" len="med"/>
                      <a:tailEnd type="none" w="med" len="med"/>
                    </a:lnB>
                  </a:tcPr>
                </a:tc>
                <a:tc>
                  <a:txBody>
                    <a:bodyPr/>
                    <a:lstStyle/>
                    <a:p>
                      <a:pPr marL="0" algn="l" defTabSz="1625529" rtl="0" eaLnBrk="1" latinLnBrk="0" hangingPunct="1"/>
                      <a:r>
                        <a:rPr lang="en-US" sz="2400" b="1" kern="1200" dirty="0">
                          <a:solidFill>
                            <a:schemeClr val="tx1">
                              <a:lumMod val="65000"/>
                            </a:schemeClr>
                          </a:solidFill>
                          <a:latin typeface="+mn-lt"/>
                          <a:ea typeface="+mn-ea"/>
                          <a:cs typeface="+mn-cs"/>
                        </a:rPr>
                        <a:t>Duration</a:t>
                      </a:r>
                    </a:p>
                  </a:txBody>
                  <a:tcPr marL="162560" marR="162560" marT="81280" marB="812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601265"/>
                  </a:ext>
                </a:extLst>
              </a:tr>
              <a:tr h="2069895">
                <a:tc>
                  <a:txBody>
                    <a:bodyPr/>
                    <a:lstStyle/>
                    <a:p>
                      <a:pPr marL="0" lvl="0" indent="0" algn="l">
                        <a:buFont typeface="Arial" panose="020B0604020202020204" pitchFamily="34" charset="0"/>
                        <a:buNone/>
                      </a:pPr>
                      <a:r>
                        <a:rPr lang="en-US" sz="2000" b="1" kern="1200" dirty="0">
                          <a:solidFill>
                            <a:schemeClr val="tx1">
                              <a:lumMod val="95000"/>
                            </a:schemeClr>
                          </a:solidFill>
                          <a:effectLst/>
                        </a:rPr>
                        <a:t>Design Patterns - Introduction</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buFont typeface="Arial" panose="020B0604020202020204" pitchFamily="34" charset="0"/>
                        <a:buChar char="•"/>
                      </a:pPr>
                      <a:r>
                        <a:rPr lang="en-US" sz="2000" b="0" kern="1200" dirty="0">
                          <a:solidFill>
                            <a:schemeClr val="tx1">
                              <a:lumMod val="95000"/>
                            </a:schemeClr>
                          </a:solidFill>
                          <a:effectLst/>
                        </a:rPr>
                        <a:t>Singleton</a:t>
                      </a:r>
                    </a:p>
                    <a:p>
                      <a:pPr marL="342900" lvl="0" indent="-342900" algn="l">
                        <a:buFont typeface="Arial" panose="020B0604020202020204" pitchFamily="34" charset="0"/>
                        <a:buChar char="•"/>
                      </a:pPr>
                      <a:r>
                        <a:rPr lang="en-US" sz="2000" b="0" kern="1200" dirty="0">
                          <a:solidFill>
                            <a:schemeClr val="tx1">
                              <a:lumMod val="95000"/>
                            </a:schemeClr>
                          </a:solidFill>
                          <a:effectLst/>
                        </a:rPr>
                        <a:t>Factory</a:t>
                      </a:r>
                    </a:p>
                    <a:p>
                      <a:pPr marL="342900" lvl="0" indent="-342900" algn="l">
                        <a:buFont typeface="Arial" panose="020B0604020202020204" pitchFamily="34" charset="0"/>
                        <a:buChar char="•"/>
                      </a:pPr>
                      <a:r>
                        <a:rPr lang="en-US" sz="2000" b="0" kern="1200" dirty="0">
                          <a:solidFill>
                            <a:schemeClr val="tx1">
                              <a:lumMod val="95000"/>
                            </a:schemeClr>
                          </a:solidFill>
                          <a:effectLst/>
                        </a:rPr>
                        <a:t>Builder</a:t>
                      </a:r>
                    </a:p>
                    <a:p>
                      <a:pPr marL="342900" lvl="0" indent="-342900" algn="l">
                        <a:buFont typeface="Arial" panose="020B0604020202020204" pitchFamily="34" charset="0"/>
                        <a:buChar char="•"/>
                      </a:pPr>
                      <a:r>
                        <a:rPr lang="en-US" sz="2000" b="0" kern="1200" dirty="0">
                          <a:solidFill>
                            <a:schemeClr val="tx1">
                              <a:lumMod val="95000"/>
                            </a:schemeClr>
                          </a:solidFill>
                          <a:effectLst/>
                        </a:rPr>
                        <a:t>Façade</a:t>
                      </a:r>
                    </a:p>
                    <a:p>
                      <a:pPr marL="342900" lvl="0" indent="-342900" algn="l">
                        <a:buFont typeface="Arial" panose="020B0604020202020204" pitchFamily="34" charset="0"/>
                        <a:buChar char="•"/>
                      </a:pPr>
                      <a:r>
                        <a:rPr lang="en-US" sz="2000" b="0" kern="1200" dirty="0">
                          <a:solidFill>
                            <a:schemeClr val="tx1">
                              <a:lumMod val="95000"/>
                            </a:schemeClr>
                          </a:solidFill>
                          <a:effectLst/>
                        </a:rPr>
                        <a:t>Proxy</a:t>
                      </a:r>
                    </a:p>
                    <a:p>
                      <a:pPr marL="342900" lvl="0" indent="-342900" algn="l">
                        <a:buFont typeface="Arial" panose="020B0604020202020204" pitchFamily="34" charset="0"/>
                        <a:buChar char="•"/>
                      </a:pPr>
                      <a:endParaRPr lang="en-US" sz="2000" b="0" kern="1200" dirty="0">
                        <a:solidFill>
                          <a:schemeClr val="tx1">
                            <a:lumMod val="95000"/>
                          </a:schemeClr>
                        </a:solidFill>
                        <a:effectLst/>
                      </a:endParaRPr>
                    </a:p>
                    <a:p>
                      <a:pPr marL="342900" lvl="0" indent="-342900" algn="l">
                        <a:buFont typeface="Arial" panose="020B0604020202020204" pitchFamily="34" charset="0"/>
                        <a:buChar char="•"/>
                      </a:pPr>
                      <a:r>
                        <a:rPr lang="en-US" sz="2000" b="0" kern="1200" dirty="0">
                          <a:solidFill>
                            <a:schemeClr val="tx1">
                              <a:lumMod val="95000"/>
                            </a:schemeClr>
                          </a:solidFill>
                          <a:effectLst/>
                        </a:rPr>
                        <a:t>Adapter</a:t>
                      </a:r>
                    </a:p>
                    <a:p>
                      <a:pPr marL="342900" lvl="0" indent="-342900" algn="l">
                        <a:buFont typeface="Arial" panose="020B0604020202020204" pitchFamily="34" charset="0"/>
                        <a:buChar char="•"/>
                      </a:pPr>
                      <a:r>
                        <a:rPr lang="en-US" sz="2000" b="0" kern="1200" dirty="0">
                          <a:solidFill>
                            <a:schemeClr val="tx1">
                              <a:lumMod val="95000"/>
                            </a:schemeClr>
                          </a:solidFill>
                          <a:effectLst/>
                        </a:rPr>
                        <a:t>Composite</a:t>
                      </a:r>
                    </a:p>
                    <a:p>
                      <a:pPr marL="342900" lvl="0" indent="-342900" algn="l">
                        <a:buFont typeface="Arial" panose="020B0604020202020204" pitchFamily="34" charset="0"/>
                        <a:buChar char="•"/>
                      </a:pPr>
                      <a:r>
                        <a:rPr lang="en-US" sz="2000" b="0" kern="1200" dirty="0">
                          <a:solidFill>
                            <a:schemeClr val="tx1">
                              <a:lumMod val="95000"/>
                            </a:schemeClr>
                          </a:solidFill>
                          <a:effectLst/>
                        </a:rPr>
                        <a:t>Decorator</a:t>
                      </a:r>
                    </a:p>
                    <a:p>
                      <a:pPr marL="342900" lvl="0" indent="-342900" algn="l">
                        <a:buFont typeface="Arial" panose="020B0604020202020204" pitchFamily="34" charset="0"/>
                        <a:buChar char="•"/>
                      </a:pPr>
                      <a:r>
                        <a:rPr lang="en-US" sz="2000" b="0" kern="1200" dirty="0">
                          <a:solidFill>
                            <a:schemeClr val="tx1">
                              <a:lumMod val="95000"/>
                            </a:schemeClr>
                          </a:solidFill>
                          <a:effectLst/>
                        </a:rPr>
                        <a:t>Chain of responsibility</a:t>
                      </a:r>
                    </a:p>
                    <a:p>
                      <a:pPr marL="342900" lvl="0" indent="-342900" algn="l">
                        <a:buFont typeface="Arial" panose="020B0604020202020204" pitchFamily="34" charset="0"/>
                        <a:buChar char="•"/>
                      </a:pPr>
                      <a:r>
                        <a:rPr lang="en-US" sz="2000" b="0" kern="1200" dirty="0">
                          <a:solidFill>
                            <a:schemeClr val="tx1">
                              <a:lumMod val="95000"/>
                            </a:schemeClr>
                          </a:solidFill>
                          <a:effectLst/>
                        </a:rPr>
                        <a:t>Command</a:t>
                      </a:r>
                    </a:p>
                    <a:p>
                      <a:pPr marL="342900" lvl="0" indent="-342900" algn="l">
                        <a:buFont typeface="Arial" panose="020B0604020202020204" pitchFamily="34" charset="0"/>
                        <a:buChar char="•"/>
                      </a:pPr>
                      <a:r>
                        <a:rPr lang="en-US" sz="2000" b="0" kern="1200" dirty="0">
                          <a:solidFill>
                            <a:schemeClr val="tx1">
                              <a:lumMod val="95000"/>
                            </a:schemeClr>
                          </a:solidFill>
                          <a:effectLst/>
                        </a:rPr>
                        <a:t>Observer</a:t>
                      </a:r>
                    </a:p>
                    <a:p>
                      <a:pPr marL="342900" lvl="0" indent="-342900" algn="l">
                        <a:buFont typeface="Arial" panose="020B0604020202020204" pitchFamily="34" charset="0"/>
                        <a:buChar char="•"/>
                      </a:pPr>
                      <a:r>
                        <a:rPr lang="en-US" sz="2000" b="0" kern="1200" dirty="0">
                          <a:solidFill>
                            <a:schemeClr val="tx1">
                              <a:lumMod val="95000"/>
                            </a:schemeClr>
                          </a:solidFill>
                          <a:effectLst/>
                        </a:rPr>
                        <a:t>Visitor</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Participants understand key patterns in Object/ Component Design</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90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812320"/>
                  </a:ext>
                </a:extLst>
              </a:tr>
              <a:tr h="21058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lumMod val="95000"/>
                            </a:schemeClr>
                          </a:solidFill>
                        </a:rPr>
                        <a:t>UML Introduction</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2000" i="0" dirty="0">
                          <a:solidFill>
                            <a:schemeClr val="tx1">
                              <a:lumMod val="95000"/>
                            </a:schemeClr>
                          </a:solidFill>
                        </a:rPr>
                        <a:t>Use Case Diagram</a:t>
                      </a:r>
                    </a:p>
                    <a:p>
                      <a:pPr marL="342900" indent="-342900">
                        <a:buFont typeface="Arial" panose="020B0604020202020204" pitchFamily="34" charset="0"/>
                        <a:buChar char="•"/>
                      </a:pPr>
                      <a:r>
                        <a:rPr lang="en-US" sz="2000" i="0" dirty="0">
                          <a:solidFill>
                            <a:schemeClr val="tx1">
                              <a:lumMod val="95000"/>
                            </a:schemeClr>
                          </a:solidFill>
                        </a:rPr>
                        <a:t>Class Diagram</a:t>
                      </a:r>
                    </a:p>
                    <a:p>
                      <a:pPr marL="342900" indent="-342900">
                        <a:buFont typeface="Arial" panose="020B0604020202020204" pitchFamily="34" charset="0"/>
                        <a:buChar char="•"/>
                      </a:pPr>
                      <a:r>
                        <a:rPr lang="en-US" sz="2000" i="0" dirty="0">
                          <a:solidFill>
                            <a:schemeClr val="tx1">
                              <a:lumMod val="95000"/>
                            </a:schemeClr>
                          </a:solidFill>
                        </a:rPr>
                        <a:t>Object Diagram</a:t>
                      </a:r>
                    </a:p>
                    <a:p>
                      <a:pPr marL="342900" indent="-342900">
                        <a:buFont typeface="Arial" panose="020B0604020202020204" pitchFamily="34" charset="0"/>
                        <a:buChar char="•"/>
                      </a:pPr>
                      <a:r>
                        <a:rPr lang="en-US" sz="2000" i="0" dirty="0">
                          <a:solidFill>
                            <a:schemeClr val="tx1">
                              <a:lumMod val="95000"/>
                            </a:schemeClr>
                          </a:solidFill>
                        </a:rPr>
                        <a:t>Component Diagram</a:t>
                      </a:r>
                    </a:p>
                    <a:p>
                      <a:pPr marL="342900" indent="-342900">
                        <a:buFont typeface="Arial" panose="020B0604020202020204" pitchFamily="34" charset="0"/>
                        <a:buChar char="•"/>
                      </a:pPr>
                      <a:r>
                        <a:rPr lang="en-US" sz="2000" i="0" dirty="0">
                          <a:solidFill>
                            <a:schemeClr val="tx1">
                              <a:lumMod val="95000"/>
                            </a:schemeClr>
                          </a:solidFill>
                        </a:rPr>
                        <a:t>Activity Diagram</a:t>
                      </a:r>
                    </a:p>
                    <a:p>
                      <a:pPr marL="342900" indent="-342900">
                        <a:buFont typeface="Arial" panose="020B0604020202020204" pitchFamily="34" charset="0"/>
                        <a:buChar char="•"/>
                      </a:pPr>
                      <a:r>
                        <a:rPr lang="en-US" sz="2000" i="0" dirty="0">
                          <a:solidFill>
                            <a:schemeClr val="tx1">
                              <a:lumMod val="95000"/>
                            </a:schemeClr>
                          </a:solidFill>
                        </a:rPr>
                        <a:t>Deployment Diagram</a:t>
                      </a:r>
                    </a:p>
                    <a:p>
                      <a:pPr marL="342900" indent="-342900">
                        <a:buFont typeface="Arial" panose="020B0604020202020204" pitchFamily="34" charset="0"/>
                        <a:buChar char="•"/>
                      </a:pPr>
                      <a:r>
                        <a:rPr lang="en-US" sz="2000" i="0" dirty="0">
                          <a:solidFill>
                            <a:schemeClr val="tx1">
                              <a:lumMod val="95000"/>
                            </a:schemeClr>
                          </a:solidFill>
                        </a:rPr>
                        <a:t>Others</a:t>
                      </a:r>
                    </a:p>
                    <a:p>
                      <a:pPr marL="0" indent="0">
                        <a:buFont typeface="Arial" panose="020B0604020202020204" pitchFamily="34" charset="0"/>
                        <a:buNone/>
                      </a:pPr>
                      <a:endParaRPr lang="en-US" sz="2000" i="1" dirty="0">
                        <a:solidFill>
                          <a:schemeClr val="tx1">
                            <a:lumMod val="95000"/>
                          </a:schemeClr>
                        </a:solidFill>
                      </a:endParaRP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625529" rtl="0" eaLnBrk="1" fontAlgn="auto" latinLnBrk="0" hangingPunct="1">
                        <a:lnSpc>
                          <a:spcPct val="100000"/>
                        </a:lnSpc>
                        <a:spcBef>
                          <a:spcPts val="0"/>
                        </a:spcBef>
                        <a:spcAft>
                          <a:spcPts val="0"/>
                        </a:spcAft>
                        <a:buClrTx/>
                        <a:buSzTx/>
                        <a:buFontTx/>
                        <a:buNone/>
                        <a:tabLst/>
                        <a:defRPr/>
                      </a:pPr>
                      <a:r>
                        <a:rPr lang="en-US" sz="2000" dirty="0">
                          <a:solidFill>
                            <a:schemeClr val="tx1">
                              <a:lumMod val="95000"/>
                            </a:schemeClr>
                          </a:solidFill>
                        </a:rPr>
                        <a:t>Participants, understand and able to create UML diagrams with tools of their choice</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lumMod val="95000"/>
                            </a:schemeClr>
                          </a:solidFill>
                        </a:rPr>
                        <a:t>60 Mins</a:t>
                      </a:r>
                    </a:p>
                  </a:txBody>
                  <a:tcPr marL="162560" marR="162560" marT="81280" marB="812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267442"/>
                  </a:ext>
                </a:extLst>
              </a:tr>
            </a:tbl>
          </a:graphicData>
        </a:graphic>
      </p:graphicFrame>
      <p:sp>
        <p:nvSpPr>
          <p:cNvPr id="2" name="Rectangle 1">
            <a:extLst>
              <a:ext uri="{FF2B5EF4-FFF2-40B4-BE49-F238E27FC236}">
                <a16:creationId xmlns:a16="http://schemas.microsoft.com/office/drawing/2014/main" id="{58D76A15-C4C7-CA4B-8F42-EA35FC29B19A}"/>
              </a:ext>
            </a:extLst>
          </p:cNvPr>
          <p:cNvSpPr/>
          <p:nvPr/>
        </p:nvSpPr>
        <p:spPr>
          <a:xfrm>
            <a:off x="864594" y="873507"/>
            <a:ext cx="5971058"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A9BD6"/>
                </a:solidFill>
                <a:effectLst/>
                <a:uLnTx/>
                <a:uFillTx/>
                <a:latin typeface="Calibri" panose="020F0502020204030204"/>
                <a:ea typeface="+mn-ea"/>
                <a:cs typeface="+mn-cs"/>
              </a:rPr>
              <a:t>Session 3 – Design Patterns &amp; UML</a:t>
            </a:r>
          </a:p>
        </p:txBody>
      </p:sp>
    </p:spTree>
    <p:extLst>
      <p:ext uri="{BB962C8B-B14F-4D97-AF65-F5344CB8AC3E}">
        <p14:creationId xmlns:p14="http://schemas.microsoft.com/office/powerpoint/2010/main" val="281109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a:extLst>
              <a:ext uri="{FF2B5EF4-FFF2-40B4-BE49-F238E27FC236}">
                <a16:creationId xmlns:a16="http://schemas.microsoft.com/office/drawing/2014/main" id="{BECDB3D4-3C32-D745-AA2F-7A9D6E0F2CFF}"/>
              </a:ext>
            </a:extLst>
          </p:cNvPr>
          <p:cNvSpPr/>
          <p:nvPr/>
        </p:nvSpPr>
        <p:spPr>
          <a:xfrm>
            <a:off x="9163037" y="1721839"/>
            <a:ext cx="12662516" cy="7281611"/>
          </a:xfrm>
          <a:prstGeom prst="roundRect">
            <a:avLst>
              <a:gd name="adj" fmla="val 2130"/>
            </a:avLst>
          </a:prstGeom>
          <a:solidFill>
            <a:schemeClr val="accent1">
              <a:alpha val="1910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7400" kern="1200" dirty="0">
                <a:solidFill>
                  <a:srgbClr val="FFFFFF"/>
                </a:solidFill>
                <a:latin typeface="+mj-lt"/>
                <a:ea typeface="+mj-ea"/>
                <a:cs typeface="+mj-cs"/>
              </a:rPr>
              <a:t>Enterprise Architecture Evolution</a:t>
            </a:r>
          </a:p>
        </p:txBody>
      </p:sp>
      <p:sp>
        <p:nvSpPr>
          <p:cNvPr id="26" name="Rectangle 25">
            <a:extLst>
              <a:ext uri="{FF2B5EF4-FFF2-40B4-BE49-F238E27FC236}">
                <a16:creationId xmlns:a16="http://schemas.microsoft.com/office/drawing/2014/main" id="{30CA0A35-EE36-E544-8146-4162AEBF6A96}"/>
              </a:ext>
            </a:extLst>
          </p:cNvPr>
          <p:cNvSpPr/>
          <p:nvPr/>
        </p:nvSpPr>
        <p:spPr>
          <a:xfrm>
            <a:off x="9282862" y="5116428"/>
            <a:ext cx="1537855" cy="2508960"/>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20000"/>
                    <a:lumOff val="80000"/>
                  </a:schemeClr>
                </a:solidFill>
              </a:rPr>
              <a:t>Mono</a:t>
            </a:r>
          </a:p>
        </p:txBody>
      </p:sp>
      <p:sp>
        <p:nvSpPr>
          <p:cNvPr id="34" name="Rectangle 33">
            <a:extLst>
              <a:ext uri="{FF2B5EF4-FFF2-40B4-BE49-F238E27FC236}">
                <a16:creationId xmlns:a16="http://schemas.microsoft.com/office/drawing/2014/main" id="{8356FB8E-9EA3-8542-BFE1-4B9ED4A764B6}"/>
              </a:ext>
            </a:extLst>
          </p:cNvPr>
          <p:cNvSpPr/>
          <p:nvPr/>
        </p:nvSpPr>
        <p:spPr>
          <a:xfrm>
            <a:off x="10952473" y="4406386"/>
            <a:ext cx="1537855" cy="3243058"/>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20000"/>
                    <a:lumOff val="80000"/>
                  </a:schemeClr>
                </a:solidFill>
              </a:rPr>
              <a:t>2-Tier</a:t>
            </a:r>
          </a:p>
        </p:txBody>
      </p:sp>
      <p:sp>
        <p:nvSpPr>
          <p:cNvPr id="35" name="Rectangle 34">
            <a:extLst>
              <a:ext uri="{FF2B5EF4-FFF2-40B4-BE49-F238E27FC236}">
                <a16:creationId xmlns:a16="http://schemas.microsoft.com/office/drawing/2014/main" id="{B4DBF4D0-B9B0-CD47-9638-4F12C220112D}"/>
              </a:ext>
            </a:extLst>
          </p:cNvPr>
          <p:cNvSpPr/>
          <p:nvPr/>
        </p:nvSpPr>
        <p:spPr>
          <a:xfrm>
            <a:off x="12713199" y="3715010"/>
            <a:ext cx="1537855" cy="3934434"/>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20000"/>
                    <a:lumOff val="80000"/>
                  </a:schemeClr>
                </a:solidFill>
              </a:rPr>
              <a:t>3-Tier</a:t>
            </a:r>
          </a:p>
        </p:txBody>
      </p:sp>
      <p:sp>
        <p:nvSpPr>
          <p:cNvPr id="36" name="Rectangle 35">
            <a:extLst>
              <a:ext uri="{FF2B5EF4-FFF2-40B4-BE49-F238E27FC236}">
                <a16:creationId xmlns:a16="http://schemas.microsoft.com/office/drawing/2014/main" id="{B23E0E10-B896-114B-ADB7-B164D640A6B9}"/>
              </a:ext>
            </a:extLst>
          </p:cNvPr>
          <p:cNvSpPr/>
          <p:nvPr/>
        </p:nvSpPr>
        <p:spPr>
          <a:xfrm>
            <a:off x="14473925" y="2979029"/>
            <a:ext cx="1717016" cy="4670415"/>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20000"/>
                    <a:lumOff val="80000"/>
                  </a:schemeClr>
                </a:solidFill>
              </a:rPr>
              <a:t>SOA</a:t>
            </a:r>
          </a:p>
        </p:txBody>
      </p:sp>
      <p:sp>
        <p:nvSpPr>
          <p:cNvPr id="38" name="Rectangle 37">
            <a:extLst>
              <a:ext uri="{FF2B5EF4-FFF2-40B4-BE49-F238E27FC236}">
                <a16:creationId xmlns:a16="http://schemas.microsoft.com/office/drawing/2014/main" id="{1C0ADBFD-00B0-1A49-8607-5769E0DBA337}"/>
              </a:ext>
            </a:extLst>
          </p:cNvPr>
          <p:cNvSpPr/>
          <p:nvPr/>
        </p:nvSpPr>
        <p:spPr>
          <a:xfrm>
            <a:off x="16532724" y="2267105"/>
            <a:ext cx="3509362" cy="5382339"/>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20000"/>
                    <a:lumOff val="80000"/>
                  </a:schemeClr>
                </a:solidFill>
              </a:rPr>
              <a:t>Microservices</a:t>
            </a:r>
          </a:p>
        </p:txBody>
      </p:sp>
      <p:sp>
        <p:nvSpPr>
          <p:cNvPr id="39" name="Rectangle 38">
            <a:extLst>
              <a:ext uri="{FF2B5EF4-FFF2-40B4-BE49-F238E27FC236}">
                <a16:creationId xmlns:a16="http://schemas.microsoft.com/office/drawing/2014/main" id="{D084C6FD-5E13-054F-8570-7315F41085C4}"/>
              </a:ext>
            </a:extLst>
          </p:cNvPr>
          <p:cNvSpPr/>
          <p:nvPr/>
        </p:nvSpPr>
        <p:spPr>
          <a:xfrm>
            <a:off x="9422002" y="5364788"/>
            <a:ext cx="1179530" cy="13262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UX</a:t>
            </a:r>
          </a:p>
          <a:p>
            <a:pPr algn="ctr"/>
            <a:r>
              <a:rPr lang="en-US" sz="2400" dirty="0">
                <a:solidFill>
                  <a:schemeClr val="accent1"/>
                </a:solidFill>
              </a:rPr>
              <a:t>BL</a:t>
            </a:r>
          </a:p>
          <a:p>
            <a:pPr algn="ctr"/>
            <a:r>
              <a:rPr lang="en-US" sz="2400" dirty="0">
                <a:solidFill>
                  <a:schemeClr val="accent1"/>
                </a:solidFill>
              </a:rPr>
              <a:t>Data</a:t>
            </a:r>
          </a:p>
        </p:txBody>
      </p:sp>
      <p:sp>
        <p:nvSpPr>
          <p:cNvPr id="40" name="Rectangle 39">
            <a:extLst>
              <a:ext uri="{FF2B5EF4-FFF2-40B4-BE49-F238E27FC236}">
                <a16:creationId xmlns:a16="http://schemas.microsoft.com/office/drawing/2014/main" id="{BC844C01-4D6A-B148-99C0-ED274DD41C01}"/>
              </a:ext>
            </a:extLst>
          </p:cNvPr>
          <p:cNvSpPr/>
          <p:nvPr/>
        </p:nvSpPr>
        <p:spPr>
          <a:xfrm>
            <a:off x="11135727" y="6279878"/>
            <a:ext cx="1179530" cy="701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43" name="Rectangle 42">
            <a:extLst>
              <a:ext uri="{FF2B5EF4-FFF2-40B4-BE49-F238E27FC236}">
                <a16:creationId xmlns:a16="http://schemas.microsoft.com/office/drawing/2014/main" id="{A56BC00A-05E3-204E-873E-16954A91D9F3}"/>
              </a:ext>
            </a:extLst>
          </p:cNvPr>
          <p:cNvSpPr/>
          <p:nvPr/>
        </p:nvSpPr>
        <p:spPr>
          <a:xfrm>
            <a:off x="11135727" y="4804933"/>
            <a:ext cx="1179530" cy="13262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UX</a:t>
            </a:r>
          </a:p>
          <a:p>
            <a:pPr algn="ctr"/>
            <a:r>
              <a:rPr lang="en-US" sz="2400" dirty="0">
                <a:solidFill>
                  <a:schemeClr val="accent1"/>
                </a:solidFill>
              </a:rPr>
              <a:t>BL</a:t>
            </a:r>
          </a:p>
        </p:txBody>
      </p:sp>
      <p:sp>
        <p:nvSpPr>
          <p:cNvPr id="44" name="Rectangle 43">
            <a:extLst>
              <a:ext uri="{FF2B5EF4-FFF2-40B4-BE49-F238E27FC236}">
                <a16:creationId xmlns:a16="http://schemas.microsoft.com/office/drawing/2014/main" id="{1C1D5EB8-BAC9-394A-9528-BF346F16A095}"/>
              </a:ext>
            </a:extLst>
          </p:cNvPr>
          <p:cNvSpPr/>
          <p:nvPr/>
        </p:nvSpPr>
        <p:spPr>
          <a:xfrm>
            <a:off x="12868611" y="5116428"/>
            <a:ext cx="1179530" cy="9329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BL</a:t>
            </a:r>
          </a:p>
        </p:txBody>
      </p:sp>
      <p:sp>
        <p:nvSpPr>
          <p:cNvPr id="45" name="Rectangle 44">
            <a:extLst>
              <a:ext uri="{FF2B5EF4-FFF2-40B4-BE49-F238E27FC236}">
                <a16:creationId xmlns:a16="http://schemas.microsoft.com/office/drawing/2014/main" id="{7D141A10-CC77-F843-A2B3-CC833F247860}"/>
              </a:ext>
            </a:extLst>
          </p:cNvPr>
          <p:cNvSpPr/>
          <p:nvPr/>
        </p:nvSpPr>
        <p:spPr>
          <a:xfrm>
            <a:off x="12892361" y="6279878"/>
            <a:ext cx="1179530" cy="701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46" name="Rectangle 45">
            <a:extLst>
              <a:ext uri="{FF2B5EF4-FFF2-40B4-BE49-F238E27FC236}">
                <a16:creationId xmlns:a16="http://schemas.microsoft.com/office/drawing/2014/main" id="{BFDBAAD8-BC7D-0B42-9D74-2B072CF0B9D0}"/>
              </a:ext>
            </a:extLst>
          </p:cNvPr>
          <p:cNvSpPr/>
          <p:nvPr/>
        </p:nvSpPr>
        <p:spPr>
          <a:xfrm>
            <a:off x="12868611" y="4003315"/>
            <a:ext cx="1179530" cy="8826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UX</a:t>
            </a:r>
          </a:p>
        </p:txBody>
      </p:sp>
      <p:sp>
        <p:nvSpPr>
          <p:cNvPr id="47" name="Rectangle 46">
            <a:extLst>
              <a:ext uri="{FF2B5EF4-FFF2-40B4-BE49-F238E27FC236}">
                <a16:creationId xmlns:a16="http://schemas.microsoft.com/office/drawing/2014/main" id="{6FA9D75D-2BD4-1743-ABCF-0AF18E41F721}"/>
              </a:ext>
            </a:extLst>
          </p:cNvPr>
          <p:cNvSpPr/>
          <p:nvPr/>
        </p:nvSpPr>
        <p:spPr>
          <a:xfrm>
            <a:off x="14671533" y="5116428"/>
            <a:ext cx="1179530" cy="9329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BL</a:t>
            </a:r>
          </a:p>
        </p:txBody>
      </p:sp>
      <p:sp>
        <p:nvSpPr>
          <p:cNvPr id="48" name="Rectangle 47">
            <a:extLst>
              <a:ext uri="{FF2B5EF4-FFF2-40B4-BE49-F238E27FC236}">
                <a16:creationId xmlns:a16="http://schemas.microsoft.com/office/drawing/2014/main" id="{39957EEA-B4ED-0C4C-96DF-D3C5303BFDE0}"/>
              </a:ext>
            </a:extLst>
          </p:cNvPr>
          <p:cNvSpPr/>
          <p:nvPr/>
        </p:nvSpPr>
        <p:spPr>
          <a:xfrm>
            <a:off x="14695283" y="6279878"/>
            <a:ext cx="1179530" cy="701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49" name="Rectangle 48">
            <a:extLst>
              <a:ext uri="{FF2B5EF4-FFF2-40B4-BE49-F238E27FC236}">
                <a16:creationId xmlns:a16="http://schemas.microsoft.com/office/drawing/2014/main" id="{6F065722-5F0D-2B48-84C2-8249F3493151}"/>
              </a:ext>
            </a:extLst>
          </p:cNvPr>
          <p:cNvSpPr/>
          <p:nvPr/>
        </p:nvSpPr>
        <p:spPr>
          <a:xfrm>
            <a:off x="14653087" y="3273692"/>
            <a:ext cx="636493" cy="7296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UX</a:t>
            </a:r>
          </a:p>
        </p:txBody>
      </p:sp>
      <p:sp>
        <p:nvSpPr>
          <p:cNvPr id="50" name="Rectangle 49">
            <a:extLst>
              <a:ext uri="{FF2B5EF4-FFF2-40B4-BE49-F238E27FC236}">
                <a16:creationId xmlns:a16="http://schemas.microsoft.com/office/drawing/2014/main" id="{EDCBD665-C660-F84A-854F-738DA7ADE730}"/>
              </a:ext>
            </a:extLst>
          </p:cNvPr>
          <p:cNvSpPr/>
          <p:nvPr/>
        </p:nvSpPr>
        <p:spPr>
          <a:xfrm>
            <a:off x="14671533" y="4364583"/>
            <a:ext cx="1179530" cy="57705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APIs</a:t>
            </a:r>
          </a:p>
        </p:txBody>
      </p:sp>
      <p:sp>
        <p:nvSpPr>
          <p:cNvPr id="51" name="Oval 50">
            <a:extLst>
              <a:ext uri="{FF2B5EF4-FFF2-40B4-BE49-F238E27FC236}">
                <a16:creationId xmlns:a16="http://schemas.microsoft.com/office/drawing/2014/main" id="{47DB384F-2AA2-EC4A-A47E-B5F386710B5A}"/>
              </a:ext>
            </a:extLst>
          </p:cNvPr>
          <p:cNvSpPr/>
          <p:nvPr/>
        </p:nvSpPr>
        <p:spPr>
          <a:xfrm>
            <a:off x="15353625" y="3273693"/>
            <a:ext cx="661569" cy="72962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Svc</a:t>
            </a:r>
          </a:p>
        </p:txBody>
      </p:sp>
      <p:sp>
        <p:nvSpPr>
          <p:cNvPr id="52" name="Oval 51">
            <a:extLst>
              <a:ext uri="{FF2B5EF4-FFF2-40B4-BE49-F238E27FC236}">
                <a16:creationId xmlns:a16="http://schemas.microsoft.com/office/drawing/2014/main" id="{20BC15A0-8DC8-D942-B42D-A5DF0117A8FC}"/>
              </a:ext>
            </a:extLst>
          </p:cNvPr>
          <p:cNvSpPr/>
          <p:nvPr/>
        </p:nvSpPr>
        <p:spPr>
          <a:xfrm>
            <a:off x="16675004" y="5546091"/>
            <a:ext cx="815654" cy="70890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Svc</a:t>
            </a:r>
            <a:endParaRPr lang="en-US" dirty="0"/>
          </a:p>
        </p:txBody>
      </p:sp>
      <p:sp>
        <p:nvSpPr>
          <p:cNvPr id="53" name="Oval 52">
            <a:extLst>
              <a:ext uri="{FF2B5EF4-FFF2-40B4-BE49-F238E27FC236}">
                <a16:creationId xmlns:a16="http://schemas.microsoft.com/office/drawing/2014/main" id="{93EFF32A-B080-554D-8AFB-718A1CEBE643}"/>
              </a:ext>
            </a:extLst>
          </p:cNvPr>
          <p:cNvSpPr/>
          <p:nvPr/>
        </p:nvSpPr>
        <p:spPr>
          <a:xfrm>
            <a:off x="17798077" y="5546090"/>
            <a:ext cx="815654" cy="70890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Svc</a:t>
            </a:r>
            <a:endParaRPr lang="en-US" dirty="0"/>
          </a:p>
        </p:txBody>
      </p:sp>
      <p:sp>
        <p:nvSpPr>
          <p:cNvPr id="54" name="Oval 53">
            <a:extLst>
              <a:ext uri="{FF2B5EF4-FFF2-40B4-BE49-F238E27FC236}">
                <a16:creationId xmlns:a16="http://schemas.microsoft.com/office/drawing/2014/main" id="{D273A78A-19F5-354F-966B-2AB3560931A7}"/>
              </a:ext>
            </a:extLst>
          </p:cNvPr>
          <p:cNvSpPr/>
          <p:nvPr/>
        </p:nvSpPr>
        <p:spPr>
          <a:xfrm>
            <a:off x="19023258" y="5508977"/>
            <a:ext cx="815654" cy="70890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sp>
        <p:nvSpPr>
          <p:cNvPr id="58" name="Oval 57">
            <a:extLst>
              <a:ext uri="{FF2B5EF4-FFF2-40B4-BE49-F238E27FC236}">
                <a16:creationId xmlns:a16="http://schemas.microsoft.com/office/drawing/2014/main" id="{A776F406-C71F-C344-BE1F-D48CB51E3CE5}"/>
              </a:ext>
            </a:extLst>
          </p:cNvPr>
          <p:cNvSpPr/>
          <p:nvPr/>
        </p:nvSpPr>
        <p:spPr>
          <a:xfrm>
            <a:off x="17097672" y="4462013"/>
            <a:ext cx="815654" cy="70890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sp>
        <p:nvSpPr>
          <p:cNvPr id="59" name="Oval 58">
            <a:extLst>
              <a:ext uri="{FF2B5EF4-FFF2-40B4-BE49-F238E27FC236}">
                <a16:creationId xmlns:a16="http://schemas.microsoft.com/office/drawing/2014/main" id="{412C81DF-3DF3-5B41-93F0-8ED66AB73E59}"/>
              </a:ext>
            </a:extLst>
          </p:cNvPr>
          <p:cNvSpPr/>
          <p:nvPr/>
        </p:nvSpPr>
        <p:spPr>
          <a:xfrm>
            <a:off x="18548481" y="4462013"/>
            <a:ext cx="815654" cy="70890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Svc</a:t>
            </a:r>
            <a:endParaRPr lang="en-US" dirty="0"/>
          </a:p>
        </p:txBody>
      </p:sp>
      <p:cxnSp>
        <p:nvCxnSpPr>
          <p:cNvPr id="8" name="Straight Connector 7">
            <a:extLst>
              <a:ext uri="{FF2B5EF4-FFF2-40B4-BE49-F238E27FC236}">
                <a16:creationId xmlns:a16="http://schemas.microsoft.com/office/drawing/2014/main" id="{C97270B3-B27E-044E-AD27-84CD009ACDC2}"/>
              </a:ext>
            </a:extLst>
          </p:cNvPr>
          <p:cNvCxnSpPr>
            <a:stCxn id="58" idx="4"/>
            <a:endCxn id="52" idx="0"/>
          </p:cNvCxnSpPr>
          <p:nvPr/>
        </p:nvCxnSpPr>
        <p:spPr>
          <a:xfrm flipH="1">
            <a:off x="17082831" y="5170922"/>
            <a:ext cx="422668" cy="375169"/>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532E65BF-D422-1C4B-8E7F-5C31AC3596EB}"/>
              </a:ext>
            </a:extLst>
          </p:cNvPr>
          <p:cNvCxnSpPr>
            <a:cxnSpLocks/>
            <a:stCxn id="58" idx="4"/>
            <a:endCxn id="54" idx="0"/>
          </p:cNvCxnSpPr>
          <p:nvPr/>
        </p:nvCxnSpPr>
        <p:spPr>
          <a:xfrm>
            <a:off x="17505499" y="5170922"/>
            <a:ext cx="1925586" cy="338055"/>
          </a:xfrm>
          <a:prstGeom prst="line">
            <a:avLst/>
          </a:prstGeom>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F8A7E679-211F-F440-AD90-D546730F8161}"/>
              </a:ext>
            </a:extLst>
          </p:cNvPr>
          <p:cNvCxnSpPr>
            <a:cxnSpLocks/>
            <a:stCxn id="59" idx="3"/>
            <a:endCxn id="53" idx="0"/>
          </p:cNvCxnSpPr>
          <p:nvPr/>
        </p:nvCxnSpPr>
        <p:spPr>
          <a:xfrm flipH="1">
            <a:off x="18205904" y="5067105"/>
            <a:ext cx="462027" cy="478985"/>
          </a:xfrm>
          <a:prstGeom prst="line">
            <a:avLst/>
          </a:prstGeom>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B78E1430-047A-2A43-887C-F79C259CCDD7}"/>
              </a:ext>
            </a:extLst>
          </p:cNvPr>
          <p:cNvCxnSpPr>
            <a:cxnSpLocks/>
            <a:stCxn id="59" idx="5"/>
            <a:endCxn id="54" idx="0"/>
          </p:cNvCxnSpPr>
          <p:nvPr/>
        </p:nvCxnSpPr>
        <p:spPr>
          <a:xfrm>
            <a:off x="19244685" y="5067105"/>
            <a:ext cx="186400" cy="441872"/>
          </a:xfrm>
          <a:prstGeom prst="line">
            <a:avLst/>
          </a:prstGeom>
        </p:spPr>
        <p:style>
          <a:lnRef idx="1">
            <a:schemeClr val="accent2"/>
          </a:lnRef>
          <a:fillRef idx="0">
            <a:schemeClr val="accent2"/>
          </a:fillRef>
          <a:effectRef idx="0">
            <a:schemeClr val="accent2"/>
          </a:effectRef>
          <a:fontRef idx="minor">
            <a:schemeClr val="tx1"/>
          </a:fontRef>
        </p:style>
      </p:cxnSp>
      <p:sp>
        <p:nvSpPr>
          <p:cNvPr id="71" name="Rectangle 70">
            <a:extLst>
              <a:ext uri="{FF2B5EF4-FFF2-40B4-BE49-F238E27FC236}">
                <a16:creationId xmlns:a16="http://schemas.microsoft.com/office/drawing/2014/main" id="{471145B4-1433-6246-B91D-DEDEAD5C7A7A}"/>
              </a:ext>
            </a:extLst>
          </p:cNvPr>
          <p:cNvSpPr/>
          <p:nvPr/>
        </p:nvSpPr>
        <p:spPr>
          <a:xfrm>
            <a:off x="17206557" y="2732544"/>
            <a:ext cx="1925586" cy="7296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UX</a:t>
            </a:r>
          </a:p>
        </p:txBody>
      </p:sp>
      <p:sp>
        <p:nvSpPr>
          <p:cNvPr id="72" name="Rectangle 71">
            <a:extLst>
              <a:ext uri="{FF2B5EF4-FFF2-40B4-BE49-F238E27FC236}">
                <a16:creationId xmlns:a16="http://schemas.microsoft.com/office/drawing/2014/main" id="{8DF270A5-5FD9-8245-B0A9-518A944E9802}"/>
              </a:ext>
            </a:extLst>
          </p:cNvPr>
          <p:cNvSpPr/>
          <p:nvPr/>
        </p:nvSpPr>
        <p:spPr>
          <a:xfrm>
            <a:off x="17198030" y="3610305"/>
            <a:ext cx="1923831" cy="57705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APIs</a:t>
            </a:r>
          </a:p>
        </p:txBody>
      </p:sp>
      <p:sp>
        <p:nvSpPr>
          <p:cNvPr id="73" name="Rectangle 72">
            <a:extLst>
              <a:ext uri="{FF2B5EF4-FFF2-40B4-BE49-F238E27FC236}">
                <a16:creationId xmlns:a16="http://schemas.microsoft.com/office/drawing/2014/main" id="{4D90B061-AE45-0E49-8DAB-1635C6D8CD47}"/>
              </a:ext>
            </a:extLst>
          </p:cNvPr>
          <p:cNvSpPr/>
          <p:nvPr/>
        </p:nvSpPr>
        <p:spPr>
          <a:xfrm>
            <a:off x="16623025" y="6529656"/>
            <a:ext cx="786258" cy="49479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74" name="Rectangle 73">
            <a:extLst>
              <a:ext uri="{FF2B5EF4-FFF2-40B4-BE49-F238E27FC236}">
                <a16:creationId xmlns:a16="http://schemas.microsoft.com/office/drawing/2014/main" id="{F06FA06D-0029-9D41-8C8C-60BD4486E0D1}"/>
              </a:ext>
            </a:extLst>
          </p:cNvPr>
          <p:cNvSpPr/>
          <p:nvPr/>
        </p:nvSpPr>
        <p:spPr>
          <a:xfrm>
            <a:off x="17438822" y="6529656"/>
            <a:ext cx="786258" cy="49479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75" name="Rectangle 74">
            <a:extLst>
              <a:ext uri="{FF2B5EF4-FFF2-40B4-BE49-F238E27FC236}">
                <a16:creationId xmlns:a16="http://schemas.microsoft.com/office/drawing/2014/main" id="{56D4445F-BD43-1E44-B242-68E280898062}"/>
              </a:ext>
            </a:extLst>
          </p:cNvPr>
          <p:cNvSpPr/>
          <p:nvPr/>
        </p:nvSpPr>
        <p:spPr>
          <a:xfrm>
            <a:off x="18264510" y="6529656"/>
            <a:ext cx="786258" cy="49479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76" name="Rectangle 75">
            <a:extLst>
              <a:ext uri="{FF2B5EF4-FFF2-40B4-BE49-F238E27FC236}">
                <a16:creationId xmlns:a16="http://schemas.microsoft.com/office/drawing/2014/main" id="{4027AB94-5240-C240-A248-6D9E6D7A9602}"/>
              </a:ext>
            </a:extLst>
          </p:cNvPr>
          <p:cNvSpPr/>
          <p:nvPr/>
        </p:nvSpPr>
        <p:spPr>
          <a:xfrm>
            <a:off x="19121861" y="6529656"/>
            <a:ext cx="786258" cy="49479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77" name="TextBox 76">
            <a:extLst>
              <a:ext uri="{FF2B5EF4-FFF2-40B4-BE49-F238E27FC236}">
                <a16:creationId xmlns:a16="http://schemas.microsoft.com/office/drawing/2014/main" id="{628F8841-6F7B-FA47-A534-370A379E03BB}"/>
              </a:ext>
            </a:extLst>
          </p:cNvPr>
          <p:cNvSpPr txBox="1"/>
          <p:nvPr/>
        </p:nvSpPr>
        <p:spPr>
          <a:xfrm>
            <a:off x="9286991" y="8028768"/>
            <a:ext cx="1537855" cy="523220"/>
          </a:xfrm>
          <a:prstGeom prst="rect">
            <a:avLst/>
          </a:prstGeom>
          <a:noFill/>
        </p:spPr>
        <p:txBody>
          <a:bodyPr wrap="square" rtlCol="0">
            <a:spAutoFit/>
          </a:bodyPr>
          <a:lstStyle/>
          <a:p>
            <a:pPr algn="ctr"/>
            <a:r>
              <a:rPr lang="en-US" sz="2800" b="1" dirty="0">
                <a:solidFill>
                  <a:schemeClr val="tx1">
                    <a:lumMod val="50000"/>
                    <a:lumOff val="50000"/>
                  </a:schemeClr>
                </a:solidFill>
              </a:rPr>
              <a:t>1970’s</a:t>
            </a:r>
          </a:p>
        </p:txBody>
      </p:sp>
      <p:sp>
        <p:nvSpPr>
          <p:cNvPr id="78" name="TextBox 77">
            <a:extLst>
              <a:ext uri="{FF2B5EF4-FFF2-40B4-BE49-F238E27FC236}">
                <a16:creationId xmlns:a16="http://schemas.microsoft.com/office/drawing/2014/main" id="{265D6042-1ABF-0F48-A192-789D47C47841}"/>
              </a:ext>
            </a:extLst>
          </p:cNvPr>
          <p:cNvSpPr txBox="1"/>
          <p:nvPr/>
        </p:nvSpPr>
        <p:spPr>
          <a:xfrm>
            <a:off x="10965313" y="8028767"/>
            <a:ext cx="1537855" cy="523220"/>
          </a:xfrm>
          <a:prstGeom prst="rect">
            <a:avLst/>
          </a:prstGeom>
          <a:noFill/>
        </p:spPr>
        <p:txBody>
          <a:bodyPr wrap="square" rtlCol="0">
            <a:spAutoFit/>
          </a:bodyPr>
          <a:lstStyle/>
          <a:p>
            <a:pPr algn="ctr"/>
            <a:r>
              <a:rPr lang="en-US" sz="2800" b="1" dirty="0">
                <a:solidFill>
                  <a:schemeClr val="tx1">
                    <a:lumMod val="50000"/>
                    <a:lumOff val="50000"/>
                  </a:schemeClr>
                </a:solidFill>
              </a:rPr>
              <a:t>1980’s</a:t>
            </a:r>
          </a:p>
        </p:txBody>
      </p:sp>
      <p:sp>
        <p:nvSpPr>
          <p:cNvPr id="79" name="TextBox 78">
            <a:extLst>
              <a:ext uri="{FF2B5EF4-FFF2-40B4-BE49-F238E27FC236}">
                <a16:creationId xmlns:a16="http://schemas.microsoft.com/office/drawing/2014/main" id="{E85374B0-9E12-0842-8A85-08E660C8E560}"/>
              </a:ext>
            </a:extLst>
          </p:cNvPr>
          <p:cNvSpPr txBox="1"/>
          <p:nvPr/>
        </p:nvSpPr>
        <p:spPr>
          <a:xfrm>
            <a:off x="12830596" y="8064455"/>
            <a:ext cx="1537855" cy="523220"/>
          </a:xfrm>
          <a:prstGeom prst="rect">
            <a:avLst/>
          </a:prstGeom>
          <a:noFill/>
        </p:spPr>
        <p:txBody>
          <a:bodyPr wrap="square" rtlCol="0">
            <a:spAutoFit/>
          </a:bodyPr>
          <a:lstStyle/>
          <a:p>
            <a:pPr algn="ctr"/>
            <a:r>
              <a:rPr lang="en-US" sz="2800" b="1" dirty="0">
                <a:solidFill>
                  <a:schemeClr val="tx1">
                    <a:lumMod val="50000"/>
                    <a:lumOff val="50000"/>
                  </a:schemeClr>
                </a:solidFill>
              </a:rPr>
              <a:t>1990’s</a:t>
            </a:r>
          </a:p>
        </p:txBody>
      </p:sp>
      <p:sp>
        <p:nvSpPr>
          <p:cNvPr id="80" name="TextBox 79">
            <a:extLst>
              <a:ext uri="{FF2B5EF4-FFF2-40B4-BE49-F238E27FC236}">
                <a16:creationId xmlns:a16="http://schemas.microsoft.com/office/drawing/2014/main" id="{F0386B6B-8E33-C441-9EB7-00468A3F4EFC}"/>
              </a:ext>
            </a:extLst>
          </p:cNvPr>
          <p:cNvSpPr txBox="1"/>
          <p:nvPr/>
        </p:nvSpPr>
        <p:spPr>
          <a:xfrm>
            <a:off x="14508918" y="8064454"/>
            <a:ext cx="1537855" cy="523220"/>
          </a:xfrm>
          <a:prstGeom prst="rect">
            <a:avLst/>
          </a:prstGeom>
          <a:noFill/>
        </p:spPr>
        <p:txBody>
          <a:bodyPr wrap="square" rtlCol="0">
            <a:spAutoFit/>
          </a:bodyPr>
          <a:lstStyle/>
          <a:p>
            <a:pPr algn="ctr"/>
            <a:r>
              <a:rPr lang="en-US" sz="2800" b="1" dirty="0">
                <a:solidFill>
                  <a:schemeClr val="tx1">
                    <a:lumMod val="50000"/>
                    <a:lumOff val="50000"/>
                  </a:schemeClr>
                </a:solidFill>
              </a:rPr>
              <a:t>2000’s</a:t>
            </a:r>
          </a:p>
        </p:txBody>
      </p:sp>
      <p:sp>
        <p:nvSpPr>
          <p:cNvPr id="82" name="TextBox 81">
            <a:extLst>
              <a:ext uri="{FF2B5EF4-FFF2-40B4-BE49-F238E27FC236}">
                <a16:creationId xmlns:a16="http://schemas.microsoft.com/office/drawing/2014/main" id="{206EE655-2D2B-EE47-8E1F-50E7DEDB8A79}"/>
              </a:ext>
            </a:extLst>
          </p:cNvPr>
          <p:cNvSpPr txBox="1"/>
          <p:nvPr/>
        </p:nvSpPr>
        <p:spPr>
          <a:xfrm>
            <a:off x="17494787" y="8033709"/>
            <a:ext cx="1537855" cy="523220"/>
          </a:xfrm>
          <a:prstGeom prst="rect">
            <a:avLst/>
          </a:prstGeom>
          <a:noFill/>
        </p:spPr>
        <p:txBody>
          <a:bodyPr wrap="square" rtlCol="0">
            <a:spAutoFit/>
          </a:bodyPr>
          <a:lstStyle/>
          <a:p>
            <a:pPr algn="ctr"/>
            <a:r>
              <a:rPr lang="en-US" sz="2800" b="1" dirty="0">
                <a:solidFill>
                  <a:schemeClr val="tx1">
                    <a:lumMod val="50000"/>
                    <a:lumOff val="50000"/>
                  </a:schemeClr>
                </a:solidFill>
              </a:rPr>
              <a:t>2010’s</a:t>
            </a:r>
          </a:p>
        </p:txBody>
      </p:sp>
      <p:grpSp>
        <p:nvGrpSpPr>
          <p:cNvPr id="5" name="Group 4">
            <a:extLst>
              <a:ext uri="{FF2B5EF4-FFF2-40B4-BE49-F238E27FC236}">
                <a16:creationId xmlns:a16="http://schemas.microsoft.com/office/drawing/2014/main" id="{406335E7-7A50-CF43-9E5F-5CFCDC2B0CF2}"/>
              </a:ext>
            </a:extLst>
          </p:cNvPr>
          <p:cNvGrpSpPr/>
          <p:nvPr/>
        </p:nvGrpSpPr>
        <p:grpSpPr>
          <a:xfrm>
            <a:off x="9205732" y="-55792"/>
            <a:ext cx="11454000" cy="1858971"/>
            <a:chOff x="8254007" y="8292443"/>
            <a:chExt cx="11454000" cy="1858971"/>
          </a:xfrm>
        </p:grpSpPr>
        <p:sp>
          <p:nvSpPr>
            <p:cNvPr id="57" name="Rectangle: Rounded Corners 61">
              <a:extLst>
                <a:ext uri="{FF2B5EF4-FFF2-40B4-BE49-F238E27FC236}">
                  <a16:creationId xmlns:a16="http://schemas.microsoft.com/office/drawing/2014/main" id="{7D6CCA93-90A9-0F48-84A8-B94A22F19471}"/>
                </a:ext>
              </a:extLst>
            </p:cNvPr>
            <p:cNvSpPr/>
            <p:nvPr/>
          </p:nvSpPr>
          <p:spPr>
            <a:xfrm>
              <a:off x="8254007" y="9191850"/>
              <a:ext cx="11224861" cy="603454"/>
            </a:xfrm>
            <a:prstGeom prst="roundRect">
              <a:avLst>
                <a:gd name="adj" fmla="val 50000"/>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b"/>
            <a:lstStyle/>
            <a:p>
              <a:pPr algn="ctr"/>
              <a:r>
                <a:rPr lang="en-IN" sz="3200" b="1" dirty="0">
                  <a:latin typeface="Segoe UI" panose="020B0502040204020203" pitchFamily="34" charset="0"/>
                  <a:ea typeface="Open Sans" panose="020B0606030504020204" pitchFamily="34" charset="0"/>
                  <a:cs typeface="Segoe UI" panose="020B0502040204020203" pitchFamily="34" charset="0"/>
                </a:rPr>
                <a:t>more complex, distributed….</a:t>
              </a:r>
            </a:p>
          </p:txBody>
        </p:sp>
        <p:sp>
          <p:nvSpPr>
            <p:cNvPr id="61" name="Rectangle: Rounded Corners 62">
              <a:extLst>
                <a:ext uri="{FF2B5EF4-FFF2-40B4-BE49-F238E27FC236}">
                  <a16:creationId xmlns:a16="http://schemas.microsoft.com/office/drawing/2014/main" id="{A5566CE1-0DD1-FF4A-B058-F6FB570888C4}"/>
                </a:ext>
              </a:extLst>
            </p:cNvPr>
            <p:cNvSpPr/>
            <p:nvPr/>
          </p:nvSpPr>
          <p:spPr>
            <a:xfrm rot="18900000">
              <a:off x="18090737" y="9547960"/>
              <a:ext cx="1617270" cy="603454"/>
            </a:xfrm>
            <a:prstGeom prst="roundRect">
              <a:avLst>
                <a:gd name="adj" fmla="val 50000"/>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63" name="Rectangle: Rounded Corners 65">
              <a:extLst>
                <a:ext uri="{FF2B5EF4-FFF2-40B4-BE49-F238E27FC236}">
                  <a16:creationId xmlns:a16="http://schemas.microsoft.com/office/drawing/2014/main" id="{F05BC43E-6515-AF47-95C5-1D473B83A884}"/>
                </a:ext>
              </a:extLst>
            </p:cNvPr>
            <p:cNvSpPr/>
            <p:nvPr/>
          </p:nvSpPr>
          <p:spPr>
            <a:xfrm rot="2700000" flipH="1">
              <a:off x="18090737" y="8799351"/>
              <a:ext cx="1617270" cy="603454"/>
            </a:xfrm>
            <a:prstGeom prst="roundRect">
              <a:avLst>
                <a:gd name="adj" fmla="val 50000"/>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64" name="Oval 63">
              <a:extLst>
                <a:ext uri="{FF2B5EF4-FFF2-40B4-BE49-F238E27FC236}">
                  <a16:creationId xmlns:a16="http://schemas.microsoft.com/office/drawing/2014/main" id="{53078E17-FC65-4748-B11F-F946403B39C8}"/>
                </a:ext>
              </a:extLst>
            </p:cNvPr>
            <p:cNvSpPr/>
            <p:nvPr/>
          </p:nvSpPr>
          <p:spPr>
            <a:xfrm>
              <a:off x="18873748" y="9259047"/>
              <a:ext cx="518616" cy="5186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grpSp>
      <p:cxnSp>
        <p:nvCxnSpPr>
          <p:cNvPr id="65" name="Straight Arrow Connector 64">
            <a:extLst>
              <a:ext uri="{FF2B5EF4-FFF2-40B4-BE49-F238E27FC236}">
                <a16:creationId xmlns:a16="http://schemas.microsoft.com/office/drawing/2014/main" id="{924BD2C6-1490-5C46-8F9C-18EB793E205C}"/>
              </a:ext>
            </a:extLst>
          </p:cNvPr>
          <p:cNvCxnSpPr>
            <a:cxnSpLocks/>
          </p:cNvCxnSpPr>
          <p:nvPr/>
        </p:nvCxnSpPr>
        <p:spPr>
          <a:xfrm>
            <a:off x="9682134" y="12704527"/>
            <a:ext cx="1" cy="411796"/>
          </a:xfrm>
          <a:prstGeom prst="straightConnector1">
            <a:avLst/>
          </a:prstGeom>
          <a:ln w="19050" cap="rnd">
            <a:solidFill>
              <a:schemeClr val="accent5"/>
            </a:solidFill>
            <a:headEnd type="oval"/>
            <a:tailEnd type="oval" w="lg" len="lg"/>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501F4716-19D5-2742-BE8D-8AA9DBAE38D0}"/>
              </a:ext>
            </a:extLst>
          </p:cNvPr>
          <p:cNvSpPr/>
          <p:nvPr/>
        </p:nvSpPr>
        <p:spPr>
          <a:xfrm>
            <a:off x="8760342" y="10361255"/>
            <a:ext cx="2125857" cy="6521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PC</a:t>
            </a:r>
          </a:p>
        </p:txBody>
      </p:sp>
      <p:sp>
        <p:nvSpPr>
          <p:cNvPr id="83" name="Rounded Rectangle 82">
            <a:extLst>
              <a:ext uri="{FF2B5EF4-FFF2-40B4-BE49-F238E27FC236}">
                <a16:creationId xmlns:a16="http://schemas.microsoft.com/office/drawing/2014/main" id="{5B051601-A1AC-214F-9198-6C4D5E58A999}"/>
              </a:ext>
            </a:extLst>
          </p:cNvPr>
          <p:cNvSpPr/>
          <p:nvPr/>
        </p:nvSpPr>
        <p:spPr>
          <a:xfrm>
            <a:off x="10153158" y="10790282"/>
            <a:ext cx="3162622" cy="668020"/>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Servers</a:t>
            </a:r>
          </a:p>
        </p:txBody>
      </p:sp>
      <p:sp>
        <p:nvSpPr>
          <p:cNvPr id="84" name="Rounded Rectangle 83">
            <a:extLst>
              <a:ext uri="{FF2B5EF4-FFF2-40B4-BE49-F238E27FC236}">
                <a16:creationId xmlns:a16="http://schemas.microsoft.com/office/drawing/2014/main" id="{008222CC-07BD-0A42-92ED-01146F84B84F}"/>
              </a:ext>
            </a:extLst>
          </p:cNvPr>
          <p:cNvSpPr/>
          <p:nvPr/>
        </p:nvSpPr>
        <p:spPr>
          <a:xfrm>
            <a:off x="12429918" y="10376186"/>
            <a:ext cx="4102806" cy="6521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Centers</a:t>
            </a:r>
          </a:p>
        </p:txBody>
      </p:sp>
      <p:sp>
        <p:nvSpPr>
          <p:cNvPr id="85" name="Rounded Rectangle 84">
            <a:extLst>
              <a:ext uri="{FF2B5EF4-FFF2-40B4-BE49-F238E27FC236}">
                <a16:creationId xmlns:a16="http://schemas.microsoft.com/office/drawing/2014/main" id="{B1C4D437-4F47-C94D-B897-429DAB17FE4E}"/>
              </a:ext>
            </a:extLst>
          </p:cNvPr>
          <p:cNvSpPr/>
          <p:nvPr/>
        </p:nvSpPr>
        <p:spPr>
          <a:xfrm>
            <a:off x="15730775" y="10662477"/>
            <a:ext cx="3685319" cy="656116"/>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Virtualization</a:t>
            </a:r>
          </a:p>
        </p:txBody>
      </p:sp>
      <p:sp>
        <p:nvSpPr>
          <p:cNvPr id="87" name="Rounded Rectangle 86">
            <a:extLst>
              <a:ext uri="{FF2B5EF4-FFF2-40B4-BE49-F238E27FC236}">
                <a16:creationId xmlns:a16="http://schemas.microsoft.com/office/drawing/2014/main" id="{3A357718-C65F-AF46-A8C6-4A629049A463}"/>
              </a:ext>
            </a:extLst>
          </p:cNvPr>
          <p:cNvSpPr/>
          <p:nvPr/>
        </p:nvSpPr>
        <p:spPr>
          <a:xfrm>
            <a:off x="18509880" y="10232770"/>
            <a:ext cx="2317566" cy="64631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Cloud</a:t>
            </a:r>
          </a:p>
        </p:txBody>
      </p:sp>
      <p:sp>
        <p:nvSpPr>
          <p:cNvPr id="9" name="TextBox 8">
            <a:extLst>
              <a:ext uri="{FF2B5EF4-FFF2-40B4-BE49-F238E27FC236}">
                <a16:creationId xmlns:a16="http://schemas.microsoft.com/office/drawing/2014/main" id="{5466BF6C-EFC5-464E-8244-BFC277973B90}"/>
              </a:ext>
            </a:extLst>
          </p:cNvPr>
          <p:cNvSpPr txBox="1"/>
          <p:nvPr/>
        </p:nvSpPr>
        <p:spPr>
          <a:xfrm rot="16200000">
            <a:off x="6079327" y="5691355"/>
            <a:ext cx="4191850" cy="769441"/>
          </a:xfrm>
          <a:prstGeom prst="rect">
            <a:avLst/>
          </a:prstGeom>
          <a:noFill/>
        </p:spPr>
        <p:txBody>
          <a:bodyPr wrap="square" rtlCol="0">
            <a:spAutoFit/>
          </a:bodyPr>
          <a:lstStyle/>
          <a:p>
            <a:pPr algn="ctr"/>
            <a:r>
              <a:rPr lang="en-US" sz="4400" dirty="0"/>
              <a:t>Software</a:t>
            </a:r>
          </a:p>
        </p:txBody>
      </p:sp>
      <p:sp>
        <p:nvSpPr>
          <p:cNvPr id="88" name="TextBox 87">
            <a:extLst>
              <a:ext uri="{FF2B5EF4-FFF2-40B4-BE49-F238E27FC236}">
                <a16:creationId xmlns:a16="http://schemas.microsoft.com/office/drawing/2014/main" id="{AC44B352-E792-8840-B802-A238488795F8}"/>
              </a:ext>
            </a:extLst>
          </p:cNvPr>
          <p:cNvSpPr txBox="1"/>
          <p:nvPr/>
        </p:nvSpPr>
        <p:spPr>
          <a:xfrm rot="16200000">
            <a:off x="6721794" y="10122002"/>
            <a:ext cx="2829715" cy="769441"/>
          </a:xfrm>
          <a:prstGeom prst="rect">
            <a:avLst/>
          </a:prstGeom>
          <a:noFill/>
        </p:spPr>
        <p:txBody>
          <a:bodyPr wrap="square" rtlCol="0">
            <a:spAutoFit/>
          </a:bodyPr>
          <a:lstStyle/>
          <a:p>
            <a:pPr algn="ctr"/>
            <a:r>
              <a:rPr lang="en-US" sz="4400" dirty="0"/>
              <a:t>Hardware</a:t>
            </a:r>
          </a:p>
        </p:txBody>
      </p:sp>
      <p:sp>
        <p:nvSpPr>
          <p:cNvPr id="89" name="Rounded Rectangle 88">
            <a:extLst>
              <a:ext uri="{FF2B5EF4-FFF2-40B4-BE49-F238E27FC236}">
                <a16:creationId xmlns:a16="http://schemas.microsoft.com/office/drawing/2014/main" id="{70AAF8EE-3021-2848-9773-F1DB7AEF5335}"/>
              </a:ext>
            </a:extLst>
          </p:cNvPr>
          <p:cNvSpPr/>
          <p:nvPr/>
        </p:nvSpPr>
        <p:spPr>
          <a:xfrm>
            <a:off x="18429690" y="11305310"/>
            <a:ext cx="2397755" cy="6680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Mobile</a:t>
            </a:r>
          </a:p>
        </p:txBody>
      </p:sp>
      <p:cxnSp>
        <p:nvCxnSpPr>
          <p:cNvPr id="11" name="Straight Connector 10">
            <a:extLst>
              <a:ext uri="{FF2B5EF4-FFF2-40B4-BE49-F238E27FC236}">
                <a16:creationId xmlns:a16="http://schemas.microsoft.com/office/drawing/2014/main" id="{4BF8A60B-F013-4841-A8B4-E6AF97B22F2F}"/>
              </a:ext>
            </a:extLst>
          </p:cNvPr>
          <p:cNvCxnSpPr/>
          <p:nvPr/>
        </p:nvCxnSpPr>
        <p:spPr>
          <a:xfrm>
            <a:off x="7790531" y="8984820"/>
            <a:ext cx="1340119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1E4EDE5C-90D4-C348-A58F-C816FF42CF9B}"/>
              </a:ext>
            </a:extLst>
          </p:cNvPr>
          <p:cNvSpPr/>
          <p:nvPr/>
        </p:nvSpPr>
        <p:spPr>
          <a:xfrm>
            <a:off x="10367690" y="9907749"/>
            <a:ext cx="3162622" cy="668020"/>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LAN</a:t>
            </a:r>
          </a:p>
        </p:txBody>
      </p:sp>
      <p:sp>
        <p:nvSpPr>
          <p:cNvPr id="67" name="Rounded Rectangle 66">
            <a:extLst>
              <a:ext uri="{FF2B5EF4-FFF2-40B4-BE49-F238E27FC236}">
                <a16:creationId xmlns:a16="http://schemas.microsoft.com/office/drawing/2014/main" id="{CC7E5503-3BD5-0242-8F3C-40618752443B}"/>
              </a:ext>
            </a:extLst>
          </p:cNvPr>
          <p:cNvSpPr/>
          <p:nvPr/>
        </p:nvSpPr>
        <p:spPr>
          <a:xfrm>
            <a:off x="12643879" y="9363203"/>
            <a:ext cx="8183565" cy="65611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Internet</a:t>
            </a:r>
          </a:p>
        </p:txBody>
      </p:sp>
    </p:spTree>
    <p:extLst>
      <p:ext uri="{BB962C8B-B14F-4D97-AF65-F5344CB8AC3E}">
        <p14:creationId xmlns:p14="http://schemas.microsoft.com/office/powerpoint/2010/main" val="38921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E891-0F5F-5548-943D-37816AC46495}"/>
              </a:ext>
            </a:extLst>
          </p:cNvPr>
          <p:cNvSpPr>
            <a:spLocks noGrp="1"/>
          </p:cNvSpPr>
          <p:nvPr>
            <p:ph type="title"/>
          </p:nvPr>
        </p:nvSpPr>
        <p:spPr/>
        <p:txBody>
          <a:bodyPr/>
          <a:lstStyle/>
          <a:p>
            <a:r>
              <a:rPr lang="en-US" dirty="0"/>
              <a:t>How do we evaluate an Architecture ?</a:t>
            </a:r>
          </a:p>
        </p:txBody>
      </p:sp>
      <p:sp>
        <p:nvSpPr>
          <p:cNvPr id="4" name="Rectangle 3">
            <a:extLst>
              <a:ext uri="{FF2B5EF4-FFF2-40B4-BE49-F238E27FC236}">
                <a16:creationId xmlns:a16="http://schemas.microsoft.com/office/drawing/2014/main" id="{64B705C9-8EE1-4949-9FBE-E52C79A875D1}"/>
              </a:ext>
            </a:extLst>
          </p:cNvPr>
          <p:cNvSpPr/>
          <p:nvPr/>
        </p:nvSpPr>
        <p:spPr>
          <a:xfrm>
            <a:off x="6189097" y="3586664"/>
            <a:ext cx="6841103" cy="5536900"/>
          </a:xfrm>
          <a:prstGeom prst="rect">
            <a:avLst/>
          </a:prstGeom>
        </p:spPr>
        <p:txBody>
          <a:bodyPr wrap="square">
            <a:spAutoFit/>
          </a:bodyPr>
          <a:lstStyle/>
          <a:p>
            <a:pPr marL="285750" indent="-285750">
              <a:lnSpc>
                <a:spcPct val="150000"/>
              </a:lnSpc>
              <a:buFont typeface="Arial" panose="020B0604020202020204" pitchFamily="34" charset="0"/>
              <a:buChar char="•"/>
            </a:pPr>
            <a:r>
              <a:rPr lang="en-US" sz="4000" dirty="0"/>
              <a:t>Availability</a:t>
            </a:r>
          </a:p>
          <a:p>
            <a:pPr marL="285750" indent="-285750">
              <a:lnSpc>
                <a:spcPct val="150000"/>
              </a:lnSpc>
              <a:buFont typeface="Arial" panose="020B0604020202020204" pitchFamily="34" charset="0"/>
              <a:buChar char="•"/>
            </a:pPr>
            <a:r>
              <a:rPr lang="en-US" sz="4000" dirty="0"/>
              <a:t>Reliability</a:t>
            </a:r>
          </a:p>
          <a:p>
            <a:pPr marL="285750" indent="-285750">
              <a:lnSpc>
                <a:spcPct val="150000"/>
              </a:lnSpc>
              <a:buFont typeface="Arial" panose="020B0604020202020204" pitchFamily="34" charset="0"/>
              <a:buChar char="•"/>
            </a:pPr>
            <a:r>
              <a:rPr lang="en-US" sz="4000" dirty="0"/>
              <a:t>Testability</a:t>
            </a:r>
          </a:p>
          <a:p>
            <a:pPr marL="285750" indent="-285750">
              <a:lnSpc>
                <a:spcPct val="150000"/>
              </a:lnSpc>
              <a:buFont typeface="Arial" panose="020B0604020202020204" pitchFamily="34" charset="0"/>
              <a:buChar char="•"/>
            </a:pPr>
            <a:r>
              <a:rPr lang="en-US" sz="4000" dirty="0"/>
              <a:t>Scalability</a:t>
            </a:r>
          </a:p>
          <a:p>
            <a:pPr marL="285750" indent="-285750">
              <a:lnSpc>
                <a:spcPct val="150000"/>
              </a:lnSpc>
              <a:buFont typeface="Arial" panose="020B0604020202020204" pitchFamily="34" charset="0"/>
              <a:buChar char="•"/>
            </a:pPr>
            <a:r>
              <a:rPr lang="en-US" sz="4000" dirty="0">
                <a:solidFill>
                  <a:prstClr val="white"/>
                </a:solidFill>
              </a:rPr>
              <a:t>Deployability</a:t>
            </a:r>
            <a:endParaRPr lang="en-US" sz="4000" dirty="0"/>
          </a:p>
          <a:p>
            <a:pPr marL="285750" indent="-285750">
              <a:lnSpc>
                <a:spcPct val="150000"/>
              </a:lnSpc>
              <a:buFont typeface="Arial" panose="020B0604020202020204" pitchFamily="34" charset="0"/>
              <a:buChar char="•"/>
            </a:pPr>
            <a:endParaRPr lang="en-US" sz="4000" dirty="0"/>
          </a:p>
        </p:txBody>
      </p:sp>
      <p:sp>
        <p:nvSpPr>
          <p:cNvPr id="3" name="Rectangle 2">
            <a:extLst>
              <a:ext uri="{FF2B5EF4-FFF2-40B4-BE49-F238E27FC236}">
                <a16:creationId xmlns:a16="http://schemas.microsoft.com/office/drawing/2014/main" id="{76F6B19F-2796-7544-B247-4C6C162F1DB5}"/>
              </a:ext>
            </a:extLst>
          </p:cNvPr>
          <p:cNvSpPr/>
          <p:nvPr/>
        </p:nvSpPr>
        <p:spPr>
          <a:xfrm>
            <a:off x="13266739" y="3586664"/>
            <a:ext cx="7535862" cy="5081519"/>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sz="4000" dirty="0">
                <a:solidFill>
                  <a:prstClr val="white"/>
                </a:solidFill>
              </a:rPr>
              <a:t>Security</a:t>
            </a:r>
          </a:p>
          <a:p>
            <a:pPr marL="285750" lvl="0" indent="-285750">
              <a:lnSpc>
                <a:spcPct val="150000"/>
              </a:lnSpc>
              <a:buFont typeface="Arial" panose="020B0604020202020204" pitchFamily="34" charset="0"/>
              <a:buChar char="•"/>
            </a:pPr>
            <a:r>
              <a:rPr lang="en-US" sz="4000" dirty="0">
                <a:solidFill>
                  <a:prstClr val="white"/>
                </a:solidFill>
              </a:rPr>
              <a:t>Agility</a:t>
            </a:r>
          </a:p>
          <a:p>
            <a:pPr marL="285750" lvl="0" indent="-285750">
              <a:lnSpc>
                <a:spcPct val="150000"/>
              </a:lnSpc>
              <a:buFont typeface="Arial" panose="020B0604020202020204" pitchFamily="34" charset="0"/>
              <a:buChar char="•"/>
            </a:pPr>
            <a:r>
              <a:rPr lang="en-US" sz="4000" dirty="0">
                <a:solidFill>
                  <a:prstClr val="white"/>
                </a:solidFill>
              </a:rPr>
              <a:t>Fault Tolerance</a:t>
            </a:r>
          </a:p>
          <a:p>
            <a:pPr marL="285750" lvl="0" indent="-285750">
              <a:lnSpc>
                <a:spcPct val="150000"/>
              </a:lnSpc>
              <a:buFont typeface="Arial" panose="020B0604020202020204" pitchFamily="34" charset="0"/>
              <a:buChar char="•"/>
            </a:pPr>
            <a:r>
              <a:rPr lang="en-US" sz="4000" dirty="0">
                <a:solidFill>
                  <a:prstClr val="white"/>
                </a:solidFill>
              </a:rPr>
              <a:t>Performance</a:t>
            </a:r>
          </a:p>
          <a:p>
            <a:pPr lvl="0">
              <a:lnSpc>
                <a:spcPct val="150000"/>
              </a:lnSpc>
            </a:pPr>
            <a:r>
              <a:rPr lang="en-US" sz="4000" dirty="0">
                <a:solidFill>
                  <a:prstClr val="white"/>
                </a:solidFill>
              </a:rPr>
              <a:t>…….</a:t>
            </a:r>
          </a:p>
          <a:p>
            <a:pPr marL="285750" lvl="0" indent="-285750">
              <a:lnSpc>
                <a:spcPct val="150000"/>
              </a:lnSpc>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EBB9FF6A-1863-4C48-AB40-3855AA29A467}"/>
              </a:ext>
            </a:extLst>
          </p:cNvPr>
          <p:cNvSpPr/>
          <p:nvPr/>
        </p:nvSpPr>
        <p:spPr>
          <a:xfrm>
            <a:off x="1490097" y="3586664"/>
            <a:ext cx="3539103" cy="1323439"/>
          </a:xfrm>
          <a:prstGeom prst="rect">
            <a:avLst/>
          </a:prstGeom>
        </p:spPr>
        <p:txBody>
          <a:bodyPr wrap="square">
            <a:spAutoFit/>
          </a:bodyPr>
          <a:lstStyle/>
          <a:p>
            <a:r>
              <a:rPr lang="en-US" sz="4000" dirty="0"/>
              <a:t>Architecture</a:t>
            </a:r>
          </a:p>
          <a:p>
            <a:r>
              <a:rPr lang="en-US" sz="4000" dirty="0"/>
              <a:t>Characteristics</a:t>
            </a:r>
          </a:p>
        </p:txBody>
      </p:sp>
    </p:spTree>
    <p:extLst>
      <p:ext uri="{BB962C8B-B14F-4D97-AF65-F5344CB8AC3E}">
        <p14:creationId xmlns:p14="http://schemas.microsoft.com/office/powerpoint/2010/main" val="262047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55972" y="874158"/>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Monolithic Architecture</a:t>
            </a:r>
          </a:p>
        </p:txBody>
      </p:sp>
      <p:sp>
        <p:nvSpPr>
          <p:cNvPr id="55" name="Rectangle 54">
            <a:extLst>
              <a:ext uri="{FF2B5EF4-FFF2-40B4-BE49-F238E27FC236}">
                <a16:creationId xmlns:a16="http://schemas.microsoft.com/office/drawing/2014/main" id="{EBE6A745-4F4A-6249-AA22-E705DE7BADC6}"/>
              </a:ext>
            </a:extLst>
          </p:cNvPr>
          <p:cNvSpPr/>
          <p:nvPr/>
        </p:nvSpPr>
        <p:spPr>
          <a:xfrm>
            <a:off x="1108764" y="5831355"/>
            <a:ext cx="5473934" cy="4244622"/>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5400" dirty="0">
                <a:solidFill>
                  <a:schemeClr val="accent1">
                    <a:lumMod val="20000"/>
                    <a:lumOff val="80000"/>
                  </a:schemeClr>
                </a:solidFill>
              </a:rPr>
              <a:t>Mono</a:t>
            </a:r>
          </a:p>
        </p:txBody>
      </p:sp>
      <p:sp>
        <p:nvSpPr>
          <p:cNvPr id="56" name="Rectangle 55">
            <a:extLst>
              <a:ext uri="{FF2B5EF4-FFF2-40B4-BE49-F238E27FC236}">
                <a16:creationId xmlns:a16="http://schemas.microsoft.com/office/drawing/2014/main" id="{A56105F4-E82D-684C-89F2-7AAD096CA03B}"/>
              </a:ext>
            </a:extLst>
          </p:cNvPr>
          <p:cNvSpPr/>
          <p:nvPr/>
        </p:nvSpPr>
        <p:spPr>
          <a:xfrm>
            <a:off x="1714682" y="6831798"/>
            <a:ext cx="4198490" cy="22437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1"/>
                </a:solidFill>
              </a:rPr>
              <a:t>UX</a:t>
            </a:r>
          </a:p>
          <a:p>
            <a:pPr algn="ctr"/>
            <a:r>
              <a:rPr lang="en-US" sz="4800" dirty="0">
                <a:solidFill>
                  <a:schemeClr val="accent1"/>
                </a:solidFill>
              </a:rPr>
              <a:t>BL</a:t>
            </a:r>
          </a:p>
          <a:p>
            <a:pPr algn="ctr"/>
            <a:r>
              <a:rPr lang="en-US" sz="4800" dirty="0">
                <a:solidFill>
                  <a:schemeClr val="accent1"/>
                </a:solidFill>
              </a:rPr>
              <a:t>Data</a:t>
            </a:r>
          </a:p>
        </p:txBody>
      </p:sp>
      <p:sp>
        <p:nvSpPr>
          <p:cNvPr id="7" name="Rectangle 6">
            <a:extLst>
              <a:ext uri="{FF2B5EF4-FFF2-40B4-BE49-F238E27FC236}">
                <a16:creationId xmlns:a16="http://schemas.microsoft.com/office/drawing/2014/main" id="{CF0146E4-C509-3848-BF2C-274903A7FDEA}"/>
              </a:ext>
            </a:extLst>
          </p:cNvPr>
          <p:cNvSpPr/>
          <p:nvPr/>
        </p:nvSpPr>
        <p:spPr>
          <a:xfrm>
            <a:off x="8741962" y="1995312"/>
            <a:ext cx="12289238" cy="2062103"/>
          </a:xfrm>
          <a:prstGeom prst="rect">
            <a:avLst/>
          </a:prstGeom>
        </p:spPr>
        <p:txBody>
          <a:bodyPr wrap="square">
            <a:spAutoFit/>
          </a:bodyPr>
          <a:lstStyle/>
          <a:p>
            <a:r>
              <a:rPr lang="en-IN" sz="3200" i="1" dirty="0">
                <a:solidFill>
                  <a:srgbClr val="BDC1C6"/>
                </a:solidFill>
                <a:latin typeface="arial" panose="020B0604020202020204" pitchFamily="34" charset="0"/>
              </a:rPr>
              <a:t>… formed of a single large block of stone.</a:t>
            </a:r>
          </a:p>
          <a:p>
            <a:endParaRPr lang="en-IN" sz="3200" i="1" dirty="0">
              <a:solidFill>
                <a:srgbClr val="BDC1C6"/>
              </a:solidFill>
              <a:latin typeface="arial" panose="020B0604020202020204" pitchFamily="34" charset="0"/>
            </a:endParaRPr>
          </a:p>
          <a:p>
            <a:r>
              <a:rPr lang="en-IN" sz="3200" i="1" dirty="0">
                <a:solidFill>
                  <a:srgbClr val="BDC1C6"/>
                </a:solidFill>
                <a:latin typeface="arial" panose="020B0604020202020204" pitchFamily="34" charset="0"/>
              </a:rPr>
              <a:t>… (of an organization or system) large, powerful, indivisible, and slow to change.</a:t>
            </a:r>
          </a:p>
        </p:txBody>
      </p:sp>
      <p:sp>
        <p:nvSpPr>
          <p:cNvPr id="10" name="TextBox 9">
            <a:extLst>
              <a:ext uri="{FF2B5EF4-FFF2-40B4-BE49-F238E27FC236}">
                <a16:creationId xmlns:a16="http://schemas.microsoft.com/office/drawing/2014/main" id="{1183779E-D034-C14F-BF91-FD68027B5285}"/>
              </a:ext>
            </a:extLst>
          </p:cNvPr>
          <p:cNvSpPr txBox="1"/>
          <p:nvPr/>
        </p:nvSpPr>
        <p:spPr>
          <a:xfrm>
            <a:off x="8946823" y="4237454"/>
            <a:ext cx="12289238" cy="5075236"/>
          </a:xfrm>
          <a:prstGeom prst="rect">
            <a:avLst/>
          </a:prstGeom>
          <a:noFill/>
        </p:spPr>
        <p:txBody>
          <a:bodyPr wrap="square" rtlCol="0">
            <a:spAutoFit/>
          </a:bodyPr>
          <a:lstStyle/>
          <a:p>
            <a:pPr marL="285750" indent="-285750">
              <a:lnSpc>
                <a:spcPct val="200000"/>
              </a:lnSpc>
              <a:spcAft>
                <a:spcPts val="600"/>
              </a:spcAft>
              <a:buFont typeface="Arial" panose="020B0604020202020204" pitchFamily="34" charset="0"/>
              <a:buChar char="•"/>
            </a:pPr>
            <a:r>
              <a:rPr lang="en-US" sz="4000" dirty="0">
                <a:solidFill>
                  <a:schemeClr val="accent5">
                    <a:lumMod val="75000"/>
                  </a:schemeClr>
                </a:solidFill>
              </a:rPr>
              <a:t>Built as single block of code, deployed in single box</a:t>
            </a:r>
          </a:p>
          <a:p>
            <a:pPr marL="285750" indent="-285750">
              <a:lnSpc>
                <a:spcPct val="200000"/>
              </a:lnSpc>
              <a:spcAft>
                <a:spcPts val="600"/>
              </a:spcAft>
              <a:buFont typeface="Arial" panose="020B0604020202020204" pitchFamily="34" charset="0"/>
              <a:buChar char="•"/>
            </a:pPr>
            <a:r>
              <a:rPr lang="en-US" sz="4000" dirty="0">
                <a:solidFill>
                  <a:schemeClr val="accent5">
                    <a:lumMod val="75000"/>
                  </a:schemeClr>
                </a:solidFill>
              </a:rPr>
              <a:t>Single Programming language</a:t>
            </a:r>
          </a:p>
          <a:p>
            <a:pPr marL="285750" indent="-285750">
              <a:lnSpc>
                <a:spcPct val="200000"/>
              </a:lnSpc>
              <a:spcAft>
                <a:spcPts val="600"/>
              </a:spcAft>
              <a:buFont typeface="Arial" panose="020B0604020202020204" pitchFamily="34" charset="0"/>
              <a:buChar char="•"/>
            </a:pPr>
            <a:r>
              <a:rPr lang="en-US" sz="4000" dirty="0">
                <a:solidFill>
                  <a:schemeClr val="accent5">
                    <a:lumMod val="75000"/>
                  </a:schemeClr>
                </a:solidFill>
              </a:rPr>
              <a:t>Single User Apps</a:t>
            </a:r>
          </a:p>
          <a:p>
            <a:pPr marL="285750" indent="-285750">
              <a:lnSpc>
                <a:spcPct val="200000"/>
              </a:lnSpc>
              <a:spcAft>
                <a:spcPts val="600"/>
              </a:spcAft>
              <a:buFont typeface="Arial" panose="020B0604020202020204" pitchFamily="34" charset="0"/>
              <a:buChar char="•"/>
            </a:pPr>
            <a:r>
              <a:rPr lang="en-US" sz="4000" dirty="0">
                <a:solidFill>
                  <a:schemeClr val="accent5">
                    <a:lumMod val="75000"/>
                  </a:schemeClr>
                </a:solidFill>
              </a:rPr>
              <a:t>No networking, communication across</a:t>
            </a:r>
          </a:p>
        </p:txBody>
      </p:sp>
      <p:sp>
        <p:nvSpPr>
          <p:cNvPr id="11" name="Rectangle 10">
            <a:extLst>
              <a:ext uri="{FF2B5EF4-FFF2-40B4-BE49-F238E27FC236}">
                <a16:creationId xmlns:a16="http://schemas.microsoft.com/office/drawing/2014/main" id="{03DBC910-DA9A-934D-A000-B139F9DFF0F8}"/>
              </a:ext>
            </a:extLst>
          </p:cNvPr>
          <p:cNvSpPr/>
          <p:nvPr/>
        </p:nvSpPr>
        <p:spPr>
          <a:xfrm>
            <a:off x="8946823" y="9731262"/>
            <a:ext cx="10654340" cy="1754326"/>
          </a:xfrm>
          <a:prstGeom prst="rect">
            <a:avLst/>
          </a:prstGeom>
        </p:spPr>
        <p:txBody>
          <a:bodyPr wrap="square">
            <a:spAutoFit/>
          </a:bodyPr>
          <a:lstStyle/>
          <a:p>
            <a:r>
              <a:rPr lang="en-US" sz="3600" dirty="0">
                <a:solidFill>
                  <a:schemeClr val="accent4"/>
                </a:solidFill>
              </a:rPr>
              <a:t>Examples: </a:t>
            </a:r>
          </a:p>
          <a:p>
            <a:endParaRPr lang="en-US" sz="3600" dirty="0">
              <a:solidFill>
                <a:schemeClr val="accent4"/>
              </a:solidFill>
            </a:endParaRPr>
          </a:p>
          <a:p>
            <a:r>
              <a:rPr lang="en-US" sz="3600" dirty="0">
                <a:solidFill>
                  <a:schemeClr val="accent4"/>
                </a:solidFill>
              </a:rPr>
              <a:t>COBOL, FoxPro, C, C++ Programs, Excel Apps</a:t>
            </a:r>
          </a:p>
        </p:txBody>
      </p:sp>
    </p:spTree>
    <p:extLst>
      <p:ext uri="{BB962C8B-B14F-4D97-AF65-F5344CB8AC3E}">
        <p14:creationId xmlns:p14="http://schemas.microsoft.com/office/powerpoint/2010/main" val="320295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Monolithic Architecture</a:t>
            </a:r>
          </a:p>
        </p:txBody>
      </p:sp>
      <p:sp>
        <p:nvSpPr>
          <p:cNvPr id="55" name="Rectangle 54">
            <a:extLst>
              <a:ext uri="{FF2B5EF4-FFF2-40B4-BE49-F238E27FC236}">
                <a16:creationId xmlns:a16="http://schemas.microsoft.com/office/drawing/2014/main" id="{EBE6A745-4F4A-6249-AA22-E705DE7BADC6}"/>
              </a:ext>
            </a:extLst>
          </p:cNvPr>
          <p:cNvSpPr/>
          <p:nvPr/>
        </p:nvSpPr>
        <p:spPr>
          <a:xfrm>
            <a:off x="1144245" y="6753726"/>
            <a:ext cx="5473934" cy="4244622"/>
          </a:xfrm>
          <a:prstGeom prst="rect">
            <a:avLst/>
          </a:prstGeom>
          <a:ln>
            <a:noFill/>
          </a:ln>
          <a:effectLst>
            <a:outerShdw blurRad="50800" dist="38100" dir="2700000" sx="102990" sy="10299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Mono</a:t>
            </a:r>
          </a:p>
        </p:txBody>
      </p:sp>
      <p:sp>
        <p:nvSpPr>
          <p:cNvPr id="56" name="Rectangle 55">
            <a:extLst>
              <a:ext uri="{FF2B5EF4-FFF2-40B4-BE49-F238E27FC236}">
                <a16:creationId xmlns:a16="http://schemas.microsoft.com/office/drawing/2014/main" id="{A56105F4-E82D-684C-89F2-7AAD096CA03B}"/>
              </a:ext>
            </a:extLst>
          </p:cNvPr>
          <p:cNvSpPr/>
          <p:nvPr/>
        </p:nvSpPr>
        <p:spPr>
          <a:xfrm>
            <a:off x="1750163" y="7754169"/>
            <a:ext cx="4198490" cy="22437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4472C4"/>
                </a:solidFill>
                <a:effectLst/>
                <a:uLnTx/>
                <a:uFillTx/>
                <a:latin typeface="Calibri" panose="020F0502020204030204"/>
                <a:ea typeface="+mn-ea"/>
                <a:cs typeface="+mn-cs"/>
              </a:rPr>
              <a:t>UX</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4472C4"/>
                </a:solidFill>
                <a:effectLst/>
                <a:uLnTx/>
                <a:uFillTx/>
                <a:latin typeface="Calibri" panose="020F0502020204030204"/>
                <a:ea typeface="+mn-ea"/>
                <a:cs typeface="+mn-cs"/>
              </a:rPr>
              <a:t>BL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4472C4"/>
                </a:solidFill>
                <a:effectLst/>
                <a:uLnTx/>
                <a:uFillTx/>
                <a:latin typeface="Calibri" panose="020F0502020204030204"/>
                <a:ea typeface="+mn-ea"/>
                <a:cs typeface="+mn-cs"/>
              </a:rPr>
              <a:t>Data</a:t>
            </a:r>
          </a:p>
        </p:txBody>
      </p:sp>
      <p:sp>
        <p:nvSpPr>
          <p:cNvPr id="12" name="TextBox 11">
            <a:extLst>
              <a:ext uri="{FF2B5EF4-FFF2-40B4-BE49-F238E27FC236}">
                <a16:creationId xmlns:a16="http://schemas.microsoft.com/office/drawing/2014/main" id="{9B87932C-A54A-F04E-8B9E-5A852F23163E}"/>
              </a:ext>
            </a:extLst>
          </p:cNvPr>
          <p:cNvSpPr txBox="1"/>
          <p:nvPr/>
        </p:nvSpPr>
        <p:spPr>
          <a:xfrm>
            <a:off x="9384899" y="2965774"/>
            <a:ext cx="11544701" cy="2459135"/>
          </a:xfrm>
          <a:prstGeom prst="rect">
            <a:avLst/>
          </a:prstGeom>
          <a:solidFill>
            <a:schemeClr val="tx1">
              <a:lumMod val="95000"/>
            </a:schemeClr>
          </a:solidFill>
        </p:spPr>
        <p:txBody>
          <a:bodyPr wrap="square" rtlCol="0">
            <a:spAutoFit/>
          </a:bodyPr>
          <a:lstStyle/>
          <a:p>
            <a:pPr marL="285750" indent="-285750">
              <a:lnSpc>
                <a:spcPct val="200000"/>
              </a:lnSpc>
              <a:spcAft>
                <a:spcPts val="600"/>
              </a:spcAft>
              <a:buFont typeface="Arial" panose="020B0604020202020204" pitchFamily="34" charset="0"/>
              <a:buChar char="•"/>
            </a:pPr>
            <a:r>
              <a:rPr lang="en-US" sz="4000" dirty="0">
                <a:solidFill>
                  <a:schemeClr val="accent6"/>
                </a:solidFill>
              </a:rPr>
              <a:t>Least complexity</a:t>
            </a:r>
          </a:p>
          <a:p>
            <a:pPr marL="285750" indent="-285750">
              <a:lnSpc>
                <a:spcPct val="200000"/>
              </a:lnSpc>
              <a:spcAft>
                <a:spcPts val="600"/>
              </a:spcAft>
              <a:buFont typeface="Arial" panose="020B0604020202020204" pitchFamily="34" charset="0"/>
              <a:buChar char="•"/>
            </a:pPr>
            <a:r>
              <a:rPr lang="en-US" sz="4000" dirty="0">
                <a:solidFill>
                  <a:schemeClr val="accent6"/>
                </a:solidFill>
              </a:rPr>
              <a:t>Ease of Development</a:t>
            </a:r>
          </a:p>
        </p:txBody>
      </p:sp>
      <p:sp>
        <p:nvSpPr>
          <p:cNvPr id="3" name="Rectangle 2">
            <a:extLst>
              <a:ext uri="{FF2B5EF4-FFF2-40B4-BE49-F238E27FC236}">
                <a16:creationId xmlns:a16="http://schemas.microsoft.com/office/drawing/2014/main" id="{1CA7DDD7-F236-6542-B5ED-ECBA108077EC}"/>
              </a:ext>
            </a:extLst>
          </p:cNvPr>
          <p:cNvSpPr/>
          <p:nvPr/>
        </p:nvSpPr>
        <p:spPr>
          <a:xfrm>
            <a:off x="9384899" y="7231163"/>
            <a:ext cx="11058245" cy="3767185"/>
          </a:xfrm>
          <a:prstGeom prst="rect">
            <a:avLst/>
          </a:prstGeom>
          <a:solidFill>
            <a:schemeClr val="tx1">
              <a:lumMod val="95000"/>
            </a:schemeClr>
          </a:solidFill>
        </p:spPr>
        <p:txBody>
          <a:bodyPr wrap="square">
            <a:spAutoFit/>
          </a:bodyPr>
          <a:lstStyle/>
          <a:p>
            <a:pPr marL="285750" lvl="0" indent="-285750">
              <a:lnSpc>
                <a:spcPct val="200000"/>
              </a:lnSpc>
              <a:spcAft>
                <a:spcPts val="600"/>
              </a:spcAft>
              <a:buFont typeface="Arial" panose="020B0604020202020204" pitchFamily="34" charset="0"/>
              <a:buChar char="•"/>
            </a:pPr>
            <a:r>
              <a:rPr lang="en-US" sz="4000" dirty="0">
                <a:solidFill>
                  <a:srgbClr val="FF0000"/>
                </a:solidFill>
              </a:rPr>
              <a:t>Scalability</a:t>
            </a:r>
          </a:p>
          <a:p>
            <a:pPr marL="285750" lvl="0" indent="-285750">
              <a:lnSpc>
                <a:spcPct val="200000"/>
              </a:lnSpc>
              <a:spcAft>
                <a:spcPts val="600"/>
              </a:spcAft>
              <a:buFont typeface="Arial" panose="020B0604020202020204" pitchFamily="34" charset="0"/>
              <a:buChar char="•"/>
            </a:pPr>
            <a:r>
              <a:rPr lang="en-US" sz="4000" dirty="0">
                <a:solidFill>
                  <a:srgbClr val="FF0000"/>
                </a:solidFill>
              </a:rPr>
              <a:t>Reusability</a:t>
            </a:r>
          </a:p>
          <a:p>
            <a:pPr marL="285750" lvl="0" indent="-285750">
              <a:lnSpc>
                <a:spcPct val="200000"/>
              </a:lnSpc>
              <a:spcAft>
                <a:spcPts val="600"/>
              </a:spcAft>
              <a:buFont typeface="Arial" panose="020B0604020202020204" pitchFamily="34" charset="0"/>
              <a:buChar char="•"/>
            </a:pPr>
            <a:r>
              <a:rPr lang="en-US" sz="4000" dirty="0">
                <a:solidFill>
                  <a:srgbClr val="FF0000"/>
                </a:solidFill>
              </a:rPr>
              <a:t>Maintainability</a:t>
            </a:r>
          </a:p>
        </p:txBody>
      </p:sp>
      <p:sp>
        <p:nvSpPr>
          <p:cNvPr id="5" name="TextBox 4">
            <a:extLst>
              <a:ext uri="{FF2B5EF4-FFF2-40B4-BE49-F238E27FC236}">
                <a16:creationId xmlns:a16="http://schemas.microsoft.com/office/drawing/2014/main" id="{3F9E4369-5726-2B45-A260-89409A90F6C2}"/>
              </a:ext>
            </a:extLst>
          </p:cNvPr>
          <p:cNvSpPr txBox="1"/>
          <p:nvPr/>
        </p:nvSpPr>
        <p:spPr>
          <a:xfrm>
            <a:off x="18143078" y="3111483"/>
            <a:ext cx="3252424" cy="707886"/>
          </a:xfrm>
          <a:prstGeom prst="rect">
            <a:avLst/>
          </a:prstGeom>
          <a:noFill/>
        </p:spPr>
        <p:txBody>
          <a:bodyPr wrap="square" rtlCol="0">
            <a:spAutoFit/>
          </a:bodyPr>
          <a:lstStyle/>
          <a:p>
            <a:r>
              <a:rPr lang="en-US" sz="4000" dirty="0">
                <a:solidFill>
                  <a:schemeClr val="bg1"/>
                </a:solidFill>
              </a:rPr>
              <a:t>Advantages</a:t>
            </a:r>
          </a:p>
        </p:txBody>
      </p:sp>
      <p:sp>
        <p:nvSpPr>
          <p:cNvPr id="9" name="TextBox 8">
            <a:extLst>
              <a:ext uri="{FF2B5EF4-FFF2-40B4-BE49-F238E27FC236}">
                <a16:creationId xmlns:a16="http://schemas.microsoft.com/office/drawing/2014/main" id="{4ACD6377-A0D1-5749-82AF-1EF82F8D6FEC}"/>
              </a:ext>
            </a:extLst>
          </p:cNvPr>
          <p:cNvSpPr txBox="1"/>
          <p:nvPr/>
        </p:nvSpPr>
        <p:spPr>
          <a:xfrm>
            <a:off x="17077619" y="7400226"/>
            <a:ext cx="3252424" cy="707886"/>
          </a:xfrm>
          <a:prstGeom prst="rect">
            <a:avLst/>
          </a:prstGeom>
          <a:noFill/>
        </p:spPr>
        <p:txBody>
          <a:bodyPr wrap="square" rtlCol="0">
            <a:spAutoFit/>
          </a:bodyPr>
          <a:lstStyle/>
          <a:p>
            <a:r>
              <a:rPr lang="en-US" sz="4000" dirty="0">
                <a:solidFill>
                  <a:schemeClr val="bg1"/>
                </a:solidFill>
              </a:rPr>
              <a:t>Disadvantages</a:t>
            </a:r>
          </a:p>
        </p:txBody>
      </p:sp>
    </p:spTree>
    <p:extLst>
      <p:ext uri="{BB962C8B-B14F-4D97-AF65-F5344CB8AC3E}">
        <p14:creationId xmlns:p14="http://schemas.microsoft.com/office/powerpoint/2010/main" val="3303283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2289</TotalTime>
  <Words>1852</Words>
  <Application>Microsoft Macintosh PowerPoint</Application>
  <PresentationFormat>Custom</PresentationFormat>
  <Paragraphs>377</Paragraphs>
  <Slides>32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vt:lpstr>
      <vt:lpstr>Calibri</vt:lpstr>
      <vt:lpstr>Calibri Light</vt:lpstr>
      <vt:lpstr>Roboto</vt:lpstr>
      <vt:lpstr>Segoe UI</vt:lpstr>
      <vt:lpstr>sf_pro_displaysemibold</vt:lpstr>
      <vt:lpstr>Office Theme</vt:lpstr>
      <vt:lpstr>PowerPoint Presentation</vt:lpstr>
      <vt:lpstr>PowerPoint Presentation</vt:lpstr>
      <vt:lpstr>PowerPoint Presentation</vt:lpstr>
      <vt:lpstr>PowerPoint Presentation</vt:lpstr>
      <vt:lpstr>PowerPoint Presentation</vt:lpstr>
      <vt:lpstr>PowerPoint Presentation</vt:lpstr>
      <vt:lpstr>How do we evaluate an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 Raju</dc:creator>
  <cp:lastModifiedBy>Sudhakar Raju</cp:lastModifiedBy>
  <cp:revision>233</cp:revision>
  <dcterms:created xsi:type="dcterms:W3CDTF">2022-02-14T10:16:37Z</dcterms:created>
  <dcterms:modified xsi:type="dcterms:W3CDTF">2022-04-11T06:14:57Z</dcterms:modified>
</cp:coreProperties>
</file>