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Poppins" panose="020B0604020202020204" charset="0"/>
      <p:regular r:id="rId20"/>
    </p:embeddedFont>
    <p:embeddedFont>
      <p:font typeface="Poppin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4622" autoAdjust="0"/>
  </p:normalViewPr>
  <p:slideViewPr>
    <p:cSldViewPr>
      <p:cViewPr>
        <p:scale>
          <a:sx n="54" d="100"/>
          <a:sy n="54" d="100"/>
        </p:scale>
        <p:origin x="95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2226205" y="-166620"/>
            <a:ext cx="2226205" cy="10620241"/>
            <a:chOff x="0" y="0"/>
            <a:chExt cx="812800" cy="2797100"/>
          </a:xfrm>
        </p:grpSpPr>
        <p:sp>
          <p:nvSpPr>
            <p:cNvPr id="3" name="Freeform 3"/>
            <p:cNvSpPr/>
            <p:nvPr/>
          </p:nvSpPr>
          <p:spPr>
            <a:xfrm>
              <a:off x="0" y="0"/>
              <a:ext cx="812800" cy="2797101"/>
            </a:xfrm>
            <a:custGeom>
              <a:avLst/>
              <a:gdLst/>
              <a:ahLst/>
              <a:cxnLst/>
              <a:rect l="l" t="t" r="r" b="b"/>
              <a:pathLst>
                <a:path w="812800" h="2797101">
                  <a:moveTo>
                    <a:pt x="0" y="0"/>
                  </a:moveTo>
                  <a:lnTo>
                    <a:pt x="812800" y="0"/>
                  </a:lnTo>
                  <a:lnTo>
                    <a:pt x="812800" y="2797101"/>
                  </a:lnTo>
                  <a:lnTo>
                    <a:pt x="0" y="2797101"/>
                  </a:lnTo>
                  <a:close/>
                </a:path>
              </a:pathLst>
            </a:custGeom>
            <a:solidFill>
              <a:srgbClr val="C77253"/>
            </a:solidFill>
          </p:spPr>
        </p:sp>
        <p:sp>
          <p:nvSpPr>
            <p:cNvPr id="4" name="TextBox 4"/>
            <p:cNvSpPr txBox="1"/>
            <p:nvPr/>
          </p:nvSpPr>
          <p:spPr>
            <a:xfrm>
              <a:off x="0" y="9525"/>
              <a:ext cx="812800"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13716000" y="419100"/>
            <a:ext cx="4018296" cy="4068994"/>
          </a:xfrm>
          <a:custGeom>
            <a:avLst/>
            <a:gdLst/>
            <a:ahLst/>
            <a:cxnLst/>
            <a:rect l="l" t="t" r="r" b="b"/>
            <a:pathLst>
              <a:path w="4051225" h="4222404">
                <a:moveTo>
                  <a:pt x="0" y="0"/>
                </a:moveTo>
                <a:lnTo>
                  <a:pt x="4051225" y="0"/>
                </a:lnTo>
                <a:lnTo>
                  <a:pt x="4051225" y="4222403"/>
                </a:lnTo>
                <a:lnTo>
                  <a:pt x="0" y="4222403"/>
                </a:lnTo>
                <a:lnTo>
                  <a:pt x="0" y="0"/>
                </a:lnTo>
                <a:close/>
              </a:path>
            </a:pathLst>
          </a:custGeom>
          <a:blipFill>
            <a:blip r:embed="rId2"/>
            <a:stretch>
              <a:fillRect/>
            </a:stretch>
          </a:blipFill>
        </p:spPr>
      </p:sp>
      <p:sp>
        <p:nvSpPr>
          <p:cNvPr id="6" name="TextBox 6"/>
          <p:cNvSpPr txBox="1"/>
          <p:nvPr/>
        </p:nvSpPr>
        <p:spPr>
          <a:xfrm>
            <a:off x="2122822" y="3678923"/>
            <a:ext cx="7843059" cy="4457250"/>
          </a:xfrm>
          <a:prstGeom prst="rect">
            <a:avLst/>
          </a:prstGeom>
        </p:spPr>
        <p:txBody>
          <a:bodyPr lIns="0" tIns="0" rIns="0" bIns="0" rtlCol="0" anchor="t">
            <a:spAutoFit/>
          </a:bodyPr>
          <a:lstStyle/>
          <a:p>
            <a:pPr algn="l">
              <a:lnSpc>
                <a:spcPts val="8631"/>
              </a:lnSpc>
            </a:pPr>
            <a:r>
              <a:rPr lang="en-US" sz="8299" b="1">
                <a:solidFill>
                  <a:srgbClr val="C77253"/>
                </a:solidFill>
                <a:latin typeface="Poppins Bold"/>
                <a:ea typeface="Poppins Bold"/>
                <a:cs typeface="Poppins Bold"/>
                <a:sym typeface="Poppins Bold"/>
              </a:rPr>
              <a:t>Consumer Goods AD_HOC Analysis</a:t>
            </a:r>
          </a:p>
        </p:txBody>
      </p:sp>
      <p:sp>
        <p:nvSpPr>
          <p:cNvPr id="7" name="TextBox 6">
            <a:extLst>
              <a:ext uri="{FF2B5EF4-FFF2-40B4-BE49-F238E27FC236}">
                <a16:creationId xmlns:a16="http://schemas.microsoft.com/office/drawing/2014/main" id="{7519FE81-535E-419C-BE5F-FFEEEEC1363E}"/>
              </a:ext>
            </a:extLst>
          </p:cNvPr>
          <p:cNvSpPr txBox="1"/>
          <p:nvPr/>
        </p:nvSpPr>
        <p:spPr>
          <a:xfrm flipH="1">
            <a:off x="14401800" y="9667845"/>
            <a:ext cx="4141898" cy="400110"/>
          </a:xfrm>
          <a:prstGeom prst="rect">
            <a:avLst/>
          </a:prstGeom>
          <a:noFill/>
        </p:spPr>
        <p:txBody>
          <a:bodyPr wrap="square" rtlCol="0">
            <a:spAutoFit/>
          </a:bodyPr>
          <a:lstStyle/>
          <a:p>
            <a:r>
              <a:rPr lang="en-US" sz="2000" b="1" dirty="0"/>
              <a:t>PRESENTED BY:SUDHA MADHAVI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486901"/>
            <a:ext cx="18288000" cy="800100"/>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578834" y="2747962"/>
            <a:ext cx="7942628" cy="5327373"/>
          </a:xfrm>
          <a:custGeom>
            <a:avLst/>
            <a:gdLst/>
            <a:ahLst/>
            <a:cxnLst/>
            <a:rect l="l" t="t" r="r" b="b"/>
            <a:pathLst>
              <a:path w="7942628" h="5327373">
                <a:moveTo>
                  <a:pt x="0" y="0"/>
                </a:moveTo>
                <a:lnTo>
                  <a:pt x="7942628" y="0"/>
                </a:lnTo>
                <a:lnTo>
                  <a:pt x="7942628" y="5327372"/>
                </a:lnTo>
                <a:lnTo>
                  <a:pt x="0" y="5327372"/>
                </a:lnTo>
                <a:lnTo>
                  <a:pt x="0" y="0"/>
                </a:lnTo>
                <a:close/>
              </a:path>
            </a:pathLst>
          </a:custGeom>
          <a:blipFill>
            <a:blip r:embed="rId2"/>
            <a:stretch>
              <a:fillRect/>
            </a:stretch>
          </a:blipFill>
        </p:spPr>
      </p:sp>
      <p:sp>
        <p:nvSpPr>
          <p:cNvPr id="6" name="Freeform 6"/>
          <p:cNvSpPr/>
          <p:nvPr/>
        </p:nvSpPr>
        <p:spPr>
          <a:xfrm>
            <a:off x="9144000" y="2747962"/>
            <a:ext cx="8679663" cy="5217031"/>
          </a:xfrm>
          <a:custGeom>
            <a:avLst/>
            <a:gdLst/>
            <a:ahLst/>
            <a:cxnLst/>
            <a:rect l="l" t="t" r="r" b="b"/>
            <a:pathLst>
              <a:path w="8679663" h="5217031">
                <a:moveTo>
                  <a:pt x="0" y="0"/>
                </a:moveTo>
                <a:lnTo>
                  <a:pt x="8679663" y="0"/>
                </a:lnTo>
                <a:lnTo>
                  <a:pt x="8679663" y="5217031"/>
                </a:lnTo>
                <a:lnTo>
                  <a:pt x="0" y="5217031"/>
                </a:lnTo>
                <a:lnTo>
                  <a:pt x="0" y="0"/>
                </a:lnTo>
                <a:close/>
              </a:path>
            </a:pathLst>
          </a:custGeom>
          <a:blipFill>
            <a:blip r:embed="rId3"/>
            <a:stretch>
              <a:fillRect/>
            </a:stretch>
          </a:blipFill>
        </p:spPr>
      </p:sp>
      <p:sp>
        <p:nvSpPr>
          <p:cNvPr id="7" name="TextBox 7"/>
          <p:cNvSpPr txBox="1"/>
          <p:nvPr/>
        </p:nvSpPr>
        <p:spPr>
          <a:xfrm>
            <a:off x="578834" y="428798"/>
            <a:ext cx="17244829" cy="1631040"/>
          </a:xfrm>
          <a:prstGeom prst="rect">
            <a:avLst/>
          </a:prstGeom>
        </p:spPr>
        <p:txBody>
          <a:bodyPr lIns="0" tIns="0" rIns="0" bIns="0" rtlCol="0" anchor="t">
            <a:spAutoFit/>
          </a:bodyPr>
          <a:lstStyle/>
          <a:p>
            <a:pPr algn="ctr">
              <a:lnSpc>
                <a:spcPts val="3248"/>
              </a:lnSpc>
            </a:pPr>
            <a:r>
              <a:rPr lang="en-US" sz="3123" dirty="0">
                <a:solidFill>
                  <a:srgbClr val="000000"/>
                </a:solidFill>
                <a:latin typeface="Poppins"/>
                <a:ea typeface="Poppins"/>
                <a:cs typeface="Poppins"/>
                <a:sym typeface="Poppins"/>
              </a:rPr>
              <a:t>Query 7 . Get the complete report of the gross sales amount for the customer "AtliQ Exclusive" for each month. This analysis helps to get an idea of low and high performing months and take strategic decision.</a:t>
            </a:r>
          </a:p>
          <a:p>
            <a:pPr algn="ctr">
              <a:lnSpc>
                <a:spcPts val="2832"/>
              </a:lnSpc>
              <a:spcBef>
                <a:spcPct val="0"/>
              </a:spcBef>
            </a:pPr>
            <a:endParaRPr lang="en-US" sz="3123" dirty="0">
              <a:solidFill>
                <a:srgbClr val="000000"/>
              </a:solidFill>
              <a:latin typeface="Poppins"/>
              <a:ea typeface="Poppins"/>
              <a:cs typeface="Poppins"/>
              <a:sym typeface="Poppins"/>
            </a:endParaRPr>
          </a:p>
        </p:txBody>
      </p:sp>
      <p:sp>
        <p:nvSpPr>
          <p:cNvPr id="8" name="TextBox 8"/>
          <p:cNvSpPr txBox="1"/>
          <p:nvPr/>
        </p:nvSpPr>
        <p:spPr>
          <a:xfrm>
            <a:off x="578834" y="1881981"/>
            <a:ext cx="284927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9" name="TextBox 9"/>
          <p:cNvSpPr txBox="1"/>
          <p:nvPr/>
        </p:nvSpPr>
        <p:spPr>
          <a:xfrm>
            <a:off x="9144000" y="1855712"/>
            <a:ext cx="3069495" cy="745793"/>
          </a:xfrm>
          <a:prstGeom prst="rect">
            <a:avLst/>
          </a:prstGeom>
        </p:spPr>
        <p:txBody>
          <a:bodyPr lIns="0" tIns="0" rIns="0" bIns="0" rtlCol="0" anchor="t">
            <a:spAutoFit/>
          </a:bodyPr>
          <a:lstStyle/>
          <a:p>
            <a:pPr algn="ctr">
              <a:lnSpc>
                <a:spcPts val="5237"/>
              </a:lnSpc>
              <a:spcBef>
                <a:spcPct val="0"/>
              </a:spcBef>
            </a:pPr>
            <a:r>
              <a:rPr lang="en-US" sz="5036">
                <a:solidFill>
                  <a:srgbClr val="000000"/>
                </a:solidFill>
                <a:latin typeface="Poppins"/>
                <a:ea typeface="Poppins"/>
                <a:cs typeface="Poppins"/>
                <a:sym typeface="Poppins"/>
              </a:rPr>
              <a:t>Visual: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486901"/>
            <a:ext cx="18288000" cy="811890"/>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749473" y="2963637"/>
            <a:ext cx="7835165" cy="2946429"/>
          </a:xfrm>
          <a:custGeom>
            <a:avLst/>
            <a:gdLst/>
            <a:ahLst/>
            <a:cxnLst/>
            <a:rect l="l" t="t" r="r" b="b"/>
            <a:pathLst>
              <a:path w="7835165" h="2946429">
                <a:moveTo>
                  <a:pt x="0" y="0"/>
                </a:moveTo>
                <a:lnTo>
                  <a:pt x="7835166" y="0"/>
                </a:lnTo>
                <a:lnTo>
                  <a:pt x="7835166" y="2946428"/>
                </a:lnTo>
                <a:lnTo>
                  <a:pt x="0" y="2946428"/>
                </a:lnTo>
                <a:lnTo>
                  <a:pt x="0" y="0"/>
                </a:lnTo>
                <a:close/>
              </a:path>
            </a:pathLst>
          </a:custGeom>
          <a:blipFill>
            <a:blip r:embed="rId2"/>
            <a:stretch>
              <a:fillRect b="-8816"/>
            </a:stretch>
          </a:blipFill>
        </p:spPr>
      </p:sp>
      <p:sp>
        <p:nvSpPr>
          <p:cNvPr id="6" name="Freeform 6"/>
          <p:cNvSpPr/>
          <p:nvPr/>
        </p:nvSpPr>
        <p:spPr>
          <a:xfrm>
            <a:off x="9464168" y="2963637"/>
            <a:ext cx="7351618" cy="4418791"/>
          </a:xfrm>
          <a:custGeom>
            <a:avLst/>
            <a:gdLst/>
            <a:ahLst/>
            <a:cxnLst/>
            <a:rect l="l" t="t" r="r" b="b"/>
            <a:pathLst>
              <a:path w="7351618" h="4418791">
                <a:moveTo>
                  <a:pt x="0" y="0"/>
                </a:moveTo>
                <a:lnTo>
                  <a:pt x="7351618" y="0"/>
                </a:lnTo>
                <a:lnTo>
                  <a:pt x="7351618" y="4418791"/>
                </a:lnTo>
                <a:lnTo>
                  <a:pt x="0" y="4418791"/>
                </a:lnTo>
                <a:lnTo>
                  <a:pt x="0" y="0"/>
                </a:lnTo>
                <a:close/>
              </a:path>
            </a:pathLst>
          </a:custGeom>
          <a:blipFill>
            <a:blip r:embed="rId3"/>
            <a:stretch>
              <a:fillRect/>
            </a:stretch>
          </a:blipFill>
        </p:spPr>
      </p:sp>
      <p:sp>
        <p:nvSpPr>
          <p:cNvPr id="7" name="TextBox 7"/>
          <p:cNvSpPr txBox="1"/>
          <p:nvPr/>
        </p:nvSpPr>
        <p:spPr>
          <a:xfrm>
            <a:off x="578834" y="428798"/>
            <a:ext cx="17244829" cy="811890"/>
          </a:xfrm>
          <a:prstGeom prst="rect">
            <a:avLst/>
          </a:prstGeom>
        </p:spPr>
        <p:txBody>
          <a:bodyPr lIns="0" tIns="0" rIns="0" bIns="0" rtlCol="0" anchor="t">
            <a:spAutoFit/>
          </a:bodyPr>
          <a:lstStyle/>
          <a:p>
            <a:pPr algn="ctr">
              <a:lnSpc>
                <a:spcPts val="3248"/>
              </a:lnSpc>
            </a:pPr>
            <a:r>
              <a:rPr lang="en-US" sz="3123">
                <a:solidFill>
                  <a:srgbClr val="000000"/>
                </a:solidFill>
                <a:latin typeface="Poppins"/>
                <a:ea typeface="Poppins"/>
                <a:cs typeface="Poppins"/>
                <a:sym typeface="Poppins"/>
              </a:rPr>
              <a:t>Query 8 . In which quarter of 2020, got the maximum total_sold_quantity?</a:t>
            </a:r>
          </a:p>
          <a:p>
            <a:pPr algn="ctr">
              <a:lnSpc>
                <a:spcPts val="2832"/>
              </a:lnSpc>
              <a:spcBef>
                <a:spcPct val="0"/>
              </a:spcBef>
            </a:pPr>
            <a:endParaRPr lang="en-US" sz="3123">
              <a:solidFill>
                <a:srgbClr val="000000"/>
              </a:solidFill>
              <a:latin typeface="Poppins"/>
              <a:ea typeface="Poppins"/>
              <a:cs typeface="Poppins"/>
              <a:sym typeface="Poppins"/>
            </a:endParaRPr>
          </a:p>
        </p:txBody>
      </p:sp>
      <p:sp>
        <p:nvSpPr>
          <p:cNvPr id="8" name="TextBox 8"/>
          <p:cNvSpPr txBox="1"/>
          <p:nvPr/>
        </p:nvSpPr>
        <p:spPr>
          <a:xfrm>
            <a:off x="578834" y="1881981"/>
            <a:ext cx="284927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9" name="TextBox 9"/>
          <p:cNvSpPr txBox="1"/>
          <p:nvPr/>
        </p:nvSpPr>
        <p:spPr>
          <a:xfrm>
            <a:off x="9464168" y="1855712"/>
            <a:ext cx="3069495" cy="745793"/>
          </a:xfrm>
          <a:prstGeom prst="rect">
            <a:avLst/>
          </a:prstGeom>
        </p:spPr>
        <p:txBody>
          <a:bodyPr lIns="0" tIns="0" rIns="0" bIns="0" rtlCol="0" anchor="t">
            <a:spAutoFit/>
          </a:bodyPr>
          <a:lstStyle/>
          <a:p>
            <a:pPr algn="ctr">
              <a:lnSpc>
                <a:spcPts val="5237"/>
              </a:lnSpc>
              <a:spcBef>
                <a:spcPct val="0"/>
              </a:spcBef>
            </a:pPr>
            <a:r>
              <a:rPr lang="en-US" sz="5036">
                <a:solidFill>
                  <a:srgbClr val="000000"/>
                </a:solidFill>
                <a:latin typeface="Poppins"/>
                <a:ea typeface="Poppins"/>
                <a:cs typeface="Poppins"/>
                <a:sym typeface="Poppins"/>
              </a:rPr>
              <a:t>Visual:</a:t>
            </a:r>
          </a:p>
        </p:txBody>
      </p:sp>
      <p:sp>
        <p:nvSpPr>
          <p:cNvPr id="10" name="TextBox 9">
            <a:extLst>
              <a:ext uri="{FF2B5EF4-FFF2-40B4-BE49-F238E27FC236}">
                <a16:creationId xmlns:a16="http://schemas.microsoft.com/office/drawing/2014/main" id="{A976848E-01D6-4A82-A3D0-BE4920B8C43A}"/>
              </a:ext>
            </a:extLst>
          </p:cNvPr>
          <p:cNvSpPr txBox="1"/>
          <p:nvPr/>
        </p:nvSpPr>
        <p:spPr>
          <a:xfrm>
            <a:off x="304800" y="8126084"/>
            <a:ext cx="17386127" cy="523220"/>
          </a:xfrm>
          <a:prstGeom prst="rect">
            <a:avLst/>
          </a:prstGeom>
          <a:noFill/>
        </p:spPr>
        <p:txBody>
          <a:bodyPr wrap="square" rtlCol="0">
            <a:spAutoFit/>
          </a:bodyPr>
          <a:lstStyle/>
          <a:p>
            <a:r>
              <a:rPr lang="en-US" sz="2800" b="1" u="sng" dirty="0"/>
              <a:t>INSIGHTS :-</a:t>
            </a:r>
            <a:r>
              <a:rPr lang="en-US" sz="2800" dirty="0"/>
              <a:t>The highest number of products was sold in the first quarter of 2020 (September, October, and November).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611722"/>
            <a:ext cx="18288000" cy="719524"/>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1028700" y="3055931"/>
            <a:ext cx="7722280" cy="3263582"/>
          </a:xfrm>
          <a:custGeom>
            <a:avLst/>
            <a:gdLst/>
            <a:ahLst/>
            <a:cxnLst/>
            <a:rect l="l" t="t" r="r" b="b"/>
            <a:pathLst>
              <a:path w="7722280" h="3263582">
                <a:moveTo>
                  <a:pt x="0" y="0"/>
                </a:moveTo>
                <a:lnTo>
                  <a:pt x="7722280" y="0"/>
                </a:lnTo>
                <a:lnTo>
                  <a:pt x="7722280" y="3263582"/>
                </a:lnTo>
                <a:lnTo>
                  <a:pt x="0" y="3263582"/>
                </a:lnTo>
                <a:lnTo>
                  <a:pt x="0" y="0"/>
                </a:lnTo>
                <a:close/>
              </a:path>
            </a:pathLst>
          </a:custGeom>
          <a:blipFill>
            <a:blip r:embed="rId2"/>
            <a:stretch>
              <a:fillRect/>
            </a:stretch>
          </a:blipFill>
        </p:spPr>
      </p:sp>
      <p:sp>
        <p:nvSpPr>
          <p:cNvPr id="6" name="TextBox 6"/>
          <p:cNvSpPr txBox="1"/>
          <p:nvPr/>
        </p:nvSpPr>
        <p:spPr>
          <a:xfrm>
            <a:off x="578834" y="428798"/>
            <a:ext cx="17244829" cy="1221465"/>
          </a:xfrm>
          <a:prstGeom prst="rect">
            <a:avLst/>
          </a:prstGeom>
        </p:spPr>
        <p:txBody>
          <a:bodyPr lIns="0" tIns="0" rIns="0" bIns="0" rtlCol="0" anchor="t">
            <a:spAutoFit/>
          </a:bodyPr>
          <a:lstStyle/>
          <a:p>
            <a:pPr algn="ctr">
              <a:lnSpc>
                <a:spcPts val="3248"/>
              </a:lnSpc>
            </a:pPr>
            <a:r>
              <a:rPr lang="en-US" sz="3123">
                <a:solidFill>
                  <a:srgbClr val="000000"/>
                </a:solidFill>
                <a:latin typeface="Poppins"/>
                <a:ea typeface="Poppins"/>
                <a:cs typeface="Poppins"/>
                <a:sym typeface="Poppins"/>
              </a:rPr>
              <a:t>Query 9 . Which channel helped to bring more gross sales in the fiscal year 2021 and the percentage of contribution? </a:t>
            </a:r>
          </a:p>
          <a:p>
            <a:pPr algn="ctr">
              <a:lnSpc>
                <a:spcPts val="2832"/>
              </a:lnSpc>
              <a:spcBef>
                <a:spcPct val="0"/>
              </a:spcBef>
            </a:pPr>
            <a:endParaRPr lang="en-US" sz="3123">
              <a:solidFill>
                <a:srgbClr val="000000"/>
              </a:solidFill>
              <a:latin typeface="Poppins"/>
              <a:ea typeface="Poppins"/>
              <a:cs typeface="Poppins"/>
              <a:sym typeface="Poppins"/>
            </a:endParaRPr>
          </a:p>
        </p:txBody>
      </p:sp>
      <p:sp>
        <p:nvSpPr>
          <p:cNvPr id="7" name="TextBox 7"/>
          <p:cNvSpPr txBox="1"/>
          <p:nvPr/>
        </p:nvSpPr>
        <p:spPr>
          <a:xfrm>
            <a:off x="1028700" y="2007622"/>
            <a:ext cx="284927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8" name="TextBox 7">
            <a:extLst>
              <a:ext uri="{FF2B5EF4-FFF2-40B4-BE49-F238E27FC236}">
                <a16:creationId xmlns:a16="http://schemas.microsoft.com/office/drawing/2014/main" id="{113CD60B-D317-42D8-80CA-95210BDE9EA7}"/>
              </a:ext>
            </a:extLst>
          </p:cNvPr>
          <p:cNvSpPr txBox="1"/>
          <p:nvPr/>
        </p:nvSpPr>
        <p:spPr>
          <a:xfrm flipH="1">
            <a:off x="1417317" y="8039100"/>
            <a:ext cx="15651482" cy="800219"/>
          </a:xfrm>
          <a:prstGeom prst="rect">
            <a:avLst/>
          </a:prstGeom>
          <a:noFill/>
        </p:spPr>
        <p:txBody>
          <a:bodyPr wrap="square" rtlCol="0">
            <a:spAutoFit/>
          </a:bodyPr>
          <a:lstStyle/>
          <a:p>
            <a:r>
              <a:rPr lang="en-US" sz="2800" b="1" u="sng" dirty="0"/>
              <a:t>INSIGHTS :- </a:t>
            </a:r>
            <a:r>
              <a:rPr lang="en-US" sz="2800" dirty="0"/>
              <a:t>The retailer channel significantly boosted gross sales in fiscal year 2021, contributing 73.23%.</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410701"/>
            <a:ext cx="18288000" cy="876300"/>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725096" y="3254315"/>
            <a:ext cx="8622414" cy="4235572"/>
          </a:xfrm>
          <a:custGeom>
            <a:avLst/>
            <a:gdLst/>
            <a:ahLst/>
            <a:cxnLst/>
            <a:rect l="l" t="t" r="r" b="b"/>
            <a:pathLst>
              <a:path w="8622414" h="4235572">
                <a:moveTo>
                  <a:pt x="0" y="0"/>
                </a:moveTo>
                <a:lnTo>
                  <a:pt x="8622415" y="0"/>
                </a:lnTo>
                <a:lnTo>
                  <a:pt x="8622415" y="4235572"/>
                </a:lnTo>
                <a:lnTo>
                  <a:pt x="0" y="4235572"/>
                </a:lnTo>
                <a:lnTo>
                  <a:pt x="0" y="0"/>
                </a:lnTo>
                <a:close/>
              </a:path>
            </a:pathLst>
          </a:custGeom>
          <a:blipFill>
            <a:blip r:embed="rId2"/>
            <a:stretch>
              <a:fillRect/>
            </a:stretch>
          </a:blipFill>
        </p:spPr>
      </p:sp>
      <p:sp>
        <p:nvSpPr>
          <p:cNvPr id="6" name="Freeform 6"/>
          <p:cNvSpPr/>
          <p:nvPr/>
        </p:nvSpPr>
        <p:spPr>
          <a:xfrm>
            <a:off x="9835052" y="3128897"/>
            <a:ext cx="6678377" cy="4029205"/>
          </a:xfrm>
          <a:custGeom>
            <a:avLst/>
            <a:gdLst/>
            <a:ahLst/>
            <a:cxnLst/>
            <a:rect l="l" t="t" r="r" b="b"/>
            <a:pathLst>
              <a:path w="6678377" h="4029205">
                <a:moveTo>
                  <a:pt x="0" y="0"/>
                </a:moveTo>
                <a:lnTo>
                  <a:pt x="6678377" y="0"/>
                </a:lnTo>
                <a:lnTo>
                  <a:pt x="6678377" y="4029205"/>
                </a:lnTo>
                <a:lnTo>
                  <a:pt x="0" y="4029205"/>
                </a:lnTo>
                <a:lnTo>
                  <a:pt x="0" y="0"/>
                </a:lnTo>
                <a:close/>
              </a:path>
            </a:pathLst>
          </a:custGeom>
          <a:blipFill>
            <a:blip r:embed="rId3"/>
            <a:stretch>
              <a:fillRect/>
            </a:stretch>
          </a:blipFill>
        </p:spPr>
      </p:sp>
      <p:sp>
        <p:nvSpPr>
          <p:cNvPr id="7" name="TextBox 7"/>
          <p:cNvSpPr txBox="1"/>
          <p:nvPr/>
        </p:nvSpPr>
        <p:spPr>
          <a:xfrm>
            <a:off x="578834" y="428798"/>
            <a:ext cx="17244829" cy="1631040"/>
          </a:xfrm>
          <a:prstGeom prst="rect">
            <a:avLst/>
          </a:prstGeom>
        </p:spPr>
        <p:txBody>
          <a:bodyPr lIns="0" tIns="0" rIns="0" bIns="0" rtlCol="0" anchor="t">
            <a:spAutoFit/>
          </a:bodyPr>
          <a:lstStyle/>
          <a:p>
            <a:pPr algn="ctr">
              <a:lnSpc>
                <a:spcPts val="3248"/>
              </a:lnSpc>
            </a:pPr>
            <a:r>
              <a:rPr lang="en-US" sz="3123">
                <a:solidFill>
                  <a:srgbClr val="000000"/>
                </a:solidFill>
                <a:latin typeface="Poppins"/>
                <a:ea typeface="Poppins"/>
                <a:cs typeface="Poppins"/>
                <a:sym typeface="Poppins"/>
              </a:rPr>
              <a:t>Query 10 . Get the Top 3 products in each division that have a high total_sold_quantity in the fiscal_year 2021? </a:t>
            </a:r>
          </a:p>
          <a:p>
            <a:pPr algn="ctr">
              <a:lnSpc>
                <a:spcPts val="3248"/>
              </a:lnSpc>
            </a:pPr>
            <a:endParaRPr lang="en-US" sz="3123">
              <a:solidFill>
                <a:srgbClr val="000000"/>
              </a:solidFill>
              <a:latin typeface="Poppins"/>
              <a:ea typeface="Poppins"/>
              <a:cs typeface="Poppins"/>
              <a:sym typeface="Poppins"/>
            </a:endParaRPr>
          </a:p>
          <a:p>
            <a:pPr algn="ctr">
              <a:lnSpc>
                <a:spcPts val="2832"/>
              </a:lnSpc>
              <a:spcBef>
                <a:spcPct val="0"/>
              </a:spcBef>
            </a:pPr>
            <a:endParaRPr lang="en-US" sz="3123">
              <a:solidFill>
                <a:srgbClr val="000000"/>
              </a:solidFill>
              <a:latin typeface="Poppins"/>
              <a:ea typeface="Poppins"/>
              <a:cs typeface="Poppins"/>
              <a:sym typeface="Poppins"/>
            </a:endParaRPr>
          </a:p>
        </p:txBody>
      </p:sp>
      <p:sp>
        <p:nvSpPr>
          <p:cNvPr id="8" name="TextBox 8"/>
          <p:cNvSpPr txBox="1"/>
          <p:nvPr/>
        </p:nvSpPr>
        <p:spPr>
          <a:xfrm>
            <a:off x="725096" y="2088413"/>
            <a:ext cx="284927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9" name="TextBox 9"/>
          <p:cNvSpPr txBox="1"/>
          <p:nvPr/>
        </p:nvSpPr>
        <p:spPr>
          <a:xfrm>
            <a:off x="8677364" y="2138818"/>
            <a:ext cx="4496877" cy="1366812"/>
          </a:xfrm>
          <a:prstGeom prst="rect">
            <a:avLst/>
          </a:prstGeom>
        </p:spPr>
        <p:txBody>
          <a:bodyPr lIns="0" tIns="0" rIns="0" bIns="0" rtlCol="0" anchor="t">
            <a:spAutoFit/>
          </a:bodyPr>
          <a:lstStyle/>
          <a:p>
            <a:pPr algn="ctr">
              <a:lnSpc>
                <a:spcPts val="5117"/>
              </a:lnSpc>
            </a:pPr>
            <a:r>
              <a:rPr lang="en-US" sz="4920">
                <a:solidFill>
                  <a:srgbClr val="000000"/>
                </a:solidFill>
                <a:latin typeface="Poppins"/>
                <a:ea typeface="Poppins"/>
                <a:cs typeface="Poppins"/>
                <a:sym typeface="Poppins"/>
              </a:rPr>
              <a:t>Visual:</a:t>
            </a:r>
          </a:p>
          <a:p>
            <a:pPr algn="ctr">
              <a:lnSpc>
                <a:spcPts val="5117"/>
              </a:lnSpc>
              <a:spcBef>
                <a:spcPct val="0"/>
              </a:spcBef>
            </a:pPr>
            <a:endParaRPr lang="en-US" sz="4920">
              <a:solidFill>
                <a:srgbClr val="000000"/>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0" y="9528444"/>
            <a:ext cx="18288000" cy="758556"/>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8839200" y="3010620"/>
            <a:ext cx="8001000" cy="3665476"/>
          </a:xfrm>
          <a:custGeom>
            <a:avLst/>
            <a:gdLst/>
            <a:ahLst/>
            <a:cxnLst/>
            <a:rect l="l" t="t" r="r" b="b"/>
            <a:pathLst>
              <a:path w="6710454" h="3665476">
                <a:moveTo>
                  <a:pt x="0" y="0"/>
                </a:moveTo>
                <a:lnTo>
                  <a:pt x="6710454" y="0"/>
                </a:lnTo>
                <a:lnTo>
                  <a:pt x="6710454" y="3665476"/>
                </a:lnTo>
                <a:lnTo>
                  <a:pt x="0" y="3665476"/>
                </a:lnTo>
                <a:lnTo>
                  <a:pt x="0" y="0"/>
                </a:lnTo>
                <a:close/>
              </a:path>
            </a:pathLst>
          </a:custGeom>
          <a:blipFill>
            <a:blip r:embed="rId2"/>
            <a:stretch>
              <a:fillRect t="-3940" b="-3940"/>
            </a:stretch>
          </a:blipFill>
        </p:spPr>
      </p:sp>
      <p:sp>
        <p:nvSpPr>
          <p:cNvPr id="6" name="Freeform 6"/>
          <p:cNvSpPr/>
          <p:nvPr/>
        </p:nvSpPr>
        <p:spPr>
          <a:xfrm>
            <a:off x="1185464" y="3079448"/>
            <a:ext cx="7282611" cy="3665476"/>
          </a:xfrm>
          <a:custGeom>
            <a:avLst/>
            <a:gdLst/>
            <a:ahLst/>
            <a:cxnLst/>
            <a:rect l="l" t="t" r="r" b="b"/>
            <a:pathLst>
              <a:path w="7282611" h="3665476">
                <a:moveTo>
                  <a:pt x="0" y="0"/>
                </a:moveTo>
                <a:lnTo>
                  <a:pt x="7282612" y="0"/>
                </a:lnTo>
                <a:lnTo>
                  <a:pt x="7282612" y="3665476"/>
                </a:lnTo>
                <a:lnTo>
                  <a:pt x="0" y="3665476"/>
                </a:lnTo>
                <a:lnTo>
                  <a:pt x="0" y="0"/>
                </a:lnTo>
                <a:close/>
              </a:path>
            </a:pathLst>
          </a:custGeom>
          <a:blipFill>
            <a:blip r:embed="rId3"/>
            <a:stretch>
              <a:fillRect l="-2523" r="-2523"/>
            </a:stretch>
          </a:blipFill>
        </p:spPr>
      </p:sp>
      <p:sp>
        <p:nvSpPr>
          <p:cNvPr id="7" name="TextBox 7"/>
          <p:cNvSpPr txBox="1"/>
          <p:nvPr/>
        </p:nvSpPr>
        <p:spPr>
          <a:xfrm>
            <a:off x="578834" y="428798"/>
            <a:ext cx="17244829" cy="1631040"/>
          </a:xfrm>
          <a:prstGeom prst="rect">
            <a:avLst/>
          </a:prstGeom>
        </p:spPr>
        <p:txBody>
          <a:bodyPr lIns="0" tIns="0" rIns="0" bIns="0" rtlCol="0" anchor="t">
            <a:spAutoFit/>
          </a:bodyPr>
          <a:lstStyle/>
          <a:p>
            <a:pPr algn="ctr">
              <a:lnSpc>
                <a:spcPts val="3248"/>
              </a:lnSpc>
            </a:pPr>
            <a:r>
              <a:rPr lang="en-US" sz="3123">
                <a:solidFill>
                  <a:srgbClr val="000000"/>
                </a:solidFill>
                <a:latin typeface="Poppins"/>
                <a:ea typeface="Poppins"/>
                <a:cs typeface="Poppins"/>
                <a:sym typeface="Poppins"/>
              </a:rPr>
              <a:t>Query 10 . Get the Top 3 products in each division that have a high total_sold_quantity in the fiscal_year 2021? </a:t>
            </a:r>
          </a:p>
          <a:p>
            <a:pPr algn="ctr">
              <a:lnSpc>
                <a:spcPts val="3248"/>
              </a:lnSpc>
            </a:pPr>
            <a:endParaRPr lang="en-US" sz="3123">
              <a:solidFill>
                <a:srgbClr val="000000"/>
              </a:solidFill>
              <a:latin typeface="Poppins"/>
              <a:ea typeface="Poppins"/>
              <a:cs typeface="Poppins"/>
              <a:sym typeface="Poppins"/>
            </a:endParaRPr>
          </a:p>
          <a:p>
            <a:pPr algn="ctr">
              <a:lnSpc>
                <a:spcPts val="2832"/>
              </a:lnSpc>
              <a:spcBef>
                <a:spcPct val="0"/>
              </a:spcBef>
            </a:pPr>
            <a:endParaRPr lang="en-US" sz="3123">
              <a:solidFill>
                <a:srgbClr val="000000"/>
              </a:solidFill>
              <a:latin typeface="Poppins"/>
              <a:ea typeface="Poppins"/>
              <a:cs typeface="Poppins"/>
              <a:sym typeface="Poppins"/>
            </a:endParaRPr>
          </a:p>
        </p:txBody>
      </p:sp>
      <p:sp>
        <p:nvSpPr>
          <p:cNvPr id="8" name="TextBox 8"/>
          <p:cNvSpPr txBox="1"/>
          <p:nvPr/>
        </p:nvSpPr>
        <p:spPr>
          <a:xfrm>
            <a:off x="5334000" y="1854031"/>
            <a:ext cx="6268150" cy="1429454"/>
          </a:xfrm>
          <a:prstGeom prst="rect">
            <a:avLst/>
          </a:prstGeom>
        </p:spPr>
        <p:txBody>
          <a:bodyPr lIns="0" tIns="0" rIns="0" bIns="0" rtlCol="0" anchor="t">
            <a:spAutoFit/>
          </a:bodyPr>
          <a:lstStyle/>
          <a:p>
            <a:pPr algn="ctr">
              <a:lnSpc>
                <a:spcPts val="5658"/>
              </a:lnSpc>
            </a:pPr>
            <a:r>
              <a:rPr lang="en-US" sz="5440" dirty="0">
                <a:solidFill>
                  <a:srgbClr val="000000"/>
                </a:solidFill>
                <a:latin typeface="Poppins"/>
                <a:ea typeface="Poppins"/>
                <a:cs typeface="Poppins"/>
                <a:sym typeface="Poppins"/>
              </a:rPr>
              <a:t>Visuals:</a:t>
            </a:r>
          </a:p>
          <a:p>
            <a:pPr algn="ctr">
              <a:lnSpc>
                <a:spcPts val="5138"/>
              </a:lnSpc>
              <a:spcBef>
                <a:spcPct val="0"/>
              </a:spcBef>
            </a:pPr>
            <a:endParaRPr lang="en-US" sz="5440" dirty="0">
              <a:solidFill>
                <a:srgbClr val="000000"/>
              </a:solidFill>
              <a:latin typeface="Poppins"/>
              <a:ea typeface="Poppins"/>
              <a:cs typeface="Poppins"/>
              <a:sym typeface="Poppins"/>
            </a:endParaRPr>
          </a:p>
        </p:txBody>
      </p:sp>
      <p:sp>
        <p:nvSpPr>
          <p:cNvPr id="9" name="TextBox 8">
            <a:extLst>
              <a:ext uri="{FF2B5EF4-FFF2-40B4-BE49-F238E27FC236}">
                <a16:creationId xmlns:a16="http://schemas.microsoft.com/office/drawing/2014/main" id="{E7CD03E3-F585-46F7-AFA2-9283399B344B}"/>
              </a:ext>
            </a:extLst>
          </p:cNvPr>
          <p:cNvSpPr txBox="1"/>
          <p:nvPr/>
        </p:nvSpPr>
        <p:spPr>
          <a:xfrm flipH="1">
            <a:off x="1231182" y="7003516"/>
            <a:ext cx="11189417" cy="2092881"/>
          </a:xfrm>
          <a:prstGeom prst="rect">
            <a:avLst/>
          </a:prstGeom>
          <a:noFill/>
        </p:spPr>
        <p:txBody>
          <a:bodyPr wrap="square" rtlCol="0">
            <a:spAutoFit/>
          </a:bodyPr>
          <a:lstStyle/>
          <a:p>
            <a:r>
              <a:rPr lang="en-US" sz="2800" dirty="0"/>
              <a:t>The top-selling products in the fiscal year 2021 were:</a:t>
            </a:r>
          </a:p>
          <a:p>
            <a:pPr marL="457200" indent="-457200">
              <a:buFont typeface="Arial" panose="020B0604020202020204" pitchFamily="34" charset="0"/>
              <a:buChar char="•"/>
            </a:pPr>
            <a:r>
              <a:rPr lang="en-US" sz="2800" b="1" dirty="0"/>
              <a:t>N&amp;S Division</a:t>
            </a:r>
            <a:r>
              <a:rPr lang="en-US" sz="2800" dirty="0"/>
              <a:t>: AQ Pen Drive 2 in 1, AQ Pen Drive DRC</a:t>
            </a:r>
          </a:p>
          <a:p>
            <a:pPr marL="457200" indent="-457200">
              <a:buFont typeface="Arial" panose="020B0604020202020204" pitchFamily="34" charset="0"/>
              <a:buChar char="•"/>
            </a:pPr>
            <a:r>
              <a:rPr lang="en-US" sz="2800" b="1" dirty="0"/>
              <a:t>P&amp;A Division</a:t>
            </a:r>
            <a:r>
              <a:rPr lang="en-US" sz="2800" dirty="0"/>
              <a:t>: AQ Gamers MS, AQ Maxima MS</a:t>
            </a:r>
          </a:p>
          <a:p>
            <a:pPr marL="457200" indent="-457200">
              <a:buFont typeface="Arial" panose="020B0604020202020204" pitchFamily="34" charset="0"/>
              <a:buChar char="•"/>
            </a:pPr>
            <a:r>
              <a:rPr lang="en-US" sz="2800" b="1" dirty="0"/>
              <a:t>PC Division</a:t>
            </a:r>
            <a:r>
              <a:rPr lang="en-US" sz="2800" dirty="0"/>
              <a:t>: AQ Digit, AQ Velocity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334501"/>
            <a:ext cx="18288000" cy="952500"/>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TextBox 5"/>
          <p:cNvSpPr txBox="1"/>
          <p:nvPr/>
        </p:nvSpPr>
        <p:spPr>
          <a:xfrm>
            <a:off x="1028700" y="2757729"/>
            <a:ext cx="16313456" cy="884661"/>
          </a:xfrm>
          <a:prstGeom prst="rect">
            <a:avLst/>
          </a:prstGeom>
        </p:spPr>
        <p:txBody>
          <a:bodyPr lIns="0" tIns="0" rIns="0" bIns="0" rtlCol="0" anchor="t">
            <a:spAutoFit/>
          </a:bodyPr>
          <a:lstStyle/>
          <a:p>
            <a:pPr algn="l">
              <a:lnSpc>
                <a:spcPts val="3352"/>
              </a:lnSpc>
            </a:pPr>
            <a:r>
              <a:rPr lang="en-US" sz="3223" dirty="0">
                <a:solidFill>
                  <a:srgbClr val="000000"/>
                </a:solidFill>
                <a:latin typeface="Poppins"/>
                <a:ea typeface="Poppins"/>
                <a:cs typeface="Poppins"/>
                <a:sym typeface="Poppins"/>
              </a:rPr>
              <a:t>1)AtliQ Hardware, a leading computer hardware company in India with a global  </a:t>
            </a:r>
          </a:p>
          <a:p>
            <a:pPr algn="l">
              <a:lnSpc>
                <a:spcPts val="3352"/>
              </a:lnSpc>
              <a:spcBef>
                <a:spcPct val="0"/>
              </a:spcBef>
            </a:pPr>
            <a:r>
              <a:rPr lang="en-US" sz="3223" dirty="0">
                <a:solidFill>
                  <a:srgbClr val="000000"/>
                </a:solidFill>
                <a:latin typeface="Poppins"/>
                <a:ea typeface="Poppins"/>
                <a:cs typeface="Poppins"/>
                <a:sym typeface="Poppins"/>
              </a:rPr>
              <a:t> presence, recognizes the need for faster and better decision-making. </a:t>
            </a:r>
          </a:p>
        </p:txBody>
      </p:sp>
      <p:sp>
        <p:nvSpPr>
          <p:cNvPr id="6" name="TextBox 6"/>
          <p:cNvSpPr txBox="1"/>
          <p:nvPr/>
        </p:nvSpPr>
        <p:spPr>
          <a:xfrm>
            <a:off x="1028700" y="4258839"/>
            <a:ext cx="16230600" cy="884661"/>
          </a:xfrm>
          <a:prstGeom prst="rect">
            <a:avLst/>
          </a:prstGeom>
        </p:spPr>
        <p:txBody>
          <a:bodyPr lIns="0" tIns="0" rIns="0" bIns="0" rtlCol="0" anchor="t">
            <a:spAutoFit/>
          </a:bodyPr>
          <a:lstStyle/>
          <a:p>
            <a:pPr algn="l">
              <a:lnSpc>
                <a:spcPts val="3352"/>
              </a:lnSpc>
              <a:spcBef>
                <a:spcPct val="0"/>
              </a:spcBef>
            </a:pPr>
            <a:r>
              <a:rPr lang="en-US" sz="3223">
                <a:solidFill>
                  <a:srgbClr val="000000"/>
                </a:solidFill>
                <a:latin typeface="Poppins"/>
                <a:ea typeface="Poppins"/>
                <a:cs typeface="Poppins"/>
                <a:sym typeface="Poppins"/>
              </a:rPr>
              <a:t>2)To improve this, the company is planning to strengthen its data analytics team by hiring junior data analysts. </a:t>
            </a:r>
          </a:p>
        </p:txBody>
      </p:sp>
      <p:sp>
        <p:nvSpPr>
          <p:cNvPr id="7" name="TextBox 7"/>
          <p:cNvSpPr txBox="1"/>
          <p:nvPr/>
        </p:nvSpPr>
        <p:spPr>
          <a:xfrm>
            <a:off x="1028700" y="5857875"/>
            <a:ext cx="16230600" cy="884661"/>
          </a:xfrm>
          <a:prstGeom prst="rect">
            <a:avLst/>
          </a:prstGeom>
        </p:spPr>
        <p:txBody>
          <a:bodyPr lIns="0" tIns="0" rIns="0" bIns="0" rtlCol="0" anchor="t">
            <a:spAutoFit/>
          </a:bodyPr>
          <a:lstStyle/>
          <a:p>
            <a:pPr algn="l">
              <a:lnSpc>
                <a:spcPts val="3352"/>
              </a:lnSpc>
              <a:spcBef>
                <a:spcPct val="0"/>
              </a:spcBef>
            </a:pPr>
            <a:r>
              <a:rPr lang="en-US" sz="3223">
                <a:solidFill>
                  <a:srgbClr val="000000"/>
                </a:solidFill>
                <a:latin typeface="Poppins"/>
                <a:ea typeface="Poppins"/>
                <a:cs typeface="Poppins"/>
                <a:sym typeface="Poppins"/>
              </a:rPr>
              <a:t>3)They have identified 10 specific tasks for which they are looking for helpful insights.</a:t>
            </a:r>
          </a:p>
        </p:txBody>
      </p:sp>
      <p:sp>
        <p:nvSpPr>
          <p:cNvPr id="8" name="TextBox 8"/>
          <p:cNvSpPr txBox="1"/>
          <p:nvPr/>
        </p:nvSpPr>
        <p:spPr>
          <a:xfrm>
            <a:off x="1028700" y="732699"/>
            <a:ext cx="5248231" cy="1347367"/>
          </a:xfrm>
          <a:prstGeom prst="rect">
            <a:avLst/>
          </a:prstGeom>
        </p:spPr>
        <p:txBody>
          <a:bodyPr lIns="0" tIns="0" rIns="0" bIns="0" rtlCol="0" anchor="t">
            <a:spAutoFit/>
          </a:bodyPr>
          <a:lstStyle/>
          <a:p>
            <a:pPr algn="ctr">
              <a:lnSpc>
                <a:spcPts val="5981"/>
              </a:lnSpc>
            </a:pPr>
            <a:r>
              <a:rPr lang="en-US" sz="5751">
                <a:solidFill>
                  <a:srgbClr val="000000"/>
                </a:solidFill>
                <a:latin typeface="Poppins"/>
                <a:ea typeface="Poppins"/>
                <a:cs typeface="Poppins"/>
                <a:sym typeface="Poppins"/>
              </a:rPr>
              <a:t>Objectives :-</a:t>
            </a:r>
          </a:p>
          <a:p>
            <a:pPr algn="ctr">
              <a:lnSpc>
                <a:spcPts val="4213"/>
              </a:lnSpc>
              <a:spcBef>
                <a:spcPct val="0"/>
              </a:spcBef>
            </a:pPr>
            <a:endParaRPr lang="en-US" sz="5751">
              <a:solidFill>
                <a:srgbClr val="000000"/>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715500"/>
            <a:ext cx="18288000" cy="615745"/>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1808767" y="3436281"/>
            <a:ext cx="6082055" cy="5023327"/>
          </a:xfrm>
          <a:custGeom>
            <a:avLst/>
            <a:gdLst/>
            <a:ahLst/>
            <a:cxnLst/>
            <a:rect l="l" t="t" r="r" b="b"/>
            <a:pathLst>
              <a:path w="6082055" h="5023327">
                <a:moveTo>
                  <a:pt x="0" y="0"/>
                </a:moveTo>
                <a:lnTo>
                  <a:pt x="6082055" y="0"/>
                </a:lnTo>
                <a:lnTo>
                  <a:pt x="6082055" y="5023327"/>
                </a:lnTo>
                <a:lnTo>
                  <a:pt x="0" y="5023327"/>
                </a:lnTo>
                <a:lnTo>
                  <a:pt x="0" y="0"/>
                </a:lnTo>
                <a:close/>
              </a:path>
            </a:pathLst>
          </a:custGeom>
          <a:blipFill>
            <a:blip r:embed="rId2"/>
            <a:stretch>
              <a:fillRect/>
            </a:stretch>
          </a:blipFill>
        </p:spPr>
      </p:sp>
      <p:sp>
        <p:nvSpPr>
          <p:cNvPr id="6" name="TextBox 6"/>
          <p:cNvSpPr txBox="1"/>
          <p:nvPr/>
        </p:nvSpPr>
        <p:spPr>
          <a:xfrm>
            <a:off x="191090" y="1038225"/>
            <a:ext cx="18096910" cy="750676"/>
          </a:xfrm>
          <a:prstGeom prst="rect">
            <a:avLst/>
          </a:prstGeom>
        </p:spPr>
        <p:txBody>
          <a:bodyPr lIns="0" tIns="0" rIns="0" bIns="0" rtlCol="0" anchor="t">
            <a:spAutoFit/>
          </a:bodyPr>
          <a:lstStyle/>
          <a:p>
            <a:pPr algn="ctr">
              <a:lnSpc>
                <a:spcPts val="2832"/>
              </a:lnSpc>
              <a:spcBef>
                <a:spcPct val="0"/>
              </a:spcBef>
            </a:pPr>
            <a:r>
              <a:rPr lang="en-US" sz="2723" dirty="0">
                <a:solidFill>
                  <a:srgbClr val="000000"/>
                </a:solidFill>
                <a:latin typeface="Poppins"/>
                <a:ea typeface="Poppins"/>
                <a:cs typeface="Poppins"/>
                <a:sym typeface="Poppins"/>
              </a:rPr>
              <a:t>Query 1 . Provide the list of markets in which customer "</a:t>
            </a:r>
            <a:r>
              <a:rPr lang="en-US" sz="2723" dirty="0" err="1">
                <a:solidFill>
                  <a:srgbClr val="000000"/>
                </a:solidFill>
                <a:latin typeface="Poppins"/>
                <a:ea typeface="Poppins"/>
                <a:cs typeface="Poppins"/>
                <a:sym typeface="Poppins"/>
              </a:rPr>
              <a:t>Atliq</a:t>
            </a:r>
            <a:r>
              <a:rPr lang="en-US" sz="2723" dirty="0">
                <a:solidFill>
                  <a:srgbClr val="000000"/>
                </a:solidFill>
                <a:latin typeface="Poppins"/>
                <a:ea typeface="Poppins"/>
                <a:cs typeface="Poppins"/>
                <a:sym typeface="Poppins"/>
              </a:rPr>
              <a:t> Exclusive" operates its business in the APAC region.</a:t>
            </a:r>
          </a:p>
        </p:txBody>
      </p:sp>
      <p:sp>
        <p:nvSpPr>
          <p:cNvPr id="7" name="TextBox 7"/>
          <p:cNvSpPr txBox="1"/>
          <p:nvPr/>
        </p:nvSpPr>
        <p:spPr>
          <a:xfrm>
            <a:off x="1808767" y="2439724"/>
            <a:ext cx="377560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9" name="TextBox 8">
            <a:extLst>
              <a:ext uri="{FF2B5EF4-FFF2-40B4-BE49-F238E27FC236}">
                <a16:creationId xmlns:a16="http://schemas.microsoft.com/office/drawing/2014/main" id="{EAE99A49-186E-4BAD-A68D-4B6AA0415164}"/>
              </a:ext>
            </a:extLst>
          </p:cNvPr>
          <p:cNvSpPr txBox="1"/>
          <p:nvPr/>
        </p:nvSpPr>
        <p:spPr>
          <a:xfrm flipH="1">
            <a:off x="7958137" y="4590715"/>
            <a:ext cx="10363200" cy="1231106"/>
          </a:xfrm>
          <a:prstGeom prst="rect">
            <a:avLst/>
          </a:prstGeom>
          <a:noFill/>
        </p:spPr>
        <p:txBody>
          <a:bodyPr wrap="square" rtlCol="0">
            <a:spAutoFit/>
          </a:bodyPr>
          <a:lstStyle/>
          <a:p>
            <a:r>
              <a:rPr lang="en-US" sz="2800" b="1" u="sng" dirty="0"/>
              <a:t>INSIGHTS : -   </a:t>
            </a:r>
            <a:r>
              <a:rPr lang="en-US" sz="2800" dirty="0"/>
              <a:t>AtliQ Exculsive operates its business in eight countries within the APAC region.</a:t>
            </a:r>
            <a:endParaRPr lang="en-IN" sz="28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639301"/>
            <a:ext cx="18288000" cy="647700"/>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10449634" y="2826418"/>
            <a:ext cx="7154635" cy="4300392"/>
          </a:xfrm>
          <a:custGeom>
            <a:avLst/>
            <a:gdLst/>
            <a:ahLst/>
            <a:cxnLst/>
            <a:rect l="l" t="t" r="r" b="b"/>
            <a:pathLst>
              <a:path w="7154635" h="4300392">
                <a:moveTo>
                  <a:pt x="0" y="0"/>
                </a:moveTo>
                <a:lnTo>
                  <a:pt x="7154635" y="0"/>
                </a:lnTo>
                <a:lnTo>
                  <a:pt x="7154635" y="4300392"/>
                </a:lnTo>
                <a:lnTo>
                  <a:pt x="0" y="4300392"/>
                </a:lnTo>
                <a:lnTo>
                  <a:pt x="0" y="0"/>
                </a:lnTo>
                <a:close/>
              </a:path>
            </a:pathLst>
          </a:custGeom>
          <a:blipFill>
            <a:blip r:embed="rId2"/>
            <a:stretch>
              <a:fillRect/>
            </a:stretch>
          </a:blipFill>
        </p:spPr>
      </p:sp>
      <p:sp>
        <p:nvSpPr>
          <p:cNvPr id="6" name="Freeform 6"/>
          <p:cNvSpPr/>
          <p:nvPr/>
        </p:nvSpPr>
        <p:spPr>
          <a:xfrm>
            <a:off x="487542" y="2826418"/>
            <a:ext cx="9565130" cy="1722138"/>
          </a:xfrm>
          <a:custGeom>
            <a:avLst/>
            <a:gdLst/>
            <a:ahLst/>
            <a:cxnLst/>
            <a:rect l="l" t="t" r="r" b="b"/>
            <a:pathLst>
              <a:path w="9565130" h="1722138">
                <a:moveTo>
                  <a:pt x="0" y="0"/>
                </a:moveTo>
                <a:lnTo>
                  <a:pt x="9565130" y="0"/>
                </a:lnTo>
                <a:lnTo>
                  <a:pt x="9565130" y="1722138"/>
                </a:lnTo>
                <a:lnTo>
                  <a:pt x="0" y="1722138"/>
                </a:lnTo>
                <a:lnTo>
                  <a:pt x="0" y="0"/>
                </a:lnTo>
                <a:close/>
              </a:path>
            </a:pathLst>
          </a:custGeom>
          <a:blipFill>
            <a:blip r:embed="rId3"/>
            <a:stretch>
              <a:fillRect/>
            </a:stretch>
          </a:blipFill>
        </p:spPr>
      </p:sp>
      <p:sp>
        <p:nvSpPr>
          <p:cNvPr id="7" name="TextBox 7"/>
          <p:cNvSpPr txBox="1"/>
          <p:nvPr/>
        </p:nvSpPr>
        <p:spPr>
          <a:xfrm>
            <a:off x="1028700" y="428798"/>
            <a:ext cx="15888398" cy="811890"/>
          </a:xfrm>
          <a:prstGeom prst="rect">
            <a:avLst/>
          </a:prstGeom>
        </p:spPr>
        <p:txBody>
          <a:bodyPr lIns="0" tIns="0" rIns="0" bIns="0" rtlCol="0" anchor="t">
            <a:spAutoFit/>
          </a:bodyPr>
          <a:lstStyle/>
          <a:p>
            <a:pPr algn="ctr">
              <a:lnSpc>
                <a:spcPts val="2832"/>
              </a:lnSpc>
            </a:pPr>
            <a:r>
              <a:rPr lang="en-US" sz="2723">
                <a:solidFill>
                  <a:srgbClr val="000000"/>
                </a:solidFill>
                <a:latin typeface="Poppins"/>
                <a:ea typeface="Poppins"/>
                <a:cs typeface="Poppins"/>
                <a:sym typeface="Poppins"/>
              </a:rPr>
              <a:t>QUERY2. What is the percentage of unique product increase in 2021 vs 2020? </a:t>
            </a:r>
          </a:p>
          <a:p>
            <a:pPr algn="ctr">
              <a:lnSpc>
                <a:spcPts val="3248"/>
              </a:lnSpc>
              <a:spcBef>
                <a:spcPct val="0"/>
              </a:spcBef>
            </a:pPr>
            <a:endParaRPr lang="en-US" sz="2723">
              <a:solidFill>
                <a:srgbClr val="000000"/>
              </a:solidFill>
              <a:latin typeface="Poppins"/>
              <a:ea typeface="Poppins"/>
              <a:cs typeface="Poppins"/>
              <a:sym typeface="Poppins"/>
            </a:endParaRPr>
          </a:p>
        </p:txBody>
      </p:sp>
      <p:sp>
        <p:nvSpPr>
          <p:cNvPr id="8" name="TextBox 8"/>
          <p:cNvSpPr txBox="1"/>
          <p:nvPr/>
        </p:nvSpPr>
        <p:spPr>
          <a:xfrm>
            <a:off x="310686" y="1857470"/>
            <a:ext cx="377560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9" name="TextBox 9"/>
          <p:cNvSpPr txBox="1"/>
          <p:nvPr/>
        </p:nvSpPr>
        <p:spPr>
          <a:xfrm>
            <a:off x="10449634" y="1847945"/>
            <a:ext cx="1922718" cy="745793"/>
          </a:xfrm>
          <a:prstGeom prst="rect">
            <a:avLst/>
          </a:prstGeom>
        </p:spPr>
        <p:txBody>
          <a:bodyPr lIns="0" tIns="0" rIns="0" bIns="0" rtlCol="0" anchor="t">
            <a:spAutoFit/>
          </a:bodyPr>
          <a:lstStyle/>
          <a:p>
            <a:pPr algn="ctr">
              <a:lnSpc>
                <a:spcPts val="5237"/>
              </a:lnSpc>
              <a:spcBef>
                <a:spcPct val="0"/>
              </a:spcBef>
            </a:pPr>
            <a:r>
              <a:rPr lang="en-US" sz="5036">
                <a:solidFill>
                  <a:srgbClr val="000000"/>
                </a:solidFill>
                <a:latin typeface="Poppins"/>
                <a:ea typeface="Poppins"/>
                <a:cs typeface="Poppins"/>
                <a:sym typeface="Poppins"/>
              </a:rPr>
              <a:t>Visual</a:t>
            </a:r>
          </a:p>
        </p:txBody>
      </p:sp>
      <p:sp>
        <p:nvSpPr>
          <p:cNvPr id="10" name="TextBox 9">
            <a:extLst>
              <a:ext uri="{FF2B5EF4-FFF2-40B4-BE49-F238E27FC236}">
                <a16:creationId xmlns:a16="http://schemas.microsoft.com/office/drawing/2014/main" id="{3685787F-5265-4017-A8EA-370883606055}"/>
              </a:ext>
            </a:extLst>
          </p:cNvPr>
          <p:cNvSpPr txBox="1"/>
          <p:nvPr/>
        </p:nvSpPr>
        <p:spPr>
          <a:xfrm>
            <a:off x="685800" y="7809197"/>
            <a:ext cx="16611600" cy="1077218"/>
          </a:xfrm>
          <a:prstGeom prst="rect">
            <a:avLst/>
          </a:prstGeom>
          <a:noFill/>
        </p:spPr>
        <p:txBody>
          <a:bodyPr wrap="square" rtlCol="0">
            <a:spAutoFit/>
          </a:bodyPr>
          <a:lstStyle/>
          <a:p>
            <a:r>
              <a:rPr lang="en-US" sz="3200" u="sng" dirty="0"/>
              <a:t>INSIGHTS</a:t>
            </a:r>
            <a:r>
              <a:rPr lang="en-US" sz="3200" dirty="0"/>
              <a:t>:-In 2020, we had 245 products, and in 2021, that number grew to 334, showing a 36% increase</a:t>
            </a:r>
            <a:r>
              <a:rPr lang="en-US" sz="2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633616"/>
            <a:ext cx="18288000" cy="719524"/>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1028700" y="3134867"/>
            <a:ext cx="5319566" cy="4017266"/>
          </a:xfrm>
          <a:custGeom>
            <a:avLst/>
            <a:gdLst/>
            <a:ahLst/>
            <a:cxnLst/>
            <a:rect l="l" t="t" r="r" b="b"/>
            <a:pathLst>
              <a:path w="5319566" h="4017266">
                <a:moveTo>
                  <a:pt x="0" y="0"/>
                </a:moveTo>
                <a:lnTo>
                  <a:pt x="5319566" y="0"/>
                </a:lnTo>
                <a:lnTo>
                  <a:pt x="5319566" y="4017266"/>
                </a:lnTo>
                <a:lnTo>
                  <a:pt x="0" y="4017266"/>
                </a:lnTo>
                <a:lnTo>
                  <a:pt x="0" y="0"/>
                </a:lnTo>
                <a:close/>
              </a:path>
            </a:pathLst>
          </a:custGeom>
          <a:blipFill>
            <a:blip r:embed="rId2"/>
            <a:stretch>
              <a:fillRect/>
            </a:stretch>
          </a:blipFill>
        </p:spPr>
      </p:sp>
      <p:sp>
        <p:nvSpPr>
          <p:cNvPr id="6" name="Freeform 6"/>
          <p:cNvSpPr/>
          <p:nvPr/>
        </p:nvSpPr>
        <p:spPr>
          <a:xfrm>
            <a:off x="8239889" y="3134867"/>
            <a:ext cx="8072095" cy="4921325"/>
          </a:xfrm>
          <a:custGeom>
            <a:avLst/>
            <a:gdLst/>
            <a:ahLst/>
            <a:cxnLst/>
            <a:rect l="l" t="t" r="r" b="b"/>
            <a:pathLst>
              <a:path w="8072095" h="4921325">
                <a:moveTo>
                  <a:pt x="0" y="0"/>
                </a:moveTo>
                <a:lnTo>
                  <a:pt x="8072095" y="0"/>
                </a:lnTo>
                <a:lnTo>
                  <a:pt x="8072095" y="4921325"/>
                </a:lnTo>
                <a:lnTo>
                  <a:pt x="0" y="4921325"/>
                </a:lnTo>
                <a:lnTo>
                  <a:pt x="0" y="0"/>
                </a:lnTo>
                <a:close/>
              </a:path>
            </a:pathLst>
          </a:custGeom>
          <a:blipFill>
            <a:blip r:embed="rId3"/>
            <a:stretch>
              <a:fillRect l="-648" r="-648"/>
            </a:stretch>
          </a:blipFill>
        </p:spPr>
      </p:sp>
      <p:sp>
        <p:nvSpPr>
          <p:cNvPr id="7" name="TextBox 7"/>
          <p:cNvSpPr txBox="1"/>
          <p:nvPr/>
        </p:nvSpPr>
        <p:spPr>
          <a:xfrm>
            <a:off x="578834" y="428798"/>
            <a:ext cx="17244829" cy="1516740"/>
          </a:xfrm>
          <a:prstGeom prst="rect">
            <a:avLst/>
          </a:prstGeom>
        </p:spPr>
        <p:txBody>
          <a:bodyPr lIns="0" tIns="0" rIns="0" bIns="0" rtlCol="0" anchor="t">
            <a:spAutoFit/>
          </a:bodyPr>
          <a:lstStyle/>
          <a:p>
            <a:pPr algn="ctr">
              <a:lnSpc>
                <a:spcPts val="2832"/>
              </a:lnSpc>
            </a:pPr>
            <a:r>
              <a:rPr lang="en-US" sz="2723">
                <a:solidFill>
                  <a:srgbClr val="000000"/>
                </a:solidFill>
                <a:latin typeface="Poppins"/>
                <a:ea typeface="Poppins"/>
                <a:cs typeface="Poppins"/>
                <a:sym typeface="Poppins"/>
              </a:rPr>
              <a:t>Query 3 . Provide a report with all the unique product counts for each segment and sort them in desecnding order of product counts . </a:t>
            </a:r>
          </a:p>
          <a:p>
            <a:pPr algn="ctr">
              <a:lnSpc>
                <a:spcPts val="2832"/>
              </a:lnSpc>
            </a:pPr>
            <a:endParaRPr lang="en-US" sz="2723">
              <a:solidFill>
                <a:srgbClr val="000000"/>
              </a:solidFill>
              <a:latin typeface="Poppins"/>
              <a:ea typeface="Poppins"/>
              <a:cs typeface="Poppins"/>
              <a:sym typeface="Poppins"/>
            </a:endParaRPr>
          </a:p>
          <a:p>
            <a:pPr algn="ctr">
              <a:lnSpc>
                <a:spcPts val="3248"/>
              </a:lnSpc>
              <a:spcBef>
                <a:spcPct val="0"/>
              </a:spcBef>
            </a:pPr>
            <a:endParaRPr lang="en-US" sz="2723">
              <a:solidFill>
                <a:srgbClr val="000000"/>
              </a:solidFill>
              <a:latin typeface="Poppins"/>
              <a:ea typeface="Poppins"/>
              <a:cs typeface="Poppins"/>
              <a:sym typeface="Poppins"/>
            </a:endParaRPr>
          </a:p>
        </p:txBody>
      </p:sp>
      <p:sp>
        <p:nvSpPr>
          <p:cNvPr id="8" name="TextBox 8"/>
          <p:cNvSpPr txBox="1"/>
          <p:nvPr/>
        </p:nvSpPr>
        <p:spPr>
          <a:xfrm>
            <a:off x="1028700" y="1982485"/>
            <a:ext cx="377560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9" name="TextBox 9"/>
          <p:cNvSpPr txBox="1"/>
          <p:nvPr/>
        </p:nvSpPr>
        <p:spPr>
          <a:xfrm>
            <a:off x="8182641" y="1956216"/>
            <a:ext cx="1922718" cy="745793"/>
          </a:xfrm>
          <a:prstGeom prst="rect">
            <a:avLst/>
          </a:prstGeom>
        </p:spPr>
        <p:txBody>
          <a:bodyPr lIns="0" tIns="0" rIns="0" bIns="0" rtlCol="0" anchor="t">
            <a:spAutoFit/>
          </a:bodyPr>
          <a:lstStyle/>
          <a:p>
            <a:pPr algn="ctr">
              <a:lnSpc>
                <a:spcPts val="5237"/>
              </a:lnSpc>
              <a:spcBef>
                <a:spcPct val="0"/>
              </a:spcBef>
            </a:pPr>
            <a:r>
              <a:rPr lang="en-US" sz="5036">
                <a:solidFill>
                  <a:srgbClr val="000000"/>
                </a:solidFill>
                <a:latin typeface="Poppins"/>
                <a:ea typeface="Poppins"/>
                <a:cs typeface="Poppins"/>
                <a:sym typeface="Poppins"/>
              </a:rPr>
              <a:t>Visual</a:t>
            </a:r>
          </a:p>
        </p:txBody>
      </p:sp>
      <p:sp>
        <p:nvSpPr>
          <p:cNvPr id="10" name="TextBox 9">
            <a:extLst>
              <a:ext uri="{FF2B5EF4-FFF2-40B4-BE49-F238E27FC236}">
                <a16:creationId xmlns:a16="http://schemas.microsoft.com/office/drawing/2014/main" id="{59AA9F01-5536-4F1F-A4EB-34C1C3493085}"/>
              </a:ext>
            </a:extLst>
          </p:cNvPr>
          <p:cNvSpPr txBox="1"/>
          <p:nvPr/>
        </p:nvSpPr>
        <p:spPr>
          <a:xfrm>
            <a:off x="1028700" y="8489050"/>
            <a:ext cx="15049500" cy="523220"/>
          </a:xfrm>
          <a:prstGeom prst="rect">
            <a:avLst/>
          </a:prstGeom>
          <a:noFill/>
        </p:spPr>
        <p:txBody>
          <a:bodyPr wrap="square" rtlCol="0">
            <a:spAutoFit/>
          </a:bodyPr>
          <a:lstStyle/>
          <a:p>
            <a:r>
              <a:rPr lang="en-US" sz="2800" u="sng" dirty="0"/>
              <a:t>INSIGHTS</a:t>
            </a:r>
            <a:r>
              <a:rPr lang="en-US" sz="2800" dirty="0"/>
              <a:t>:-The top three product categories are notebooks, accessories, and peripherals.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597242"/>
            <a:ext cx="18288000" cy="745793"/>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8172302" y="2910774"/>
            <a:ext cx="8928050" cy="5366328"/>
          </a:xfrm>
          <a:custGeom>
            <a:avLst/>
            <a:gdLst/>
            <a:ahLst/>
            <a:cxnLst/>
            <a:rect l="l" t="t" r="r" b="b"/>
            <a:pathLst>
              <a:path w="8928050" h="5366328">
                <a:moveTo>
                  <a:pt x="0" y="0"/>
                </a:moveTo>
                <a:lnTo>
                  <a:pt x="8928050" y="0"/>
                </a:lnTo>
                <a:lnTo>
                  <a:pt x="8928050" y="5366328"/>
                </a:lnTo>
                <a:lnTo>
                  <a:pt x="0" y="5366328"/>
                </a:lnTo>
                <a:lnTo>
                  <a:pt x="0" y="0"/>
                </a:lnTo>
                <a:close/>
              </a:path>
            </a:pathLst>
          </a:custGeom>
          <a:blipFill>
            <a:blip r:embed="rId2"/>
            <a:stretch>
              <a:fillRect/>
            </a:stretch>
          </a:blipFill>
        </p:spPr>
      </p:sp>
      <p:sp>
        <p:nvSpPr>
          <p:cNvPr id="6" name="Freeform 6"/>
          <p:cNvSpPr/>
          <p:nvPr/>
        </p:nvSpPr>
        <p:spPr>
          <a:xfrm>
            <a:off x="1028700" y="2910774"/>
            <a:ext cx="6845682" cy="3206528"/>
          </a:xfrm>
          <a:custGeom>
            <a:avLst/>
            <a:gdLst/>
            <a:ahLst/>
            <a:cxnLst/>
            <a:rect l="l" t="t" r="r" b="b"/>
            <a:pathLst>
              <a:path w="6845682" h="3206528">
                <a:moveTo>
                  <a:pt x="0" y="0"/>
                </a:moveTo>
                <a:lnTo>
                  <a:pt x="6845682" y="0"/>
                </a:lnTo>
                <a:lnTo>
                  <a:pt x="6845682" y="3206528"/>
                </a:lnTo>
                <a:lnTo>
                  <a:pt x="0" y="3206528"/>
                </a:lnTo>
                <a:lnTo>
                  <a:pt x="0" y="0"/>
                </a:lnTo>
                <a:close/>
              </a:path>
            </a:pathLst>
          </a:custGeom>
          <a:blipFill>
            <a:blip r:embed="rId3"/>
            <a:stretch>
              <a:fillRect/>
            </a:stretch>
          </a:blipFill>
        </p:spPr>
      </p:sp>
      <p:sp>
        <p:nvSpPr>
          <p:cNvPr id="7" name="TextBox 7"/>
          <p:cNvSpPr txBox="1"/>
          <p:nvPr/>
        </p:nvSpPr>
        <p:spPr>
          <a:xfrm>
            <a:off x="578834" y="428798"/>
            <a:ext cx="17244829" cy="811890"/>
          </a:xfrm>
          <a:prstGeom prst="rect">
            <a:avLst/>
          </a:prstGeom>
        </p:spPr>
        <p:txBody>
          <a:bodyPr lIns="0" tIns="0" rIns="0" bIns="0" rtlCol="0" anchor="t">
            <a:spAutoFit/>
          </a:bodyPr>
          <a:lstStyle/>
          <a:p>
            <a:pPr algn="ctr">
              <a:lnSpc>
                <a:spcPts val="2832"/>
              </a:lnSpc>
            </a:pPr>
            <a:r>
              <a:rPr lang="en-US" sz="2723">
                <a:solidFill>
                  <a:srgbClr val="000000"/>
                </a:solidFill>
                <a:latin typeface="Poppins"/>
                <a:ea typeface="Poppins"/>
                <a:cs typeface="Poppins"/>
                <a:sym typeface="Poppins"/>
              </a:rPr>
              <a:t>Query 4 . which segment had the most increase in unique products in 2021 vs 2020? </a:t>
            </a:r>
          </a:p>
          <a:p>
            <a:pPr algn="ctr">
              <a:lnSpc>
                <a:spcPts val="3248"/>
              </a:lnSpc>
              <a:spcBef>
                <a:spcPct val="0"/>
              </a:spcBef>
            </a:pPr>
            <a:endParaRPr lang="en-US" sz="2723">
              <a:solidFill>
                <a:srgbClr val="000000"/>
              </a:solidFill>
              <a:latin typeface="Poppins"/>
              <a:ea typeface="Poppins"/>
              <a:cs typeface="Poppins"/>
              <a:sym typeface="Poppins"/>
            </a:endParaRPr>
          </a:p>
        </p:txBody>
      </p:sp>
      <p:sp>
        <p:nvSpPr>
          <p:cNvPr id="8" name="TextBox 8"/>
          <p:cNvSpPr txBox="1"/>
          <p:nvPr/>
        </p:nvSpPr>
        <p:spPr>
          <a:xfrm>
            <a:off x="1028700" y="2028244"/>
            <a:ext cx="284927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9" name="TextBox 9"/>
          <p:cNvSpPr txBox="1"/>
          <p:nvPr/>
        </p:nvSpPr>
        <p:spPr>
          <a:xfrm>
            <a:off x="7928004" y="2018719"/>
            <a:ext cx="3069495" cy="745793"/>
          </a:xfrm>
          <a:prstGeom prst="rect">
            <a:avLst/>
          </a:prstGeom>
        </p:spPr>
        <p:txBody>
          <a:bodyPr lIns="0" tIns="0" rIns="0" bIns="0" rtlCol="0" anchor="t">
            <a:spAutoFit/>
          </a:bodyPr>
          <a:lstStyle/>
          <a:p>
            <a:pPr algn="ctr">
              <a:lnSpc>
                <a:spcPts val="5237"/>
              </a:lnSpc>
              <a:spcBef>
                <a:spcPct val="0"/>
              </a:spcBef>
            </a:pPr>
            <a:r>
              <a:rPr lang="en-US" sz="5036">
                <a:solidFill>
                  <a:srgbClr val="000000"/>
                </a:solidFill>
                <a:latin typeface="Poppins"/>
                <a:ea typeface="Poppins"/>
                <a:cs typeface="Poppins"/>
                <a:sym typeface="Poppins"/>
              </a:rPr>
              <a:t>Visual:</a:t>
            </a:r>
          </a:p>
        </p:txBody>
      </p:sp>
      <p:sp>
        <p:nvSpPr>
          <p:cNvPr id="10" name="TextBox 9">
            <a:extLst>
              <a:ext uri="{FF2B5EF4-FFF2-40B4-BE49-F238E27FC236}">
                <a16:creationId xmlns:a16="http://schemas.microsoft.com/office/drawing/2014/main" id="{15808912-E7CD-4877-ACA4-35E9D4ACDBEA}"/>
              </a:ext>
            </a:extLst>
          </p:cNvPr>
          <p:cNvSpPr txBox="1"/>
          <p:nvPr/>
        </p:nvSpPr>
        <p:spPr>
          <a:xfrm>
            <a:off x="1028700" y="8806379"/>
            <a:ext cx="15887700" cy="523220"/>
          </a:xfrm>
          <a:prstGeom prst="rect">
            <a:avLst/>
          </a:prstGeom>
          <a:noFill/>
        </p:spPr>
        <p:txBody>
          <a:bodyPr wrap="square" rtlCol="0">
            <a:spAutoFit/>
          </a:bodyPr>
          <a:lstStyle/>
          <a:p>
            <a:r>
              <a:rPr lang="en-US" sz="2800" u="sng" dirty="0"/>
              <a:t>INSIGHTS</a:t>
            </a:r>
            <a:r>
              <a:rPr lang="en-US" sz="2800" dirty="0"/>
              <a:t>:-In 2021, the accessories segment had the highest number of unique products compared to 2020</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611722"/>
            <a:ext cx="18288000" cy="719524"/>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1293383" y="3341335"/>
            <a:ext cx="9996993" cy="2824263"/>
          </a:xfrm>
          <a:custGeom>
            <a:avLst/>
            <a:gdLst/>
            <a:ahLst/>
            <a:cxnLst/>
            <a:rect l="l" t="t" r="r" b="b"/>
            <a:pathLst>
              <a:path w="9996993" h="2824263">
                <a:moveTo>
                  <a:pt x="0" y="0"/>
                </a:moveTo>
                <a:lnTo>
                  <a:pt x="9996994" y="0"/>
                </a:lnTo>
                <a:lnTo>
                  <a:pt x="9996994" y="2824263"/>
                </a:lnTo>
                <a:lnTo>
                  <a:pt x="0" y="2824263"/>
                </a:lnTo>
                <a:lnTo>
                  <a:pt x="0" y="0"/>
                </a:lnTo>
                <a:close/>
              </a:path>
            </a:pathLst>
          </a:custGeom>
          <a:blipFill>
            <a:blip r:embed="rId2"/>
            <a:stretch>
              <a:fillRect/>
            </a:stretch>
          </a:blipFill>
        </p:spPr>
      </p:sp>
      <p:sp>
        <p:nvSpPr>
          <p:cNvPr id="6" name="TextBox 6"/>
          <p:cNvSpPr txBox="1"/>
          <p:nvPr/>
        </p:nvSpPr>
        <p:spPr>
          <a:xfrm>
            <a:off x="578834" y="428798"/>
            <a:ext cx="17244829" cy="463529"/>
          </a:xfrm>
          <a:prstGeom prst="rect">
            <a:avLst/>
          </a:prstGeom>
        </p:spPr>
        <p:txBody>
          <a:bodyPr lIns="0" tIns="0" rIns="0" bIns="0" rtlCol="0" anchor="t">
            <a:spAutoFit/>
          </a:bodyPr>
          <a:lstStyle/>
          <a:p>
            <a:pPr algn="ctr">
              <a:lnSpc>
                <a:spcPts val="3248"/>
              </a:lnSpc>
              <a:spcBef>
                <a:spcPct val="0"/>
              </a:spcBef>
            </a:pPr>
            <a:r>
              <a:rPr lang="en-US" sz="3123">
                <a:solidFill>
                  <a:srgbClr val="000000"/>
                </a:solidFill>
                <a:latin typeface="Poppins"/>
                <a:ea typeface="Poppins"/>
                <a:cs typeface="Poppins"/>
                <a:sym typeface="Poppins"/>
              </a:rPr>
              <a:t>Query 5 . Get the products that have the highest and lowest manufacturing costs</a:t>
            </a:r>
          </a:p>
        </p:txBody>
      </p:sp>
      <p:sp>
        <p:nvSpPr>
          <p:cNvPr id="7" name="TextBox 7"/>
          <p:cNvSpPr txBox="1"/>
          <p:nvPr/>
        </p:nvSpPr>
        <p:spPr>
          <a:xfrm>
            <a:off x="1293383" y="2198883"/>
            <a:ext cx="284927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8" name="TextBox 7">
            <a:extLst>
              <a:ext uri="{FF2B5EF4-FFF2-40B4-BE49-F238E27FC236}">
                <a16:creationId xmlns:a16="http://schemas.microsoft.com/office/drawing/2014/main" id="{8184A0F2-9154-427C-8C95-41E00D74A54D}"/>
              </a:ext>
            </a:extLst>
          </p:cNvPr>
          <p:cNvSpPr txBox="1"/>
          <p:nvPr/>
        </p:nvSpPr>
        <p:spPr>
          <a:xfrm>
            <a:off x="381000" y="7581900"/>
            <a:ext cx="17244829" cy="954107"/>
          </a:xfrm>
          <a:prstGeom prst="rect">
            <a:avLst/>
          </a:prstGeom>
          <a:noFill/>
        </p:spPr>
        <p:txBody>
          <a:bodyPr wrap="square" rtlCol="0">
            <a:spAutoFit/>
          </a:bodyPr>
          <a:lstStyle/>
          <a:p>
            <a:r>
              <a:rPr lang="en-US" sz="2800" b="1" u="sng" dirty="0"/>
              <a:t>INSIGHTS :- </a:t>
            </a:r>
            <a:r>
              <a:rPr lang="en-US" sz="2800" dirty="0"/>
              <a:t>The AQ HOME Allin1 Gen 2 has the highest manufacturing cost, while the AQ Master Wired x1 MS has the lowest</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585452"/>
            <a:ext cx="18288000" cy="745793"/>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1028700" y="3456328"/>
            <a:ext cx="7984833" cy="3374344"/>
          </a:xfrm>
          <a:custGeom>
            <a:avLst/>
            <a:gdLst/>
            <a:ahLst/>
            <a:cxnLst/>
            <a:rect l="l" t="t" r="r" b="b"/>
            <a:pathLst>
              <a:path w="7984833" h="3374344">
                <a:moveTo>
                  <a:pt x="0" y="0"/>
                </a:moveTo>
                <a:lnTo>
                  <a:pt x="7984833" y="0"/>
                </a:lnTo>
                <a:lnTo>
                  <a:pt x="7984833" y="3374344"/>
                </a:lnTo>
                <a:lnTo>
                  <a:pt x="0" y="3374344"/>
                </a:lnTo>
                <a:lnTo>
                  <a:pt x="0" y="0"/>
                </a:lnTo>
                <a:close/>
              </a:path>
            </a:pathLst>
          </a:custGeom>
          <a:blipFill>
            <a:blip r:embed="rId2"/>
            <a:stretch>
              <a:fillRect/>
            </a:stretch>
          </a:blipFill>
        </p:spPr>
      </p:sp>
      <p:sp>
        <p:nvSpPr>
          <p:cNvPr id="6" name="Freeform 6"/>
          <p:cNvSpPr/>
          <p:nvPr/>
        </p:nvSpPr>
        <p:spPr>
          <a:xfrm>
            <a:off x="9450724" y="3456328"/>
            <a:ext cx="7491674" cy="4498994"/>
          </a:xfrm>
          <a:custGeom>
            <a:avLst/>
            <a:gdLst/>
            <a:ahLst/>
            <a:cxnLst/>
            <a:rect l="l" t="t" r="r" b="b"/>
            <a:pathLst>
              <a:path w="7491674" h="4498994">
                <a:moveTo>
                  <a:pt x="0" y="0"/>
                </a:moveTo>
                <a:lnTo>
                  <a:pt x="7491674" y="0"/>
                </a:lnTo>
                <a:lnTo>
                  <a:pt x="7491674" y="4498994"/>
                </a:lnTo>
                <a:lnTo>
                  <a:pt x="0" y="4498994"/>
                </a:lnTo>
                <a:lnTo>
                  <a:pt x="0" y="0"/>
                </a:lnTo>
                <a:close/>
              </a:path>
            </a:pathLst>
          </a:custGeom>
          <a:blipFill>
            <a:blip r:embed="rId3"/>
            <a:stretch>
              <a:fillRect/>
            </a:stretch>
          </a:blipFill>
        </p:spPr>
      </p:sp>
      <p:sp>
        <p:nvSpPr>
          <p:cNvPr id="7" name="TextBox 7"/>
          <p:cNvSpPr txBox="1"/>
          <p:nvPr/>
        </p:nvSpPr>
        <p:spPr>
          <a:xfrm>
            <a:off x="578834" y="428798"/>
            <a:ext cx="17244829" cy="1631040"/>
          </a:xfrm>
          <a:prstGeom prst="rect">
            <a:avLst/>
          </a:prstGeom>
        </p:spPr>
        <p:txBody>
          <a:bodyPr lIns="0" tIns="0" rIns="0" bIns="0" rtlCol="0" anchor="t">
            <a:spAutoFit/>
          </a:bodyPr>
          <a:lstStyle/>
          <a:p>
            <a:pPr algn="ctr">
              <a:lnSpc>
                <a:spcPts val="3248"/>
              </a:lnSpc>
            </a:pPr>
            <a:r>
              <a:rPr lang="en-US" sz="3123">
                <a:solidFill>
                  <a:srgbClr val="000000"/>
                </a:solidFill>
                <a:latin typeface="Poppins"/>
                <a:ea typeface="Poppins"/>
                <a:cs typeface="Poppins"/>
                <a:sym typeface="Poppins"/>
              </a:rPr>
              <a:t>Query 6 . Generate a report which contains the top 5 customers who received an average high pre_invoice_discount_pct for the fiscal year 2021 and in the Indian market.</a:t>
            </a:r>
          </a:p>
          <a:p>
            <a:pPr algn="ctr">
              <a:lnSpc>
                <a:spcPts val="2832"/>
              </a:lnSpc>
              <a:spcBef>
                <a:spcPct val="0"/>
              </a:spcBef>
            </a:pPr>
            <a:endParaRPr lang="en-US" sz="3123">
              <a:solidFill>
                <a:srgbClr val="000000"/>
              </a:solidFill>
              <a:latin typeface="Poppins"/>
              <a:ea typeface="Poppins"/>
              <a:cs typeface="Poppins"/>
              <a:sym typeface="Poppins"/>
            </a:endParaRPr>
          </a:p>
        </p:txBody>
      </p:sp>
      <p:sp>
        <p:nvSpPr>
          <p:cNvPr id="8" name="TextBox 8"/>
          <p:cNvSpPr txBox="1"/>
          <p:nvPr/>
        </p:nvSpPr>
        <p:spPr>
          <a:xfrm>
            <a:off x="1293383" y="2198883"/>
            <a:ext cx="284927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9" name="TextBox 9"/>
          <p:cNvSpPr txBox="1"/>
          <p:nvPr/>
        </p:nvSpPr>
        <p:spPr>
          <a:xfrm>
            <a:off x="9450724" y="2078888"/>
            <a:ext cx="3069495" cy="745793"/>
          </a:xfrm>
          <a:prstGeom prst="rect">
            <a:avLst/>
          </a:prstGeom>
        </p:spPr>
        <p:txBody>
          <a:bodyPr lIns="0" tIns="0" rIns="0" bIns="0" rtlCol="0" anchor="t">
            <a:spAutoFit/>
          </a:bodyPr>
          <a:lstStyle/>
          <a:p>
            <a:pPr algn="ctr">
              <a:lnSpc>
                <a:spcPts val="5237"/>
              </a:lnSpc>
              <a:spcBef>
                <a:spcPct val="0"/>
              </a:spcBef>
            </a:pPr>
            <a:r>
              <a:rPr lang="en-US" sz="5036">
                <a:solidFill>
                  <a:srgbClr val="000000"/>
                </a:solidFill>
                <a:latin typeface="Poppins"/>
                <a:ea typeface="Poppins"/>
                <a:cs typeface="Poppins"/>
                <a:sym typeface="Poppins"/>
              </a:rPr>
              <a:t>Visual:</a:t>
            </a:r>
          </a:p>
        </p:txBody>
      </p:sp>
      <p:sp>
        <p:nvSpPr>
          <p:cNvPr id="10" name="TextBox 9">
            <a:extLst>
              <a:ext uri="{FF2B5EF4-FFF2-40B4-BE49-F238E27FC236}">
                <a16:creationId xmlns:a16="http://schemas.microsoft.com/office/drawing/2014/main" id="{371F9A2D-7E51-4D15-9B1C-DDCC93B6EED8}"/>
              </a:ext>
            </a:extLst>
          </p:cNvPr>
          <p:cNvSpPr txBox="1"/>
          <p:nvPr/>
        </p:nvSpPr>
        <p:spPr>
          <a:xfrm rot="10800000" flipV="1">
            <a:off x="761999" y="8293333"/>
            <a:ext cx="16180398" cy="954107"/>
          </a:xfrm>
          <a:prstGeom prst="rect">
            <a:avLst/>
          </a:prstGeom>
          <a:noFill/>
        </p:spPr>
        <p:txBody>
          <a:bodyPr wrap="square" rtlCol="0">
            <a:spAutoFit/>
          </a:bodyPr>
          <a:lstStyle/>
          <a:p>
            <a:r>
              <a:rPr lang="en-US" sz="2800" u="sng" dirty="0"/>
              <a:t>INSIGHTS</a:t>
            </a:r>
            <a:r>
              <a:rPr lang="en-US" sz="2800" dirty="0"/>
              <a:t>:-The top 5 retailers with the highest average discount percentages in the Indian market for 2021 are Flipkart, Viveks, Ezone, Croma, and Amazon</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 y="9585452"/>
            <a:ext cx="18288000" cy="745793"/>
            <a:chOff x="0" y="0"/>
            <a:chExt cx="6029766" cy="2797100"/>
          </a:xfrm>
        </p:grpSpPr>
        <p:sp>
          <p:nvSpPr>
            <p:cNvPr id="3" name="Freeform 3"/>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C77253"/>
            </a:solidFill>
          </p:spPr>
        </p:sp>
        <p:sp>
          <p:nvSpPr>
            <p:cNvPr id="4" name="TextBox 4"/>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5" name="Freeform 5"/>
          <p:cNvSpPr/>
          <p:nvPr/>
        </p:nvSpPr>
        <p:spPr>
          <a:xfrm>
            <a:off x="1174963" y="2992822"/>
            <a:ext cx="6769464" cy="4707501"/>
          </a:xfrm>
          <a:custGeom>
            <a:avLst/>
            <a:gdLst/>
            <a:ahLst/>
            <a:cxnLst/>
            <a:rect l="l" t="t" r="r" b="b"/>
            <a:pathLst>
              <a:path w="6769464" h="4707501">
                <a:moveTo>
                  <a:pt x="0" y="0"/>
                </a:moveTo>
                <a:lnTo>
                  <a:pt x="6769464" y="0"/>
                </a:lnTo>
                <a:lnTo>
                  <a:pt x="6769464" y="4707501"/>
                </a:lnTo>
                <a:lnTo>
                  <a:pt x="0" y="4707501"/>
                </a:lnTo>
                <a:lnTo>
                  <a:pt x="0" y="0"/>
                </a:lnTo>
                <a:close/>
              </a:path>
            </a:pathLst>
          </a:custGeom>
          <a:blipFill>
            <a:blip r:embed="rId2"/>
            <a:stretch>
              <a:fillRect/>
            </a:stretch>
          </a:blipFill>
        </p:spPr>
      </p:sp>
      <p:sp>
        <p:nvSpPr>
          <p:cNvPr id="6" name="Freeform 6"/>
          <p:cNvSpPr/>
          <p:nvPr/>
        </p:nvSpPr>
        <p:spPr>
          <a:xfrm>
            <a:off x="8762461" y="2992822"/>
            <a:ext cx="8058052" cy="4849853"/>
          </a:xfrm>
          <a:custGeom>
            <a:avLst/>
            <a:gdLst/>
            <a:ahLst/>
            <a:cxnLst/>
            <a:rect l="l" t="t" r="r" b="b"/>
            <a:pathLst>
              <a:path w="8058052" h="4849853">
                <a:moveTo>
                  <a:pt x="0" y="0"/>
                </a:moveTo>
                <a:lnTo>
                  <a:pt x="8058051" y="0"/>
                </a:lnTo>
                <a:lnTo>
                  <a:pt x="8058051" y="4849852"/>
                </a:lnTo>
                <a:lnTo>
                  <a:pt x="0" y="4849852"/>
                </a:lnTo>
                <a:lnTo>
                  <a:pt x="0" y="0"/>
                </a:lnTo>
                <a:close/>
              </a:path>
            </a:pathLst>
          </a:custGeom>
          <a:blipFill>
            <a:blip r:embed="rId3"/>
            <a:stretch>
              <a:fillRect/>
            </a:stretch>
          </a:blipFill>
        </p:spPr>
      </p:sp>
      <p:sp>
        <p:nvSpPr>
          <p:cNvPr id="7" name="TextBox 7"/>
          <p:cNvSpPr txBox="1"/>
          <p:nvPr/>
        </p:nvSpPr>
        <p:spPr>
          <a:xfrm>
            <a:off x="578834" y="428798"/>
            <a:ext cx="17244829" cy="1631040"/>
          </a:xfrm>
          <a:prstGeom prst="rect">
            <a:avLst/>
          </a:prstGeom>
        </p:spPr>
        <p:txBody>
          <a:bodyPr lIns="0" tIns="0" rIns="0" bIns="0" rtlCol="0" anchor="t">
            <a:spAutoFit/>
          </a:bodyPr>
          <a:lstStyle/>
          <a:p>
            <a:pPr algn="ctr">
              <a:lnSpc>
                <a:spcPts val="3248"/>
              </a:lnSpc>
            </a:pPr>
            <a:r>
              <a:rPr lang="en-US" sz="3123" dirty="0">
                <a:solidFill>
                  <a:srgbClr val="000000"/>
                </a:solidFill>
                <a:latin typeface="Poppins"/>
                <a:ea typeface="Poppins"/>
                <a:cs typeface="Poppins"/>
                <a:sym typeface="Poppins"/>
              </a:rPr>
              <a:t>Query 7 . Get the complete report of the gross sales amount for the customer "AtliQ Exclusive" for each month. This analysis helps to get an idea of low and high performing months and take strategic decision.</a:t>
            </a:r>
          </a:p>
          <a:p>
            <a:pPr algn="ctr">
              <a:lnSpc>
                <a:spcPts val="2832"/>
              </a:lnSpc>
              <a:spcBef>
                <a:spcPct val="0"/>
              </a:spcBef>
            </a:pPr>
            <a:endParaRPr lang="en-US" sz="3123" dirty="0">
              <a:solidFill>
                <a:srgbClr val="000000"/>
              </a:solidFill>
              <a:latin typeface="Poppins"/>
              <a:ea typeface="Poppins"/>
              <a:cs typeface="Poppins"/>
              <a:sym typeface="Poppins"/>
            </a:endParaRPr>
          </a:p>
        </p:txBody>
      </p:sp>
      <p:sp>
        <p:nvSpPr>
          <p:cNvPr id="8" name="TextBox 8"/>
          <p:cNvSpPr txBox="1"/>
          <p:nvPr/>
        </p:nvSpPr>
        <p:spPr>
          <a:xfrm>
            <a:off x="1293383" y="2198883"/>
            <a:ext cx="2849273" cy="719524"/>
          </a:xfrm>
          <a:prstGeom prst="rect">
            <a:avLst/>
          </a:prstGeom>
        </p:spPr>
        <p:txBody>
          <a:bodyPr lIns="0" tIns="0" rIns="0" bIns="0" rtlCol="0" anchor="t">
            <a:spAutoFit/>
          </a:bodyPr>
          <a:lstStyle/>
          <a:p>
            <a:pPr algn="ctr">
              <a:lnSpc>
                <a:spcPts val="5138"/>
              </a:lnSpc>
              <a:spcBef>
                <a:spcPct val="0"/>
              </a:spcBef>
            </a:pPr>
            <a:r>
              <a:rPr lang="en-US" sz="4940">
                <a:solidFill>
                  <a:srgbClr val="000000"/>
                </a:solidFill>
                <a:latin typeface="Poppins"/>
                <a:ea typeface="Poppins"/>
                <a:cs typeface="Poppins"/>
                <a:sym typeface="Poppins"/>
              </a:rPr>
              <a:t>Output:</a:t>
            </a:r>
          </a:p>
        </p:txBody>
      </p:sp>
      <p:sp>
        <p:nvSpPr>
          <p:cNvPr id="9" name="TextBox 9"/>
          <p:cNvSpPr txBox="1"/>
          <p:nvPr/>
        </p:nvSpPr>
        <p:spPr>
          <a:xfrm>
            <a:off x="8762461" y="2078888"/>
            <a:ext cx="3069495" cy="745793"/>
          </a:xfrm>
          <a:prstGeom prst="rect">
            <a:avLst/>
          </a:prstGeom>
        </p:spPr>
        <p:txBody>
          <a:bodyPr lIns="0" tIns="0" rIns="0" bIns="0" rtlCol="0" anchor="t">
            <a:spAutoFit/>
          </a:bodyPr>
          <a:lstStyle/>
          <a:p>
            <a:pPr algn="ctr">
              <a:lnSpc>
                <a:spcPts val="5237"/>
              </a:lnSpc>
              <a:spcBef>
                <a:spcPct val="0"/>
              </a:spcBef>
            </a:pPr>
            <a:r>
              <a:rPr lang="en-US" sz="5036">
                <a:solidFill>
                  <a:srgbClr val="000000"/>
                </a:solidFill>
                <a:latin typeface="Poppins"/>
                <a:ea typeface="Poppins"/>
                <a:cs typeface="Poppins"/>
                <a:sym typeface="Poppins"/>
              </a:rPr>
              <a:t>Visual: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636</Words>
  <Application>Microsoft Office PowerPoint</Application>
  <PresentationFormat>Custom</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Arial</vt:lpstr>
      <vt:lpstr>Poppins</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Domain Analytics</dc:title>
  <dc:creator>sudha madhavi</dc:creator>
  <cp:lastModifiedBy>sudha madhavi</cp:lastModifiedBy>
  <cp:revision>7</cp:revision>
  <dcterms:created xsi:type="dcterms:W3CDTF">2006-08-16T00:00:00Z</dcterms:created>
  <dcterms:modified xsi:type="dcterms:W3CDTF">2024-10-05T01:39:40Z</dcterms:modified>
  <dc:identifier>DAGSacGt6z8</dc:identifier>
</cp:coreProperties>
</file>