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ca0bb3f7f7282da/Desktop/data%20science%20intern/Excel%20Project/Excel_student_lifestyl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ca0bb3f7f7282da/Desktop/data%20science%20intern/Excel%20Project/Excel_student_lifestyl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ca0bb3f7f7282da/Desktop/data%20science%20intern/Excel%20Project/Excel_student_lifestyl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ca0bb3f7f7282da/Desktop/data%20science%20intern/Excel%20Project/Excel_student_lifestyle_datas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[Excel_student_lifestyle_dataset.xlsx]Average Grades by Gender!PivotTable5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Grades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602402584304364"/>
          <c:y val="9.1298461538461551E-2"/>
          <c:w val="0.6941744857661547"/>
          <c:h val="0.799401090248334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'Average Grades by Gender'!$B$3</c:f>
              <c:strCache>
                <c:ptCount val="1"/>
                <c:pt idx="0">
                  <c:v>Sum of Grades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'Average Grades by Gender'!$A$4:$A$6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'Average Grades by Gender'!$B$4:$B$6</c:f>
              <c:numCache>
                <c:formatCode>General</c:formatCode>
                <c:ptCount val="2"/>
                <c:pt idx="0">
                  <c:v>7654.9999999999945</c:v>
                </c:pt>
                <c:pt idx="1">
                  <c:v>7924.6500000000069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2C-48C0-9979-6EBF0359C7D5}"/>
            </c:ext>
          </c:extLst>
        </c:ser>
        <c:ser>
          <c:idx val="1"/>
          <c:order val="1"/>
          <c:tx>
            <c:strRef>
              <c:f>'Average Grades by Gender'!$C$3</c:f>
              <c:strCache>
                <c:ptCount val="1"/>
                <c:pt idx="0">
                  <c:v>Count of Student_ID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'Average Grades by Gender'!$A$4:$A$6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'Average Grades by Gender'!$C$4:$C$6</c:f>
              <c:numCache>
                <c:formatCode>General</c:formatCode>
                <c:ptCount val="2"/>
                <c:pt idx="0">
                  <c:v>984</c:v>
                </c:pt>
                <c:pt idx="1">
                  <c:v>1016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2C-48C0-9979-6EBF0359C7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903376"/>
        <c:axId val="531903736"/>
      </c:barChart>
      <c:catAx>
        <c:axId val="531903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03736"/>
        <c:crosses val="autoZero"/>
        <c:auto val="1"/>
        <c:lblAlgn val="ctr"/>
        <c:lblOffset val="100"/>
        <c:noMultiLvlLbl val="0"/>
      </c:catAx>
      <c:valAx>
        <c:axId val="53190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Student_id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03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[Excel_student_lifestyle_dataset.xlsx]Study Time vs Average Grades!PivotTable3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Study Time vs Average Grades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effectLst>
                <a:glow rad="127000">
                  <a:schemeClr val="bg1"/>
                </a:glo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/>
                    </a:glo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/>
                    </a:glo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glow rad="127000">
                      <a:schemeClr val="bg1"/>
                    </a:glo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'Study Time vs Average Grades'!$B$3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'Study Time vs Average Grades'!$A$4:$A$6</c:f>
              <c:strCache>
                <c:ptCount val="2"/>
                <c:pt idx="0">
                  <c:v>3-5</c:v>
                </c:pt>
                <c:pt idx="1">
                  <c:v>&gt;5</c:v>
                </c:pt>
              </c:strCache>
            </c:strRef>
          </c:cat>
          <c:val>
            <c:numRef>
              <c:f>'Study Time vs Average Grades'!$B$4:$B$6</c:f>
              <c:numCache>
                <c:formatCode>General</c:formatCode>
                <c:ptCount val="2"/>
                <c:pt idx="0">
                  <c:v>6.9224999999999977</c:v>
                </c:pt>
                <c:pt idx="1">
                  <c:v>7.7985858585858585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84-41D6-B888-3251497A4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1891496"/>
        <c:axId val="531899416"/>
      </c:barChart>
      <c:catAx>
        <c:axId val="531891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glow rad="127000">
                        <a:schemeClr val="bg1"/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Study</a:t>
                </a:r>
                <a:r>
                  <a:rPr lang="en-IN" baseline="0"/>
                  <a:t>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glow rad="127000">
                      <a:schemeClr val="bg1"/>
                    </a:glo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899416"/>
        <c:crosses val="autoZero"/>
        <c:auto val="1"/>
        <c:lblAlgn val="ctr"/>
        <c:lblOffset val="100"/>
        <c:noMultiLvlLbl val="0"/>
      </c:catAx>
      <c:valAx>
        <c:axId val="531899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>
                      <a:glow rad="127000">
                        <a:schemeClr val="bg1"/>
                      </a:glow>
                    </a:effectLst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</a:t>
                </a:r>
                <a:r>
                  <a:rPr lang="en-IN" baseline="0"/>
                  <a:t> 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glow rad="127000">
                      <a:schemeClr val="bg1"/>
                    </a:glow>
                  </a:effectLst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27000">
                    <a:schemeClr val="bg1"/>
                  </a:glo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891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effectLst>
                <a:glow rad="127000">
                  <a:schemeClr val="bg1"/>
                </a:glow>
              </a:effectLst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2"/>
      </a:solidFill>
      <a:round/>
    </a:ln>
    <a:effectLst/>
  </c:spPr>
  <c:txPr>
    <a:bodyPr/>
    <a:lstStyle/>
    <a:p>
      <a:pPr>
        <a:defRPr>
          <a:effectLst>
            <a:glow rad="127000">
              <a:schemeClr val="bg1"/>
            </a:glow>
          </a:effectLst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[Excel_student_lifestyle_dataset.xlsx]Sleep Hours vs Stress Level!PivotTable6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Sleep Hours vs Average Stress Level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'Sleep Hours vs Stress Level'!$B$3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'Sleep Hours vs Stress Level'!$A$4:$A$6</c:f>
              <c:strCache>
                <c:ptCount val="2"/>
                <c:pt idx="0">
                  <c:v>5-7</c:v>
                </c:pt>
                <c:pt idx="1">
                  <c:v>9-11</c:v>
                </c:pt>
              </c:strCache>
            </c:strRef>
          </c:cat>
          <c:val>
            <c:numRef>
              <c:f>'Sleep Hours vs Stress Level'!$B$4:$B$6</c:f>
              <c:numCache>
                <c:formatCode>General</c:formatCode>
                <c:ptCount val="2"/>
                <c:pt idx="0">
                  <c:v>2.6095360824742269</c:v>
                </c:pt>
                <c:pt idx="1">
                  <c:v>2.1826697892271665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41-4B75-9810-ABC9D8F9019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81849512"/>
        <c:axId val="581850232"/>
      </c:barChart>
      <c:catAx>
        <c:axId val="58184951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Sleep Hours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850232"/>
        <c:crosses val="autoZero"/>
        <c:auto val="1"/>
        <c:lblAlgn val="ctr"/>
        <c:lblOffset val="100"/>
        <c:noMultiLvlLbl val="0"/>
      </c:catAx>
      <c:valAx>
        <c:axId val="581850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Average Stress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84951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[Excel_student_lifestyle_dataset.xlsx]Physical Activity vs Average Gr!PivotTable7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400" b="0" i="0" u="none" strike="noStrike" baseline="0"/>
              <a:t>Physical Activity vs Average Grades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'Physical Activity vs Average Gr'!$B$3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'Physical Activity vs Average Gr'!$A$4:$A$6</c:f>
              <c:strCache>
                <c:ptCount val="2"/>
                <c:pt idx="0">
                  <c:v>2-4</c:v>
                </c:pt>
                <c:pt idx="1">
                  <c:v>6-8</c:v>
                </c:pt>
              </c:strCache>
            </c:strRef>
          </c:cat>
          <c:val>
            <c:numRef>
              <c:f>'Physical Activity vs Average Gr'!$B$4:$B$6</c:f>
              <c:numCache>
                <c:formatCode>General</c:formatCode>
                <c:ptCount val="2"/>
                <c:pt idx="0">
                  <c:v>6.12</c:v>
                </c:pt>
                <c:pt idx="1">
                  <c:v>6.12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3B-4264-BBF1-41BB6DE24D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0157144"/>
        <c:axId val="540166504"/>
      </c:barChart>
      <c:catAx>
        <c:axId val="5401571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Physical Activity 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66504"/>
        <c:crosses val="autoZero"/>
        <c:auto val="1"/>
        <c:lblAlgn val="ctr"/>
        <c:lblOffset val="100"/>
        <c:noMultiLvlLbl val="0"/>
      </c:catAx>
      <c:valAx>
        <c:axId val="540166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Average Grades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0157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18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05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57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41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96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071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720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921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6FD-3340-A9E2-F544-7E17711A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38EC-A89C-BBBB-C7BD-71663DE9F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DE10-5000-1845-40DD-0FE1AAF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4F8BB-8A33-00CC-B15C-46D53765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8AA92-6774-310E-5B44-1B53BD1B9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1566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DAA1-0C68-9E6C-D2F2-4C07C966D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E1E0E-C747-7D03-EC44-31D7ADFB1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51A7-559E-6A2E-DEAB-2F37DE00F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E3124-BB02-91DC-FD8C-F07907C9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9301B-EE87-4EBD-E218-ACB4BA11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04A14-77DB-7925-1A84-957FC14A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515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09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13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4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9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81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87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83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242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C62514D-FE2C-4E66-94E5-4CF42D57095A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62B0D89-5134-4CC8-B43A-7AF45A485B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76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E79F-CDCB-D0BE-31E2-7B5E36ADE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041"/>
            <a:ext cx="9144000" cy="1991360"/>
          </a:xfrm>
        </p:spPr>
        <p:txBody>
          <a:bodyPr/>
          <a:lstStyle/>
          <a:p>
            <a:r>
              <a:rPr lang="en-US" dirty="0"/>
              <a:t>Student Lifestyle &amp; Academic Performance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02689A-5EBB-07B2-9BEF-755B4949D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9920"/>
            <a:ext cx="9144000" cy="124968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Exploring How Lifestyle Habits Impact Academic Outcomes</a:t>
            </a:r>
          </a:p>
          <a:p>
            <a:r>
              <a:rPr lang="en-US" b="1" dirty="0"/>
              <a:t>Presented by:</a:t>
            </a:r>
            <a:r>
              <a:rPr lang="en-US" dirty="0"/>
              <a:t> Sudham Salagar</a:t>
            </a:r>
            <a:br>
              <a:rPr lang="en-US" dirty="0"/>
            </a:br>
            <a:r>
              <a:rPr lang="en-US" b="1" dirty="0"/>
              <a:t>Tool Used:</a:t>
            </a:r>
            <a:r>
              <a:rPr lang="en-US" dirty="0"/>
              <a:t> Microsoft Excel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77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E85F-3F82-1088-EAB0-2FCC1EDBB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98760" cy="904875"/>
          </a:xfrm>
        </p:spPr>
        <p:txBody>
          <a:bodyPr/>
          <a:lstStyle/>
          <a:p>
            <a:r>
              <a:rPr lang="en-US" dirty="0"/>
              <a:t>screenshot of your Excel dashboard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E5CE02-D3D5-F347-E477-DA7614E02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" y="1484154"/>
            <a:ext cx="11236960" cy="5169218"/>
          </a:xfrm>
        </p:spPr>
      </p:pic>
    </p:spTree>
    <p:extLst>
      <p:ext uri="{BB962C8B-B14F-4D97-AF65-F5344CB8AC3E}">
        <p14:creationId xmlns:p14="http://schemas.microsoft.com/office/powerpoint/2010/main" val="76965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CB280-CF9C-175A-A4B8-B7CE7362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41D58-9C84-E3A0-16EA-EC7C653E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💬 More sleep → less stress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📚 2–4 hours of daily study → better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🏃‍♂️ Physical activity contributes to improved grades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👩 Gender may influence outcomes slightly (optional)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09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DE26-274E-3123-22D7-28206E88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6346-AE4C-CB79-3F57-913C81800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Summary: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 helped reveal how lifestyle impacts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analysis supports actionable student habits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Dashboard enables dynamic data filtering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05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A0669-4950-31D3-17F1-9FCFD694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EF99D-E956-E9F0-02F2-611021F9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Goal of the Project: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student lifestyle data to uncover patterns affecting grades and stress.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correlations between habits like study time, sleep, activity, and academic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actionable insights using Excel visualizations.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5463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5211-3E25-900B-3CC3-76C2D1F3C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E81D-2088-9CB1-4396-7DD2B6B23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Columns in Dataset: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Study Hours, Sleep Hours, Social Time, Physical 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Stress Level, Gender, Grades</a:t>
            </a:r>
          </a:p>
          <a:p>
            <a:pPr>
              <a:buNone/>
            </a:pPr>
            <a:r>
              <a:rPr lang="en-IN" b="1" dirty="0"/>
              <a:t>Data Size:</a:t>
            </a:r>
            <a:r>
              <a:rPr lang="en-IN" dirty="0"/>
              <a:t> 2000 students</a:t>
            </a:r>
          </a:p>
          <a:p>
            <a:pPr>
              <a:buNone/>
            </a:pPr>
            <a:r>
              <a:rPr lang="en-IN" b="1" dirty="0"/>
              <a:t>Cleaning Done: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Removed duplicates/blanks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Ensured proper data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993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DAE78-9179-09F8-F2B9-8390F6CE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Preparation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9F369-3783-54B9-DE14-B0DE0613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Derived Columns: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Grade Category:</a:t>
            </a:r>
            <a:r>
              <a:rPr lang="en-US" dirty="0"/>
              <a:t> A, B, C, D/F</a:t>
            </a:r>
            <a:br>
              <a:rPr lang="en-US" dirty="0"/>
            </a:br>
            <a:r>
              <a:rPr lang="en-US" i="1" dirty="0"/>
              <a:t>(Based on Grade thresholds using IF formula)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Stress Category:</a:t>
            </a:r>
            <a:r>
              <a:rPr lang="en-US" dirty="0"/>
              <a:t> Low, Moderate, High</a:t>
            </a:r>
            <a:br>
              <a:rPr lang="en-US" dirty="0"/>
            </a:br>
            <a:r>
              <a:rPr lang="en-US" i="1" dirty="0"/>
              <a:t>(Based on Stress Level ranges)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578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F2B4D-38B9-B078-245D-AC44C71EB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7600"/>
          </a:xfrm>
        </p:spPr>
        <p:txBody>
          <a:bodyPr/>
          <a:lstStyle/>
          <a:p>
            <a:r>
              <a:rPr lang="en-US" dirty="0"/>
              <a:t>Pivot Table 1 – Grades by Gender</a:t>
            </a:r>
            <a:endParaRPr lang="en-IN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D41D03F-1E36-66BF-42C2-4796ED86FCE6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369417987"/>
              </p:ext>
            </p:extLst>
          </p:nvPr>
        </p:nvGraphicFramePr>
        <p:xfrm>
          <a:off x="4632960" y="987425"/>
          <a:ext cx="6722428" cy="5159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84DE3-91BB-8322-B732-390375EDF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7680"/>
            <a:ext cx="3932237" cy="2255520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Rows:</a:t>
            </a:r>
            <a:r>
              <a:rPr lang="en-US" sz="2200" dirty="0"/>
              <a:t> Gender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Values:</a:t>
            </a:r>
            <a:r>
              <a:rPr lang="en-US" sz="2200" dirty="0"/>
              <a:t> Avg. Grades, Count of Students</a:t>
            </a:r>
          </a:p>
          <a:p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Chart:</a:t>
            </a:r>
            <a:r>
              <a:rPr lang="en-US" sz="2200" dirty="0"/>
              <a:t> Bar Chart</a:t>
            </a:r>
          </a:p>
          <a:p>
            <a:br>
              <a:rPr lang="en-US" sz="2200" dirty="0"/>
            </a:br>
            <a:r>
              <a:rPr lang="en-US" sz="2200" dirty="0"/>
              <a:t>🎯 </a:t>
            </a:r>
            <a:r>
              <a:rPr lang="en-US" sz="2200" b="1" dirty="0"/>
              <a:t>Insight:</a:t>
            </a:r>
            <a:r>
              <a:rPr lang="en-US" sz="2200" dirty="0"/>
              <a:t>  “Males scored slightly higher on average."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348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DEC3-3325-D44A-3860-8B42EA79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228" y="894080"/>
            <a:ext cx="3932237" cy="975360"/>
          </a:xfrm>
        </p:spPr>
        <p:txBody>
          <a:bodyPr>
            <a:normAutofit fontScale="90000"/>
          </a:bodyPr>
          <a:lstStyle/>
          <a:p>
            <a:r>
              <a:rPr lang="en-US" dirty="0"/>
              <a:t>Pivot Table 2 – Study Time vs Grades</a:t>
            </a:r>
            <a:endParaRPr lang="en-IN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C46FD307-8E43-1FDD-C38D-4D8E52BFA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912317"/>
              </p:ext>
            </p:extLst>
          </p:nvPr>
        </p:nvGraphicFramePr>
        <p:xfrm>
          <a:off x="4693920" y="987425"/>
          <a:ext cx="7074852" cy="5128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6063D4D-045B-EB72-3458-3D9428C6D53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29920" y="2758611"/>
            <a:ext cx="393223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 Study Hours   </a:t>
            </a:r>
            <a:r>
              <a:rPr lang="en-US" altLang="en-US" sz="1800" b="1" dirty="0">
                <a:latin typeface="Arial" panose="020B0604020202020204" pitchFamily="34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–5, </a:t>
            </a:r>
            <a:r>
              <a:rPr lang="en-US" altLang="en-US" sz="1800" b="1" dirty="0">
                <a:latin typeface="Arial" panose="020B0604020202020204" pitchFamily="34" charset="0"/>
              </a:rPr>
              <a:t>&gt;5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Grades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 or Bar Chart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"Grades peak at 2–4 hours of study."</a:t>
            </a:r>
          </a:p>
        </p:txBody>
      </p:sp>
    </p:spTree>
    <p:extLst>
      <p:ext uri="{BB962C8B-B14F-4D97-AF65-F5344CB8AC3E}">
        <p14:creationId xmlns:p14="http://schemas.microsoft.com/office/powerpoint/2010/main" val="158346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DED6-5B3F-563A-E33E-AB573A9E2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16000"/>
          </a:xfrm>
        </p:spPr>
        <p:txBody>
          <a:bodyPr>
            <a:normAutofit fontScale="90000"/>
          </a:bodyPr>
          <a:lstStyle/>
          <a:p>
            <a:r>
              <a:rPr lang="en-US" dirty="0"/>
              <a:t>Pivot Table 3 – Sleep Hours vs Stress</a:t>
            </a:r>
            <a:endParaRPr lang="en-IN" dirty="0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8C4703AA-DB7C-1DD9-E608-9FCF9BE15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26588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EA71B-89A3-CA30-3E40-A92A9B7F3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05280"/>
            <a:ext cx="3932237" cy="42637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Grouped Sleep Hours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Values:</a:t>
            </a:r>
            <a:r>
              <a:rPr lang="en-US" sz="1800" dirty="0"/>
              <a:t> Average Stress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Chart:</a:t>
            </a:r>
            <a:r>
              <a:rPr lang="en-US" sz="1800" dirty="0"/>
              <a:t> Bar Chart</a:t>
            </a:r>
          </a:p>
          <a:p>
            <a:br>
              <a:rPr lang="en-US" sz="1800" dirty="0"/>
            </a:br>
            <a:r>
              <a:rPr lang="en-US" sz="1800" dirty="0"/>
              <a:t>🎯 </a:t>
            </a:r>
            <a:r>
              <a:rPr lang="en-US" sz="1800" b="1" dirty="0"/>
              <a:t>Insight:</a:t>
            </a:r>
            <a:r>
              <a:rPr lang="en-US" sz="1800" dirty="0"/>
              <a:t> "Students sleeping 7 hours reported lower stress."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1165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4618-1A54-C360-38FC-8B991E26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Pivot Table 4 – Physical Activity vs Grades</a:t>
            </a:r>
            <a:endParaRPr lang="en-IN" dirty="0"/>
          </a:p>
        </p:txBody>
      </p:sp>
      <p:graphicFrame>
        <p:nvGraphicFramePr>
          <p:cNvPr id="6" name="Picture Placeholder 5">
            <a:extLst>
              <a:ext uri="{FF2B5EF4-FFF2-40B4-BE49-F238E27FC236}">
                <a16:creationId xmlns:a16="http://schemas.microsoft.com/office/drawing/2014/main" id="{33E749EA-971E-5FA2-7061-9F49509C747C}"/>
              </a:ext>
            </a:extLst>
          </p:cNvPr>
          <p:cNvGraphicFramePr>
            <a:graphicFrameLocks noGrp="1"/>
          </p:cNvGraphicFramePr>
          <p:nvPr>
            <p:ph type="pic" idx="1"/>
          </p:nvPr>
        </p:nvGraphicFramePr>
        <p:xfrm>
          <a:off x="7424738" y="609600"/>
          <a:ext cx="3255962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91D7BBB-37F8-46C8-29CA-E84BF5E26DD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39788" y="2809033"/>
            <a:ext cx="383381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Physical Activity Hours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Average Grades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"Moderate physical activity linked to better grades."</a:t>
            </a:r>
          </a:p>
        </p:txBody>
      </p:sp>
    </p:spTree>
    <p:extLst>
      <p:ext uri="{BB962C8B-B14F-4D97-AF65-F5344CB8AC3E}">
        <p14:creationId xmlns:p14="http://schemas.microsoft.com/office/powerpoint/2010/main" val="218828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6190-DC61-336F-78C3-5498BB9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38E0-30E4-5F24-4E94-116AC91FB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Contains: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Pivot 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Slicers for filtering by Gender, Grade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Conditional Formatting 🎯 Easy to interact with and compare patterns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59492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63</TotalTime>
  <Words>410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Student Lifestyle &amp; Academic Performance Analysis</vt:lpstr>
      <vt:lpstr>Objective </vt:lpstr>
      <vt:lpstr>Dataset Overview</vt:lpstr>
      <vt:lpstr>Data Preparation </vt:lpstr>
      <vt:lpstr>Pivot Table 1 – Grades by Gender</vt:lpstr>
      <vt:lpstr>Pivot Table 2 – Study Time vs Grades</vt:lpstr>
      <vt:lpstr>Pivot Table 3 – Sleep Hours vs Stress</vt:lpstr>
      <vt:lpstr>Pivot Table 4 – Physical Activity vs Grades</vt:lpstr>
      <vt:lpstr>Dashboard Preview</vt:lpstr>
      <vt:lpstr>screenshot of your Excel dashboard</vt:lpstr>
      <vt:lpstr>Key Insights &amp; 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sudham salagar</dc:creator>
  <cp:lastModifiedBy>sudham salagar</cp:lastModifiedBy>
  <cp:revision>1</cp:revision>
  <dcterms:created xsi:type="dcterms:W3CDTF">2025-04-20T11:54:24Z</dcterms:created>
  <dcterms:modified xsi:type="dcterms:W3CDTF">2025-04-20T12:57:52Z</dcterms:modified>
</cp:coreProperties>
</file>