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93" r:id="rId2"/>
    <p:sldId id="294" r:id="rId3"/>
    <p:sldId id="295" r:id="rId4"/>
    <p:sldId id="296" r:id="rId5"/>
    <p:sldId id="297" r:id="rId6"/>
    <p:sldId id="298" r:id="rId7"/>
    <p:sldId id="299" r:id="rId8"/>
    <p:sldId id="300" r:id="rId9"/>
    <p:sldId id="301" r:id="rId10"/>
    <p:sldId id="302" r:id="rId11"/>
    <p:sldId id="316" r:id="rId12"/>
    <p:sldId id="317" r:id="rId13"/>
    <p:sldId id="303" r:id="rId14"/>
    <p:sldId id="304" r:id="rId15"/>
    <p:sldId id="305" r:id="rId16"/>
    <p:sldId id="318" r:id="rId17"/>
    <p:sldId id="319" r:id="rId18"/>
    <p:sldId id="306" r:id="rId19"/>
    <p:sldId id="307" r:id="rId20"/>
    <p:sldId id="308" r:id="rId21"/>
    <p:sldId id="314" r:id="rId22"/>
    <p:sldId id="320" r:id="rId23"/>
    <p:sldId id="315" r:id="rId24"/>
    <p:sldId id="309" r:id="rId25"/>
    <p:sldId id="310" r:id="rId26"/>
    <p:sldId id="311" r:id="rId27"/>
    <p:sldId id="312" r:id="rId28"/>
    <p:sldId id="313" r:id="rId29"/>
    <p:sldId id="322" r:id="rId30"/>
    <p:sldId id="321" r:id="rId31"/>
    <p:sldId id="323" r:id="rId32"/>
    <p:sldId id="325" r:id="rId33"/>
    <p:sldId id="324" r:id="rId34"/>
    <p:sldId id="326" r:id="rId35"/>
    <p:sldId id="327" r:id="rId36"/>
    <p:sldId id="328" r:id="rId37"/>
    <p:sldId id="329" r:id="rId38"/>
    <p:sldId id="330" r:id="rId39"/>
    <p:sldId id="331" r:id="rId40"/>
    <p:sldId id="332" r:id="rId41"/>
    <p:sldId id="333" r:id="rId42"/>
    <p:sldId id="336" r:id="rId43"/>
    <p:sldId id="337" r:id="rId44"/>
    <p:sldId id="358" r:id="rId45"/>
    <p:sldId id="338" r:id="rId46"/>
    <p:sldId id="339" r:id="rId47"/>
    <p:sldId id="359" r:id="rId48"/>
    <p:sldId id="340" r:id="rId49"/>
    <p:sldId id="341" r:id="rId50"/>
    <p:sldId id="342" r:id="rId51"/>
    <p:sldId id="343" r:id="rId52"/>
    <p:sldId id="344" r:id="rId53"/>
    <p:sldId id="360" r:id="rId54"/>
    <p:sldId id="361" r:id="rId55"/>
    <p:sldId id="345" r:id="rId56"/>
    <p:sldId id="362" r:id="rId57"/>
    <p:sldId id="363" r:id="rId58"/>
    <p:sldId id="346" r:id="rId59"/>
    <p:sldId id="364" r:id="rId60"/>
    <p:sldId id="366" r:id="rId61"/>
    <p:sldId id="365" r:id="rId62"/>
    <p:sldId id="357" r:id="rId63"/>
    <p:sldId id="367" r:id="rId64"/>
    <p:sldId id="369" r:id="rId65"/>
    <p:sldId id="370" r:id="rId66"/>
    <p:sldId id="371" r:id="rId67"/>
    <p:sldId id="368" r:id="rId68"/>
    <p:sldId id="347" r:id="rId69"/>
    <p:sldId id="348" r:id="rId70"/>
    <p:sldId id="349" r:id="rId71"/>
    <p:sldId id="350" r:id="rId72"/>
    <p:sldId id="351" r:id="rId73"/>
    <p:sldId id="352" r:id="rId74"/>
    <p:sldId id="353" r:id="rId75"/>
    <p:sldId id="354" r:id="rId76"/>
    <p:sldId id="355" r:id="rId77"/>
    <p:sldId id="356"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27" autoAdjust="0"/>
    <p:restoredTop sz="94660"/>
  </p:normalViewPr>
  <p:slideViewPr>
    <p:cSldViewPr snapToGrid="0">
      <p:cViewPr varScale="1">
        <p:scale>
          <a:sx n="88" d="100"/>
          <a:sy n="88" d="100"/>
        </p:scale>
        <p:origin x="8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B4410-C63E-441E-8BEC-AC917CB1225E}" type="datetimeFigureOut">
              <a:rPr lang="en-IN" smtClean="0"/>
              <a:t>24-03-2020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784634-0E5E-41AE-9A8C-B2BFC4506C19}" type="slidenum">
              <a:rPr lang="en-IN" smtClean="0"/>
              <a:t>‹#›</a:t>
            </a:fld>
            <a:endParaRPr lang="en-IN"/>
          </a:p>
        </p:txBody>
      </p:sp>
    </p:spTree>
    <p:extLst>
      <p:ext uri="{BB962C8B-B14F-4D97-AF65-F5344CB8AC3E}">
        <p14:creationId xmlns:p14="http://schemas.microsoft.com/office/powerpoint/2010/main" val="1128102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22FF450-89B4-4E59-9DED-C3738C88C227}" type="datetime1">
              <a:rPr lang="en-IN" smtClean="0"/>
              <a:t>24-03-2020</a:t>
            </a:fld>
            <a:endParaRPr lang="en-IN"/>
          </a:p>
        </p:txBody>
      </p:sp>
      <p:sp>
        <p:nvSpPr>
          <p:cNvPr id="5" name="Footer Placeholder 4"/>
          <p:cNvSpPr>
            <a:spLocks noGrp="1"/>
          </p:cNvSpPr>
          <p:nvPr>
            <p:ph type="ftr" sz="quarter" idx="11"/>
          </p:nvPr>
        </p:nvSpPr>
        <p:spPr/>
        <p:txBody>
          <a:bodyPr/>
          <a:lstStyle/>
          <a:p>
            <a:r>
              <a:rPr lang="en-IN" smtClean="0"/>
              <a:t>DNP, DSCE</a:t>
            </a:r>
            <a:endParaRPr lang="en-IN"/>
          </a:p>
        </p:txBody>
      </p:sp>
      <p:sp>
        <p:nvSpPr>
          <p:cNvPr id="6" name="Slide Number Placeholder 5"/>
          <p:cNvSpPr>
            <a:spLocks noGrp="1"/>
          </p:cNvSpPr>
          <p:nvPr>
            <p:ph type="sldNum" sz="quarter" idx="12"/>
          </p:nvPr>
        </p:nvSpPr>
        <p:spPr/>
        <p:txBody>
          <a:bodyPr/>
          <a:lstStyle/>
          <a:p>
            <a:fld id="{21ACFE82-A1CA-4E00-AF0B-5B7F86617771}" type="slidenum">
              <a:rPr lang="en-IN" smtClean="0"/>
              <a:t>‹#›</a:t>
            </a:fld>
            <a:endParaRPr lang="en-IN"/>
          </a:p>
        </p:txBody>
      </p:sp>
    </p:spTree>
    <p:extLst>
      <p:ext uri="{BB962C8B-B14F-4D97-AF65-F5344CB8AC3E}">
        <p14:creationId xmlns:p14="http://schemas.microsoft.com/office/powerpoint/2010/main" val="131419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E1F40F-5B5C-433E-BDF1-CCB0C2EF2D7E}" type="datetime1">
              <a:rPr lang="en-IN" smtClean="0"/>
              <a:t>24-03-2020</a:t>
            </a:fld>
            <a:endParaRPr lang="en-IN"/>
          </a:p>
        </p:txBody>
      </p:sp>
      <p:sp>
        <p:nvSpPr>
          <p:cNvPr id="5" name="Footer Placeholder 4"/>
          <p:cNvSpPr>
            <a:spLocks noGrp="1"/>
          </p:cNvSpPr>
          <p:nvPr>
            <p:ph type="ftr" sz="quarter" idx="11"/>
          </p:nvPr>
        </p:nvSpPr>
        <p:spPr/>
        <p:txBody>
          <a:bodyPr/>
          <a:lstStyle/>
          <a:p>
            <a:r>
              <a:rPr lang="en-IN" smtClean="0"/>
              <a:t>DNP, DSCE</a:t>
            </a:r>
            <a:endParaRPr lang="en-IN"/>
          </a:p>
        </p:txBody>
      </p:sp>
      <p:sp>
        <p:nvSpPr>
          <p:cNvPr id="6" name="Slide Number Placeholder 5"/>
          <p:cNvSpPr>
            <a:spLocks noGrp="1"/>
          </p:cNvSpPr>
          <p:nvPr>
            <p:ph type="sldNum" sz="quarter" idx="12"/>
          </p:nvPr>
        </p:nvSpPr>
        <p:spPr/>
        <p:txBody>
          <a:bodyPr/>
          <a:lstStyle/>
          <a:p>
            <a:fld id="{21ACFE82-A1CA-4E00-AF0B-5B7F86617771}" type="slidenum">
              <a:rPr lang="en-IN" smtClean="0"/>
              <a:t>‹#›</a:t>
            </a:fld>
            <a:endParaRPr lang="en-IN"/>
          </a:p>
        </p:txBody>
      </p:sp>
    </p:spTree>
    <p:extLst>
      <p:ext uri="{BB962C8B-B14F-4D97-AF65-F5344CB8AC3E}">
        <p14:creationId xmlns:p14="http://schemas.microsoft.com/office/powerpoint/2010/main" val="113019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D804BF-8F59-4E2C-BD17-5DC80E6CD196}" type="datetime1">
              <a:rPr lang="en-IN" smtClean="0"/>
              <a:t>24-03-2020</a:t>
            </a:fld>
            <a:endParaRPr lang="en-IN"/>
          </a:p>
        </p:txBody>
      </p:sp>
      <p:sp>
        <p:nvSpPr>
          <p:cNvPr id="5" name="Footer Placeholder 4"/>
          <p:cNvSpPr>
            <a:spLocks noGrp="1"/>
          </p:cNvSpPr>
          <p:nvPr>
            <p:ph type="ftr" sz="quarter" idx="11"/>
          </p:nvPr>
        </p:nvSpPr>
        <p:spPr/>
        <p:txBody>
          <a:bodyPr/>
          <a:lstStyle/>
          <a:p>
            <a:r>
              <a:rPr lang="en-IN" smtClean="0"/>
              <a:t>DNP, DSCE</a:t>
            </a:r>
            <a:endParaRPr lang="en-IN"/>
          </a:p>
        </p:txBody>
      </p:sp>
      <p:sp>
        <p:nvSpPr>
          <p:cNvPr id="6" name="Slide Number Placeholder 5"/>
          <p:cNvSpPr>
            <a:spLocks noGrp="1"/>
          </p:cNvSpPr>
          <p:nvPr>
            <p:ph type="sldNum" sz="quarter" idx="12"/>
          </p:nvPr>
        </p:nvSpPr>
        <p:spPr/>
        <p:txBody>
          <a:bodyPr/>
          <a:lstStyle/>
          <a:p>
            <a:fld id="{21ACFE82-A1CA-4E00-AF0B-5B7F86617771}" type="slidenum">
              <a:rPr lang="en-IN" smtClean="0"/>
              <a:t>‹#›</a:t>
            </a:fld>
            <a:endParaRPr lang="en-IN"/>
          </a:p>
        </p:txBody>
      </p:sp>
    </p:spTree>
    <p:extLst>
      <p:ext uri="{BB962C8B-B14F-4D97-AF65-F5344CB8AC3E}">
        <p14:creationId xmlns:p14="http://schemas.microsoft.com/office/powerpoint/2010/main" val="2197109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7C3763-DDCE-4E5D-A082-08C2D4174D86}" type="datetime1">
              <a:rPr lang="en-IN" smtClean="0"/>
              <a:t>24-03-2020</a:t>
            </a:fld>
            <a:endParaRPr lang="en-IN"/>
          </a:p>
        </p:txBody>
      </p:sp>
      <p:sp>
        <p:nvSpPr>
          <p:cNvPr id="5" name="Footer Placeholder 4"/>
          <p:cNvSpPr>
            <a:spLocks noGrp="1"/>
          </p:cNvSpPr>
          <p:nvPr>
            <p:ph type="ftr" sz="quarter" idx="11"/>
          </p:nvPr>
        </p:nvSpPr>
        <p:spPr/>
        <p:txBody>
          <a:bodyPr/>
          <a:lstStyle/>
          <a:p>
            <a:r>
              <a:rPr lang="en-IN" smtClean="0"/>
              <a:t>DNP, DSCE</a:t>
            </a:r>
            <a:endParaRPr lang="en-IN"/>
          </a:p>
        </p:txBody>
      </p:sp>
      <p:sp>
        <p:nvSpPr>
          <p:cNvPr id="6" name="Slide Number Placeholder 5"/>
          <p:cNvSpPr>
            <a:spLocks noGrp="1"/>
          </p:cNvSpPr>
          <p:nvPr>
            <p:ph type="sldNum" sz="quarter" idx="12"/>
          </p:nvPr>
        </p:nvSpPr>
        <p:spPr/>
        <p:txBody>
          <a:bodyPr/>
          <a:lstStyle/>
          <a:p>
            <a:fld id="{21ACFE82-A1CA-4E00-AF0B-5B7F86617771}" type="slidenum">
              <a:rPr lang="en-IN" smtClean="0"/>
              <a:t>‹#›</a:t>
            </a:fld>
            <a:endParaRPr lang="en-IN"/>
          </a:p>
        </p:txBody>
      </p:sp>
    </p:spTree>
    <p:extLst>
      <p:ext uri="{BB962C8B-B14F-4D97-AF65-F5344CB8AC3E}">
        <p14:creationId xmlns:p14="http://schemas.microsoft.com/office/powerpoint/2010/main" val="2883840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89B7CF-F42D-4945-9C0D-456D49E74DF5}" type="datetime1">
              <a:rPr lang="en-IN" smtClean="0"/>
              <a:t>24-03-2020</a:t>
            </a:fld>
            <a:endParaRPr lang="en-IN"/>
          </a:p>
        </p:txBody>
      </p:sp>
      <p:sp>
        <p:nvSpPr>
          <p:cNvPr id="5" name="Footer Placeholder 4"/>
          <p:cNvSpPr>
            <a:spLocks noGrp="1"/>
          </p:cNvSpPr>
          <p:nvPr>
            <p:ph type="ftr" sz="quarter" idx="11"/>
          </p:nvPr>
        </p:nvSpPr>
        <p:spPr/>
        <p:txBody>
          <a:bodyPr/>
          <a:lstStyle/>
          <a:p>
            <a:r>
              <a:rPr lang="en-IN" smtClean="0"/>
              <a:t>DNP, DSCE</a:t>
            </a:r>
            <a:endParaRPr lang="en-IN"/>
          </a:p>
        </p:txBody>
      </p:sp>
      <p:sp>
        <p:nvSpPr>
          <p:cNvPr id="6" name="Slide Number Placeholder 5"/>
          <p:cNvSpPr>
            <a:spLocks noGrp="1"/>
          </p:cNvSpPr>
          <p:nvPr>
            <p:ph type="sldNum" sz="quarter" idx="12"/>
          </p:nvPr>
        </p:nvSpPr>
        <p:spPr/>
        <p:txBody>
          <a:bodyPr/>
          <a:lstStyle/>
          <a:p>
            <a:fld id="{21ACFE82-A1CA-4E00-AF0B-5B7F86617771}" type="slidenum">
              <a:rPr lang="en-IN" smtClean="0"/>
              <a:t>‹#›</a:t>
            </a:fld>
            <a:endParaRPr lang="en-IN"/>
          </a:p>
        </p:txBody>
      </p:sp>
    </p:spTree>
    <p:extLst>
      <p:ext uri="{BB962C8B-B14F-4D97-AF65-F5344CB8AC3E}">
        <p14:creationId xmlns:p14="http://schemas.microsoft.com/office/powerpoint/2010/main" val="2020343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BD43EB8-23CE-416F-9A53-6F98FE087FFA}" type="datetime1">
              <a:rPr lang="en-IN" smtClean="0"/>
              <a:t>24-03-2020</a:t>
            </a:fld>
            <a:endParaRPr lang="en-IN"/>
          </a:p>
        </p:txBody>
      </p:sp>
      <p:sp>
        <p:nvSpPr>
          <p:cNvPr id="6" name="Footer Placeholder 5"/>
          <p:cNvSpPr>
            <a:spLocks noGrp="1"/>
          </p:cNvSpPr>
          <p:nvPr>
            <p:ph type="ftr" sz="quarter" idx="11"/>
          </p:nvPr>
        </p:nvSpPr>
        <p:spPr/>
        <p:txBody>
          <a:bodyPr/>
          <a:lstStyle/>
          <a:p>
            <a:r>
              <a:rPr lang="en-IN" smtClean="0"/>
              <a:t>DNP, DSCE</a:t>
            </a:r>
            <a:endParaRPr lang="en-IN"/>
          </a:p>
        </p:txBody>
      </p:sp>
      <p:sp>
        <p:nvSpPr>
          <p:cNvPr id="7" name="Slide Number Placeholder 6"/>
          <p:cNvSpPr>
            <a:spLocks noGrp="1"/>
          </p:cNvSpPr>
          <p:nvPr>
            <p:ph type="sldNum" sz="quarter" idx="12"/>
          </p:nvPr>
        </p:nvSpPr>
        <p:spPr/>
        <p:txBody>
          <a:bodyPr/>
          <a:lstStyle/>
          <a:p>
            <a:fld id="{21ACFE82-A1CA-4E00-AF0B-5B7F86617771}" type="slidenum">
              <a:rPr lang="en-IN" smtClean="0"/>
              <a:t>‹#›</a:t>
            </a:fld>
            <a:endParaRPr lang="en-IN"/>
          </a:p>
        </p:txBody>
      </p:sp>
    </p:spTree>
    <p:extLst>
      <p:ext uri="{BB962C8B-B14F-4D97-AF65-F5344CB8AC3E}">
        <p14:creationId xmlns:p14="http://schemas.microsoft.com/office/powerpoint/2010/main" val="304670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A46F8D7-A861-4264-8AC4-45F24BA23D08}" type="datetime1">
              <a:rPr lang="en-IN" smtClean="0"/>
              <a:t>24-03-2020</a:t>
            </a:fld>
            <a:endParaRPr lang="en-IN"/>
          </a:p>
        </p:txBody>
      </p:sp>
      <p:sp>
        <p:nvSpPr>
          <p:cNvPr id="8" name="Footer Placeholder 7"/>
          <p:cNvSpPr>
            <a:spLocks noGrp="1"/>
          </p:cNvSpPr>
          <p:nvPr>
            <p:ph type="ftr" sz="quarter" idx="11"/>
          </p:nvPr>
        </p:nvSpPr>
        <p:spPr/>
        <p:txBody>
          <a:bodyPr/>
          <a:lstStyle/>
          <a:p>
            <a:r>
              <a:rPr lang="en-IN" smtClean="0"/>
              <a:t>DNP, DSCE</a:t>
            </a:r>
            <a:endParaRPr lang="en-IN"/>
          </a:p>
        </p:txBody>
      </p:sp>
      <p:sp>
        <p:nvSpPr>
          <p:cNvPr id="9" name="Slide Number Placeholder 8"/>
          <p:cNvSpPr>
            <a:spLocks noGrp="1"/>
          </p:cNvSpPr>
          <p:nvPr>
            <p:ph type="sldNum" sz="quarter" idx="12"/>
          </p:nvPr>
        </p:nvSpPr>
        <p:spPr/>
        <p:txBody>
          <a:bodyPr/>
          <a:lstStyle/>
          <a:p>
            <a:fld id="{21ACFE82-A1CA-4E00-AF0B-5B7F86617771}" type="slidenum">
              <a:rPr lang="en-IN" smtClean="0"/>
              <a:t>‹#›</a:t>
            </a:fld>
            <a:endParaRPr lang="en-IN"/>
          </a:p>
        </p:txBody>
      </p:sp>
    </p:spTree>
    <p:extLst>
      <p:ext uri="{BB962C8B-B14F-4D97-AF65-F5344CB8AC3E}">
        <p14:creationId xmlns:p14="http://schemas.microsoft.com/office/powerpoint/2010/main" val="101020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17ED85C-1745-4580-A229-2867D5ED2E39}" type="datetime1">
              <a:rPr lang="en-IN" smtClean="0"/>
              <a:t>24-03-2020</a:t>
            </a:fld>
            <a:endParaRPr lang="en-IN"/>
          </a:p>
        </p:txBody>
      </p:sp>
      <p:sp>
        <p:nvSpPr>
          <p:cNvPr id="4" name="Footer Placeholder 3"/>
          <p:cNvSpPr>
            <a:spLocks noGrp="1"/>
          </p:cNvSpPr>
          <p:nvPr>
            <p:ph type="ftr" sz="quarter" idx="11"/>
          </p:nvPr>
        </p:nvSpPr>
        <p:spPr/>
        <p:txBody>
          <a:bodyPr/>
          <a:lstStyle/>
          <a:p>
            <a:r>
              <a:rPr lang="en-IN" smtClean="0"/>
              <a:t>DNP, DSCE</a:t>
            </a:r>
            <a:endParaRPr lang="en-IN"/>
          </a:p>
        </p:txBody>
      </p:sp>
      <p:sp>
        <p:nvSpPr>
          <p:cNvPr id="5" name="Slide Number Placeholder 4"/>
          <p:cNvSpPr>
            <a:spLocks noGrp="1"/>
          </p:cNvSpPr>
          <p:nvPr>
            <p:ph type="sldNum" sz="quarter" idx="12"/>
          </p:nvPr>
        </p:nvSpPr>
        <p:spPr/>
        <p:txBody>
          <a:bodyPr/>
          <a:lstStyle/>
          <a:p>
            <a:fld id="{21ACFE82-A1CA-4E00-AF0B-5B7F86617771}" type="slidenum">
              <a:rPr lang="en-IN" smtClean="0"/>
              <a:t>‹#›</a:t>
            </a:fld>
            <a:endParaRPr lang="en-IN"/>
          </a:p>
        </p:txBody>
      </p:sp>
    </p:spTree>
    <p:extLst>
      <p:ext uri="{BB962C8B-B14F-4D97-AF65-F5344CB8AC3E}">
        <p14:creationId xmlns:p14="http://schemas.microsoft.com/office/powerpoint/2010/main" val="31435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C6F84-5DBF-4403-BBBA-5C6BE5E95458}" type="datetime1">
              <a:rPr lang="en-IN" smtClean="0"/>
              <a:t>24-03-2020</a:t>
            </a:fld>
            <a:endParaRPr lang="en-IN"/>
          </a:p>
        </p:txBody>
      </p:sp>
      <p:sp>
        <p:nvSpPr>
          <p:cNvPr id="3" name="Footer Placeholder 2"/>
          <p:cNvSpPr>
            <a:spLocks noGrp="1"/>
          </p:cNvSpPr>
          <p:nvPr>
            <p:ph type="ftr" sz="quarter" idx="11"/>
          </p:nvPr>
        </p:nvSpPr>
        <p:spPr/>
        <p:txBody>
          <a:bodyPr/>
          <a:lstStyle/>
          <a:p>
            <a:r>
              <a:rPr lang="en-IN" smtClean="0"/>
              <a:t>DNP, DSCE</a:t>
            </a:r>
            <a:endParaRPr lang="en-IN"/>
          </a:p>
        </p:txBody>
      </p:sp>
      <p:sp>
        <p:nvSpPr>
          <p:cNvPr id="4" name="Slide Number Placeholder 3"/>
          <p:cNvSpPr>
            <a:spLocks noGrp="1"/>
          </p:cNvSpPr>
          <p:nvPr>
            <p:ph type="sldNum" sz="quarter" idx="12"/>
          </p:nvPr>
        </p:nvSpPr>
        <p:spPr/>
        <p:txBody>
          <a:bodyPr/>
          <a:lstStyle/>
          <a:p>
            <a:fld id="{21ACFE82-A1CA-4E00-AF0B-5B7F86617771}" type="slidenum">
              <a:rPr lang="en-IN" smtClean="0"/>
              <a:t>‹#›</a:t>
            </a:fld>
            <a:endParaRPr lang="en-IN"/>
          </a:p>
        </p:txBody>
      </p:sp>
    </p:spTree>
    <p:extLst>
      <p:ext uri="{BB962C8B-B14F-4D97-AF65-F5344CB8AC3E}">
        <p14:creationId xmlns:p14="http://schemas.microsoft.com/office/powerpoint/2010/main" val="320719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0694A3-15BF-4BBD-A9BC-48F8ACEADB40}" type="datetime1">
              <a:rPr lang="en-IN" smtClean="0"/>
              <a:t>24-03-2020</a:t>
            </a:fld>
            <a:endParaRPr lang="en-IN"/>
          </a:p>
        </p:txBody>
      </p:sp>
      <p:sp>
        <p:nvSpPr>
          <p:cNvPr id="6" name="Footer Placeholder 5"/>
          <p:cNvSpPr>
            <a:spLocks noGrp="1"/>
          </p:cNvSpPr>
          <p:nvPr>
            <p:ph type="ftr" sz="quarter" idx="11"/>
          </p:nvPr>
        </p:nvSpPr>
        <p:spPr/>
        <p:txBody>
          <a:bodyPr/>
          <a:lstStyle/>
          <a:p>
            <a:r>
              <a:rPr lang="en-IN" smtClean="0"/>
              <a:t>DNP, DSCE</a:t>
            </a:r>
            <a:endParaRPr lang="en-IN"/>
          </a:p>
        </p:txBody>
      </p:sp>
      <p:sp>
        <p:nvSpPr>
          <p:cNvPr id="7" name="Slide Number Placeholder 6"/>
          <p:cNvSpPr>
            <a:spLocks noGrp="1"/>
          </p:cNvSpPr>
          <p:nvPr>
            <p:ph type="sldNum" sz="quarter" idx="12"/>
          </p:nvPr>
        </p:nvSpPr>
        <p:spPr/>
        <p:txBody>
          <a:bodyPr/>
          <a:lstStyle/>
          <a:p>
            <a:fld id="{21ACFE82-A1CA-4E00-AF0B-5B7F86617771}" type="slidenum">
              <a:rPr lang="en-IN" smtClean="0"/>
              <a:t>‹#›</a:t>
            </a:fld>
            <a:endParaRPr lang="en-IN"/>
          </a:p>
        </p:txBody>
      </p:sp>
    </p:spTree>
    <p:extLst>
      <p:ext uri="{BB962C8B-B14F-4D97-AF65-F5344CB8AC3E}">
        <p14:creationId xmlns:p14="http://schemas.microsoft.com/office/powerpoint/2010/main" val="194531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285183-AB29-481A-BC43-954B6B4BB9C6}" type="datetime1">
              <a:rPr lang="en-IN" smtClean="0"/>
              <a:t>24-03-2020</a:t>
            </a:fld>
            <a:endParaRPr lang="en-IN"/>
          </a:p>
        </p:txBody>
      </p:sp>
      <p:sp>
        <p:nvSpPr>
          <p:cNvPr id="6" name="Footer Placeholder 5"/>
          <p:cNvSpPr>
            <a:spLocks noGrp="1"/>
          </p:cNvSpPr>
          <p:nvPr>
            <p:ph type="ftr" sz="quarter" idx="11"/>
          </p:nvPr>
        </p:nvSpPr>
        <p:spPr/>
        <p:txBody>
          <a:bodyPr/>
          <a:lstStyle/>
          <a:p>
            <a:r>
              <a:rPr lang="en-IN" smtClean="0"/>
              <a:t>DNP, DSCE</a:t>
            </a:r>
            <a:endParaRPr lang="en-IN"/>
          </a:p>
        </p:txBody>
      </p:sp>
      <p:sp>
        <p:nvSpPr>
          <p:cNvPr id="7" name="Slide Number Placeholder 6"/>
          <p:cNvSpPr>
            <a:spLocks noGrp="1"/>
          </p:cNvSpPr>
          <p:nvPr>
            <p:ph type="sldNum" sz="quarter" idx="12"/>
          </p:nvPr>
        </p:nvSpPr>
        <p:spPr/>
        <p:txBody>
          <a:bodyPr/>
          <a:lstStyle/>
          <a:p>
            <a:fld id="{21ACFE82-A1CA-4E00-AF0B-5B7F86617771}" type="slidenum">
              <a:rPr lang="en-IN" smtClean="0"/>
              <a:t>‹#›</a:t>
            </a:fld>
            <a:endParaRPr lang="en-IN"/>
          </a:p>
        </p:txBody>
      </p:sp>
    </p:spTree>
    <p:extLst>
      <p:ext uri="{BB962C8B-B14F-4D97-AF65-F5344CB8AC3E}">
        <p14:creationId xmlns:p14="http://schemas.microsoft.com/office/powerpoint/2010/main" val="290925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19035-5063-42F8-ABD1-5FF8CE947549}" type="datetime1">
              <a:rPr lang="en-IN" smtClean="0"/>
              <a:t>24-03-2020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DNP, DSCE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CFE82-A1CA-4E00-AF0B-5B7F86617771}" type="slidenum">
              <a:rPr lang="en-IN" smtClean="0"/>
              <a:t>‹#›</a:t>
            </a:fld>
            <a:endParaRPr lang="en-IN"/>
          </a:p>
        </p:txBody>
      </p:sp>
    </p:spTree>
    <p:extLst>
      <p:ext uri="{BB962C8B-B14F-4D97-AF65-F5344CB8AC3E}">
        <p14:creationId xmlns:p14="http://schemas.microsoft.com/office/powerpoint/2010/main" val="1069051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r>
              <a:rPr lang="en-IN" i="1" dirty="0" smtClean="0"/>
              <a:t>Tuples ( ) </a:t>
            </a:r>
            <a:r>
              <a:rPr lang="en-IN" i="1" dirty="0"/>
              <a:t>and </a:t>
            </a:r>
            <a:r>
              <a:rPr lang="en-IN" i="1" dirty="0" smtClean="0"/>
              <a:t>Sets{ }: </a:t>
            </a:r>
            <a:r>
              <a:rPr lang="en-IN" dirty="0"/>
              <a:t>Creating Tuples</a:t>
            </a:r>
          </a:p>
        </p:txBody>
      </p:sp>
      <p:sp>
        <p:nvSpPr>
          <p:cNvPr id="3" name="Content Placeholder 2"/>
          <p:cNvSpPr>
            <a:spLocks noGrp="1"/>
          </p:cNvSpPr>
          <p:nvPr>
            <p:ph idx="1"/>
          </p:nvPr>
        </p:nvSpPr>
        <p:spPr>
          <a:xfrm>
            <a:off x="838200" y="1466850"/>
            <a:ext cx="10515600" cy="4710113"/>
          </a:xfrm>
        </p:spPr>
        <p:txBody>
          <a:bodyPr>
            <a:normAutofit lnSpcReduction="10000"/>
          </a:bodyPr>
          <a:lstStyle/>
          <a:p>
            <a:r>
              <a:rPr lang="en-IN" dirty="0"/>
              <a:t>In mathematics, a tuple is a finite ordered list (sequence) of elements. A tuple is defined </a:t>
            </a:r>
            <a:r>
              <a:rPr lang="en-IN" dirty="0" smtClean="0"/>
              <a:t>as a </a:t>
            </a:r>
            <a:r>
              <a:rPr lang="en-IN" dirty="0"/>
              <a:t>data structure that comprises an ordered, finite sequence of immutable, </a:t>
            </a:r>
            <a:r>
              <a:rPr lang="en-IN" dirty="0" smtClean="0"/>
              <a:t>heterogeneous elements </a:t>
            </a:r>
            <a:r>
              <a:rPr lang="en-IN" dirty="0"/>
              <a:t>that are of fixed sizes</a:t>
            </a:r>
            <a:r>
              <a:rPr lang="en-IN" dirty="0" smtClean="0"/>
              <a:t>.</a:t>
            </a:r>
          </a:p>
          <a:p>
            <a:r>
              <a:rPr lang="en-IN" dirty="0"/>
              <a:t>A tuple is a finite ordered list of values of possibly different types which is used to </a:t>
            </a:r>
            <a:r>
              <a:rPr lang="en-IN" dirty="0" smtClean="0"/>
              <a:t>bundle related </a:t>
            </a:r>
            <a:r>
              <a:rPr lang="en-IN" dirty="0"/>
              <a:t>values together without having to create a specific type to hold them. </a:t>
            </a:r>
            <a:endParaRPr lang="en-IN" dirty="0" smtClean="0"/>
          </a:p>
          <a:p>
            <a:r>
              <a:rPr lang="en-IN" dirty="0">
                <a:solidFill>
                  <a:srgbClr val="00B0F0"/>
                </a:solidFill>
              </a:rPr>
              <a:t>Tuples are </a:t>
            </a:r>
            <a:r>
              <a:rPr lang="en-IN" dirty="0" smtClean="0">
                <a:solidFill>
                  <a:srgbClr val="00B0F0"/>
                </a:solidFill>
              </a:rPr>
              <a:t>immutable</a:t>
            </a:r>
            <a:endParaRPr lang="en-IN" dirty="0" smtClean="0"/>
          </a:p>
          <a:p>
            <a:r>
              <a:rPr lang="en-IN" dirty="0" smtClean="0"/>
              <a:t>Once </a:t>
            </a:r>
            <a:r>
              <a:rPr lang="en-IN" dirty="0"/>
              <a:t>a tuple is created, you cannot change its values. A tuple is defined </a:t>
            </a:r>
            <a:r>
              <a:rPr lang="en-IN" dirty="0" smtClean="0"/>
              <a:t>by putting </a:t>
            </a:r>
            <a:r>
              <a:rPr lang="en-IN" dirty="0"/>
              <a:t>a comma-separated list of values inside parentheses </a:t>
            </a:r>
            <a:r>
              <a:rPr lang="en-IN" b="1" dirty="0"/>
              <a:t>( )</a:t>
            </a:r>
            <a:r>
              <a:rPr lang="en-IN" dirty="0"/>
              <a:t>. </a:t>
            </a:r>
            <a:endParaRPr lang="en-IN" dirty="0" smtClean="0"/>
          </a:p>
          <a:p>
            <a:r>
              <a:rPr lang="en-IN" dirty="0" smtClean="0"/>
              <a:t>Each </a:t>
            </a:r>
            <a:r>
              <a:rPr lang="en-IN" dirty="0"/>
              <a:t>value inside a </a:t>
            </a:r>
            <a:r>
              <a:rPr lang="en-IN" dirty="0" smtClean="0"/>
              <a:t>tuple is </a:t>
            </a:r>
            <a:r>
              <a:rPr lang="en-IN" dirty="0"/>
              <a:t>called an item.</a:t>
            </a:r>
            <a:endParaRPr lang="en-IN" dirty="0" smtClean="0"/>
          </a:p>
          <a:p>
            <a:endParaRPr lang="en-IN" dirty="0"/>
          </a:p>
        </p:txBody>
      </p:sp>
    </p:spTree>
    <p:extLst>
      <p:ext uri="{BB962C8B-B14F-4D97-AF65-F5344CB8AC3E}">
        <p14:creationId xmlns:p14="http://schemas.microsoft.com/office/powerpoint/2010/main" val="3116268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925"/>
          </a:xfrm>
        </p:spPr>
        <p:txBody>
          <a:bodyPr/>
          <a:lstStyle/>
          <a:p>
            <a:r>
              <a:rPr lang="en-IN" dirty="0"/>
              <a:t>Slicing in tuples</a:t>
            </a:r>
          </a:p>
        </p:txBody>
      </p:sp>
      <p:pic>
        <p:nvPicPr>
          <p:cNvPr id="4" name="Content Placeholder 4">
            <a:extLst>
              <a:ext uri="{FF2B5EF4-FFF2-40B4-BE49-F238E27FC236}">
                <a16:creationId xmlns="" xmlns:a16="http://schemas.microsoft.com/office/drawing/2014/main" id="{D9AD8AD4-6D88-4DC0-BFCE-7C85BCE9C69B}"/>
              </a:ext>
            </a:extLst>
          </p:cNvPr>
          <p:cNvPicPr>
            <a:picLocks noGrp="1" noChangeAspect="1"/>
          </p:cNvPicPr>
          <p:nvPr>
            <p:ph idx="1"/>
          </p:nvPr>
        </p:nvPicPr>
        <p:blipFill>
          <a:blip r:embed="rId2"/>
          <a:stretch>
            <a:fillRect/>
          </a:stretch>
        </p:blipFill>
        <p:spPr>
          <a:xfrm>
            <a:off x="1333500" y="1162050"/>
            <a:ext cx="8039100" cy="1238250"/>
          </a:xfrm>
          <a:prstGeom prst="rect">
            <a:avLst/>
          </a:prstGeom>
        </p:spPr>
      </p:pic>
      <p:pic>
        <p:nvPicPr>
          <p:cNvPr id="5" name="Picture 4">
            <a:extLst>
              <a:ext uri="{FF2B5EF4-FFF2-40B4-BE49-F238E27FC236}">
                <a16:creationId xmlns="" xmlns:a16="http://schemas.microsoft.com/office/drawing/2014/main" id="{831303A2-F74B-45F3-A2FA-542ADE98EAC0}"/>
              </a:ext>
            </a:extLst>
          </p:cNvPr>
          <p:cNvPicPr>
            <a:picLocks noChangeAspect="1"/>
          </p:cNvPicPr>
          <p:nvPr/>
        </p:nvPicPr>
        <p:blipFill>
          <a:blip r:embed="rId3"/>
          <a:stretch>
            <a:fillRect/>
          </a:stretch>
        </p:blipFill>
        <p:spPr>
          <a:xfrm>
            <a:off x="3462338" y="2400300"/>
            <a:ext cx="4600575" cy="4040813"/>
          </a:xfrm>
          <a:prstGeom prst="rect">
            <a:avLst/>
          </a:prstGeom>
        </p:spPr>
      </p:pic>
    </p:spTree>
    <p:extLst>
      <p:ext uri="{BB962C8B-B14F-4D97-AF65-F5344CB8AC3E}">
        <p14:creationId xmlns:p14="http://schemas.microsoft.com/office/powerpoint/2010/main" val="4255596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250825"/>
            <a:ext cx="10515600" cy="949325"/>
          </a:xfrm>
        </p:spPr>
        <p:txBody>
          <a:bodyPr/>
          <a:lstStyle/>
          <a:p>
            <a:endParaRPr lang="en-IN" dirty="0"/>
          </a:p>
        </p:txBody>
      </p:sp>
      <p:sp>
        <p:nvSpPr>
          <p:cNvPr id="3" name="Content Placeholder 2"/>
          <p:cNvSpPr>
            <a:spLocks noGrp="1"/>
          </p:cNvSpPr>
          <p:nvPr>
            <p:ph idx="1"/>
          </p:nvPr>
        </p:nvSpPr>
        <p:spPr>
          <a:xfrm>
            <a:off x="819150" y="1812925"/>
            <a:ext cx="10515600" cy="4740275"/>
          </a:xfrm>
        </p:spPr>
        <p:txBody>
          <a:bodyPr>
            <a:normAutofit/>
          </a:bodyPr>
          <a:lstStyle/>
          <a:p>
            <a:pPr marL="0" indent="0">
              <a:buNone/>
            </a:pPr>
            <a:r>
              <a:rPr lang="en-IN" dirty="0"/>
              <a:t>&gt;&gt;&gt; </a:t>
            </a:r>
            <a:r>
              <a:rPr lang="en-IN" dirty="0" err="1"/>
              <a:t>colors</a:t>
            </a:r>
            <a:r>
              <a:rPr lang="en-IN" dirty="0"/>
              <a:t> = ("v", "</a:t>
            </a:r>
            <a:r>
              <a:rPr lang="en-IN" dirty="0" err="1"/>
              <a:t>i</a:t>
            </a:r>
            <a:r>
              <a:rPr lang="en-IN" dirty="0"/>
              <a:t>", "b", "g", "y", "o", "r</a:t>
            </a:r>
            <a:r>
              <a:rPr lang="en-IN" dirty="0" smtClean="0"/>
              <a:t>")</a:t>
            </a:r>
            <a:endParaRPr lang="en-IN" dirty="0"/>
          </a:p>
          <a:p>
            <a:pPr marL="0" indent="0">
              <a:buNone/>
            </a:pPr>
            <a:r>
              <a:rPr lang="en-IN" dirty="0"/>
              <a:t>&gt;&gt;&gt; </a:t>
            </a:r>
            <a:r>
              <a:rPr lang="en-IN" dirty="0" err="1"/>
              <a:t>colors</a:t>
            </a:r>
            <a:r>
              <a:rPr lang="en-IN" dirty="0"/>
              <a:t>[1:4</a:t>
            </a:r>
            <a:r>
              <a:rPr lang="en-IN" dirty="0" smtClean="0"/>
              <a:t>]</a:t>
            </a:r>
            <a:endParaRPr lang="en-IN" dirty="0"/>
          </a:p>
          <a:p>
            <a:pPr marL="0" indent="0">
              <a:buNone/>
            </a:pPr>
            <a:r>
              <a:rPr lang="en-IN" dirty="0"/>
              <a:t>&gt;&gt;&gt; </a:t>
            </a:r>
            <a:r>
              <a:rPr lang="en-IN" dirty="0" err="1"/>
              <a:t>colors</a:t>
            </a:r>
            <a:r>
              <a:rPr lang="en-IN" dirty="0"/>
              <a:t>[:5</a:t>
            </a:r>
            <a:r>
              <a:rPr lang="en-IN" dirty="0" smtClean="0"/>
              <a:t>]</a:t>
            </a:r>
            <a:endParaRPr lang="en-IN" dirty="0"/>
          </a:p>
          <a:p>
            <a:pPr marL="0" indent="0">
              <a:buNone/>
            </a:pPr>
            <a:r>
              <a:rPr lang="en-IN" dirty="0"/>
              <a:t>&gt;&gt;&gt; </a:t>
            </a:r>
            <a:r>
              <a:rPr lang="en-IN" dirty="0" err="1"/>
              <a:t>colors</a:t>
            </a:r>
            <a:r>
              <a:rPr lang="en-IN" dirty="0"/>
              <a:t>[3</a:t>
            </a:r>
            <a:r>
              <a:rPr lang="en-IN" dirty="0" smtClean="0"/>
              <a:t>:]</a:t>
            </a:r>
            <a:endParaRPr lang="en-IN" dirty="0"/>
          </a:p>
          <a:p>
            <a:pPr marL="0" indent="0">
              <a:buNone/>
            </a:pPr>
            <a:r>
              <a:rPr lang="en-IN" dirty="0"/>
              <a:t>&gt;&gt;&gt; </a:t>
            </a:r>
            <a:r>
              <a:rPr lang="en-IN" dirty="0" err="1"/>
              <a:t>colors</a:t>
            </a:r>
            <a:r>
              <a:rPr lang="en-IN" dirty="0"/>
              <a:t>[::]</a:t>
            </a:r>
          </a:p>
          <a:p>
            <a:pPr marL="0" indent="0">
              <a:buNone/>
            </a:pPr>
            <a:r>
              <a:rPr lang="en-IN" dirty="0" smtClean="0"/>
              <a:t>&gt;&gt;&gt; </a:t>
            </a:r>
            <a:r>
              <a:rPr lang="en-IN" dirty="0" err="1"/>
              <a:t>colors</a:t>
            </a:r>
            <a:r>
              <a:rPr lang="en-IN" dirty="0"/>
              <a:t>[:]</a:t>
            </a:r>
          </a:p>
          <a:p>
            <a:pPr marL="0" indent="0">
              <a:buNone/>
            </a:pPr>
            <a:r>
              <a:rPr lang="en-IN" dirty="0" smtClean="0"/>
              <a:t>&gt;&gt;&gt; </a:t>
            </a:r>
            <a:r>
              <a:rPr lang="en-IN" dirty="0" err="1"/>
              <a:t>colors</a:t>
            </a:r>
            <a:r>
              <a:rPr lang="en-IN" dirty="0"/>
              <a:t>[1:5:2]</a:t>
            </a:r>
          </a:p>
          <a:p>
            <a:pPr marL="0" indent="0">
              <a:buNone/>
            </a:pPr>
            <a:r>
              <a:rPr lang="en-IN" dirty="0" smtClean="0"/>
              <a:t>&gt;&gt;&gt; </a:t>
            </a:r>
            <a:r>
              <a:rPr lang="en-IN" dirty="0" err="1"/>
              <a:t>colors</a:t>
            </a:r>
            <a:r>
              <a:rPr lang="en-IN" dirty="0"/>
              <a:t>[::-1]</a:t>
            </a:r>
          </a:p>
          <a:p>
            <a:pPr marL="0" indent="0">
              <a:buNone/>
            </a:pPr>
            <a:r>
              <a:rPr lang="en-IN" dirty="0" smtClean="0"/>
              <a:t>&gt;&gt;&gt; </a:t>
            </a:r>
            <a:r>
              <a:rPr lang="en-IN" dirty="0" err="1"/>
              <a:t>colors</a:t>
            </a:r>
            <a:r>
              <a:rPr lang="en-IN" dirty="0"/>
              <a:t>[-5:-2</a:t>
            </a:r>
            <a:r>
              <a:rPr lang="en-IN" dirty="0" smtClean="0"/>
              <a:t>]</a:t>
            </a:r>
            <a:endParaRPr lang="en-IN" dirty="0"/>
          </a:p>
        </p:txBody>
      </p:sp>
    </p:spTree>
    <p:extLst>
      <p:ext uri="{BB962C8B-B14F-4D97-AF65-F5344CB8AC3E}">
        <p14:creationId xmlns:p14="http://schemas.microsoft.com/office/powerpoint/2010/main" val="2302325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975"/>
          </a:xfrm>
        </p:spPr>
        <p:txBody>
          <a:bodyPr/>
          <a:lstStyle/>
          <a:p>
            <a:r>
              <a:rPr lang="en-IN" b="1" dirty="0"/>
              <a:t>Built-In Functions Used on Tuples</a:t>
            </a:r>
            <a:endParaRPr lang="en-IN" dirty="0"/>
          </a:p>
        </p:txBody>
      </p:sp>
      <p:pic>
        <p:nvPicPr>
          <p:cNvPr id="4" name="Content Placeholder 3"/>
          <p:cNvPicPr>
            <a:picLocks noGrp="1" noChangeAspect="1"/>
          </p:cNvPicPr>
          <p:nvPr>
            <p:ph idx="1"/>
          </p:nvPr>
        </p:nvPicPr>
        <p:blipFill>
          <a:blip r:embed="rId2"/>
          <a:stretch>
            <a:fillRect/>
          </a:stretch>
        </p:blipFill>
        <p:spPr>
          <a:xfrm>
            <a:off x="1421256" y="1181100"/>
            <a:ext cx="8713344" cy="2257071"/>
          </a:xfrm>
          <a:prstGeom prst="rect">
            <a:avLst/>
          </a:prstGeom>
        </p:spPr>
      </p:pic>
      <p:sp>
        <p:nvSpPr>
          <p:cNvPr id="5" name="Rectangle 4"/>
          <p:cNvSpPr/>
          <p:nvPr/>
        </p:nvSpPr>
        <p:spPr>
          <a:xfrm>
            <a:off x="2139378" y="3704871"/>
            <a:ext cx="7277100" cy="1754326"/>
          </a:xfrm>
          <a:prstGeom prst="rect">
            <a:avLst/>
          </a:prstGeom>
        </p:spPr>
        <p:txBody>
          <a:bodyPr wrap="square">
            <a:spAutoFit/>
          </a:bodyPr>
          <a:lstStyle/>
          <a:p>
            <a:r>
              <a:rPr lang="en-IN" dirty="0">
                <a:latin typeface="PalatinoLTStd-Roman"/>
              </a:rPr>
              <a:t>For example,</a:t>
            </a:r>
          </a:p>
          <a:p>
            <a:r>
              <a:rPr lang="en-IN" dirty="0" smtClean="0">
                <a:latin typeface="STIXGeneral-Regular"/>
              </a:rPr>
              <a:t>&gt;&gt;&gt; </a:t>
            </a:r>
            <a:r>
              <a:rPr lang="en-IN" dirty="0">
                <a:latin typeface="PalatinoLTStd-Roman"/>
              </a:rPr>
              <a:t>years = (1987, 1985, 1981, 1996</a:t>
            </a:r>
            <a:r>
              <a:rPr lang="en-IN" dirty="0" smtClean="0">
                <a:latin typeface="PalatinoLTStd-Roman"/>
              </a:rPr>
              <a:t>)</a:t>
            </a:r>
          </a:p>
          <a:p>
            <a:r>
              <a:rPr lang="en-IN" dirty="0" smtClean="0">
                <a:latin typeface="PalatinoLTStd-Roman"/>
              </a:rPr>
              <a:t> </a:t>
            </a:r>
            <a:r>
              <a:rPr lang="en-IN" dirty="0">
                <a:latin typeface="STIXGeneral-Regular"/>
              </a:rPr>
              <a:t>&gt;&gt;&gt; </a:t>
            </a:r>
            <a:r>
              <a:rPr lang="en-IN" dirty="0" err="1">
                <a:latin typeface="PalatinoLTStd-Roman"/>
              </a:rPr>
              <a:t>len</a:t>
            </a:r>
            <a:r>
              <a:rPr lang="en-IN" dirty="0">
                <a:latin typeface="PalatinoLTStd-Roman"/>
              </a:rPr>
              <a:t>(years</a:t>
            </a:r>
            <a:r>
              <a:rPr lang="en-IN" dirty="0" smtClean="0">
                <a:latin typeface="PalatinoLTStd-Roman"/>
              </a:rPr>
              <a:t>)</a:t>
            </a:r>
            <a:endParaRPr lang="en-IN" dirty="0">
              <a:latin typeface="PalatinoLTStd-Roman"/>
            </a:endParaRPr>
          </a:p>
          <a:p>
            <a:r>
              <a:rPr lang="en-IN" dirty="0" smtClean="0">
                <a:latin typeface="STIXGeneral-Regular"/>
              </a:rPr>
              <a:t>&gt;&gt;&gt; </a:t>
            </a:r>
            <a:r>
              <a:rPr lang="en-IN" dirty="0">
                <a:latin typeface="PalatinoLTStd-Roman"/>
              </a:rPr>
              <a:t>sum(years</a:t>
            </a:r>
            <a:r>
              <a:rPr lang="en-IN" dirty="0" smtClean="0">
                <a:latin typeface="PalatinoLTStd-Roman"/>
              </a:rPr>
              <a:t>)</a:t>
            </a:r>
            <a:endParaRPr lang="en-IN" dirty="0">
              <a:latin typeface="PalatinoLTStd-Roman"/>
            </a:endParaRPr>
          </a:p>
          <a:p>
            <a:r>
              <a:rPr lang="en-IN" dirty="0" smtClean="0">
                <a:latin typeface="STIXGeneral-Regular"/>
              </a:rPr>
              <a:t>&gt;&gt;&gt; </a:t>
            </a:r>
            <a:r>
              <a:rPr lang="en-IN" dirty="0" err="1">
                <a:latin typeface="PalatinoLTStd-Roman"/>
              </a:rPr>
              <a:t>sorted_years</a:t>
            </a:r>
            <a:r>
              <a:rPr lang="en-IN" dirty="0">
                <a:latin typeface="PalatinoLTStd-Roman"/>
              </a:rPr>
              <a:t> = sorted(years)</a:t>
            </a:r>
          </a:p>
          <a:p>
            <a:r>
              <a:rPr lang="en-IN" dirty="0" smtClean="0">
                <a:latin typeface="PalatinoLTStd-Roman"/>
              </a:rPr>
              <a:t> </a:t>
            </a:r>
            <a:r>
              <a:rPr lang="en-IN" dirty="0">
                <a:latin typeface="STIXGeneral-Regular"/>
              </a:rPr>
              <a:t>&gt;&gt;&gt; </a:t>
            </a:r>
            <a:r>
              <a:rPr lang="en-IN" dirty="0" err="1" smtClean="0">
                <a:latin typeface="PalatinoLTStd-Roman"/>
              </a:rPr>
              <a:t>sorted_years</a:t>
            </a:r>
            <a:endParaRPr lang="en-IN" dirty="0">
              <a:latin typeface="PalatinoLTStd-Roman"/>
            </a:endParaRPr>
          </a:p>
        </p:txBody>
      </p:sp>
    </p:spTree>
    <p:extLst>
      <p:ext uri="{BB962C8B-B14F-4D97-AF65-F5344CB8AC3E}">
        <p14:creationId xmlns:p14="http://schemas.microsoft.com/office/powerpoint/2010/main" val="1930870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Built-in functions Used on Tuples</a:t>
            </a:r>
          </a:p>
        </p:txBody>
      </p:sp>
      <p:pic>
        <p:nvPicPr>
          <p:cNvPr id="4" name="Content Placeholder 4">
            <a:extLst>
              <a:ext uri="{FF2B5EF4-FFF2-40B4-BE49-F238E27FC236}">
                <a16:creationId xmlns="" xmlns:a16="http://schemas.microsoft.com/office/drawing/2014/main" id="{7552942C-E0C3-4B2B-AB93-30563CE696AB}"/>
              </a:ext>
            </a:extLst>
          </p:cNvPr>
          <p:cNvPicPr>
            <a:picLocks noGrp="1" noChangeAspect="1"/>
          </p:cNvPicPr>
          <p:nvPr>
            <p:ph idx="1"/>
          </p:nvPr>
        </p:nvPicPr>
        <p:blipFill>
          <a:blip r:embed="rId2"/>
          <a:stretch>
            <a:fillRect/>
          </a:stretch>
        </p:blipFill>
        <p:spPr>
          <a:xfrm>
            <a:off x="3162300" y="1690688"/>
            <a:ext cx="5576824" cy="3094831"/>
          </a:xfrm>
          <a:prstGeom prst="rect">
            <a:avLst/>
          </a:prstGeom>
        </p:spPr>
      </p:pic>
    </p:spTree>
    <p:extLst>
      <p:ext uri="{BB962C8B-B14F-4D97-AF65-F5344CB8AC3E}">
        <p14:creationId xmlns:p14="http://schemas.microsoft.com/office/powerpoint/2010/main" val="971809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1947"/>
            <a:ext cx="10515600" cy="720725"/>
          </a:xfrm>
        </p:spPr>
        <p:txBody>
          <a:bodyPr/>
          <a:lstStyle/>
          <a:p>
            <a:r>
              <a:rPr lang="en-US" dirty="0"/>
              <a:t>Relation between Tuples and Lists</a:t>
            </a:r>
            <a:endParaRPr lang="en-IN" dirty="0"/>
          </a:p>
        </p:txBody>
      </p:sp>
      <p:sp>
        <p:nvSpPr>
          <p:cNvPr id="3" name="Content Placeholder 2"/>
          <p:cNvSpPr>
            <a:spLocks noGrp="1"/>
          </p:cNvSpPr>
          <p:nvPr>
            <p:ph idx="1"/>
          </p:nvPr>
        </p:nvSpPr>
        <p:spPr>
          <a:xfrm>
            <a:off x="590550" y="1085850"/>
            <a:ext cx="11296650" cy="5091113"/>
          </a:xfrm>
        </p:spPr>
        <p:txBody>
          <a:bodyPr/>
          <a:lstStyle/>
          <a:p>
            <a:r>
              <a:rPr lang="en-US" dirty="0"/>
              <a:t>Though tuples may seem similar to lists, they are often used in different situations and for different purposes. </a:t>
            </a:r>
          </a:p>
          <a:p>
            <a:r>
              <a:rPr lang="en-US" dirty="0"/>
              <a:t>Tuples are immutable, and usually, contain a heterogeneous sequence of elements that are accessed via unpacking or indexing. </a:t>
            </a:r>
          </a:p>
          <a:p>
            <a:r>
              <a:rPr lang="en-US" dirty="0"/>
              <a:t>Lists are mutable, and their items are accessed via indexing. </a:t>
            </a:r>
          </a:p>
          <a:p>
            <a:r>
              <a:rPr lang="en-US" dirty="0"/>
              <a:t>Items cannot be added, removed or replaced in a tuple.</a:t>
            </a:r>
          </a:p>
          <a:p>
            <a:pPr marL="0" indent="0">
              <a:buNone/>
            </a:pPr>
            <a:endParaRPr lang="en-IN" dirty="0"/>
          </a:p>
        </p:txBody>
      </p:sp>
      <p:pic>
        <p:nvPicPr>
          <p:cNvPr id="4" name="Picture 3">
            <a:extLst>
              <a:ext uri="{FF2B5EF4-FFF2-40B4-BE49-F238E27FC236}">
                <a16:creationId xmlns="" xmlns:a16="http://schemas.microsoft.com/office/drawing/2014/main" id="{E3020DEC-EAD0-4585-AA65-562EF2E958EC}"/>
              </a:ext>
            </a:extLst>
          </p:cNvPr>
          <p:cNvPicPr>
            <a:picLocks noChangeAspect="1"/>
          </p:cNvPicPr>
          <p:nvPr/>
        </p:nvPicPr>
        <p:blipFill>
          <a:blip r:embed="rId2"/>
          <a:stretch>
            <a:fillRect/>
          </a:stretch>
        </p:blipFill>
        <p:spPr>
          <a:xfrm>
            <a:off x="1798850" y="3995738"/>
            <a:ext cx="8585344" cy="2334403"/>
          </a:xfrm>
          <a:prstGeom prst="rect">
            <a:avLst/>
          </a:prstGeom>
        </p:spPr>
      </p:pic>
    </p:spTree>
    <p:extLst>
      <p:ext uri="{BB962C8B-B14F-4D97-AF65-F5344CB8AC3E}">
        <p14:creationId xmlns:p14="http://schemas.microsoft.com/office/powerpoint/2010/main" val="681252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525"/>
          </a:xfrm>
        </p:spPr>
        <p:txBody>
          <a:bodyPr>
            <a:normAutofit fontScale="90000"/>
          </a:bodyPr>
          <a:lstStyle/>
          <a:p>
            <a:endParaRPr lang="en-IN" dirty="0"/>
          </a:p>
        </p:txBody>
      </p:sp>
      <p:pic>
        <p:nvPicPr>
          <p:cNvPr id="4" name="Content Placeholder 3">
            <a:extLst>
              <a:ext uri="{FF2B5EF4-FFF2-40B4-BE49-F238E27FC236}">
                <a16:creationId xmlns="" xmlns:a16="http://schemas.microsoft.com/office/drawing/2014/main" id="{C4C7B6D4-2C34-4ED8-A778-9ABD919AC03E}"/>
              </a:ext>
            </a:extLst>
          </p:cNvPr>
          <p:cNvPicPr>
            <a:picLocks noGrp="1" noChangeAspect="1"/>
          </p:cNvPicPr>
          <p:nvPr>
            <p:ph idx="1"/>
          </p:nvPr>
        </p:nvPicPr>
        <p:blipFill>
          <a:blip r:embed="rId2"/>
          <a:stretch>
            <a:fillRect/>
          </a:stretch>
        </p:blipFill>
        <p:spPr>
          <a:xfrm>
            <a:off x="695324" y="1347788"/>
            <a:ext cx="10801350" cy="1573269"/>
          </a:xfrm>
          <a:prstGeom prst="rect">
            <a:avLst/>
          </a:prstGeom>
        </p:spPr>
      </p:pic>
      <p:sp>
        <p:nvSpPr>
          <p:cNvPr id="5" name="Rectangle 4"/>
          <p:cNvSpPr/>
          <p:nvPr/>
        </p:nvSpPr>
        <p:spPr>
          <a:xfrm>
            <a:off x="838200" y="3259195"/>
            <a:ext cx="10429875" cy="923330"/>
          </a:xfrm>
          <a:prstGeom prst="rect">
            <a:avLst/>
          </a:prstGeom>
        </p:spPr>
        <p:txBody>
          <a:bodyPr wrap="square">
            <a:spAutoFit/>
          </a:bodyPr>
          <a:lstStyle/>
          <a:p>
            <a:r>
              <a:rPr lang="en-US" dirty="0"/>
              <a:t>If an item within a tuple is mutable, then you can change it. </a:t>
            </a:r>
          </a:p>
          <a:p>
            <a:r>
              <a:rPr lang="en-US" dirty="0"/>
              <a:t>Consider the presence of a list as an item in a tuple, then any changes to the list get reflected on the overall items in the tuple. </a:t>
            </a:r>
          </a:p>
        </p:txBody>
      </p:sp>
      <p:pic>
        <p:nvPicPr>
          <p:cNvPr id="6" name="Picture 5">
            <a:extLst>
              <a:ext uri="{FF2B5EF4-FFF2-40B4-BE49-F238E27FC236}">
                <a16:creationId xmlns="" xmlns:a16="http://schemas.microsoft.com/office/drawing/2014/main" id="{D93CEBCD-078E-4A1C-8D43-0A340FD9F48A}"/>
              </a:ext>
            </a:extLst>
          </p:cNvPr>
          <p:cNvPicPr>
            <a:picLocks noChangeAspect="1"/>
          </p:cNvPicPr>
          <p:nvPr/>
        </p:nvPicPr>
        <p:blipFill>
          <a:blip r:embed="rId3"/>
          <a:stretch>
            <a:fillRect/>
          </a:stretch>
        </p:blipFill>
        <p:spPr>
          <a:xfrm>
            <a:off x="3457574" y="4182525"/>
            <a:ext cx="6648450" cy="2124075"/>
          </a:xfrm>
          <a:prstGeom prst="rect">
            <a:avLst/>
          </a:prstGeom>
        </p:spPr>
      </p:pic>
    </p:spTree>
    <p:extLst>
      <p:ext uri="{BB962C8B-B14F-4D97-AF65-F5344CB8AC3E}">
        <p14:creationId xmlns:p14="http://schemas.microsoft.com/office/powerpoint/2010/main" val="3686008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&gt;&gt;&gt;</a:t>
            </a:r>
            <a:r>
              <a:rPr lang="en-IN" dirty="0" err="1" smtClean="0"/>
              <a:t>coral_reef</a:t>
            </a:r>
            <a:r>
              <a:rPr lang="en-IN" dirty="0" smtClean="0"/>
              <a:t> </a:t>
            </a:r>
            <a:r>
              <a:rPr lang="en-IN" dirty="0"/>
              <a:t>= ("</a:t>
            </a:r>
            <a:r>
              <a:rPr lang="en-IN" dirty="0" err="1"/>
              <a:t>great_barrier</a:t>
            </a:r>
            <a:r>
              <a:rPr lang="en-IN" dirty="0"/>
              <a:t>", "</a:t>
            </a:r>
            <a:r>
              <a:rPr lang="en-IN" dirty="0" err="1"/>
              <a:t>ningaloo_coast</a:t>
            </a:r>
            <a:r>
              <a:rPr lang="en-IN" dirty="0"/>
              <a:t>", "</a:t>
            </a:r>
            <a:r>
              <a:rPr lang="en-IN" dirty="0" err="1"/>
              <a:t>amazon_reef</a:t>
            </a:r>
            <a:r>
              <a:rPr lang="en-IN" dirty="0"/>
              <a:t>", "</a:t>
            </a:r>
            <a:r>
              <a:rPr lang="en-IN" dirty="0" err="1"/>
              <a:t>pickles_reef</a:t>
            </a:r>
            <a:r>
              <a:rPr lang="en-IN" dirty="0"/>
              <a:t>")</a:t>
            </a:r>
          </a:p>
          <a:p>
            <a:pPr marL="0" indent="0">
              <a:buNone/>
            </a:pPr>
            <a:r>
              <a:rPr lang="en-IN" dirty="0" smtClean="0"/>
              <a:t>&gt;&gt;&gt; </a:t>
            </a:r>
            <a:r>
              <a:rPr lang="en-IN" dirty="0" err="1"/>
              <a:t>coral_reef</a:t>
            </a:r>
            <a:r>
              <a:rPr lang="en-IN" dirty="0"/>
              <a:t>[0] = "</a:t>
            </a:r>
            <a:r>
              <a:rPr lang="en-IN" dirty="0" err="1" smtClean="0"/>
              <a:t>pickles_reef</a:t>
            </a:r>
            <a:r>
              <a:rPr lang="en-IN" dirty="0" smtClean="0"/>
              <a:t>“</a:t>
            </a:r>
          </a:p>
          <a:p>
            <a:pPr marL="0" indent="0">
              <a:buNone/>
            </a:pPr>
            <a:r>
              <a:rPr lang="en-IN" dirty="0" smtClean="0"/>
              <a:t>&gt;&gt;&gt;</a:t>
            </a:r>
            <a:r>
              <a:rPr lang="en-IN" dirty="0" err="1" smtClean="0"/>
              <a:t>coral_reef_list</a:t>
            </a:r>
            <a:r>
              <a:rPr lang="en-IN" dirty="0" smtClean="0"/>
              <a:t> </a:t>
            </a:r>
            <a:r>
              <a:rPr lang="en-IN" dirty="0"/>
              <a:t>= list(</a:t>
            </a:r>
            <a:r>
              <a:rPr lang="en-IN" dirty="0" err="1"/>
              <a:t>coral_reef</a:t>
            </a:r>
            <a:r>
              <a:rPr lang="en-IN" dirty="0"/>
              <a:t>)</a:t>
            </a:r>
          </a:p>
        </p:txBody>
      </p:sp>
    </p:spTree>
    <p:extLst>
      <p:ext uri="{BB962C8B-B14F-4D97-AF65-F5344CB8AC3E}">
        <p14:creationId xmlns:p14="http://schemas.microsoft.com/office/powerpoint/2010/main" val="1839861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7375"/>
          </a:xfrm>
        </p:spPr>
        <p:txBody>
          <a:bodyPr>
            <a:normAutofit fontScale="90000"/>
          </a:bodyPr>
          <a:lstStyle/>
          <a:p>
            <a:endParaRPr lang="en-IN" dirty="0"/>
          </a:p>
        </p:txBody>
      </p:sp>
      <p:sp>
        <p:nvSpPr>
          <p:cNvPr id="3" name="Content Placeholder 2"/>
          <p:cNvSpPr>
            <a:spLocks noGrp="1"/>
          </p:cNvSpPr>
          <p:nvPr>
            <p:ph idx="1"/>
          </p:nvPr>
        </p:nvSpPr>
        <p:spPr>
          <a:xfrm>
            <a:off x="838200" y="1085850"/>
            <a:ext cx="10515600" cy="5091113"/>
          </a:xfrm>
        </p:spPr>
        <p:txBody>
          <a:bodyPr>
            <a:normAutofit fontScale="92500" lnSpcReduction="10000"/>
          </a:bodyPr>
          <a:lstStyle/>
          <a:p>
            <a:pPr marL="0" indent="0">
              <a:buNone/>
            </a:pPr>
            <a:r>
              <a:rPr lang="en-IN" dirty="0"/>
              <a:t>If an item within a tuple is mutable, then you can change it. Consider the presence of </a:t>
            </a:r>
            <a:r>
              <a:rPr lang="en-IN" dirty="0" smtClean="0"/>
              <a:t>a list </a:t>
            </a:r>
            <a:r>
              <a:rPr lang="en-IN" dirty="0"/>
              <a:t>as an item in a tuple, then any changes to the list get reflected on the overall items </a:t>
            </a:r>
            <a:r>
              <a:rPr lang="en-IN" dirty="0" err="1" smtClean="0"/>
              <a:t>inthe</a:t>
            </a:r>
            <a:r>
              <a:rPr lang="en-IN" dirty="0" smtClean="0"/>
              <a:t> </a:t>
            </a:r>
            <a:r>
              <a:rPr lang="en-IN" dirty="0"/>
              <a:t>tuple. For example,</a:t>
            </a:r>
          </a:p>
          <a:p>
            <a:pPr marL="0" indent="0">
              <a:buNone/>
            </a:pPr>
            <a:r>
              <a:rPr lang="en-IN" dirty="0"/>
              <a:t>1. &gt;&gt;&gt; </a:t>
            </a:r>
            <a:r>
              <a:rPr lang="en-IN" dirty="0" err="1"/>
              <a:t>german_cars</a:t>
            </a:r>
            <a:r>
              <a:rPr lang="en-IN" dirty="0"/>
              <a:t> = ["</a:t>
            </a:r>
            <a:r>
              <a:rPr lang="en-IN" dirty="0" err="1"/>
              <a:t>porsche</a:t>
            </a:r>
            <a:r>
              <a:rPr lang="en-IN" dirty="0"/>
              <a:t>", "</a:t>
            </a:r>
            <a:r>
              <a:rPr lang="en-IN" dirty="0" err="1"/>
              <a:t>audi</a:t>
            </a:r>
            <a:r>
              <a:rPr lang="en-IN" dirty="0"/>
              <a:t>", "</a:t>
            </a:r>
            <a:r>
              <a:rPr lang="en-IN" dirty="0" err="1"/>
              <a:t>bmw</a:t>
            </a:r>
            <a:r>
              <a:rPr lang="en-IN" dirty="0"/>
              <a:t>"]</a:t>
            </a:r>
          </a:p>
          <a:p>
            <a:pPr marL="0" indent="0">
              <a:buNone/>
            </a:pPr>
            <a:r>
              <a:rPr lang="en-IN" dirty="0"/>
              <a:t>2. &gt;&gt;&gt; </a:t>
            </a:r>
            <a:r>
              <a:rPr lang="en-IN" dirty="0" err="1"/>
              <a:t>european_cars</a:t>
            </a:r>
            <a:r>
              <a:rPr lang="en-IN" dirty="0"/>
              <a:t> = ("</a:t>
            </a:r>
            <a:r>
              <a:rPr lang="en-IN" dirty="0" err="1"/>
              <a:t>ferrari</a:t>
            </a:r>
            <a:r>
              <a:rPr lang="en-IN" dirty="0"/>
              <a:t>", "</a:t>
            </a:r>
            <a:r>
              <a:rPr lang="en-IN" dirty="0" err="1"/>
              <a:t>volvo</a:t>
            </a:r>
            <a:r>
              <a:rPr lang="en-IN" dirty="0"/>
              <a:t>", "</a:t>
            </a:r>
            <a:r>
              <a:rPr lang="en-IN" dirty="0" err="1"/>
              <a:t>renault</a:t>
            </a:r>
            <a:r>
              <a:rPr lang="en-IN" dirty="0"/>
              <a:t>", </a:t>
            </a:r>
            <a:r>
              <a:rPr lang="en-IN" dirty="0" err="1"/>
              <a:t>german_cars</a:t>
            </a:r>
            <a:r>
              <a:rPr lang="en-IN" dirty="0"/>
              <a:t>)</a:t>
            </a:r>
          </a:p>
          <a:p>
            <a:pPr marL="0" indent="0">
              <a:buNone/>
            </a:pPr>
            <a:r>
              <a:rPr lang="en-IN" dirty="0"/>
              <a:t>3. &gt;&gt;&gt; </a:t>
            </a:r>
            <a:r>
              <a:rPr lang="en-IN" dirty="0" err="1"/>
              <a:t>european_cars</a:t>
            </a:r>
            <a:endParaRPr lang="en-IN" dirty="0"/>
          </a:p>
          <a:p>
            <a:pPr marL="0" indent="0">
              <a:buNone/>
            </a:pPr>
            <a:r>
              <a:rPr lang="en-IN" dirty="0"/>
              <a:t>('</a:t>
            </a:r>
            <a:r>
              <a:rPr lang="en-IN" dirty="0" err="1"/>
              <a:t>ferrari</a:t>
            </a:r>
            <a:r>
              <a:rPr lang="en-IN" dirty="0"/>
              <a:t>', '</a:t>
            </a:r>
            <a:r>
              <a:rPr lang="en-IN" dirty="0" err="1"/>
              <a:t>volvo</a:t>
            </a:r>
            <a:r>
              <a:rPr lang="en-IN" dirty="0"/>
              <a:t>', '</a:t>
            </a:r>
            <a:r>
              <a:rPr lang="en-IN" dirty="0" err="1"/>
              <a:t>renault</a:t>
            </a:r>
            <a:r>
              <a:rPr lang="en-IN" dirty="0"/>
              <a:t>', ['</a:t>
            </a:r>
            <a:r>
              <a:rPr lang="en-IN" dirty="0" err="1"/>
              <a:t>porsche</a:t>
            </a:r>
            <a:r>
              <a:rPr lang="en-IN" dirty="0"/>
              <a:t>', '</a:t>
            </a:r>
            <a:r>
              <a:rPr lang="en-IN" dirty="0" err="1"/>
              <a:t>audi</a:t>
            </a:r>
            <a:r>
              <a:rPr lang="en-IN" dirty="0"/>
              <a:t>', '</a:t>
            </a:r>
            <a:r>
              <a:rPr lang="en-IN" dirty="0" err="1"/>
              <a:t>bmw</a:t>
            </a:r>
            <a:r>
              <a:rPr lang="en-IN" dirty="0"/>
              <a:t>'])</a:t>
            </a:r>
          </a:p>
          <a:p>
            <a:pPr marL="0" indent="0">
              <a:buNone/>
            </a:pPr>
            <a:r>
              <a:rPr lang="en-IN" dirty="0" smtClean="0"/>
              <a:t>4. &gt;&gt;&gt; </a:t>
            </a:r>
            <a:r>
              <a:rPr lang="en-IN" dirty="0" err="1" smtClean="0"/>
              <a:t>european_cars</a:t>
            </a:r>
            <a:r>
              <a:rPr lang="en-IN" dirty="0" smtClean="0"/>
              <a:t>[3].append("</a:t>
            </a:r>
            <a:r>
              <a:rPr lang="en-IN" dirty="0" err="1" smtClean="0"/>
              <a:t>mercedes</a:t>
            </a:r>
            <a:r>
              <a:rPr lang="en-IN" dirty="0" smtClean="0"/>
              <a:t>")</a:t>
            </a:r>
          </a:p>
          <a:p>
            <a:pPr marL="0" indent="0">
              <a:buNone/>
            </a:pPr>
            <a:r>
              <a:rPr lang="en-IN" dirty="0" smtClean="0"/>
              <a:t>5</a:t>
            </a:r>
            <a:r>
              <a:rPr lang="en-IN" dirty="0"/>
              <a:t>. &gt;&gt;&gt; </a:t>
            </a:r>
            <a:r>
              <a:rPr lang="en-IN" dirty="0" err="1"/>
              <a:t>german_cars</a:t>
            </a:r>
            <a:endParaRPr lang="en-IN" dirty="0"/>
          </a:p>
          <a:p>
            <a:pPr marL="0" indent="0">
              <a:buNone/>
            </a:pPr>
            <a:r>
              <a:rPr lang="en-IN" dirty="0"/>
              <a:t>['</a:t>
            </a:r>
            <a:r>
              <a:rPr lang="en-IN" dirty="0" err="1"/>
              <a:t>porsche</a:t>
            </a:r>
            <a:r>
              <a:rPr lang="en-IN" dirty="0"/>
              <a:t>', '</a:t>
            </a:r>
            <a:r>
              <a:rPr lang="en-IN" dirty="0" err="1"/>
              <a:t>audi</a:t>
            </a:r>
            <a:r>
              <a:rPr lang="en-IN" dirty="0"/>
              <a:t>', '</a:t>
            </a:r>
            <a:r>
              <a:rPr lang="en-IN" dirty="0" err="1"/>
              <a:t>bmw</a:t>
            </a:r>
            <a:r>
              <a:rPr lang="en-IN" dirty="0"/>
              <a:t>', '</a:t>
            </a:r>
            <a:r>
              <a:rPr lang="en-IN" dirty="0" err="1"/>
              <a:t>mercedes</a:t>
            </a:r>
            <a:r>
              <a:rPr lang="en-IN" dirty="0"/>
              <a:t>']</a:t>
            </a:r>
          </a:p>
          <a:p>
            <a:pPr marL="0" indent="0">
              <a:buNone/>
            </a:pPr>
            <a:r>
              <a:rPr lang="en-IN" dirty="0"/>
              <a:t>6. &gt;&gt;&gt; </a:t>
            </a:r>
            <a:r>
              <a:rPr lang="en-IN" dirty="0" err="1"/>
              <a:t>european_cars</a:t>
            </a:r>
            <a:endParaRPr lang="en-IN" dirty="0"/>
          </a:p>
          <a:p>
            <a:pPr marL="0" indent="0">
              <a:buNone/>
            </a:pPr>
            <a:r>
              <a:rPr lang="en-IN" dirty="0"/>
              <a:t>('</a:t>
            </a:r>
            <a:r>
              <a:rPr lang="en-IN" dirty="0" err="1"/>
              <a:t>ferrari</a:t>
            </a:r>
            <a:r>
              <a:rPr lang="en-IN" dirty="0"/>
              <a:t>', '</a:t>
            </a:r>
            <a:r>
              <a:rPr lang="en-IN" dirty="0" err="1"/>
              <a:t>volvo</a:t>
            </a:r>
            <a:r>
              <a:rPr lang="en-IN" dirty="0"/>
              <a:t>', '</a:t>
            </a:r>
            <a:r>
              <a:rPr lang="en-IN" dirty="0" err="1"/>
              <a:t>renault</a:t>
            </a:r>
            <a:r>
              <a:rPr lang="en-IN" dirty="0"/>
              <a:t>', ['</a:t>
            </a:r>
            <a:r>
              <a:rPr lang="en-IN" dirty="0" err="1"/>
              <a:t>porsche</a:t>
            </a:r>
            <a:r>
              <a:rPr lang="en-IN" dirty="0"/>
              <a:t>', '</a:t>
            </a:r>
            <a:r>
              <a:rPr lang="en-IN" dirty="0" err="1"/>
              <a:t>audi</a:t>
            </a:r>
            <a:r>
              <a:rPr lang="en-IN" dirty="0"/>
              <a:t>', '</a:t>
            </a:r>
            <a:r>
              <a:rPr lang="en-IN" dirty="0" err="1"/>
              <a:t>bmw</a:t>
            </a:r>
            <a:r>
              <a:rPr lang="en-IN" dirty="0"/>
              <a:t>', '</a:t>
            </a:r>
            <a:r>
              <a:rPr lang="en-IN" dirty="0" err="1"/>
              <a:t>mercedes</a:t>
            </a:r>
            <a:r>
              <a:rPr lang="en-IN" dirty="0"/>
              <a:t>'])</a:t>
            </a:r>
          </a:p>
        </p:txBody>
      </p:sp>
    </p:spTree>
    <p:extLst>
      <p:ext uri="{BB962C8B-B14F-4D97-AF65-F5344CB8AC3E}">
        <p14:creationId xmlns:p14="http://schemas.microsoft.com/office/powerpoint/2010/main" val="3570888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Tuple </a:t>
            </a:r>
            <a:r>
              <a:rPr lang="en-IN" dirty="0" smtClean="0"/>
              <a:t>Methods</a:t>
            </a:r>
            <a:br>
              <a:rPr lang="en-IN" dirty="0" smtClean="0"/>
            </a:br>
            <a:r>
              <a:rPr lang="en-IN" dirty="0" smtClean="0"/>
              <a:t>&gt;&gt;&gt; </a:t>
            </a:r>
            <a:r>
              <a:rPr lang="en-IN" dirty="0" err="1" smtClean="0"/>
              <a:t>dir</a:t>
            </a:r>
            <a:r>
              <a:rPr lang="en-IN" dirty="0" smtClean="0"/>
              <a:t>(tuple</a:t>
            </a:r>
            <a:r>
              <a:rPr lang="en-IN" dirty="0"/>
              <a:t>)</a:t>
            </a:r>
          </a:p>
        </p:txBody>
      </p:sp>
      <p:pic>
        <p:nvPicPr>
          <p:cNvPr id="4" name="Content Placeholder 3">
            <a:extLst>
              <a:ext uri="{FF2B5EF4-FFF2-40B4-BE49-F238E27FC236}">
                <a16:creationId xmlns="" xmlns:a16="http://schemas.microsoft.com/office/drawing/2014/main" id="{C1BC0D7F-D21A-4D3B-899D-41BC8B857E3B}"/>
              </a:ext>
            </a:extLst>
          </p:cNvPr>
          <p:cNvPicPr>
            <a:picLocks noGrp="1" noChangeAspect="1"/>
          </p:cNvPicPr>
          <p:nvPr>
            <p:ph idx="1"/>
          </p:nvPr>
        </p:nvPicPr>
        <p:blipFill>
          <a:blip r:embed="rId2"/>
          <a:stretch>
            <a:fillRect/>
          </a:stretch>
        </p:blipFill>
        <p:spPr>
          <a:xfrm>
            <a:off x="1104900" y="2004263"/>
            <a:ext cx="10515600" cy="2990012"/>
          </a:xfrm>
          <a:prstGeom prst="rect">
            <a:avLst/>
          </a:prstGeom>
        </p:spPr>
      </p:pic>
      <p:pic>
        <p:nvPicPr>
          <p:cNvPr id="5" name="Content Placeholder 4">
            <a:extLst>
              <a:ext uri="{FF2B5EF4-FFF2-40B4-BE49-F238E27FC236}">
                <a16:creationId xmlns="" xmlns:a16="http://schemas.microsoft.com/office/drawing/2014/main" id="{29DE241B-8FB4-4733-B351-CFFC6F118F68}"/>
              </a:ext>
            </a:extLst>
          </p:cNvPr>
          <p:cNvPicPr>
            <a:picLocks noChangeAspect="1"/>
          </p:cNvPicPr>
          <p:nvPr/>
        </p:nvPicPr>
        <p:blipFill>
          <a:blip r:embed="rId3"/>
          <a:stretch>
            <a:fillRect/>
          </a:stretch>
        </p:blipFill>
        <p:spPr>
          <a:xfrm>
            <a:off x="2248243" y="4994275"/>
            <a:ext cx="9372257" cy="1863725"/>
          </a:xfrm>
          <a:prstGeom prst="rect">
            <a:avLst/>
          </a:prstGeom>
        </p:spPr>
      </p:pic>
    </p:spTree>
    <p:extLst>
      <p:ext uri="{BB962C8B-B14F-4D97-AF65-F5344CB8AC3E}">
        <p14:creationId xmlns:p14="http://schemas.microsoft.com/office/powerpoint/2010/main" val="2202038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Tuple Packing and Unpacking</a:t>
            </a:r>
          </a:p>
        </p:txBody>
      </p:sp>
      <p:sp>
        <p:nvSpPr>
          <p:cNvPr id="3" name="Content Placeholder 2"/>
          <p:cNvSpPr>
            <a:spLocks noGrp="1"/>
          </p:cNvSpPr>
          <p:nvPr>
            <p:ph idx="1"/>
          </p:nvPr>
        </p:nvSpPr>
        <p:spPr/>
        <p:txBody>
          <a:bodyPr/>
          <a:lstStyle/>
          <a:p>
            <a:pPr marL="0" indent="0">
              <a:buNone/>
            </a:pPr>
            <a:r>
              <a:rPr lang="en-US" dirty="0" smtClean="0"/>
              <a:t>The statement t = 12345, 54321, 'hello!' is an example of tuple packing.</a:t>
            </a:r>
          </a:p>
          <a:p>
            <a:pPr marL="0" indent="0">
              <a:buNone/>
            </a:pPr>
            <a:endParaRPr lang="en-GB" dirty="0" smtClean="0"/>
          </a:p>
          <a:p>
            <a:pPr marL="0" indent="0">
              <a:buNone/>
            </a:pPr>
            <a:endParaRPr lang="en-GB" dirty="0" smtClean="0"/>
          </a:p>
          <a:p>
            <a:pPr marL="0" indent="0">
              <a:buNone/>
            </a:pPr>
            <a:r>
              <a:rPr lang="en-US" dirty="0"/>
              <a:t>The reverse operation of tuple packing is also possible. This operation is called tuple unpacking and works for any sequence on the right-hand side.</a:t>
            </a:r>
          </a:p>
          <a:p>
            <a:pPr marL="0" indent="0">
              <a:buNone/>
            </a:pPr>
            <a:endParaRPr lang="en-IN" dirty="0"/>
          </a:p>
        </p:txBody>
      </p:sp>
      <p:pic>
        <p:nvPicPr>
          <p:cNvPr id="4" name="Picture 3">
            <a:extLst>
              <a:ext uri="{FF2B5EF4-FFF2-40B4-BE49-F238E27FC236}">
                <a16:creationId xmlns="" xmlns:a16="http://schemas.microsoft.com/office/drawing/2014/main" id="{1EF97801-1B4A-4D07-8ADB-F891D856426F}"/>
              </a:ext>
            </a:extLst>
          </p:cNvPr>
          <p:cNvPicPr>
            <a:picLocks noChangeAspect="1"/>
          </p:cNvPicPr>
          <p:nvPr/>
        </p:nvPicPr>
        <p:blipFill>
          <a:blip r:embed="rId2"/>
          <a:stretch>
            <a:fillRect/>
          </a:stretch>
        </p:blipFill>
        <p:spPr>
          <a:xfrm>
            <a:off x="4633912" y="2419446"/>
            <a:ext cx="2924175" cy="904875"/>
          </a:xfrm>
          <a:prstGeom prst="rect">
            <a:avLst/>
          </a:prstGeom>
        </p:spPr>
      </p:pic>
      <p:pic>
        <p:nvPicPr>
          <p:cNvPr id="5" name="Picture 4">
            <a:extLst>
              <a:ext uri="{FF2B5EF4-FFF2-40B4-BE49-F238E27FC236}">
                <a16:creationId xmlns="" xmlns:a16="http://schemas.microsoft.com/office/drawing/2014/main" id="{3EA4DD6C-E4DD-4FAD-A4C1-B4E3F1480320}"/>
              </a:ext>
            </a:extLst>
          </p:cNvPr>
          <p:cNvPicPr>
            <a:picLocks noChangeAspect="1"/>
          </p:cNvPicPr>
          <p:nvPr/>
        </p:nvPicPr>
        <p:blipFill>
          <a:blip r:embed="rId3"/>
          <a:stretch>
            <a:fillRect/>
          </a:stretch>
        </p:blipFill>
        <p:spPr>
          <a:xfrm>
            <a:off x="5415643" y="4414838"/>
            <a:ext cx="1695450" cy="1762125"/>
          </a:xfrm>
          <a:prstGeom prst="rect">
            <a:avLst/>
          </a:prstGeom>
        </p:spPr>
      </p:pic>
    </p:spTree>
    <p:extLst>
      <p:ext uri="{BB962C8B-B14F-4D97-AF65-F5344CB8AC3E}">
        <p14:creationId xmlns:p14="http://schemas.microsoft.com/office/powerpoint/2010/main" val="3967088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975"/>
          </a:xfrm>
        </p:spPr>
        <p:txBody>
          <a:bodyPr/>
          <a:lstStyle/>
          <a:p>
            <a:r>
              <a:rPr lang="en-IN" dirty="0"/>
              <a:t>syntax for creating a tuple is</a:t>
            </a:r>
          </a:p>
        </p:txBody>
      </p:sp>
      <p:pic>
        <p:nvPicPr>
          <p:cNvPr id="4" name="Content Placeholder 3"/>
          <p:cNvPicPr>
            <a:picLocks noGrp="1" noChangeAspect="1"/>
          </p:cNvPicPr>
          <p:nvPr>
            <p:ph idx="1"/>
          </p:nvPr>
        </p:nvPicPr>
        <p:blipFill>
          <a:blip r:embed="rId2"/>
          <a:stretch>
            <a:fillRect/>
          </a:stretch>
        </p:blipFill>
        <p:spPr>
          <a:xfrm>
            <a:off x="1539434" y="1181100"/>
            <a:ext cx="9814366" cy="2008981"/>
          </a:xfrm>
          <a:prstGeom prst="rect">
            <a:avLst/>
          </a:prstGeom>
        </p:spPr>
      </p:pic>
      <p:sp>
        <p:nvSpPr>
          <p:cNvPr id="5" name="Rectangle 4"/>
          <p:cNvSpPr/>
          <p:nvPr/>
        </p:nvSpPr>
        <p:spPr>
          <a:xfrm>
            <a:off x="1950816" y="3190081"/>
            <a:ext cx="7650383" cy="2554545"/>
          </a:xfrm>
          <a:prstGeom prst="rect">
            <a:avLst/>
          </a:prstGeom>
        </p:spPr>
        <p:txBody>
          <a:bodyPr wrap="square">
            <a:spAutoFit/>
          </a:bodyPr>
          <a:lstStyle/>
          <a:p>
            <a:r>
              <a:rPr lang="en-IN" sz="2000" dirty="0"/>
              <a:t>&gt;&gt;&gt; internet = ("</a:t>
            </a:r>
            <a:r>
              <a:rPr lang="en-IN" sz="2000" dirty="0" err="1"/>
              <a:t>cern</a:t>
            </a:r>
            <a:r>
              <a:rPr lang="en-IN" sz="2000" dirty="0"/>
              <a:t>", "</a:t>
            </a:r>
            <a:r>
              <a:rPr lang="en-IN" sz="2000" dirty="0" err="1"/>
              <a:t>timbernerslee</a:t>
            </a:r>
            <a:r>
              <a:rPr lang="en-IN" sz="2000" dirty="0"/>
              <a:t>", "www", 1980)</a:t>
            </a:r>
          </a:p>
          <a:p>
            <a:r>
              <a:rPr lang="en-IN" sz="2000" dirty="0"/>
              <a:t>&gt;&gt;&gt; type(internet</a:t>
            </a:r>
            <a:r>
              <a:rPr lang="en-IN" sz="2000" dirty="0" smtClean="0"/>
              <a:t>)</a:t>
            </a:r>
          </a:p>
          <a:p>
            <a:r>
              <a:rPr lang="en-IN" sz="2000" dirty="0" smtClean="0"/>
              <a:t>&lt;class 'tuple'&gt;</a:t>
            </a:r>
          </a:p>
          <a:p>
            <a:r>
              <a:rPr lang="en-IN" sz="2000" dirty="0" smtClean="0"/>
              <a:t>&gt;&gt;&gt; </a:t>
            </a:r>
            <a:r>
              <a:rPr lang="en-IN" sz="2000" dirty="0"/>
              <a:t>f1 = "</a:t>
            </a:r>
            <a:r>
              <a:rPr lang="en-IN" sz="2000" dirty="0" err="1"/>
              <a:t>ferrari</a:t>
            </a:r>
            <a:r>
              <a:rPr lang="en-IN" sz="2000" dirty="0"/>
              <a:t>", "</a:t>
            </a:r>
            <a:r>
              <a:rPr lang="en-IN" sz="2000" dirty="0" err="1"/>
              <a:t>redbull</a:t>
            </a:r>
            <a:r>
              <a:rPr lang="en-IN" sz="2000" dirty="0"/>
              <a:t>", "</a:t>
            </a:r>
            <a:r>
              <a:rPr lang="en-IN" sz="2000" dirty="0" err="1"/>
              <a:t>mercedes</a:t>
            </a:r>
            <a:r>
              <a:rPr lang="en-IN" sz="2000" dirty="0"/>
              <a:t>", "</a:t>
            </a:r>
            <a:r>
              <a:rPr lang="en-IN" sz="2000" dirty="0" err="1"/>
              <a:t>williams</a:t>
            </a:r>
            <a:r>
              <a:rPr lang="en-IN" sz="2000" dirty="0"/>
              <a:t>", "</a:t>
            </a:r>
            <a:r>
              <a:rPr lang="en-IN" sz="2000" dirty="0" err="1"/>
              <a:t>renault</a:t>
            </a:r>
            <a:r>
              <a:rPr lang="en-IN" sz="2000" dirty="0"/>
              <a:t>"</a:t>
            </a:r>
          </a:p>
          <a:p>
            <a:r>
              <a:rPr lang="en-IN" sz="2000" dirty="0"/>
              <a:t>&gt;&gt;&gt; f1</a:t>
            </a:r>
          </a:p>
          <a:p>
            <a:r>
              <a:rPr lang="en-IN" sz="2000" dirty="0"/>
              <a:t>('</a:t>
            </a:r>
            <a:r>
              <a:rPr lang="en-IN" sz="2000" dirty="0" err="1"/>
              <a:t>ferrari</a:t>
            </a:r>
            <a:r>
              <a:rPr lang="en-IN" sz="2000" dirty="0"/>
              <a:t>', '</a:t>
            </a:r>
            <a:r>
              <a:rPr lang="en-IN" sz="2000" dirty="0" err="1"/>
              <a:t>redbull</a:t>
            </a:r>
            <a:r>
              <a:rPr lang="en-IN" sz="2000" dirty="0"/>
              <a:t>', '</a:t>
            </a:r>
            <a:r>
              <a:rPr lang="en-IN" sz="2000" dirty="0" err="1"/>
              <a:t>mercedes</a:t>
            </a:r>
            <a:r>
              <a:rPr lang="en-IN" sz="2000" dirty="0"/>
              <a:t>', '</a:t>
            </a:r>
            <a:r>
              <a:rPr lang="en-IN" sz="2000" dirty="0" err="1"/>
              <a:t>williams</a:t>
            </a:r>
            <a:r>
              <a:rPr lang="en-IN" sz="2000" dirty="0"/>
              <a:t>', '</a:t>
            </a:r>
            <a:r>
              <a:rPr lang="en-IN" sz="2000" dirty="0" err="1"/>
              <a:t>renault</a:t>
            </a:r>
            <a:r>
              <a:rPr lang="en-IN" sz="2000" dirty="0"/>
              <a:t>')</a:t>
            </a:r>
          </a:p>
          <a:p>
            <a:r>
              <a:rPr lang="en-IN" sz="2000" dirty="0"/>
              <a:t>&gt;&gt;&gt; type(f1)</a:t>
            </a:r>
          </a:p>
          <a:p>
            <a:r>
              <a:rPr lang="en-IN" sz="2000" dirty="0"/>
              <a:t>&lt;class 'tuple</a:t>
            </a:r>
            <a:r>
              <a:rPr lang="en-IN" sz="2000" dirty="0" smtClean="0"/>
              <a:t>'&gt;</a:t>
            </a:r>
            <a:endParaRPr lang="en-IN" sz="2000" dirty="0"/>
          </a:p>
        </p:txBody>
      </p:sp>
    </p:spTree>
    <p:extLst>
      <p:ext uri="{BB962C8B-B14F-4D97-AF65-F5344CB8AC3E}">
        <p14:creationId xmlns:p14="http://schemas.microsoft.com/office/powerpoint/2010/main" val="28320647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r>
              <a:rPr lang="en-US" sz="3600" dirty="0"/>
              <a:t>Program to Iterate Over Items in Tuples Using for </a:t>
            </a:r>
            <a:r>
              <a:rPr lang="en-US" sz="3600" dirty="0" smtClean="0"/>
              <a:t>Loop</a:t>
            </a:r>
            <a:endParaRPr lang="en-IN" sz="3600" dirty="0"/>
          </a:p>
        </p:txBody>
      </p:sp>
      <p:sp>
        <p:nvSpPr>
          <p:cNvPr id="3" name="Content Placeholder 2"/>
          <p:cNvSpPr>
            <a:spLocks noGrp="1"/>
          </p:cNvSpPr>
          <p:nvPr>
            <p:ph idx="1"/>
          </p:nvPr>
        </p:nvSpPr>
        <p:spPr>
          <a:xfrm>
            <a:off x="838200" y="1257300"/>
            <a:ext cx="10515600" cy="4919663"/>
          </a:xfrm>
        </p:spPr>
        <p:txBody>
          <a:bodyPr/>
          <a:lstStyle/>
          <a:p>
            <a:pPr marL="0" indent="0">
              <a:buNone/>
            </a:pPr>
            <a:r>
              <a:rPr lang="en-IN" dirty="0" err="1"/>
              <a:t>ocean_animals</a:t>
            </a:r>
            <a:r>
              <a:rPr lang="en-IN" dirty="0"/>
              <a:t> = ("</a:t>
            </a:r>
            <a:r>
              <a:rPr lang="en-IN" dirty="0" err="1"/>
              <a:t>electric_eel</a:t>
            </a:r>
            <a:r>
              <a:rPr lang="en-IN" dirty="0"/>
              <a:t>", "</a:t>
            </a:r>
            <a:r>
              <a:rPr lang="en-IN" dirty="0" err="1"/>
              <a:t>jelly_fish</a:t>
            </a:r>
            <a:r>
              <a:rPr lang="en-IN" dirty="0"/>
              <a:t>", "shrimp", "turtle", "</a:t>
            </a:r>
            <a:r>
              <a:rPr lang="en-IN" dirty="0" err="1"/>
              <a:t>blue_whale</a:t>
            </a:r>
            <a:r>
              <a:rPr lang="en-IN" dirty="0"/>
              <a:t>")</a:t>
            </a:r>
          </a:p>
          <a:p>
            <a:pPr marL="0" indent="0">
              <a:buNone/>
            </a:pPr>
            <a:r>
              <a:rPr lang="en-IN" dirty="0"/>
              <a:t>for </a:t>
            </a:r>
            <a:r>
              <a:rPr lang="en-IN" dirty="0" err="1"/>
              <a:t>i</a:t>
            </a:r>
            <a:r>
              <a:rPr lang="en-IN" dirty="0"/>
              <a:t> in </a:t>
            </a:r>
            <a:r>
              <a:rPr lang="en-IN" dirty="0" err="1"/>
              <a:t>ocean_animals</a:t>
            </a:r>
            <a:r>
              <a:rPr lang="en-IN" dirty="0"/>
              <a:t>:</a:t>
            </a:r>
          </a:p>
          <a:p>
            <a:pPr marL="0" indent="0">
              <a:buNone/>
            </a:pPr>
            <a:r>
              <a:rPr lang="en-IN" dirty="0"/>
              <a:t>    print(f"{</a:t>
            </a:r>
            <a:r>
              <a:rPr lang="en-IN" dirty="0" err="1"/>
              <a:t>i</a:t>
            </a:r>
            <a:r>
              <a:rPr lang="en-IN" dirty="0"/>
              <a:t>} is an ocean animal")</a:t>
            </a:r>
          </a:p>
        </p:txBody>
      </p:sp>
    </p:spTree>
    <p:extLst>
      <p:ext uri="{BB962C8B-B14F-4D97-AF65-F5344CB8AC3E}">
        <p14:creationId xmlns:p14="http://schemas.microsoft.com/office/powerpoint/2010/main" val="3527567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r>
              <a:rPr lang="en-US" dirty="0"/>
              <a:t>Using zip() Function</a:t>
            </a:r>
            <a:endParaRPr lang="en-IN" dirty="0"/>
          </a:p>
        </p:txBody>
      </p:sp>
      <p:sp>
        <p:nvSpPr>
          <p:cNvPr id="3" name="Content Placeholder 2"/>
          <p:cNvSpPr>
            <a:spLocks noGrp="1"/>
          </p:cNvSpPr>
          <p:nvPr>
            <p:ph idx="1"/>
          </p:nvPr>
        </p:nvSpPr>
        <p:spPr>
          <a:xfrm>
            <a:off x="838200" y="1333500"/>
            <a:ext cx="10515600" cy="4843463"/>
          </a:xfrm>
        </p:spPr>
        <p:txBody>
          <a:bodyPr/>
          <a:lstStyle/>
          <a:p>
            <a:r>
              <a:rPr lang="en-US" dirty="0"/>
              <a:t>The zip() function makes a sequence that aggregates elements from each of the </a:t>
            </a:r>
            <a:r>
              <a:rPr lang="en-US" dirty="0" err="1"/>
              <a:t>iterables</a:t>
            </a:r>
            <a:r>
              <a:rPr lang="en-US" dirty="0"/>
              <a:t> (can be zero or more). </a:t>
            </a:r>
          </a:p>
          <a:p>
            <a:r>
              <a:rPr lang="en-US" dirty="0"/>
              <a:t>The syntax for zip() function is,</a:t>
            </a:r>
          </a:p>
          <a:p>
            <a:pPr marL="0" indent="0">
              <a:buNone/>
            </a:pPr>
            <a:r>
              <a:rPr lang="en-US" dirty="0"/>
              <a:t>			</a:t>
            </a:r>
            <a:r>
              <a:rPr lang="en-US" b="1" i="1" dirty="0"/>
              <a:t>zip(*</a:t>
            </a:r>
            <a:r>
              <a:rPr lang="en-US" b="1" i="1" dirty="0" err="1"/>
              <a:t>iterables</a:t>
            </a:r>
            <a:r>
              <a:rPr lang="en-US" b="1" i="1" dirty="0"/>
              <a:t>)</a:t>
            </a:r>
          </a:p>
          <a:p>
            <a:r>
              <a:rPr lang="en-US" dirty="0"/>
              <a:t>An </a:t>
            </a:r>
            <a:r>
              <a:rPr lang="en-US" dirty="0" err="1"/>
              <a:t>iterable</a:t>
            </a:r>
            <a:r>
              <a:rPr lang="en-US" dirty="0"/>
              <a:t> can be a list, string, or dictionary. It returns a sequence of tuples, where the </a:t>
            </a:r>
            <a:r>
              <a:rPr lang="en-US" dirty="0" err="1"/>
              <a:t>i-th</a:t>
            </a:r>
            <a:r>
              <a:rPr lang="en-US" dirty="0"/>
              <a:t> tuple contains the </a:t>
            </a:r>
            <a:r>
              <a:rPr lang="en-US" dirty="0" err="1"/>
              <a:t>i-th</a:t>
            </a:r>
            <a:r>
              <a:rPr lang="en-US" dirty="0"/>
              <a:t> element from each of the </a:t>
            </a:r>
            <a:r>
              <a:rPr lang="en-US" dirty="0" err="1"/>
              <a:t>iterables</a:t>
            </a:r>
            <a:r>
              <a:rPr lang="en-US" dirty="0"/>
              <a:t>.</a:t>
            </a:r>
          </a:p>
          <a:p>
            <a:endParaRPr lang="en-IN" dirty="0"/>
          </a:p>
        </p:txBody>
      </p:sp>
      <p:pic>
        <p:nvPicPr>
          <p:cNvPr id="4" name="Picture 3">
            <a:extLst>
              <a:ext uri="{FF2B5EF4-FFF2-40B4-BE49-F238E27FC236}">
                <a16:creationId xmlns="" xmlns:a16="http://schemas.microsoft.com/office/drawing/2014/main" id="{2BC50C5C-6872-4DF1-91D9-4066D1F53E2A}"/>
              </a:ext>
            </a:extLst>
          </p:cNvPr>
          <p:cNvPicPr>
            <a:picLocks noChangeAspect="1"/>
          </p:cNvPicPr>
          <p:nvPr/>
        </p:nvPicPr>
        <p:blipFill>
          <a:blip r:embed="rId2"/>
          <a:stretch>
            <a:fillRect/>
          </a:stretch>
        </p:blipFill>
        <p:spPr>
          <a:xfrm>
            <a:off x="4312045" y="4191000"/>
            <a:ext cx="3567909" cy="1776413"/>
          </a:xfrm>
          <a:prstGeom prst="rect">
            <a:avLst/>
          </a:prstGeom>
        </p:spPr>
      </p:pic>
    </p:spTree>
    <p:extLst>
      <p:ext uri="{BB962C8B-B14F-4D97-AF65-F5344CB8AC3E}">
        <p14:creationId xmlns:p14="http://schemas.microsoft.com/office/powerpoint/2010/main" val="1822622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IN" sz="2400" dirty="0" smtClean="0"/>
              <a:t> </a:t>
            </a:r>
            <a:r>
              <a:rPr lang="en-IN" sz="2400" dirty="0"/>
              <a:t>&gt;&gt;&gt; x = [1, 2, 3]</a:t>
            </a:r>
          </a:p>
          <a:p>
            <a:pPr marL="0" indent="0">
              <a:buNone/>
            </a:pPr>
            <a:r>
              <a:rPr lang="es-ES" sz="2400" dirty="0" smtClean="0"/>
              <a:t>&gt;&gt;&gt; </a:t>
            </a:r>
            <a:r>
              <a:rPr lang="es-ES" sz="2400" dirty="0"/>
              <a:t>y = [4, 5, 6]</a:t>
            </a:r>
          </a:p>
          <a:p>
            <a:pPr marL="0" indent="0">
              <a:buNone/>
            </a:pPr>
            <a:r>
              <a:rPr lang="en-IN" sz="2400" dirty="0" smtClean="0"/>
              <a:t>&gt;&gt;&gt; </a:t>
            </a:r>
            <a:r>
              <a:rPr lang="en-IN" sz="2400" dirty="0"/>
              <a:t>zipped = zip(x, y)</a:t>
            </a:r>
          </a:p>
          <a:p>
            <a:pPr marL="0" indent="0">
              <a:buNone/>
            </a:pPr>
            <a:r>
              <a:rPr lang="en-IN" sz="2400" dirty="0" smtClean="0"/>
              <a:t>&gt;&gt;&gt; </a:t>
            </a:r>
            <a:r>
              <a:rPr lang="en-IN" sz="2400" dirty="0"/>
              <a:t>list(zipped)</a:t>
            </a:r>
          </a:p>
          <a:p>
            <a:pPr marL="0" indent="0">
              <a:buNone/>
            </a:pPr>
            <a:r>
              <a:rPr lang="en-IN" sz="2400" dirty="0"/>
              <a:t>[(</a:t>
            </a:r>
            <a:r>
              <a:rPr lang="en-IN" sz="2400" dirty="0" smtClean="0"/>
              <a:t>1, </a:t>
            </a:r>
            <a:r>
              <a:rPr lang="en-IN" sz="2400" dirty="0"/>
              <a:t>4), (2, 5), (3, 6</a:t>
            </a:r>
            <a:r>
              <a:rPr lang="en-IN" sz="2400" dirty="0" smtClean="0"/>
              <a:t>)]</a:t>
            </a:r>
          </a:p>
          <a:p>
            <a:pPr marL="0" indent="0">
              <a:buNone/>
            </a:pPr>
            <a:r>
              <a:rPr lang="en-GB" sz="2400" dirty="0" smtClean="0"/>
              <a:t>Example 2:</a:t>
            </a:r>
            <a:endParaRPr lang="en-IN" sz="2400" dirty="0" smtClean="0"/>
          </a:p>
          <a:p>
            <a:pPr marL="0" indent="0">
              <a:buNone/>
            </a:pPr>
            <a:r>
              <a:rPr lang="en-IN" dirty="0"/>
              <a:t>USN</a:t>
            </a:r>
            <a:r>
              <a:rPr lang="en-IN" dirty="0" smtClean="0"/>
              <a:t>=("17EC001","17EC002","17EC003","17EC004</a:t>
            </a:r>
            <a:r>
              <a:rPr lang="en-IN" dirty="0"/>
              <a:t>")</a:t>
            </a:r>
          </a:p>
          <a:p>
            <a:pPr marL="0" indent="0">
              <a:buNone/>
            </a:pPr>
            <a:r>
              <a:rPr lang="en-IN" dirty="0"/>
              <a:t>Name</a:t>
            </a:r>
            <a:r>
              <a:rPr lang="en-IN" dirty="0" smtClean="0"/>
              <a:t>=(“</a:t>
            </a:r>
            <a:r>
              <a:rPr lang="en-IN" dirty="0" err="1" smtClean="0"/>
              <a:t>abc</a:t>
            </a:r>
            <a:r>
              <a:rPr lang="en-IN" dirty="0" smtClean="0"/>
              <a:t>",“</a:t>
            </a:r>
            <a:r>
              <a:rPr lang="en-IN" dirty="0" err="1" smtClean="0"/>
              <a:t>def</a:t>
            </a:r>
            <a:r>
              <a:rPr lang="en-IN" dirty="0" smtClean="0"/>
              <a:t>",“</a:t>
            </a:r>
            <a:r>
              <a:rPr lang="en-IN" dirty="0" err="1" smtClean="0"/>
              <a:t>ijk</a:t>
            </a:r>
            <a:r>
              <a:rPr lang="en-IN" dirty="0" smtClean="0"/>
              <a:t>",“</a:t>
            </a:r>
            <a:r>
              <a:rPr lang="en-IN" dirty="0" err="1" smtClean="0"/>
              <a:t>lmn</a:t>
            </a:r>
            <a:r>
              <a:rPr lang="en-IN" dirty="0" smtClean="0"/>
              <a:t>")</a:t>
            </a:r>
            <a:endParaRPr lang="en-IN" dirty="0"/>
          </a:p>
          <a:p>
            <a:pPr marL="0" indent="0">
              <a:buNone/>
            </a:pPr>
            <a:r>
              <a:rPr lang="en-IN" dirty="0" err="1"/>
              <a:t>USN_Name</a:t>
            </a:r>
            <a:r>
              <a:rPr lang="en-IN" dirty="0"/>
              <a:t> = list(zip(USN, Name))</a:t>
            </a:r>
          </a:p>
          <a:p>
            <a:pPr marL="0" indent="0">
              <a:buNone/>
            </a:pPr>
            <a:r>
              <a:rPr lang="en-IN" dirty="0"/>
              <a:t>print(</a:t>
            </a:r>
            <a:r>
              <a:rPr lang="en-IN" dirty="0" err="1"/>
              <a:t>USN_Name</a:t>
            </a:r>
            <a:r>
              <a:rPr lang="en-IN" dirty="0"/>
              <a:t>)</a:t>
            </a:r>
          </a:p>
        </p:txBody>
      </p:sp>
    </p:spTree>
    <p:extLst>
      <p:ext uri="{BB962C8B-B14F-4D97-AF65-F5344CB8AC3E}">
        <p14:creationId xmlns:p14="http://schemas.microsoft.com/office/powerpoint/2010/main" val="1436452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To loop over two or more sequences at the same time, the entries can be paired with the zip() function.</a:t>
            </a:r>
          </a:p>
          <a:p>
            <a:endParaRPr lang="en-IN" dirty="0"/>
          </a:p>
        </p:txBody>
      </p:sp>
      <p:pic>
        <p:nvPicPr>
          <p:cNvPr id="4" name="Picture 3">
            <a:extLst>
              <a:ext uri="{FF2B5EF4-FFF2-40B4-BE49-F238E27FC236}">
                <a16:creationId xmlns="" xmlns:a16="http://schemas.microsoft.com/office/drawing/2014/main" id="{F2B55204-06A3-4788-BF17-A5DF6BBB732C}"/>
              </a:ext>
            </a:extLst>
          </p:cNvPr>
          <p:cNvPicPr>
            <a:picLocks noChangeAspect="1"/>
          </p:cNvPicPr>
          <p:nvPr/>
        </p:nvPicPr>
        <p:blipFill>
          <a:blip r:embed="rId2"/>
          <a:stretch>
            <a:fillRect/>
          </a:stretch>
        </p:blipFill>
        <p:spPr>
          <a:xfrm>
            <a:off x="3586162" y="3042945"/>
            <a:ext cx="5019675" cy="2223947"/>
          </a:xfrm>
          <a:prstGeom prst="rect">
            <a:avLst/>
          </a:prstGeom>
        </p:spPr>
      </p:pic>
    </p:spTree>
    <p:extLst>
      <p:ext uri="{BB962C8B-B14F-4D97-AF65-F5344CB8AC3E}">
        <p14:creationId xmlns:p14="http://schemas.microsoft.com/office/powerpoint/2010/main" val="13558565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2625"/>
          </a:xfrm>
        </p:spPr>
        <p:txBody>
          <a:bodyPr>
            <a:normAutofit fontScale="90000"/>
          </a:bodyPr>
          <a:lstStyle/>
          <a:p>
            <a:r>
              <a:rPr lang="en-IN" dirty="0"/>
              <a:t>Populating tuples with items</a:t>
            </a:r>
          </a:p>
        </p:txBody>
      </p:sp>
      <p:sp>
        <p:nvSpPr>
          <p:cNvPr id="3" name="Content Placeholder 2"/>
          <p:cNvSpPr>
            <a:spLocks noGrp="1"/>
          </p:cNvSpPr>
          <p:nvPr>
            <p:ph idx="1"/>
          </p:nvPr>
        </p:nvSpPr>
        <p:spPr>
          <a:xfrm>
            <a:off x="838200" y="1257300"/>
            <a:ext cx="10515600" cy="4919663"/>
          </a:xfrm>
        </p:spPr>
        <p:txBody>
          <a:bodyPr>
            <a:normAutofit fontScale="70000" lnSpcReduction="20000"/>
          </a:bodyPr>
          <a:lstStyle/>
          <a:p>
            <a:pPr marL="0" indent="0">
              <a:buNone/>
            </a:pPr>
            <a:r>
              <a:rPr lang="en-IN" dirty="0" err="1"/>
              <a:t>tuple_items</a:t>
            </a:r>
            <a:r>
              <a:rPr lang="en-IN" dirty="0"/>
              <a:t> = ()</a:t>
            </a:r>
          </a:p>
          <a:p>
            <a:pPr marL="0" indent="0">
              <a:buNone/>
            </a:pPr>
            <a:r>
              <a:rPr lang="en-IN" dirty="0" err="1"/>
              <a:t>total_items</a:t>
            </a:r>
            <a:r>
              <a:rPr lang="en-IN" dirty="0"/>
              <a:t> = </a:t>
            </a:r>
            <a:r>
              <a:rPr lang="en-IN" dirty="0" err="1"/>
              <a:t>int</a:t>
            </a:r>
            <a:r>
              <a:rPr lang="en-IN" dirty="0"/>
              <a:t>(input("Enter the total number of items: "))</a:t>
            </a:r>
          </a:p>
          <a:p>
            <a:pPr marL="0" indent="0">
              <a:buNone/>
            </a:pPr>
            <a:r>
              <a:rPr lang="en-IN" dirty="0"/>
              <a:t>for </a:t>
            </a:r>
            <a:r>
              <a:rPr lang="en-IN" dirty="0" err="1"/>
              <a:t>i</a:t>
            </a:r>
            <a:r>
              <a:rPr lang="en-IN" dirty="0"/>
              <a:t> in range(</a:t>
            </a:r>
            <a:r>
              <a:rPr lang="en-IN" dirty="0" err="1"/>
              <a:t>total_items</a:t>
            </a:r>
            <a:r>
              <a:rPr lang="en-IN" dirty="0"/>
              <a:t>):</a:t>
            </a:r>
          </a:p>
          <a:p>
            <a:pPr marL="0" indent="0">
              <a:buNone/>
            </a:pPr>
            <a:r>
              <a:rPr lang="en-IN" dirty="0"/>
              <a:t>    </a:t>
            </a:r>
            <a:r>
              <a:rPr lang="en-IN" dirty="0" err="1"/>
              <a:t>user_input</a:t>
            </a:r>
            <a:r>
              <a:rPr lang="en-IN" dirty="0"/>
              <a:t> = </a:t>
            </a:r>
            <a:r>
              <a:rPr lang="en-IN" dirty="0" err="1"/>
              <a:t>int</a:t>
            </a:r>
            <a:r>
              <a:rPr lang="en-IN" dirty="0"/>
              <a:t>(input("Enter a number: "))</a:t>
            </a:r>
          </a:p>
          <a:p>
            <a:pPr marL="0" indent="0">
              <a:buNone/>
            </a:pPr>
            <a:r>
              <a:rPr lang="en-IN" dirty="0"/>
              <a:t>    </a:t>
            </a:r>
            <a:r>
              <a:rPr lang="en-IN" dirty="0" err="1"/>
              <a:t>tuple_items</a:t>
            </a:r>
            <a:r>
              <a:rPr lang="en-IN" dirty="0"/>
              <a:t> += (</a:t>
            </a:r>
            <a:r>
              <a:rPr lang="en-IN" dirty="0" err="1"/>
              <a:t>user_input</a:t>
            </a:r>
            <a:r>
              <a:rPr lang="en-IN" dirty="0"/>
              <a:t>,)</a:t>
            </a:r>
          </a:p>
          <a:p>
            <a:pPr marL="0" indent="0">
              <a:buNone/>
            </a:pPr>
            <a:r>
              <a:rPr lang="en-IN" dirty="0"/>
              <a:t>print(</a:t>
            </a:r>
            <a:r>
              <a:rPr lang="en-IN" dirty="0" err="1"/>
              <a:t>f"Items</a:t>
            </a:r>
            <a:r>
              <a:rPr lang="en-IN" dirty="0"/>
              <a:t> added to tuple are {</a:t>
            </a:r>
            <a:r>
              <a:rPr lang="en-IN" dirty="0" err="1"/>
              <a:t>tuple_items</a:t>
            </a:r>
            <a:r>
              <a:rPr lang="en-IN" dirty="0"/>
              <a:t>}")</a:t>
            </a:r>
          </a:p>
          <a:p>
            <a:pPr marL="0" indent="0">
              <a:buNone/>
            </a:pPr>
            <a:endParaRPr lang="en-IN" dirty="0"/>
          </a:p>
          <a:p>
            <a:pPr marL="0" indent="0">
              <a:buNone/>
            </a:pPr>
            <a:r>
              <a:rPr lang="en-IN" dirty="0" err="1"/>
              <a:t>list_items</a:t>
            </a:r>
            <a:r>
              <a:rPr lang="en-IN" dirty="0"/>
              <a:t> = []</a:t>
            </a:r>
          </a:p>
          <a:p>
            <a:pPr marL="0" indent="0">
              <a:buNone/>
            </a:pPr>
            <a:r>
              <a:rPr lang="en-IN" dirty="0" err="1"/>
              <a:t>total_items</a:t>
            </a:r>
            <a:r>
              <a:rPr lang="en-IN" dirty="0"/>
              <a:t> = </a:t>
            </a:r>
            <a:r>
              <a:rPr lang="en-IN" dirty="0" err="1"/>
              <a:t>int</a:t>
            </a:r>
            <a:r>
              <a:rPr lang="en-IN" dirty="0"/>
              <a:t>(input("Enter the total number of items: "))</a:t>
            </a:r>
          </a:p>
          <a:p>
            <a:pPr marL="0" indent="0">
              <a:buNone/>
            </a:pPr>
            <a:r>
              <a:rPr lang="en-IN" dirty="0"/>
              <a:t>for </a:t>
            </a:r>
            <a:r>
              <a:rPr lang="en-IN" dirty="0" err="1"/>
              <a:t>i</a:t>
            </a:r>
            <a:r>
              <a:rPr lang="en-IN" dirty="0"/>
              <a:t> in range(</a:t>
            </a:r>
            <a:r>
              <a:rPr lang="en-IN" dirty="0" err="1"/>
              <a:t>total_items</a:t>
            </a:r>
            <a:r>
              <a:rPr lang="en-IN" dirty="0"/>
              <a:t>):</a:t>
            </a:r>
          </a:p>
          <a:p>
            <a:pPr marL="0" indent="0">
              <a:buNone/>
            </a:pPr>
            <a:r>
              <a:rPr lang="en-IN" dirty="0"/>
              <a:t>    item = input("Enter an item to add: ")</a:t>
            </a:r>
          </a:p>
          <a:p>
            <a:pPr marL="0" indent="0">
              <a:buNone/>
            </a:pPr>
            <a:r>
              <a:rPr lang="en-IN" dirty="0"/>
              <a:t>    </a:t>
            </a:r>
            <a:r>
              <a:rPr lang="en-IN" dirty="0" err="1"/>
              <a:t>list_items.append</a:t>
            </a:r>
            <a:r>
              <a:rPr lang="en-IN" dirty="0"/>
              <a:t>(item)</a:t>
            </a:r>
          </a:p>
          <a:p>
            <a:pPr marL="0" indent="0">
              <a:buNone/>
            </a:pPr>
            <a:r>
              <a:rPr lang="en-IN" dirty="0" err="1"/>
              <a:t>items_of_tuple</a:t>
            </a:r>
            <a:r>
              <a:rPr lang="en-IN" dirty="0"/>
              <a:t> = tuple(</a:t>
            </a:r>
            <a:r>
              <a:rPr lang="en-IN" dirty="0" err="1"/>
              <a:t>list_items</a:t>
            </a:r>
            <a:r>
              <a:rPr lang="en-IN" dirty="0"/>
              <a:t>)</a:t>
            </a:r>
          </a:p>
          <a:p>
            <a:pPr marL="0" indent="0">
              <a:buNone/>
            </a:pPr>
            <a:r>
              <a:rPr lang="en-IN" dirty="0"/>
              <a:t>print(</a:t>
            </a:r>
            <a:r>
              <a:rPr lang="en-IN" dirty="0" err="1"/>
              <a:t>f"Tuple</a:t>
            </a:r>
            <a:r>
              <a:rPr lang="en-IN" dirty="0"/>
              <a:t> items are {</a:t>
            </a:r>
            <a:r>
              <a:rPr lang="en-IN" dirty="0" err="1"/>
              <a:t>items_of_tuple</a:t>
            </a:r>
            <a:r>
              <a:rPr lang="en-IN" dirty="0"/>
              <a:t>}")</a:t>
            </a:r>
          </a:p>
        </p:txBody>
      </p:sp>
    </p:spTree>
    <p:extLst>
      <p:ext uri="{BB962C8B-B14F-4D97-AF65-F5344CB8AC3E}">
        <p14:creationId xmlns:p14="http://schemas.microsoft.com/office/powerpoint/2010/main" val="2394819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075"/>
            <a:ext cx="10515600" cy="758825"/>
          </a:xfrm>
        </p:spPr>
        <p:txBody>
          <a:bodyPr>
            <a:normAutofit fontScale="90000"/>
          </a:bodyPr>
          <a:lstStyle/>
          <a:p>
            <a:r>
              <a:rPr lang="en-US" sz="3100" dirty="0" smtClean="0"/>
              <a:t/>
            </a:r>
            <a:br>
              <a:rPr lang="en-US" sz="3100" dirty="0" smtClean="0"/>
            </a:br>
            <a:r>
              <a:rPr lang="en-US" sz="3100" dirty="0" smtClean="0"/>
              <a:t>Write </a:t>
            </a:r>
            <a:r>
              <a:rPr lang="en-US" sz="3100" dirty="0"/>
              <a:t>Python Program to Swap Two Numbers Without Using Intermediate/Temporary Variables. Prompt the User for Input</a:t>
            </a:r>
            <a:r>
              <a:rPr lang="en-US" dirty="0"/>
              <a:t/>
            </a:r>
            <a:br>
              <a:rPr lang="en-US" dirty="0"/>
            </a:br>
            <a:endParaRPr lang="en-IN" dirty="0"/>
          </a:p>
        </p:txBody>
      </p:sp>
      <p:sp>
        <p:nvSpPr>
          <p:cNvPr id="3" name="Content Placeholder 2"/>
          <p:cNvSpPr>
            <a:spLocks noGrp="1"/>
          </p:cNvSpPr>
          <p:nvPr>
            <p:ph idx="1"/>
          </p:nvPr>
        </p:nvSpPr>
        <p:spPr>
          <a:xfrm>
            <a:off x="838200" y="1447801"/>
            <a:ext cx="10515600" cy="3448050"/>
          </a:xfrm>
        </p:spPr>
        <p:txBody>
          <a:bodyPr/>
          <a:lstStyle/>
          <a:p>
            <a:pPr marL="0" indent="0">
              <a:buNone/>
            </a:pPr>
            <a:r>
              <a:rPr lang="en-IN" dirty="0"/>
              <a:t>a = </a:t>
            </a:r>
            <a:r>
              <a:rPr lang="en-IN" dirty="0" err="1"/>
              <a:t>int</a:t>
            </a:r>
            <a:r>
              <a:rPr lang="en-IN" dirty="0"/>
              <a:t>(input("Enter a value for first number "))</a:t>
            </a:r>
          </a:p>
          <a:p>
            <a:pPr marL="0" indent="0">
              <a:buNone/>
            </a:pPr>
            <a:r>
              <a:rPr lang="en-IN" dirty="0"/>
              <a:t>b = </a:t>
            </a:r>
            <a:r>
              <a:rPr lang="en-IN" dirty="0" err="1"/>
              <a:t>int</a:t>
            </a:r>
            <a:r>
              <a:rPr lang="en-IN" dirty="0"/>
              <a:t>(input("Enter a value for second number "))</a:t>
            </a:r>
          </a:p>
          <a:p>
            <a:pPr marL="0" indent="0">
              <a:buNone/>
            </a:pPr>
            <a:r>
              <a:rPr lang="en-IN" dirty="0"/>
              <a:t>b, a = a, b</a:t>
            </a:r>
          </a:p>
          <a:p>
            <a:pPr marL="0" indent="0">
              <a:buNone/>
            </a:pPr>
            <a:r>
              <a:rPr lang="en-IN" dirty="0"/>
              <a:t>print("After Swapping")</a:t>
            </a:r>
          </a:p>
          <a:p>
            <a:pPr marL="0" indent="0">
              <a:buNone/>
            </a:pPr>
            <a:r>
              <a:rPr lang="en-IN" dirty="0"/>
              <a:t>print(</a:t>
            </a:r>
            <a:r>
              <a:rPr lang="en-IN" dirty="0" err="1"/>
              <a:t>f"Value</a:t>
            </a:r>
            <a:r>
              <a:rPr lang="en-IN" dirty="0"/>
              <a:t> for first number {a}, Value for second number {b}")</a:t>
            </a:r>
          </a:p>
        </p:txBody>
      </p:sp>
    </p:spTree>
    <p:extLst>
      <p:ext uri="{BB962C8B-B14F-4D97-AF65-F5344CB8AC3E}">
        <p14:creationId xmlns:p14="http://schemas.microsoft.com/office/powerpoint/2010/main" val="4209707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noAutofit/>
          </a:bodyPr>
          <a:lstStyle/>
          <a:p>
            <a:r>
              <a:rPr lang="en-US" sz="2800" dirty="0" smtClean="0"/>
              <a:t/>
            </a:r>
            <a:br>
              <a:rPr lang="en-US" sz="2800" dirty="0" smtClean="0"/>
            </a:br>
            <a:r>
              <a:rPr lang="en-US" sz="2800" dirty="0" smtClean="0"/>
              <a:t>Program </a:t>
            </a:r>
            <a:r>
              <a:rPr lang="en-US" sz="2800" dirty="0"/>
              <a:t>to Demonstrate the Return of Multiple Values from a Function</a:t>
            </a:r>
            <a:br>
              <a:rPr lang="en-US" sz="2800" dirty="0"/>
            </a:br>
            <a:endParaRPr lang="en-IN" sz="2800" dirty="0"/>
          </a:p>
        </p:txBody>
      </p:sp>
      <p:sp>
        <p:nvSpPr>
          <p:cNvPr id="3" name="Content Placeholder 2"/>
          <p:cNvSpPr>
            <a:spLocks noGrp="1"/>
          </p:cNvSpPr>
          <p:nvPr>
            <p:ph idx="1"/>
          </p:nvPr>
        </p:nvSpPr>
        <p:spPr>
          <a:xfrm>
            <a:off x="838200" y="1200150"/>
            <a:ext cx="10515600" cy="4976813"/>
          </a:xfrm>
        </p:spPr>
        <p:txBody>
          <a:bodyPr/>
          <a:lstStyle/>
          <a:p>
            <a:pPr marL="0" indent="0">
              <a:buNone/>
            </a:pPr>
            <a:r>
              <a:rPr lang="en-IN" dirty="0" err="1"/>
              <a:t>def</a:t>
            </a:r>
            <a:r>
              <a:rPr lang="en-IN" dirty="0"/>
              <a:t> </a:t>
            </a:r>
            <a:r>
              <a:rPr lang="en-IN" dirty="0" err="1"/>
              <a:t>return_multiple_items</a:t>
            </a:r>
            <a:r>
              <a:rPr lang="en-IN" dirty="0"/>
              <a:t>():</a:t>
            </a:r>
          </a:p>
          <a:p>
            <a:pPr marL="0" indent="0">
              <a:buNone/>
            </a:pPr>
            <a:r>
              <a:rPr lang="en-IN" dirty="0"/>
              <a:t>    monument = input("Which is your </a:t>
            </a:r>
            <a:r>
              <a:rPr lang="en-IN" dirty="0" err="1"/>
              <a:t>favorite</a:t>
            </a:r>
            <a:r>
              <a:rPr lang="en-IN" dirty="0"/>
              <a:t> monument? ")</a:t>
            </a:r>
          </a:p>
          <a:p>
            <a:pPr marL="0" indent="0">
              <a:buNone/>
            </a:pPr>
            <a:r>
              <a:rPr lang="en-IN" dirty="0"/>
              <a:t>    year = input("When was it constructed? ")</a:t>
            </a:r>
          </a:p>
          <a:p>
            <a:pPr marL="0" indent="0">
              <a:buNone/>
            </a:pPr>
            <a:r>
              <a:rPr lang="en-IN" dirty="0"/>
              <a:t>    return monument, year</a:t>
            </a:r>
          </a:p>
          <a:p>
            <a:pPr marL="0" indent="0">
              <a:buNone/>
            </a:pPr>
            <a:r>
              <a:rPr lang="en-IN" dirty="0" err="1"/>
              <a:t>mnt</a:t>
            </a:r>
            <a:r>
              <a:rPr lang="en-IN" dirty="0"/>
              <a:t>, </a:t>
            </a:r>
            <a:r>
              <a:rPr lang="en-IN" dirty="0" err="1"/>
              <a:t>yr</a:t>
            </a:r>
            <a:r>
              <a:rPr lang="en-IN" dirty="0"/>
              <a:t> = </a:t>
            </a:r>
            <a:r>
              <a:rPr lang="en-IN" dirty="0" err="1"/>
              <a:t>return_multiple_items</a:t>
            </a:r>
            <a:r>
              <a:rPr lang="en-IN" dirty="0"/>
              <a:t>()</a:t>
            </a:r>
          </a:p>
          <a:p>
            <a:pPr marL="0" indent="0">
              <a:buNone/>
            </a:pPr>
            <a:r>
              <a:rPr lang="en-IN" dirty="0"/>
              <a:t>print(</a:t>
            </a:r>
            <a:r>
              <a:rPr lang="en-IN" dirty="0" err="1"/>
              <a:t>f"My</a:t>
            </a:r>
            <a:r>
              <a:rPr lang="en-IN" dirty="0"/>
              <a:t> </a:t>
            </a:r>
            <a:r>
              <a:rPr lang="en-IN" dirty="0" err="1"/>
              <a:t>favorite</a:t>
            </a:r>
            <a:r>
              <a:rPr lang="en-IN" dirty="0"/>
              <a:t> monument is {</a:t>
            </a:r>
            <a:r>
              <a:rPr lang="en-IN" dirty="0" err="1"/>
              <a:t>mnt</a:t>
            </a:r>
            <a:r>
              <a:rPr lang="en-IN" dirty="0"/>
              <a:t>} and it was constructed in {</a:t>
            </a:r>
            <a:r>
              <a:rPr lang="en-IN" dirty="0" err="1"/>
              <a:t>yr</a:t>
            </a:r>
            <a:r>
              <a:rPr lang="en-IN" dirty="0"/>
              <a:t>}")</a:t>
            </a:r>
          </a:p>
          <a:p>
            <a:pPr marL="0" indent="0">
              <a:buNone/>
            </a:pPr>
            <a:r>
              <a:rPr lang="en-IN" dirty="0"/>
              <a:t>result = </a:t>
            </a:r>
            <a:r>
              <a:rPr lang="en-IN" dirty="0" err="1"/>
              <a:t>return_multiple_items</a:t>
            </a:r>
            <a:r>
              <a:rPr lang="en-IN" dirty="0"/>
              <a:t>()</a:t>
            </a:r>
          </a:p>
          <a:p>
            <a:pPr marL="0" indent="0">
              <a:buNone/>
            </a:pPr>
            <a:r>
              <a:rPr lang="en-IN" dirty="0"/>
              <a:t>print(</a:t>
            </a:r>
            <a:r>
              <a:rPr lang="en-IN" dirty="0" err="1"/>
              <a:t>f"My</a:t>
            </a:r>
            <a:r>
              <a:rPr lang="en-IN" dirty="0"/>
              <a:t> </a:t>
            </a:r>
            <a:r>
              <a:rPr lang="en-IN" dirty="0" err="1"/>
              <a:t>favorite</a:t>
            </a:r>
            <a:r>
              <a:rPr lang="en-IN" dirty="0"/>
              <a:t> monument is {result[0]} and it was constructed in {result[1]}")</a:t>
            </a:r>
          </a:p>
        </p:txBody>
      </p:sp>
    </p:spTree>
    <p:extLst>
      <p:ext uri="{BB962C8B-B14F-4D97-AF65-F5344CB8AC3E}">
        <p14:creationId xmlns:p14="http://schemas.microsoft.com/office/powerpoint/2010/main" val="9154917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5"/>
            <a:ext cx="10515600" cy="815975"/>
          </a:xfrm>
        </p:spPr>
        <p:txBody>
          <a:bodyPr>
            <a:normAutofit fontScale="90000"/>
          </a:bodyPr>
          <a:lstStyle/>
          <a:p>
            <a:r>
              <a:rPr lang="en-US" sz="3100" dirty="0" smtClean="0"/>
              <a:t/>
            </a:r>
            <a:br>
              <a:rPr lang="en-US" sz="3100" dirty="0" smtClean="0"/>
            </a:br>
            <a:r>
              <a:rPr lang="en-US" sz="3100" dirty="0" smtClean="0"/>
              <a:t/>
            </a:r>
            <a:br>
              <a:rPr lang="en-US" sz="3100" dirty="0" smtClean="0"/>
            </a:br>
            <a:r>
              <a:rPr lang="en-US" sz="3100" dirty="0"/>
              <a:t/>
            </a:r>
            <a:br>
              <a:rPr lang="en-US" sz="3100" dirty="0"/>
            </a:br>
            <a:r>
              <a:rPr lang="en-US" sz="3100" dirty="0" smtClean="0"/>
              <a:t/>
            </a:r>
            <a:br>
              <a:rPr lang="en-US" sz="3100" dirty="0" smtClean="0"/>
            </a:br>
            <a:r>
              <a:rPr lang="en-US" sz="2800" dirty="0" smtClean="0"/>
              <a:t>Write </a:t>
            </a:r>
            <a:r>
              <a:rPr lang="en-US" sz="2800" dirty="0" err="1"/>
              <a:t>Pythonic</a:t>
            </a:r>
            <a:r>
              <a:rPr lang="en-US" sz="2800" dirty="0"/>
              <a:t> Code to Sort a Sequence of Names according to Their Alphabetical Order Without Using sort() Function</a:t>
            </a:r>
            <a:br>
              <a:rPr lang="en-US" sz="2800" dirty="0"/>
            </a:br>
            <a:r>
              <a:rPr lang="en-US" sz="3100" dirty="0"/>
              <a:t/>
            </a:r>
            <a:br>
              <a:rPr lang="en-US" sz="3100" dirty="0"/>
            </a:br>
            <a:r>
              <a:rPr lang="en-US" dirty="0" smtClean="0"/>
              <a:t/>
            </a:r>
            <a:br>
              <a:rPr lang="en-US" dirty="0" smtClean="0"/>
            </a:br>
            <a:endParaRPr lang="en-IN" dirty="0"/>
          </a:p>
        </p:txBody>
      </p:sp>
      <p:sp>
        <p:nvSpPr>
          <p:cNvPr id="3" name="Content Placeholder 2"/>
          <p:cNvSpPr>
            <a:spLocks noGrp="1"/>
          </p:cNvSpPr>
          <p:nvPr>
            <p:ph idx="1"/>
          </p:nvPr>
        </p:nvSpPr>
        <p:spPr>
          <a:xfrm>
            <a:off x="1781175" y="1009650"/>
            <a:ext cx="8629650" cy="4995863"/>
          </a:xfrm>
        </p:spPr>
        <p:txBody>
          <a:bodyPr>
            <a:normAutofit fontScale="62500" lnSpcReduction="20000"/>
          </a:bodyPr>
          <a:lstStyle/>
          <a:p>
            <a:pPr marL="0" indent="0">
              <a:buNone/>
            </a:pPr>
            <a:r>
              <a:rPr lang="en-IN" dirty="0" err="1"/>
              <a:t>def</a:t>
            </a:r>
            <a:r>
              <a:rPr lang="en-IN" dirty="0"/>
              <a:t> </a:t>
            </a:r>
            <a:r>
              <a:rPr lang="en-IN" dirty="0" err="1"/>
              <a:t>read_list_items</a:t>
            </a:r>
            <a:r>
              <a:rPr lang="en-IN" dirty="0"/>
              <a:t>():</a:t>
            </a:r>
          </a:p>
          <a:p>
            <a:pPr marL="0" indent="0">
              <a:buNone/>
            </a:pPr>
            <a:r>
              <a:rPr lang="en-IN" dirty="0"/>
              <a:t>    print("Enter names separated by a space")</a:t>
            </a:r>
          </a:p>
          <a:p>
            <a:pPr marL="0" indent="0">
              <a:buNone/>
            </a:pPr>
            <a:r>
              <a:rPr lang="en-IN" dirty="0"/>
              <a:t>    </a:t>
            </a:r>
            <a:r>
              <a:rPr lang="en-IN" dirty="0" err="1"/>
              <a:t>list_items</a:t>
            </a:r>
            <a:r>
              <a:rPr lang="en-IN" dirty="0"/>
              <a:t> = input().split()</a:t>
            </a:r>
          </a:p>
          <a:p>
            <a:pPr marL="0" indent="0">
              <a:buNone/>
            </a:pPr>
            <a:r>
              <a:rPr lang="en-IN" dirty="0"/>
              <a:t>    return </a:t>
            </a:r>
            <a:r>
              <a:rPr lang="en-IN" dirty="0" err="1"/>
              <a:t>list_items</a:t>
            </a:r>
            <a:endParaRPr lang="en-IN" dirty="0"/>
          </a:p>
          <a:p>
            <a:pPr marL="0" indent="0">
              <a:buNone/>
            </a:pPr>
            <a:r>
              <a:rPr lang="en-IN" dirty="0" err="1"/>
              <a:t>def</a:t>
            </a:r>
            <a:r>
              <a:rPr lang="en-IN" dirty="0"/>
              <a:t> </a:t>
            </a:r>
            <a:r>
              <a:rPr lang="en-IN" dirty="0" err="1"/>
              <a:t>sort_item_list</a:t>
            </a:r>
            <a:r>
              <a:rPr lang="en-IN" dirty="0"/>
              <a:t>(</a:t>
            </a:r>
            <a:r>
              <a:rPr lang="en-IN" dirty="0" err="1"/>
              <a:t>items_in_list</a:t>
            </a:r>
            <a:r>
              <a:rPr lang="en-IN" dirty="0"/>
              <a:t>):</a:t>
            </a:r>
          </a:p>
          <a:p>
            <a:pPr marL="0" indent="0">
              <a:buNone/>
            </a:pPr>
            <a:r>
              <a:rPr lang="en-IN" dirty="0"/>
              <a:t>    n = </a:t>
            </a:r>
            <a:r>
              <a:rPr lang="en-IN" dirty="0" err="1"/>
              <a:t>len</a:t>
            </a:r>
            <a:r>
              <a:rPr lang="en-IN" dirty="0"/>
              <a:t>(</a:t>
            </a:r>
            <a:r>
              <a:rPr lang="en-IN" dirty="0" err="1"/>
              <a:t>items_in_list</a:t>
            </a:r>
            <a:r>
              <a:rPr lang="en-IN" dirty="0"/>
              <a:t>)</a:t>
            </a:r>
          </a:p>
          <a:p>
            <a:pPr marL="0" indent="0">
              <a:buNone/>
            </a:pPr>
            <a:r>
              <a:rPr lang="en-IN" dirty="0"/>
              <a:t>    for </a:t>
            </a:r>
            <a:r>
              <a:rPr lang="en-IN" dirty="0" err="1"/>
              <a:t>i</a:t>
            </a:r>
            <a:r>
              <a:rPr lang="en-IN" dirty="0"/>
              <a:t> in range(n):</a:t>
            </a:r>
          </a:p>
          <a:p>
            <a:pPr marL="0" indent="0">
              <a:buNone/>
            </a:pPr>
            <a:r>
              <a:rPr lang="en-IN" dirty="0"/>
              <a:t>        for j in range(1, n-</a:t>
            </a:r>
            <a:r>
              <a:rPr lang="en-IN" dirty="0" err="1"/>
              <a:t>i</a:t>
            </a:r>
            <a:r>
              <a:rPr lang="en-IN" dirty="0"/>
              <a:t>):</a:t>
            </a:r>
          </a:p>
          <a:p>
            <a:pPr marL="0" indent="0">
              <a:buNone/>
            </a:pPr>
            <a:r>
              <a:rPr lang="en-IN" dirty="0"/>
              <a:t>            if </a:t>
            </a:r>
            <a:r>
              <a:rPr lang="en-IN" dirty="0" err="1"/>
              <a:t>items_in_list</a:t>
            </a:r>
            <a:r>
              <a:rPr lang="en-IN" dirty="0"/>
              <a:t>[j-1] &gt; </a:t>
            </a:r>
            <a:r>
              <a:rPr lang="en-IN" dirty="0" err="1"/>
              <a:t>items_in_list</a:t>
            </a:r>
            <a:r>
              <a:rPr lang="en-IN" dirty="0"/>
              <a:t>[j]:</a:t>
            </a:r>
          </a:p>
          <a:p>
            <a:pPr marL="0" indent="0">
              <a:buNone/>
            </a:pPr>
            <a:r>
              <a:rPr lang="en-IN" dirty="0"/>
              <a:t>                (</a:t>
            </a:r>
            <a:r>
              <a:rPr lang="en-IN" dirty="0" err="1"/>
              <a:t>items_in_list</a:t>
            </a:r>
            <a:r>
              <a:rPr lang="en-IN" dirty="0"/>
              <a:t>[j-1], </a:t>
            </a:r>
            <a:r>
              <a:rPr lang="en-IN" dirty="0" err="1"/>
              <a:t>items_in_list</a:t>
            </a:r>
            <a:r>
              <a:rPr lang="en-IN" dirty="0"/>
              <a:t>[j]) = (</a:t>
            </a:r>
            <a:r>
              <a:rPr lang="en-IN" dirty="0" err="1"/>
              <a:t>items_in_list</a:t>
            </a:r>
            <a:r>
              <a:rPr lang="en-IN" dirty="0"/>
              <a:t>[j], </a:t>
            </a:r>
            <a:r>
              <a:rPr lang="en-IN" dirty="0" err="1"/>
              <a:t>items_in_list</a:t>
            </a:r>
            <a:r>
              <a:rPr lang="en-IN" dirty="0"/>
              <a:t>[j-1])</a:t>
            </a:r>
          </a:p>
          <a:p>
            <a:pPr marL="0" indent="0">
              <a:buNone/>
            </a:pPr>
            <a:r>
              <a:rPr lang="en-IN" dirty="0"/>
              <a:t>    print("After Sorting")</a:t>
            </a:r>
          </a:p>
          <a:p>
            <a:pPr marL="0" indent="0">
              <a:buNone/>
            </a:pPr>
            <a:r>
              <a:rPr lang="en-IN" dirty="0"/>
              <a:t>    print(</a:t>
            </a:r>
            <a:r>
              <a:rPr lang="en-IN" dirty="0" err="1"/>
              <a:t>items_in_list</a:t>
            </a:r>
            <a:r>
              <a:rPr lang="en-IN" dirty="0"/>
              <a:t>)</a:t>
            </a:r>
          </a:p>
          <a:p>
            <a:pPr marL="0" indent="0">
              <a:buNone/>
            </a:pPr>
            <a:endParaRPr lang="en-IN" dirty="0"/>
          </a:p>
          <a:p>
            <a:pPr marL="0" indent="0">
              <a:buNone/>
            </a:pPr>
            <a:r>
              <a:rPr lang="en-IN" dirty="0" err="1"/>
              <a:t>all_items</a:t>
            </a:r>
            <a:r>
              <a:rPr lang="en-IN" dirty="0"/>
              <a:t> = </a:t>
            </a:r>
            <a:r>
              <a:rPr lang="en-IN" dirty="0" err="1"/>
              <a:t>read_list_items</a:t>
            </a:r>
            <a:r>
              <a:rPr lang="en-IN" dirty="0"/>
              <a:t>()</a:t>
            </a:r>
          </a:p>
          <a:p>
            <a:pPr marL="0" indent="0">
              <a:buNone/>
            </a:pPr>
            <a:r>
              <a:rPr lang="en-IN" dirty="0" err="1"/>
              <a:t>sort_item_list</a:t>
            </a:r>
            <a:r>
              <a:rPr lang="en-IN" dirty="0"/>
              <a:t>(</a:t>
            </a:r>
            <a:r>
              <a:rPr lang="en-IN" dirty="0" err="1"/>
              <a:t>all_items</a:t>
            </a:r>
            <a:r>
              <a:rPr lang="en-IN" dirty="0"/>
              <a:t>)</a:t>
            </a:r>
          </a:p>
          <a:p>
            <a:pPr marL="0" indent="0">
              <a:buNone/>
            </a:pPr>
            <a:endParaRPr lang="en-IN" dirty="0"/>
          </a:p>
        </p:txBody>
      </p:sp>
    </p:spTree>
    <p:extLst>
      <p:ext uri="{BB962C8B-B14F-4D97-AF65-F5344CB8AC3E}">
        <p14:creationId xmlns:p14="http://schemas.microsoft.com/office/powerpoint/2010/main" val="41598324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r>
              <a:rPr lang="en-GB" b="1" dirty="0" smtClean="0"/>
              <a:t>Sets</a:t>
            </a:r>
            <a:endParaRPr lang="en-IN" b="1" dirty="0"/>
          </a:p>
        </p:txBody>
      </p:sp>
      <p:sp>
        <p:nvSpPr>
          <p:cNvPr id="3" name="Content Placeholder 2"/>
          <p:cNvSpPr>
            <a:spLocks noGrp="1"/>
          </p:cNvSpPr>
          <p:nvPr>
            <p:ph idx="1"/>
          </p:nvPr>
        </p:nvSpPr>
        <p:spPr>
          <a:xfrm>
            <a:off x="838200" y="1238250"/>
            <a:ext cx="10515600" cy="4514851"/>
          </a:xfrm>
        </p:spPr>
        <p:txBody>
          <a:bodyPr>
            <a:noAutofit/>
          </a:bodyPr>
          <a:lstStyle/>
          <a:p>
            <a:r>
              <a:rPr lang="en-IN" sz="3200" dirty="0"/>
              <a:t>Python also includes a data type for sets. </a:t>
            </a:r>
            <a:endParaRPr lang="en-IN" sz="3200" dirty="0" smtClean="0"/>
          </a:p>
          <a:p>
            <a:r>
              <a:rPr lang="en-IN" sz="3200" dirty="0" smtClean="0"/>
              <a:t>A </a:t>
            </a:r>
            <a:r>
              <a:rPr lang="en-IN" sz="3200" dirty="0"/>
              <a:t>set is an </a:t>
            </a:r>
            <a:r>
              <a:rPr lang="en-IN" sz="3200" dirty="0">
                <a:solidFill>
                  <a:srgbClr val="00B0F0"/>
                </a:solidFill>
              </a:rPr>
              <a:t>unordered collection </a:t>
            </a:r>
            <a:r>
              <a:rPr lang="en-IN" sz="3200" dirty="0"/>
              <a:t>with </a:t>
            </a:r>
            <a:r>
              <a:rPr lang="en-IN" sz="3200" dirty="0">
                <a:solidFill>
                  <a:srgbClr val="00B0F0"/>
                </a:solidFill>
              </a:rPr>
              <a:t>no </a:t>
            </a:r>
            <a:r>
              <a:rPr lang="en-IN" sz="3200" dirty="0" smtClean="0">
                <a:solidFill>
                  <a:srgbClr val="00B0F0"/>
                </a:solidFill>
              </a:rPr>
              <a:t>duplicate items</a:t>
            </a:r>
            <a:r>
              <a:rPr lang="en-IN" sz="3200" dirty="0"/>
              <a:t>. Primary uses of sets include membership testing and eliminating </a:t>
            </a:r>
            <a:r>
              <a:rPr lang="en-IN" sz="3200" dirty="0" smtClean="0"/>
              <a:t>duplicate entries</a:t>
            </a:r>
            <a:r>
              <a:rPr lang="en-IN" sz="3200" dirty="0"/>
              <a:t>. Sets also support mathematical operations, such as union, intersection, </a:t>
            </a:r>
            <a:r>
              <a:rPr lang="en-IN" sz="3200" dirty="0" smtClean="0"/>
              <a:t>difference, and </a:t>
            </a:r>
            <a:r>
              <a:rPr lang="en-IN" sz="3200" dirty="0"/>
              <a:t>symmetric difference</a:t>
            </a:r>
            <a:r>
              <a:rPr lang="en-IN" sz="3200" dirty="0" smtClean="0"/>
              <a:t>.</a:t>
            </a:r>
          </a:p>
          <a:p>
            <a:r>
              <a:rPr lang="en-IN" sz="3200" dirty="0">
                <a:solidFill>
                  <a:srgbClr val="00B0F0"/>
                </a:solidFill>
              </a:rPr>
              <a:t>Curly braces </a:t>
            </a:r>
            <a:r>
              <a:rPr lang="en-IN" sz="3200" b="1" dirty="0">
                <a:solidFill>
                  <a:srgbClr val="00B0F0"/>
                </a:solidFill>
              </a:rPr>
              <a:t>{ } </a:t>
            </a:r>
            <a:r>
              <a:rPr lang="en-IN" sz="3200" dirty="0"/>
              <a:t>or </a:t>
            </a:r>
            <a:r>
              <a:rPr lang="en-IN" sz="3200" dirty="0">
                <a:solidFill>
                  <a:srgbClr val="00B0F0"/>
                </a:solidFill>
              </a:rPr>
              <a:t>the set() function </a:t>
            </a:r>
            <a:r>
              <a:rPr lang="en-IN" sz="3200" dirty="0"/>
              <a:t>can be used to create sets with a </a:t>
            </a:r>
            <a:r>
              <a:rPr lang="en-IN" sz="3200" dirty="0" smtClean="0"/>
              <a:t>comma-separated list </a:t>
            </a:r>
            <a:r>
              <a:rPr lang="en-IN" sz="3200" dirty="0"/>
              <a:t>of items inside curly brackets </a:t>
            </a:r>
            <a:r>
              <a:rPr lang="en-IN" sz="3200" b="1" dirty="0"/>
              <a:t>{ }</a:t>
            </a:r>
            <a:r>
              <a:rPr lang="en-IN" sz="3200" dirty="0"/>
              <a:t>. </a:t>
            </a:r>
            <a:endParaRPr lang="en-IN" sz="3200" dirty="0" smtClean="0"/>
          </a:p>
        </p:txBody>
      </p:sp>
    </p:spTree>
    <p:extLst>
      <p:ext uri="{BB962C8B-B14F-4D97-AF65-F5344CB8AC3E}">
        <p14:creationId xmlns:p14="http://schemas.microsoft.com/office/powerpoint/2010/main" val="15249657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925"/>
          </a:xfrm>
        </p:spPr>
        <p:txBody>
          <a:bodyPr/>
          <a:lstStyle/>
          <a:p>
            <a:r>
              <a:rPr lang="en-GB" b="1" dirty="0"/>
              <a:t>Sets</a:t>
            </a:r>
            <a:endParaRPr lang="en-IN" dirty="0"/>
          </a:p>
        </p:txBody>
      </p:sp>
      <p:sp>
        <p:nvSpPr>
          <p:cNvPr id="3" name="Content Placeholder 2"/>
          <p:cNvSpPr>
            <a:spLocks noGrp="1"/>
          </p:cNvSpPr>
          <p:nvPr>
            <p:ph idx="1"/>
          </p:nvPr>
        </p:nvSpPr>
        <p:spPr>
          <a:xfrm>
            <a:off x="838200" y="1428750"/>
            <a:ext cx="10801350" cy="4748213"/>
          </a:xfrm>
        </p:spPr>
        <p:txBody>
          <a:bodyPr>
            <a:noAutofit/>
          </a:bodyPr>
          <a:lstStyle/>
          <a:p>
            <a:r>
              <a:rPr lang="en-IN" sz="3200" dirty="0">
                <a:solidFill>
                  <a:srgbClr val="00B0F0"/>
                </a:solidFill>
              </a:rPr>
              <a:t>A set is a collection of unique items. Duplicate items will be removed</a:t>
            </a:r>
          </a:p>
          <a:p>
            <a:r>
              <a:rPr lang="en-IN" sz="3200" dirty="0"/>
              <a:t>Note: to create an empty set you have to use set() and not </a:t>
            </a:r>
            <a:r>
              <a:rPr lang="en-IN" sz="3200" b="1" dirty="0"/>
              <a:t>{ } </a:t>
            </a:r>
            <a:r>
              <a:rPr lang="en-IN" sz="3200" dirty="0"/>
              <a:t>as the latter creates an empty dictionary</a:t>
            </a:r>
            <a:r>
              <a:rPr lang="en-IN" sz="3200" dirty="0" smtClean="0"/>
              <a:t>.</a:t>
            </a:r>
          </a:p>
          <a:p>
            <a:r>
              <a:rPr lang="en-IN" sz="3200" dirty="0" smtClean="0"/>
              <a:t>Sets  are </a:t>
            </a:r>
            <a:r>
              <a:rPr lang="en-IN" sz="3200" dirty="0">
                <a:solidFill>
                  <a:srgbClr val="00B0F0"/>
                </a:solidFill>
              </a:rPr>
              <a:t>mutable</a:t>
            </a:r>
            <a:r>
              <a:rPr lang="en-IN" sz="3200" dirty="0"/>
              <a:t>. </a:t>
            </a:r>
            <a:endParaRPr lang="en-IN" sz="3200" dirty="0" smtClean="0"/>
          </a:p>
          <a:p>
            <a:r>
              <a:rPr lang="en-IN" sz="3200" dirty="0" smtClean="0">
                <a:solidFill>
                  <a:srgbClr val="00B0F0"/>
                </a:solidFill>
              </a:rPr>
              <a:t>Indexing </a:t>
            </a:r>
            <a:r>
              <a:rPr lang="en-IN" sz="3200" dirty="0"/>
              <a:t>is </a:t>
            </a:r>
            <a:r>
              <a:rPr lang="en-IN" sz="3200" dirty="0">
                <a:solidFill>
                  <a:srgbClr val="00B0F0"/>
                </a:solidFill>
              </a:rPr>
              <a:t>not</a:t>
            </a:r>
            <a:r>
              <a:rPr lang="en-IN" sz="3200" dirty="0"/>
              <a:t> possible in sets, since set items </a:t>
            </a:r>
            <a:r>
              <a:rPr lang="en-IN" sz="3200" dirty="0" smtClean="0"/>
              <a:t>are </a:t>
            </a:r>
            <a:r>
              <a:rPr lang="en-IN" sz="3200" dirty="0" smtClean="0">
                <a:solidFill>
                  <a:srgbClr val="00B0F0"/>
                </a:solidFill>
              </a:rPr>
              <a:t>unordered</a:t>
            </a:r>
            <a:r>
              <a:rPr lang="en-IN" sz="3200" dirty="0"/>
              <a:t>. </a:t>
            </a:r>
            <a:endParaRPr lang="en-IN" sz="3200" dirty="0" smtClean="0"/>
          </a:p>
          <a:p>
            <a:r>
              <a:rPr lang="en-IN" sz="3200" dirty="0" smtClean="0"/>
              <a:t>You </a:t>
            </a:r>
            <a:r>
              <a:rPr lang="en-IN" sz="3200" dirty="0"/>
              <a:t>cannot access or change an item of the set using </a:t>
            </a:r>
            <a:r>
              <a:rPr lang="en-IN" sz="3200" dirty="0" smtClean="0"/>
              <a:t>indexing   or </a:t>
            </a:r>
            <a:r>
              <a:rPr lang="en-IN" sz="3200" dirty="0"/>
              <a:t>slicing.</a:t>
            </a:r>
          </a:p>
        </p:txBody>
      </p:sp>
    </p:spTree>
    <p:extLst>
      <p:ext uri="{BB962C8B-B14F-4D97-AF65-F5344CB8AC3E}">
        <p14:creationId xmlns:p14="http://schemas.microsoft.com/office/powerpoint/2010/main" val="1948378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Empty and nested tuple</a:t>
            </a:r>
            <a:endParaRPr lang="en-IN" dirty="0"/>
          </a:p>
        </p:txBody>
      </p:sp>
      <p:sp>
        <p:nvSpPr>
          <p:cNvPr id="3" name="Content Placeholder 2"/>
          <p:cNvSpPr>
            <a:spLocks noGrp="1"/>
          </p:cNvSpPr>
          <p:nvPr>
            <p:ph idx="1"/>
          </p:nvPr>
        </p:nvSpPr>
        <p:spPr/>
        <p:txBody>
          <a:bodyPr>
            <a:normAutofit lnSpcReduction="10000"/>
          </a:bodyPr>
          <a:lstStyle/>
          <a:p>
            <a:r>
              <a:rPr lang="en-IN" dirty="0"/>
              <a:t>You can create an empty tuple without any values. The syntax is,</a:t>
            </a:r>
          </a:p>
          <a:p>
            <a:pPr marL="0" indent="0">
              <a:buNone/>
            </a:pPr>
            <a:r>
              <a:rPr lang="en-IN" b="1" i="1" dirty="0" err="1"/>
              <a:t>tuple_name</a:t>
            </a:r>
            <a:r>
              <a:rPr lang="en-IN" b="1" i="1" dirty="0"/>
              <a:t> = </a:t>
            </a:r>
            <a:r>
              <a:rPr lang="en-IN" b="1" i="1" dirty="0" smtClean="0"/>
              <a:t>()</a:t>
            </a:r>
          </a:p>
          <a:p>
            <a:r>
              <a:rPr lang="en-IN" dirty="0"/>
              <a:t>You can store any item of type string, number, object, another </a:t>
            </a:r>
            <a:r>
              <a:rPr lang="en-IN" dirty="0" smtClean="0"/>
              <a:t>variable, and </a:t>
            </a:r>
            <a:r>
              <a:rPr lang="en-IN" dirty="0"/>
              <a:t>even another tuple itself. You can have a mix of different</a:t>
            </a:r>
          </a:p>
          <a:p>
            <a:pPr marL="0" indent="0">
              <a:buNone/>
            </a:pPr>
            <a:r>
              <a:rPr lang="en-IN" dirty="0"/>
              <a:t>types of items in tuples, and </a:t>
            </a:r>
            <a:r>
              <a:rPr lang="en-IN" dirty="0" smtClean="0"/>
              <a:t>they </a:t>
            </a:r>
            <a:r>
              <a:rPr lang="en-IN" dirty="0"/>
              <a:t>need not be homogeneous</a:t>
            </a:r>
            <a:r>
              <a:rPr lang="en-IN" dirty="0" smtClean="0"/>
              <a:t>.</a:t>
            </a:r>
          </a:p>
          <a:p>
            <a:pPr marL="0" indent="0">
              <a:buNone/>
            </a:pPr>
            <a:r>
              <a:rPr lang="en-IN" dirty="0"/>
              <a:t>&gt;&gt;&gt; </a:t>
            </a:r>
            <a:r>
              <a:rPr lang="en-IN" dirty="0" err="1"/>
              <a:t>air_force</a:t>
            </a:r>
            <a:r>
              <a:rPr lang="en-IN" dirty="0"/>
              <a:t> = ("f15", "f22a", "f35a")</a:t>
            </a:r>
          </a:p>
          <a:p>
            <a:pPr marL="0" indent="0">
              <a:buNone/>
            </a:pPr>
            <a:r>
              <a:rPr lang="en-IN" dirty="0" smtClean="0"/>
              <a:t>&gt;&gt;&gt; </a:t>
            </a:r>
            <a:r>
              <a:rPr lang="en-IN" dirty="0" err="1"/>
              <a:t>fighter_jets</a:t>
            </a:r>
            <a:r>
              <a:rPr lang="en-IN" dirty="0"/>
              <a:t> = (1988, 2005, 2016, </a:t>
            </a:r>
            <a:r>
              <a:rPr lang="en-IN" dirty="0" err="1"/>
              <a:t>air_force</a:t>
            </a:r>
            <a:r>
              <a:rPr lang="en-IN" dirty="0"/>
              <a:t>)</a:t>
            </a:r>
          </a:p>
          <a:p>
            <a:pPr marL="0" indent="0">
              <a:buNone/>
            </a:pPr>
            <a:r>
              <a:rPr lang="en-IN" dirty="0" smtClean="0"/>
              <a:t>&gt;&gt;&gt; </a:t>
            </a:r>
            <a:r>
              <a:rPr lang="en-IN" dirty="0" err="1"/>
              <a:t>fighter_jets</a:t>
            </a:r>
            <a:endParaRPr lang="en-IN" dirty="0"/>
          </a:p>
          <a:p>
            <a:pPr marL="0" indent="0">
              <a:buNone/>
            </a:pPr>
            <a:r>
              <a:rPr lang="en-IN" dirty="0"/>
              <a:t>(1988, 2005, 2016, ('f15', 'f22a', 'f35a'))</a:t>
            </a:r>
          </a:p>
        </p:txBody>
      </p:sp>
    </p:spTree>
    <p:extLst>
      <p:ext uri="{BB962C8B-B14F-4D97-AF65-F5344CB8AC3E}">
        <p14:creationId xmlns:p14="http://schemas.microsoft.com/office/powerpoint/2010/main" val="3576170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9100"/>
            <a:ext cx="10515600" cy="6305550"/>
          </a:xfrm>
        </p:spPr>
        <p:txBody>
          <a:bodyPr>
            <a:normAutofit fontScale="92500" lnSpcReduction="20000"/>
          </a:bodyPr>
          <a:lstStyle/>
          <a:p>
            <a:pPr marL="0" indent="0">
              <a:buNone/>
            </a:pPr>
            <a:r>
              <a:rPr lang="en-IN" dirty="0"/>
              <a:t>&gt;&gt;&gt; basket = {'apple', 'orange', 'apple', 'pear', 'orange', 'banana'}</a:t>
            </a:r>
          </a:p>
          <a:p>
            <a:pPr marL="0" indent="0">
              <a:buNone/>
            </a:pPr>
            <a:r>
              <a:rPr lang="en-IN" dirty="0"/>
              <a:t>&gt;&gt;&gt; basket</a:t>
            </a:r>
          </a:p>
          <a:p>
            <a:pPr marL="0" indent="0">
              <a:buNone/>
            </a:pPr>
            <a:r>
              <a:rPr lang="en-IN" dirty="0"/>
              <a:t>&gt;&gt;&gt; </a:t>
            </a:r>
            <a:r>
              <a:rPr lang="en-IN" dirty="0" err="1"/>
              <a:t>len</a:t>
            </a:r>
            <a:r>
              <a:rPr lang="en-IN" dirty="0"/>
              <a:t>(basket)</a:t>
            </a:r>
          </a:p>
          <a:p>
            <a:pPr marL="0" indent="0">
              <a:buNone/>
            </a:pPr>
            <a:r>
              <a:rPr lang="en-IN" dirty="0"/>
              <a:t>&gt;&gt;&gt; sorted(basket)</a:t>
            </a:r>
          </a:p>
          <a:p>
            <a:pPr marL="0" indent="0">
              <a:buNone/>
            </a:pPr>
            <a:r>
              <a:rPr lang="en-IN" dirty="0"/>
              <a:t>&gt;&gt;&gt; 'orange' in basket</a:t>
            </a:r>
          </a:p>
          <a:p>
            <a:pPr marL="0" indent="0">
              <a:buNone/>
            </a:pPr>
            <a:r>
              <a:rPr lang="en-IN" dirty="0"/>
              <a:t>&gt;&gt;&gt; 'crabgrass' in basket</a:t>
            </a:r>
          </a:p>
          <a:p>
            <a:pPr marL="0" indent="0">
              <a:buNone/>
            </a:pPr>
            <a:r>
              <a:rPr lang="en-IN" dirty="0"/>
              <a:t>&gt;&gt;&gt; a = set('abracadabra')</a:t>
            </a:r>
          </a:p>
          <a:p>
            <a:pPr marL="0" indent="0">
              <a:buNone/>
            </a:pPr>
            <a:r>
              <a:rPr lang="en-IN" dirty="0"/>
              <a:t>&gt;&gt;&gt; b = set('</a:t>
            </a:r>
            <a:r>
              <a:rPr lang="en-IN" dirty="0" err="1"/>
              <a:t>alacazam</a:t>
            </a:r>
            <a:r>
              <a:rPr lang="en-IN" dirty="0"/>
              <a:t>')</a:t>
            </a:r>
          </a:p>
          <a:p>
            <a:pPr marL="0" indent="0">
              <a:buNone/>
            </a:pPr>
            <a:r>
              <a:rPr lang="en-IN" dirty="0"/>
              <a:t>&gt;&gt;&gt; a</a:t>
            </a:r>
          </a:p>
          <a:p>
            <a:pPr marL="0" indent="0">
              <a:buNone/>
            </a:pPr>
            <a:r>
              <a:rPr lang="en-IN" dirty="0"/>
              <a:t>&gt;&gt;&gt; b</a:t>
            </a:r>
          </a:p>
          <a:p>
            <a:pPr marL="0" indent="0">
              <a:buNone/>
            </a:pPr>
            <a:r>
              <a:rPr lang="en-IN" dirty="0"/>
              <a:t>&gt;&gt;&gt; a - b</a:t>
            </a:r>
          </a:p>
          <a:p>
            <a:pPr marL="0" indent="0">
              <a:buNone/>
            </a:pPr>
            <a:r>
              <a:rPr lang="en-IN" dirty="0"/>
              <a:t>&gt;&gt;&gt; b-a</a:t>
            </a:r>
          </a:p>
          <a:p>
            <a:pPr marL="0" indent="0">
              <a:buNone/>
            </a:pPr>
            <a:r>
              <a:rPr lang="en-IN" dirty="0"/>
              <a:t>&gt;&gt;&gt; a | b</a:t>
            </a:r>
          </a:p>
          <a:p>
            <a:pPr marL="0" indent="0">
              <a:buNone/>
            </a:pPr>
            <a:r>
              <a:rPr lang="en-IN" dirty="0"/>
              <a:t>&gt;&gt;&gt; a &amp; b</a:t>
            </a:r>
          </a:p>
          <a:p>
            <a:pPr marL="0" indent="0">
              <a:buNone/>
            </a:pPr>
            <a:r>
              <a:rPr lang="en-IN" dirty="0"/>
              <a:t>&gt;&gt;&gt; a ^ b</a:t>
            </a:r>
          </a:p>
        </p:txBody>
      </p:sp>
    </p:spTree>
    <p:extLst>
      <p:ext uri="{BB962C8B-B14F-4D97-AF65-F5344CB8AC3E}">
        <p14:creationId xmlns:p14="http://schemas.microsoft.com/office/powerpoint/2010/main" val="4253038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4025"/>
          </a:xfrm>
        </p:spPr>
        <p:txBody>
          <a:bodyPr>
            <a:normAutofit fontScale="90000"/>
          </a:bodyPr>
          <a:lstStyle/>
          <a:p>
            <a:r>
              <a:rPr lang="en-IN" b="1" dirty="0" smtClean="0"/>
              <a:t/>
            </a:r>
            <a:br>
              <a:rPr lang="en-IN" b="1" dirty="0" smtClean="0"/>
            </a:br>
            <a:r>
              <a:rPr lang="en-IN" b="1" dirty="0" smtClean="0"/>
              <a:t>Set Methods   </a:t>
            </a:r>
            <a:r>
              <a:rPr lang="en-IN" dirty="0"/>
              <a:t>&gt;&gt;&gt; </a:t>
            </a:r>
            <a:r>
              <a:rPr lang="en-IN" dirty="0" err="1"/>
              <a:t>dir</a:t>
            </a:r>
            <a:r>
              <a:rPr lang="en-IN" dirty="0"/>
              <a:t>(set)</a:t>
            </a:r>
            <a:br>
              <a:rPr lang="en-IN" dirty="0"/>
            </a:b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514350" y="1490663"/>
            <a:ext cx="11163300" cy="4323621"/>
          </a:xfrm>
          <a:prstGeom prst="rect">
            <a:avLst/>
          </a:prstGeom>
        </p:spPr>
      </p:pic>
    </p:spTree>
    <p:extLst>
      <p:ext uri="{BB962C8B-B14F-4D97-AF65-F5344CB8AC3E}">
        <p14:creationId xmlns:p14="http://schemas.microsoft.com/office/powerpoint/2010/main" val="2717833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3000" y="880836"/>
            <a:ext cx="9906000" cy="4908884"/>
          </a:xfrm>
          <a:prstGeom prst="rect">
            <a:avLst/>
          </a:prstGeom>
        </p:spPr>
      </p:pic>
    </p:spTree>
    <p:extLst>
      <p:ext uri="{BB962C8B-B14F-4D97-AF65-F5344CB8AC3E}">
        <p14:creationId xmlns:p14="http://schemas.microsoft.com/office/powerpoint/2010/main" val="1243162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57500" y="321636"/>
            <a:ext cx="6845629" cy="6345864"/>
          </a:xfrm>
          <a:prstGeom prst="rect">
            <a:avLst/>
          </a:prstGeom>
        </p:spPr>
      </p:pic>
    </p:spTree>
    <p:extLst>
      <p:ext uri="{BB962C8B-B14F-4D97-AF65-F5344CB8AC3E}">
        <p14:creationId xmlns:p14="http://schemas.microsoft.com/office/powerpoint/2010/main" val="27800774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00100"/>
            <a:ext cx="11296650" cy="5376863"/>
          </a:xfrm>
        </p:spPr>
        <p:txBody>
          <a:bodyPr>
            <a:normAutofit fontScale="92500" lnSpcReduction="10000"/>
          </a:bodyPr>
          <a:lstStyle/>
          <a:p>
            <a:pPr marL="0" indent="0">
              <a:buNone/>
            </a:pPr>
            <a:endParaRPr lang="en-IN" dirty="0"/>
          </a:p>
          <a:p>
            <a:pPr marL="0" indent="0">
              <a:buNone/>
            </a:pPr>
            <a:r>
              <a:rPr lang="en-IN" dirty="0"/>
              <a:t>&gt;&gt;&gt; </a:t>
            </a:r>
            <a:r>
              <a:rPr lang="en-IN" dirty="0" err="1"/>
              <a:t>european_flowers</a:t>
            </a:r>
            <a:r>
              <a:rPr lang="en-IN" dirty="0"/>
              <a:t> = {"sunflowers", "roses", "lavender", "tulips", "</a:t>
            </a:r>
            <a:r>
              <a:rPr lang="en-IN" dirty="0" err="1"/>
              <a:t>goldcrest</a:t>
            </a:r>
            <a:r>
              <a:rPr lang="en-IN" dirty="0"/>
              <a:t>"}</a:t>
            </a:r>
          </a:p>
          <a:p>
            <a:pPr marL="0" indent="0">
              <a:buNone/>
            </a:pPr>
            <a:r>
              <a:rPr lang="en-IN" dirty="0"/>
              <a:t>&gt;&gt;&gt; </a:t>
            </a:r>
            <a:r>
              <a:rPr lang="en-IN" dirty="0" err="1"/>
              <a:t>american_flowers</a:t>
            </a:r>
            <a:r>
              <a:rPr lang="en-IN" dirty="0"/>
              <a:t> = {"roses", "tulips", "lilies", "daisies"}</a:t>
            </a:r>
          </a:p>
          <a:p>
            <a:pPr marL="0" indent="0">
              <a:buNone/>
            </a:pPr>
            <a:r>
              <a:rPr lang="en-IN" dirty="0"/>
              <a:t>&gt;&gt;&gt; </a:t>
            </a:r>
            <a:r>
              <a:rPr lang="en-IN" dirty="0" err="1"/>
              <a:t>american_flowers.</a:t>
            </a:r>
            <a:r>
              <a:rPr lang="en-IN" dirty="0" err="1">
                <a:solidFill>
                  <a:srgbClr val="00B0F0"/>
                </a:solidFill>
              </a:rPr>
              <a:t>add</a:t>
            </a:r>
            <a:r>
              <a:rPr lang="en-IN" dirty="0"/>
              <a:t>("orchids")</a:t>
            </a:r>
          </a:p>
          <a:p>
            <a:pPr marL="0" indent="0">
              <a:buNone/>
            </a:pPr>
            <a:r>
              <a:rPr lang="en-IN" dirty="0"/>
              <a:t>&gt;&gt;&gt; </a:t>
            </a:r>
            <a:r>
              <a:rPr lang="en-IN" dirty="0" err="1"/>
              <a:t>american_flowers</a:t>
            </a:r>
            <a:endParaRPr lang="en-IN" dirty="0"/>
          </a:p>
          <a:p>
            <a:pPr marL="0" indent="0">
              <a:buNone/>
            </a:pPr>
            <a:r>
              <a:rPr lang="en-IN" dirty="0"/>
              <a:t>&gt;&gt;&gt; </a:t>
            </a:r>
            <a:r>
              <a:rPr lang="en-IN" dirty="0" err="1"/>
              <a:t>american_flowers.</a:t>
            </a:r>
            <a:r>
              <a:rPr lang="en-IN" dirty="0" err="1">
                <a:solidFill>
                  <a:srgbClr val="00B0F0"/>
                </a:solidFill>
              </a:rPr>
              <a:t>difference</a:t>
            </a:r>
            <a:r>
              <a:rPr lang="en-IN" dirty="0"/>
              <a:t>(</a:t>
            </a:r>
            <a:r>
              <a:rPr lang="en-IN" dirty="0" err="1"/>
              <a:t>european_flowers</a:t>
            </a:r>
            <a:r>
              <a:rPr lang="en-IN" dirty="0"/>
              <a:t>)</a:t>
            </a:r>
          </a:p>
          <a:p>
            <a:pPr marL="0" indent="0">
              <a:buNone/>
            </a:pPr>
            <a:r>
              <a:rPr lang="en-IN" dirty="0"/>
              <a:t>&gt;&gt;&gt; </a:t>
            </a:r>
            <a:r>
              <a:rPr lang="en-IN" dirty="0" err="1"/>
              <a:t>american_flowers-european_flowers</a:t>
            </a:r>
            <a:endParaRPr lang="en-IN" dirty="0"/>
          </a:p>
          <a:p>
            <a:pPr marL="0" indent="0">
              <a:buNone/>
            </a:pPr>
            <a:r>
              <a:rPr lang="en-IN" dirty="0"/>
              <a:t>&gt;&gt;&gt; </a:t>
            </a:r>
            <a:r>
              <a:rPr lang="en-IN" dirty="0" err="1"/>
              <a:t>american_flowers.</a:t>
            </a:r>
            <a:r>
              <a:rPr lang="en-IN" dirty="0" err="1">
                <a:solidFill>
                  <a:srgbClr val="00B0F0"/>
                </a:solidFill>
              </a:rPr>
              <a:t>intersection</a:t>
            </a:r>
            <a:r>
              <a:rPr lang="en-IN" dirty="0"/>
              <a:t>(</a:t>
            </a:r>
            <a:r>
              <a:rPr lang="en-IN" dirty="0" err="1"/>
              <a:t>european_flowers</a:t>
            </a:r>
            <a:r>
              <a:rPr lang="en-IN" dirty="0"/>
              <a:t>)</a:t>
            </a:r>
          </a:p>
          <a:p>
            <a:pPr marL="0" indent="0">
              <a:buNone/>
            </a:pPr>
            <a:r>
              <a:rPr lang="en-IN" dirty="0"/>
              <a:t>&gt;&gt;&gt; </a:t>
            </a:r>
            <a:r>
              <a:rPr lang="en-IN" dirty="0" err="1"/>
              <a:t>american_flowers</a:t>
            </a:r>
            <a:r>
              <a:rPr lang="en-IN" dirty="0"/>
              <a:t> &amp; </a:t>
            </a:r>
            <a:r>
              <a:rPr lang="en-IN" dirty="0" err="1"/>
              <a:t>european_flowers</a:t>
            </a:r>
            <a:endParaRPr lang="en-IN" dirty="0"/>
          </a:p>
          <a:p>
            <a:pPr marL="0" indent="0">
              <a:buNone/>
            </a:pPr>
            <a:r>
              <a:rPr lang="en-IN" dirty="0"/>
              <a:t>&gt;&gt;&gt; </a:t>
            </a:r>
            <a:r>
              <a:rPr lang="en-IN" dirty="0" err="1"/>
              <a:t>american_flowers.</a:t>
            </a:r>
            <a:r>
              <a:rPr lang="en-IN" dirty="0" err="1">
                <a:solidFill>
                  <a:srgbClr val="00B0F0"/>
                </a:solidFill>
              </a:rPr>
              <a:t>isdisjoint</a:t>
            </a:r>
            <a:r>
              <a:rPr lang="en-IN" dirty="0"/>
              <a:t>(</a:t>
            </a:r>
            <a:r>
              <a:rPr lang="en-IN" dirty="0" err="1"/>
              <a:t>european_flowers</a:t>
            </a:r>
            <a:r>
              <a:rPr lang="en-IN" dirty="0"/>
              <a:t>)</a:t>
            </a:r>
          </a:p>
          <a:p>
            <a:pPr marL="0" indent="0">
              <a:buNone/>
            </a:pPr>
            <a:r>
              <a:rPr lang="en-IN" dirty="0"/>
              <a:t>&gt;&gt;&gt; </a:t>
            </a:r>
            <a:r>
              <a:rPr lang="en-IN" dirty="0" err="1"/>
              <a:t>american_flowers.</a:t>
            </a:r>
            <a:r>
              <a:rPr lang="en-IN" dirty="0" err="1">
                <a:solidFill>
                  <a:srgbClr val="00B0F0"/>
                </a:solidFill>
              </a:rPr>
              <a:t>issuperset</a:t>
            </a:r>
            <a:r>
              <a:rPr lang="en-IN" dirty="0"/>
              <a:t>(</a:t>
            </a:r>
            <a:r>
              <a:rPr lang="en-IN" dirty="0" err="1"/>
              <a:t>european_flowers</a:t>
            </a:r>
            <a:r>
              <a:rPr lang="en-IN" dirty="0"/>
              <a:t>)</a:t>
            </a:r>
          </a:p>
          <a:p>
            <a:pPr marL="0" indent="0">
              <a:buNone/>
            </a:pPr>
            <a:r>
              <a:rPr lang="en-IN" dirty="0"/>
              <a:t>&gt;&gt;&gt; </a:t>
            </a:r>
            <a:r>
              <a:rPr lang="en-IN" dirty="0" err="1"/>
              <a:t>american_flowers.</a:t>
            </a:r>
            <a:r>
              <a:rPr lang="en-IN" dirty="0" err="1">
                <a:solidFill>
                  <a:srgbClr val="00B0F0"/>
                </a:solidFill>
              </a:rPr>
              <a:t>issubset</a:t>
            </a:r>
            <a:r>
              <a:rPr lang="en-IN" dirty="0"/>
              <a:t>(</a:t>
            </a:r>
            <a:r>
              <a:rPr lang="en-IN" dirty="0" err="1"/>
              <a:t>european_flowers</a:t>
            </a:r>
            <a:r>
              <a:rPr lang="en-IN" dirty="0"/>
              <a:t>)</a:t>
            </a:r>
          </a:p>
          <a:p>
            <a:pPr marL="0" indent="0">
              <a:buNone/>
            </a:pPr>
            <a:endParaRPr lang="en-IN" dirty="0"/>
          </a:p>
        </p:txBody>
      </p:sp>
      <p:sp>
        <p:nvSpPr>
          <p:cNvPr id="4" name="Title 1"/>
          <p:cNvSpPr>
            <a:spLocks noGrp="1"/>
          </p:cNvSpPr>
          <p:nvPr>
            <p:ph type="title"/>
          </p:nvPr>
        </p:nvSpPr>
        <p:spPr>
          <a:xfrm>
            <a:off x="838200" y="290512"/>
            <a:ext cx="10515600" cy="509588"/>
          </a:xfrm>
        </p:spPr>
        <p:txBody>
          <a:bodyPr>
            <a:normAutofit fontScale="90000"/>
          </a:bodyPr>
          <a:lstStyle/>
          <a:p>
            <a:r>
              <a:rPr lang="en-IN" dirty="0"/>
              <a:t>Various Set Methods</a:t>
            </a:r>
          </a:p>
        </p:txBody>
      </p:sp>
    </p:spTree>
    <p:extLst>
      <p:ext uri="{BB962C8B-B14F-4D97-AF65-F5344CB8AC3E}">
        <p14:creationId xmlns:p14="http://schemas.microsoft.com/office/powerpoint/2010/main" val="22117753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0550"/>
            <a:ext cx="10515600" cy="509588"/>
          </a:xfrm>
        </p:spPr>
        <p:txBody>
          <a:bodyPr>
            <a:normAutofit fontScale="90000"/>
          </a:bodyPr>
          <a:lstStyle/>
          <a:p>
            <a:r>
              <a:rPr lang="en-IN" dirty="0"/>
              <a:t>Various Set Methods</a:t>
            </a:r>
          </a:p>
        </p:txBody>
      </p:sp>
      <p:sp>
        <p:nvSpPr>
          <p:cNvPr id="3" name="Content Placeholder 2"/>
          <p:cNvSpPr>
            <a:spLocks noGrp="1"/>
          </p:cNvSpPr>
          <p:nvPr>
            <p:ph idx="1"/>
          </p:nvPr>
        </p:nvSpPr>
        <p:spPr>
          <a:xfrm>
            <a:off x="838200" y="1447800"/>
            <a:ext cx="10515600" cy="4729163"/>
          </a:xfrm>
        </p:spPr>
        <p:txBody>
          <a:bodyPr>
            <a:normAutofit fontScale="92500" lnSpcReduction="20000"/>
          </a:bodyPr>
          <a:lstStyle/>
          <a:p>
            <a:pPr marL="0" indent="0">
              <a:buNone/>
            </a:pPr>
            <a:r>
              <a:rPr lang="en-IN" dirty="0"/>
              <a:t>&gt;&gt;&gt; </a:t>
            </a:r>
            <a:r>
              <a:rPr lang="en-IN" dirty="0" err="1"/>
              <a:t>american_flowers.</a:t>
            </a:r>
            <a:r>
              <a:rPr lang="en-IN" dirty="0" err="1">
                <a:solidFill>
                  <a:srgbClr val="00B0F0"/>
                </a:solidFill>
              </a:rPr>
              <a:t>symmetric_difference</a:t>
            </a:r>
            <a:r>
              <a:rPr lang="en-IN" dirty="0"/>
              <a:t>(</a:t>
            </a:r>
            <a:r>
              <a:rPr lang="en-IN" dirty="0" err="1"/>
              <a:t>european_flowers</a:t>
            </a:r>
            <a:r>
              <a:rPr lang="en-IN" dirty="0"/>
              <a:t>)</a:t>
            </a:r>
          </a:p>
          <a:p>
            <a:pPr marL="0" indent="0">
              <a:buNone/>
            </a:pPr>
            <a:r>
              <a:rPr lang="en-IN" dirty="0"/>
              <a:t>&gt;&gt;&gt; </a:t>
            </a:r>
            <a:r>
              <a:rPr lang="en-IN" dirty="0" err="1"/>
              <a:t>american_flowers</a:t>
            </a:r>
            <a:r>
              <a:rPr lang="en-IN" dirty="0"/>
              <a:t> ^ </a:t>
            </a:r>
            <a:r>
              <a:rPr lang="en-IN" dirty="0" err="1"/>
              <a:t>european_flowers</a:t>
            </a:r>
            <a:endParaRPr lang="en-IN" dirty="0"/>
          </a:p>
          <a:p>
            <a:pPr marL="0" indent="0">
              <a:buNone/>
            </a:pPr>
            <a:r>
              <a:rPr lang="en-IN" dirty="0"/>
              <a:t>&gt;&gt;&gt; </a:t>
            </a:r>
            <a:r>
              <a:rPr lang="en-IN" dirty="0" err="1"/>
              <a:t>american_flowers.</a:t>
            </a:r>
            <a:r>
              <a:rPr lang="en-IN" dirty="0" err="1">
                <a:solidFill>
                  <a:srgbClr val="00B0F0"/>
                </a:solidFill>
              </a:rPr>
              <a:t>union</a:t>
            </a:r>
            <a:r>
              <a:rPr lang="en-IN" dirty="0"/>
              <a:t>(</a:t>
            </a:r>
            <a:r>
              <a:rPr lang="en-IN" dirty="0" err="1"/>
              <a:t>european_flowers</a:t>
            </a:r>
            <a:r>
              <a:rPr lang="en-IN" dirty="0"/>
              <a:t>)</a:t>
            </a:r>
          </a:p>
          <a:p>
            <a:pPr marL="0" indent="0">
              <a:buNone/>
            </a:pPr>
            <a:r>
              <a:rPr lang="en-IN" dirty="0"/>
              <a:t>&gt;&gt;&gt; </a:t>
            </a:r>
            <a:r>
              <a:rPr lang="en-IN" dirty="0" err="1"/>
              <a:t>american_flowers</a:t>
            </a:r>
            <a:r>
              <a:rPr lang="en-IN" dirty="0"/>
              <a:t> | </a:t>
            </a:r>
            <a:r>
              <a:rPr lang="en-IN" dirty="0" err="1"/>
              <a:t>european_flowers</a:t>
            </a:r>
            <a:endParaRPr lang="en-IN" dirty="0"/>
          </a:p>
          <a:p>
            <a:pPr marL="0" indent="0">
              <a:buNone/>
            </a:pPr>
            <a:r>
              <a:rPr lang="en-IN" dirty="0"/>
              <a:t>&gt;&gt;&gt; </a:t>
            </a:r>
            <a:r>
              <a:rPr lang="en-IN" dirty="0" err="1"/>
              <a:t>american_flowers.</a:t>
            </a:r>
            <a:r>
              <a:rPr lang="en-IN" dirty="0" err="1">
                <a:solidFill>
                  <a:srgbClr val="00B0F0"/>
                </a:solidFill>
              </a:rPr>
              <a:t>update</a:t>
            </a:r>
            <a:r>
              <a:rPr lang="en-IN" dirty="0"/>
              <a:t>(</a:t>
            </a:r>
            <a:r>
              <a:rPr lang="en-IN" dirty="0" err="1"/>
              <a:t>european_flowers</a:t>
            </a:r>
            <a:r>
              <a:rPr lang="en-IN" dirty="0"/>
              <a:t>)</a:t>
            </a:r>
          </a:p>
          <a:p>
            <a:pPr marL="0" indent="0">
              <a:buNone/>
            </a:pPr>
            <a:r>
              <a:rPr lang="en-IN" dirty="0"/>
              <a:t>&gt;&gt;&gt; </a:t>
            </a:r>
            <a:r>
              <a:rPr lang="en-IN" dirty="0" err="1"/>
              <a:t>american_flowers</a:t>
            </a:r>
            <a:endParaRPr lang="en-IN" dirty="0"/>
          </a:p>
          <a:p>
            <a:pPr marL="0" indent="0">
              <a:buNone/>
            </a:pPr>
            <a:r>
              <a:rPr lang="en-IN" dirty="0"/>
              <a:t>&gt;&gt;&gt; </a:t>
            </a:r>
            <a:r>
              <a:rPr lang="en-IN" dirty="0" err="1"/>
              <a:t>american_flowers.discard</a:t>
            </a:r>
            <a:r>
              <a:rPr lang="en-IN" dirty="0"/>
              <a:t>("roses")</a:t>
            </a:r>
          </a:p>
          <a:p>
            <a:pPr marL="0" indent="0">
              <a:buNone/>
            </a:pPr>
            <a:r>
              <a:rPr lang="en-IN" dirty="0"/>
              <a:t>&gt;&gt;&gt; </a:t>
            </a:r>
            <a:r>
              <a:rPr lang="en-IN" dirty="0" err="1"/>
              <a:t>american_flowers</a:t>
            </a:r>
            <a:endParaRPr lang="en-IN" dirty="0"/>
          </a:p>
          <a:p>
            <a:pPr marL="0" indent="0">
              <a:buNone/>
            </a:pPr>
            <a:r>
              <a:rPr lang="en-IN" dirty="0"/>
              <a:t>&gt;&gt;&gt; </a:t>
            </a:r>
            <a:r>
              <a:rPr lang="en-IN" dirty="0" err="1"/>
              <a:t>european_flowers.pop</a:t>
            </a:r>
            <a:r>
              <a:rPr lang="en-IN" dirty="0"/>
              <a:t>()</a:t>
            </a:r>
          </a:p>
          <a:p>
            <a:pPr marL="0" indent="0">
              <a:buNone/>
            </a:pPr>
            <a:r>
              <a:rPr lang="en-IN" dirty="0"/>
              <a:t>&gt;&gt;&gt; </a:t>
            </a:r>
            <a:r>
              <a:rPr lang="en-IN" dirty="0" err="1"/>
              <a:t>american_flowers.clear</a:t>
            </a:r>
            <a:r>
              <a:rPr lang="en-IN" dirty="0"/>
              <a:t>()</a:t>
            </a:r>
          </a:p>
          <a:p>
            <a:pPr marL="0" indent="0">
              <a:buNone/>
            </a:pPr>
            <a:r>
              <a:rPr lang="en-IN" dirty="0"/>
              <a:t>&gt;&gt;&gt; </a:t>
            </a:r>
            <a:r>
              <a:rPr lang="en-IN" dirty="0" err="1"/>
              <a:t>american_flowers</a:t>
            </a:r>
            <a:endParaRPr lang="en-IN" dirty="0"/>
          </a:p>
          <a:p>
            <a:pPr marL="0" indent="0">
              <a:buNone/>
            </a:pPr>
            <a:endParaRPr lang="en-IN" dirty="0"/>
          </a:p>
        </p:txBody>
      </p:sp>
    </p:spTree>
    <p:extLst>
      <p:ext uri="{BB962C8B-B14F-4D97-AF65-F5344CB8AC3E}">
        <p14:creationId xmlns:p14="http://schemas.microsoft.com/office/powerpoint/2010/main" val="41027090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9325"/>
          </a:xfrm>
        </p:spPr>
        <p:txBody>
          <a:bodyPr/>
          <a:lstStyle/>
          <a:p>
            <a:r>
              <a:rPr lang="en-IN" b="1" dirty="0"/>
              <a:t>Traversing of Sets</a:t>
            </a:r>
            <a:endParaRPr lang="en-IN" dirty="0"/>
          </a:p>
        </p:txBody>
      </p:sp>
      <p:sp>
        <p:nvSpPr>
          <p:cNvPr id="3" name="Content Placeholder 2"/>
          <p:cNvSpPr>
            <a:spLocks noGrp="1"/>
          </p:cNvSpPr>
          <p:nvPr>
            <p:ph idx="1"/>
          </p:nvPr>
        </p:nvSpPr>
        <p:spPr>
          <a:xfrm>
            <a:off x="838200" y="1314450"/>
            <a:ext cx="10515600" cy="4862513"/>
          </a:xfrm>
        </p:spPr>
        <p:txBody>
          <a:bodyPr/>
          <a:lstStyle/>
          <a:p>
            <a:pPr marL="0" indent="0">
              <a:buNone/>
            </a:pPr>
            <a:r>
              <a:rPr lang="en-IN" b="1" dirty="0"/>
              <a:t>Program to Iterate Over Items in Sets Using </a:t>
            </a:r>
            <a:r>
              <a:rPr lang="en-IN" b="1" i="1" dirty="0"/>
              <a:t>for </a:t>
            </a:r>
            <a:r>
              <a:rPr lang="en-IN" b="1" dirty="0" smtClean="0"/>
              <a:t>Loop</a:t>
            </a:r>
          </a:p>
          <a:p>
            <a:pPr marL="0" indent="0">
              <a:buNone/>
            </a:pPr>
            <a:endParaRPr lang="en-GB" b="1" dirty="0"/>
          </a:p>
          <a:p>
            <a:pPr marL="0" indent="0">
              <a:buNone/>
            </a:pPr>
            <a:r>
              <a:rPr lang="en-IN" dirty="0"/>
              <a:t>warships = {"u.s.s._</a:t>
            </a:r>
            <a:r>
              <a:rPr lang="en-IN" dirty="0" err="1"/>
              <a:t>arizona</a:t>
            </a:r>
            <a:r>
              <a:rPr lang="en-IN" dirty="0"/>
              <a:t>", "</a:t>
            </a:r>
            <a:r>
              <a:rPr lang="en-IN" dirty="0" err="1"/>
              <a:t>hms_beagle</a:t>
            </a:r>
            <a:r>
              <a:rPr lang="en-IN" dirty="0"/>
              <a:t>", "</a:t>
            </a:r>
            <a:r>
              <a:rPr lang="en-IN" dirty="0" err="1"/>
              <a:t>ins_airavat</a:t>
            </a:r>
            <a:r>
              <a:rPr lang="en-IN" dirty="0"/>
              <a:t>", "</a:t>
            </a:r>
            <a:r>
              <a:rPr lang="en-IN" dirty="0" err="1"/>
              <a:t>ins_hetz</a:t>
            </a:r>
            <a:r>
              <a:rPr lang="en-IN" dirty="0"/>
              <a:t>"}</a:t>
            </a:r>
          </a:p>
          <a:p>
            <a:pPr marL="0" indent="0">
              <a:buNone/>
            </a:pPr>
            <a:r>
              <a:rPr lang="en-IN" dirty="0"/>
              <a:t>for </a:t>
            </a:r>
            <a:r>
              <a:rPr lang="en-IN" dirty="0" err="1"/>
              <a:t>i</a:t>
            </a:r>
            <a:r>
              <a:rPr lang="en-IN" dirty="0"/>
              <a:t> in warships:</a:t>
            </a:r>
          </a:p>
          <a:p>
            <a:pPr marL="0" indent="0">
              <a:buNone/>
            </a:pPr>
            <a:r>
              <a:rPr lang="en-IN" dirty="0"/>
              <a:t>    print(f"{</a:t>
            </a:r>
            <a:r>
              <a:rPr lang="en-IN" dirty="0" err="1"/>
              <a:t>i</a:t>
            </a:r>
            <a:r>
              <a:rPr lang="en-IN" dirty="0"/>
              <a:t>} is a Warship")</a:t>
            </a:r>
          </a:p>
        </p:txBody>
      </p:sp>
    </p:spTree>
    <p:extLst>
      <p:ext uri="{BB962C8B-B14F-4D97-AF65-F5344CB8AC3E}">
        <p14:creationId xmlns:p14="http://schemas.microsoft.com/office/powerpoint/2010/main" val="9473924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t>Write a Function Which Receives a Variable Number </a:t>
            </a:r>
            <a:r>
              <a:rPr lang="en-IN" sz="3200" b="1" dirty="0" smtClean="0"/>
              <a:t>of Strings </a:t>
            </a:r>
            <a:r>
              <a:rPr lang="en-IN" sz="3200" b="1" dirty="0"/>
              <a:t>as Arguments. Find Unique Characters in Each String</a:t>
            </a:r>
            <a:endParaRPr lang="en-IN" sz="3200" dirty="0"/>
          </a:p>
        </p:txBody>
      </p:sp>
      <p:sp>
        <p:nvSpPr>
          <p:cNvPr id="3" name="Content Placeholder 2"/>
          <p:cNvSpPr>
            <a:spLocks noGrp="1"/>
          </p:cNvSpPr>
          <p:nvPr>
            <p:ph idx="1"/>
          </p:nvPr>
        </p:nvSpPr>
        <p:spPr/>
        <p:txBody>
          <a:bodyPr/>
          <a:lstStyle/>
          <a:p>
            <a:pPr marL="0" indent="0">
              <a:buNone/>
            </a:pPr>
            <a:r>
              <a:rPr lang="en-IN" dirty="0" err="1"/>
              <a:t>def</a:t>
            </a:r>
            <a:r>
              <a:rPr lang="en-IN" dirty="0"/>
              <a:t> </a:t>
            </a:r>
            <a:r>
              <a:rPr lang="en-IN" dirty="0" err="1"/>
              <a:t>find_unique</a:t>
            </a:r>
            <a:r>
              <a:rPr lang="en-IN" dirty="0"/>
              <a:t>(*</a:t>
            </a:r>
            <a:r>
              <a:rPr lang="en-IN" dirty="0" err="1"/>
              <a:t>all_words</a:t>
            </a:r>
            <a:r>
              <a:rPr lang="en-IN" dirty="0"/>
              <a:t>):</a:t>
            </a:r>
          </a:p>
          <a:p>
            <a:pPr marL="0" indent="0">
              <a:buNone/>
            </a:pPr>
            <a:r>
              <a:rPr lang="en-IN" dirty="0"/>
              <a:t>    for </a:t>
            </a:r>
            <a:r>
              <a:rPr lang="en-IN" dirty="0" err="1"/>
              <a:t>i</a:t>
            </a:r>
            <a:r>
              <a:rPr lang="en-IN" dirty="0"/>
              <a:t> in </a:t>
            </a:r>
            <a:r>
              <a:rPr lang="en-IN" dirty="0" err="1"/>
              <a:t>all_words</a:t>
            </a:r>
            <a:r>
              <a:rPr lang="en-IN" dirty="0"/>
              <a:t>:</a:t>
            </a:r>
          </a:p>
          <a:p>
            <a:pPr marL="0" indent="0">
              <a:buNone/>
            </a:pPr>
            <a:r>
              <a:rPr lang="en-IN" dirty="0"/>
              <a:t>        </a:t>
            </a:r>
            <a:r>
              <a:rPr lang="en-IN" dirty="0" err="1"/>
              <a:t>unique_list</a:t>
            </a:r>
            <a:r>
              <a:rPr lang="en-IN" dirty="0"/>
              <a:t> = list(set(</a:t>
            </a:r>
            <a:r>
              <a:rPr lang="en-IN" dirty="0" err="1"/>
              <a:t>i</a:t>
            </a:r>
            <a:r>
              <a:rPr lang="en-IN" dirty="0"/>
              <a:t>))</a:t>
            </a:r>
          </a:p>
          <a:p>
            <a:pPr marL="0" indent="0">
              <a:buNone/>
            </a:pPr>
            <a:r>
              <a:rPr lang="en-IN" dirty="0"/>
              <a:t>        print(</a:t>
            </a:r>
            <a:r>
              <a:rPr lang="en-IN" dirty="0" err="1"/>
              <a:t>f"Unique</a:t>
            </a:r>
            <a:r>
              <a:rPr lang="en-IN" dirty="0"/>
              <a:t> characters in the word {</a:t>
            </a:r>
            <a:r>
              <a:rPr lang="en-IN" dirty="0" err="1"/>
              <a:t>i</a:t>
            </a:r>
            <a:r>
              <a:rPr lang="en-IN" dirty="0"/>
              <a:t>} are {</a:t>
            </a:r>
            <a:r>
              <a:rPr lang="en-IN" dirty="0" err="1"/>
              <a:t>unique_list</a:t>
            </a:r>
            <a:r>
              <a:rPr lang="en-IN" dirty="0"/>
              <a:t>}")</a:t>
            </a:r>
          </a:p>
          <a:p>
            <a:pPr marL="0" indent="0">
              <a:buNone/>
            </a:pPr>
            <a:endParaRPr lang="en-IN" dirty="0"/>
          </a:p>
          <a:p>
            <a:pPr marL="0" indent="0">
              <a:buNone/>
            </a:pPr>
            <a:r>
              <a:rPr lang="en-IN" dirty="0" err="1"/>
              <a:t>find_unique</a:t>
            </a:r>
            <a:r>
              <a:rPr lang="en-IN" dirty="0"/>
              <a:t>("egg", "immune", "feed", "vacuum", "</a:t>
            </a:r>
            <a:r>
              <a:rPr lang="en-IN" dirty="0" err="1"/>
              <a:t>goddessship</a:t>
            </a:r>
            <a:r>
              <a:rPr lang="en-IN" dirty="0" smtClean="0"/>
              <a:t>")</a:t>
            </a:r>
          </a:p>
          <a:p>
            <a:pPr marL="0" indent="0">
              <a:buNone/>
            </a:pPr>
            <a:endParaRPr lang="en-IN" dirty="0"/>
          </a:p>
        </p:txBody>
      </p:sp>
    </p:spTree>
    <p:extLst>
      <p:ext uri="{BB962C8B-B14F-4D97-AF65-F5344CB8AC3E}">
        <p14:creationId xmlns:p14="http://schemas.microsoft.com/office/powerpoint/2010/main" val="31842571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t>Write a Python Program That Accepts a Sentence as Input</a:t>
            </a:r>
            <a:br>
              <a:rPr lang="en-IN" sz="3200" b="1" dirty="0"/>
            </a:br>
            <a:r>
              <a:rPr lang="en-IN" sz="3200" b="1" dirty="0"/>
              <a:t>and Removes All Duplicate Words. Print the Sorted Words</a:t>
            </a:r>
          </a:p>
        </p:txBody>
      </p:sp>
      <p:sp>
        <p:nvSpPr>
          <p:cNvPr id="3" name="Content Placeholder 2"/>
          <p:cNvSpPr>
            <a:spLocks noGrp="1"/>
          </p:cNvSpPr>
          <p:nvPr>
            <p:ph idx="1"/>
          </p:nvPr>
        </p:nvSpPr>
        <p:spPr/>
        <p:txBody>
          <a:bodyPr/>
          <a:lstStyle/>
          <a:p>
            <a:pPr marL="0" indent="0">
              <a:buNone/>
            </a:pPr>
            <a:r>
              <a:rPr lang="en-IN" dirty="0"/>
              <a:t>sentence = input("Enter a sentence ")</a:t>
            </a:r>
          </a:p>
          <a:p>
            <a:pPr marL="0" indent="0">
              <a:buNone/>
            </a:pPr>
            <a:r>
              <a:rPr lang="en-IN" dirty="0"/>
              <a:t>words = </a:t>
            </a:r>
            <a:r>
              <a:rPr lang="en-IN" dirty="0" err="1"/>
              <a:t>sentence.split</a:t>
            </a:r>
            <a:r>
              <a:rPr lang="en-IN" dirty="0"/>
              <a:t>()</a:t>
            </a:r>
          </a:p>
          <a:p>
            <a:pPr marL="0" indent="0">
              <a:buNone/>
            </a:pPr>
            <a:r>
              <a:rPr lang="en-IN" dirty="0"/>
              <a:t>print(</a:t>
            </a:r>
            <a:r>
              <a:rPr lang="en-IN" dirty="0" err="1"/>
              <a:t>f"The</a:t>
            </a:r>
            <a:r>
              <a:rPr lang="en-IN" dirty="0"/>
              <a:t> unique and sorted </a:t>
            </a:r>
            <a:r>
              <a:rPr lang="en-IN" dirty="0" smtClean="0"/>
              <a:t>words </a:t>
            </a:r>
            <a:r>
              <a:rPr lang="en-IN" dirty="0"/>
              <a:t>are {sorted(list(set(words)))}")</a:t>
            </a:r>
          </a:p>
        </p:txBody>
      </p:sp>
    </p:spTree>
    <p:extLst>
      <p:ext uri="{BB962C8B-B14F-4D97-AF65-F5344CB8AC3E}">
        <p14:creationId xmlns:p14="http://schemas.microsoft.com/office/powerpoint/2010/main" val="32868455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Frozenset</a:t>
            </a:r>
            <a:endParaRPr lang="en-IN" dirty="0"/>
          </a:p>
        </p:txBody>
      </p:sp>
      <p:sp>
        <p:nvSpPr>
          <p:cNvPr id="3" name="Content Placeholder 2"/>
          <p:cNvSpPr>
            <a:spLocks noGrp="1"/>
          </p:cNvSpPr>
          <p:nvPr>
            <p:ph idx="1"/>
          </p:nvPr>
        </p:nvSpPr>
        <p:spPr>
          <a:xfrm>
            <a:off x="838200" y="1825625"/>
            <a:ext cx="10801350" cy="4351338"/>
          </a:xfrm>
        </p:spPr>
        <p:txBody>
          <a:bodyPr/>
          <a:lstStyle/>
          <a:p>
            <a:r>
              <a:rPr lang="en-IN" dirty="0"/>
              <a:t>A </a:t>
            </a:r>
            <a:r>
              <a:rPr lang="en-IN" dirty="0" err="1"/>
              <a:t>frozenset</a:t>
            </a:r>
            <a:r>
              <a:rPr lang="en-IN" dirty="0"/>
              <a:t> is basically the same as a set, except that it is immutable</a:t>
            </a:r>
            <a:r>
              <a:rPr lang="en-IN" dirty="0" smtClean="0"/>
              <a:t>.</a:t>
            </a:r>
          </a:p>
          <a:p>
            <a:r>
              <a:rPr lang="en-IN" dirty="0" smtClean="0"/>
              <a:t> </a:t>
            </a:r>
            <a:r>
              <a:rPr lang="en-IN" dirty="0"/>
              <a:t>Once a </a:t>
            </a:r>
            <a:r>
              <a:rPr lang="en-IN" dirty="0" err="1"/>
              <a:t>frozenset</a:t>
            </a:r>
            <a:r>
              <a:rPr lang="en-IN" dirty="0"/>
              <a:t> </a:t>
            </a:r>
            <a:r>
              <a:rPr lang="en-IN" dirty="0" smtClean="0"/>
              <a:t>is created</a:t>
            </a:r>
            <a:r>
              <a:rPr lang="en-IN" dirty="0"/>
              <a:t>, then its items cannot be changed. Since they are immutable, they can be used </a:t>
            </a:r>
            <a:r>
              <a:rPr lang="en-IN" dirty="0" smtClean="0"/>
              <a:t>as members </a:t>
            </a:r>
            <a:r>
              <a:rPr lang="en-IN" dirty="0"/>
              <a:t>in other sets and as dictionary keys. </a:t>
            </a:r>
            <a:endParaRPr lang="en-IN" dirty="0" smtClean="0"/>
          </a:p>
          <a:p>
            <a:r>
              <a:rPr lang="en-IN" dirty="0" smtClean="0"/>
              <a:t>The </a:t>
            </a:r>
            <a:r>
              <a:rPr lang="en-IN" dirty="0" err="1"/>
              <a:t>frozensets</a:t>
            </a:r>
            <a:r>
              <a:rPr lang="en-IN" dirty="0"/>
              <a:t> have the same functions </a:t>
            </a:r>
            <a:r>
              <a:rPr lang="en-IN" dirty="0" smtClean="0"/>
              <a:t>as normal </a:t>
            </a:r>
            <a:r>
              <a:rPr lang="en-IN" dirty="0"/>
              <a:t>sets, except none of the functions that change the contents (update, remove, </a:t>
            </a:r>
            <a:r>
              <a:rPr lang="en-IN" dirty="0" err="1" smtClean="0"/>
              <a:t>pop,etc</a:t>
            </a:r>
            <a:r>
              <a:rPr lang="en-IN" dirty="0"/>
              <a:t>.) are </a:t>
            </a:r>
            <a:r>
              <a:rPr lang="en-IN" dirty="0" smtClean="0"/>
              <a:t>available.</a:t>
            </a:r>
          </a:p>
          <a:p>
            <a:endParaRPr lang="en-GB" dirty="0"/>
          </a:p>
          <a:p>
            <a:r>
              <a:rPr lang="en-IN" dirty="0"/>
              <a:t>&gt;&gt;&gt; </a:t>
            </a:r>
            <a:r>
              <a:rPr lang="en-IN" dirty="0" err="1"/>
              <a:t>dir</a:t>
            </a:r>
            <a:r>
              <a:rPr lang="en-IN" dirty="0"/>
              <a:t>(</a:t>
            </a:r>
            <a:r>
              <a:rPr lang="en-IN" dirty="0" err="1"/>
              <a:t>frozenset</a:t>
            </a:r>
            <a:r>
              <a:rPr lang="en-IN" dirty="0" smtClean="0"/>
              <a:t>)</a:t>
            </a:r>
          </a:p>
          <a:p>
            <a:endParaRPr lang="en-IN" dirty="0"/>
          </a:p>
        </p:txBody>
      </p:sp>
    </p:spTree>
    <p:extLst>
      <p:ext uri="{BB962C8B-B14F-4D97-AF65-F5344CB8AC3E}">
        <p14:creationId xmlns:p14="http://schemas.microsoft.com/office/powerpoint/2010/main" val="2409109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4332"/>
          </a:xfrm>
        </p:spPr>
        <p:txBody>
          <a:bodyPr/>
          <a:lstStyle/>
          <a:p>
            <a:r>
              <a:rPr lang="en-IN" b="1" dirty="0"/>
              <a:t>Basic Tuple Operations</a:t>
            </a:r>
            <a:endParaRPr lang="en-IN" dirty="0"/>
          </a:p>
        </p:txBody>
      </p:sp>
      <p:sp>
        <p:nvSpPr>
          <p:cNvPr id="3" name="Content Placeholder 2"/>
          <p:cNvSpPr>
            <a:spLocks noGrp="1"/>
          </p:cNvSpPr>
          <p:nvPr>
            <p:ph idx="1"/>
          </p:nvPr>
        </p:nvSpPr>
        <p:spPr/>
        <p:txBody>
          <a:bodyPr/>
          <a:lstStyle/>
          <a:p>
            <a:pPr marL="0" indent="0">
              <a:buNone/>
            </a:pPr>
            <a:r>
              <a:rPr lang="en-IN" dirty="0"/>
              <a:t>&gt;&gt;&gt; tuple_1 = (2, 0, 1, 4)</a:t>
            </a:r>
          </a:p>
          <a:p>
            <a:pPr marL="0" indent="0">
              <a:buNone/>
            </a:pPr>
            <a:r>
              <a:rPr lang="en-IN" dirty="0" smtClean="0"/>
              <a:t> </a:t>
            </a:r>
            <a:r>
              <a:rPr lang="en-IN" dirty="0"/>
              <a:t>&gt;&gt;&gt; tuple_2 = (2, 0, 1, 9)</a:t>
            </a:r>
          </a:p>
          <a:p>
            <a:pPr marL="0" indent="0">
              <a:buNone/>
            </a:pPr>
            <a:r>
              <a:rPr lang="en-IN" dirty="0" smtClean="0"/>
              <a:t>&gt;&gt;&gt; </a:t>
            </a:r>
            <a:r>
              <a:rPr lang="en-IN" dirty="0"/>
              <a:t>tuple_1 + tuple_2</a:t>
            </a:r>
          </a:p>
          <a:p>
            <a:pPr marL="0" indent="0">
              <a:buNone/>
            </a:pPr>
            <a:r>
              <a:rPr lang="en-IN" dirty="0"/>
              <a:t>(2, 0, 1, 4, 2, 0, 1, 9)</a:t>
            </a:r>
          </a:p>
          <a:p>
            <a:pPr marL="0" indent="0">
              <a:buNone/>
            </a:pPr>
            <a:r>
              <a:rPr lang="en-IN" dirty="0" smtClean="0"/>
              <a:t>&gt;&gt;&gt; </a:t>
            </a:r>
            <a:r>
              <a:rPr lang="en-IN" dirty="0"/>
              <a:t>tuple_1 * 3</a:t>
            </a:r>
          </a:p>
          <a:p>
            <a:pPr marL="0" indent="0">
              <a:buNone/>
            </a:pPr>
            <a:r>
              <a:rPr lang="en-IN" dirty="0"/>
              <a:t>(2, 0, 1, 4, 2, 0, 1, 4, 2, 0, 1, 4)</a:t>
            </a:r>
          </a:p>
          <a:p>
            <a:pPr marL="0" indent="0">
              <a:buNone/>
            </a:pPr>
            <a:r>
              <a:rPr lang="en-IN" dirty="0" smtClean="0"/>
              <a:t> </a:t>
            </a:r>
            <a:r>
              <a:rPr lang="en-IN" dirty="0"/>
              <a:t>&gt;&gt;&gt; tuple_1 == tuple_2</a:t>
            </a:r>
          </a:p>
          <a:p>
            <a:pPr marL="0" indent="0">
              <a:buNone/>
            </a:pPr>
            <a:r>
              <a:rPr lang="en-IN" dirty="0"/>
              <a:t>False</a:t>
            </a:r>
          </a:p>
        </p:txBody>
      </p:sp>
    </p:spTree>
    <p:extLst>
      <p:ext uri="{BB962C8B-B14F-4D97-AF65-F5344CB8AC3E}">
        <p14:creationId xmlns:p14="http://schemas.microsoft.com/office/powerpoint/2010/main" val="40489646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10687050" cy="5262563"/>
          </a:xfrm>
        </p:spPr>
        <p:txBody>
          <a:bodyPr>
            <a:normAutofit/>
          </a:bodyPr>
          <a:lstStyle/>
          <a:p>
            <a:pPr marL="0" indent="0">
              <a:buNone/>
            </a:pPr>
            <a:r>
              <a:rPr lang="pt-BR" dirty="0"/>
              <a:t>&gt;&gt;&gt; fs = frozenset(["g", "o", "o", "d"])</a:t>
            </a:r>
          </a:p>
          <a:p>
            <a:pPr marL="0" indent="0">
              <a:buNone/>
            </a:pPr>
            <a:r>
              <a:rPr lang="en-IN" dirty="0" smtClean="0"/>
              <a:t>&gt;&gt;&gt; </a:t>
            </a:r>
            <a:r>
              <a:rPr lang="en-IN" dirty="0"/>
              <a:t>fs</a:t>
            </a:r>
          </a:p>
          <a:p>
            <a:pPr marL="0" indent="0">
              <a:buNone/>
            </a:pPr>
            <a:r>
              <a:rPr lang="en-IN" dirty="0" smtClean="0"/>
              <a:t>&gt;&gt;&gt; </a:t>
            </a:r>
            <a:r>
              <a:rPr lang="en-IN" dirty="0"/>
              <a:t>animals = set([fs, "cattle", "horse"])</a:t>
            </a:r>
          </a:p>
          <a:p>
            <a:pPr marL="0" indent="0">
              <a:buNone/>
            </a:pPr>
            <a:r>
              <a:rPr lang="en-IN" dirty="0" smtClean="0"/>
              <a:t>&gt;&gt;&gt; </a:t>
            </a:r>
            <a:r>
              <a:rPr lang="en-IN" dirty="0"/>
              <a:t>animals</a:t>
            </a:r>
          </a:p>
          <a:p>
            <a:pPr marL="0" indent="0">
              <a:buNone/>
            </a:pPr>
            <a:r>
              <a:rPr lang="en-IN" dirty="0" smtClean="0"/>
              <a:t>&gt;&gt;&gt; </a:t>
            </a:r>
            <a:r>
              <a:rPr lang="en-IN" dirty="0" err="1"/>
              <a:t>official_languages_world</a:t>
            </a:r>
            <a:r>
              <a:rPr lang="en-IN" dirty="0"/>
              <a:t> = {"english":59, "french":29, "spanish":21}</a:t>
            </a:r>
          </a:p>
          <a:p>
            <a:pPr marL="0" indent="0">
              <a:buNone/>
            </a:pPr>
            <a:r>
              <a:rPr lang="en-IN" dirty="0" smtClean="0"/>
              <a:t>&gt;&gt;&gt; </a:t>
            </a:r>
            <a:r>
              <a:rPr lang="en-IN" dirty="0" err="1"/>
              <a:t>frozenset</a:t>
            </a:r>
            <a:r>
              <a:rPr lang="en-IN" dirty="0"/>
              <a:t>(</a:t>
            </a:r>
            <a:r>
              <a:rPr lang="en-IN" dirty="0" err="1"/>
              <a:t>official_languages_world</a:t>
            </a:r>
            <a:r>
              <a:rPr lang="en-IN" dirty="0"/>
              <a:t>)</a:t>
            </a:r>
          </a:p>
          <a:p>
            <a:pPr marL="0" indent="0">
              <a:buNone/>
            </a:pPr>
            <a:r>
              <a:rPr lang="en-IN" dirty="0" smtClean="0"/>
              <a:t>&gt;&gt;&gt; </a:t>
            </a:r>
            <a:r>
              <a:rPr lang="en-IN" dirty="0" err="1"/>
              <a:t>frs</a:t>
            </a:r>
            <a:r>
              <a:rPr lang="en-IN" dirty="0"/>
              <a:t> = </a:t>
            </a:r>
            <a:r>
              <a:rPr lang="en-IN" dirty="0" err="1"/>
              <a:t>frozenset</a:t>
            </a:r>
            <a:r>
              <a:rPr lang="en-IN" dirty="0"/>
              <a:t>(["</a:t>
            </a:r>
            <a:r>
              <a:rPr lang="en-IN" dirty="0" err="1"/>
              <a:t>german</a:t>
            </a:r>
            <a:r>
              <a:rPr lang="en-IN" dirty="0" smtClean="0"/>
              <a:t>"])</a:t>
            </a:r>
            <a:endParaRPr lang="en-IN" dirty="0"/>
          </a:p>
          <a:p>
            <a:pPr marL="0" indent="0">
              <a:buNone/>
            </a:pPr>
            <a:r>
              <a:rPr lang="en-IN" dirty="0" smtClean="0"/>
              <a:t>&gt;&gt;&gt; </a:t>
            </a:r>
            <a:r>
              <a:rPr lang="en-IN" dirty="0" err="1"/>
              <a:t>official_languages_world</a:t>
            </a:r>
            <a:r>
              <a:rPr lang="en-IN" dirty="0"/>
              <a:t> = {"english":59, "french":29, "spanish":21, frs:6</a:t>
            </a:r>
            <a:r>
              <a:rPr lang="en-IN" dirty="0" smtClean="0"/>
              <a:t>}</a:t>
            </a:r>
            <a:endParaRPr lang="en-IN" dirty="0"/>
          </a:p>
        </p:txBody>
      </p:sp>
    </p:spTree>
    <p:extLst>
      <p:ext uri="{BB962C8B-B14F-4D97-AF65-F5344CB8AC3E}">
        <p14:creationId xmlns:p14="http://schemas.microsoft.com/office/powerpoint/2010/main" val="336298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1175"/>
          </a:xfrm>
        </p:spPr>
        <p:txBody>
          <a:bodyPr>
            <a:normAutofit fontScale="90000"/>
          </a:bodyPr>
          <a:lstStyle/>
          <a:p>
            <a:r>
              <a:rPr lang="en-IN" b="1" dirty="0" smtClean="0"/>
              <a:t/>
            </a:r>
            <a:br>
              <a:rPr lang="en-IN" b="1" dirty="0" smtClean="0"/>
            </a:br>
            <a:r>
              <a:rPr lang="en-IN" b="1" dirty="0" smtClean="0"/>
              <a:t>Summary</a:t>
            </a:r>
            <a:r>
              <a:rPr lang="en-IN" b="1" dirty="0"/>
              <a:t/>
            </a:r>
            <a:br>
              <a:rPr lang="en-IN" b="1" dirty="0"/>
            </a:br>
            <a:endParaRPr lang="en-IN" dirty="0"/>
          </a:p>
        </p:txBody>
      </p:sp>
      <p:sp>
        <p:nvSpPr>
          <p:cNvPr id="3" name="Content Placeholder 2"/>
          <p:cNvSpPr>
            <a:spLocks noGrp="1"/>
          </p:cNvSpPr>
          <p:nvPr>
            <p:ph idx="1"/>
          </p:nvPr>
        </p:nvSpPr>
        <p:spPr>
          <a:xfrm>
            <a:off x="495300" y="1143000"/>
            <a:ext cx="11430000" cy="5033963"/>
          </a:xfrm>
        </p:spPr>
        <p:txBody>
          <a:bodyPr>
            <a:normAutofit fontScale="85000" lnSpcReduction="20000"/>
          </a:bodyPr>
          <a:lstStyle/>
          <a:p>
            <a:r>
              <a:rPr lang="en-IN" dirty="0" smtClean="0"/>
              <a:t> </a:t>
            </a:r>
            <a:r>
              <a:rPr lang="en-IN" dirty="0"/>
              <a:t>Tuple is an immutable data structure comprising of items that are ordered </a:t>
            </a:r>
            <a:r>
              <a:rPr lang="en-IN" dirty="0" smtClean="0"/>
              <a:t>and heterogeneous</a:t>
            </a:r>
            <a:r>
              <a:rPr lang="en-IN" dirty="0"/>
              <a:t>.</a:t>
            </a:r>
          </a:p>
          <a:p>
            <a:r>
              <a:rPr lang="en-IN" dirty="0"/>
              <a:t> </a:t>
            </a:r>
            <a:r>
              <a:rPr lang="en-IN" dirty="0" smtClean="0"/>
              <a:t>Tuples </a:t>
            </a:r>
            <a:r>
              <a:rPr lang="en-IN" dirty="0"/>
              <a:t>are formed using commas and not the parenthesis.</a:t>
            </a:r>
          </a:p>
          <a:p>
            <a:r>
              <a:rPr lang="en-IN" dirty="0" smtClean="0"/>
              <a:t> </a:t>
            </a:r>
            <a:r>
              <a:rPr lang="en-IN" dirty="0"/>
              <a:t>Indexing and slicing of items are supported in tuples.</a:t>
            </a:r>
          </a:p>
          <a:p>
            <a:r>
              <a:rPr lang="en-IN" dirty="0" smtClean="0"/>
              <a:t>Tuples </a:t>
            </a:r>
            <a:r>
              <a:rPr lang="en-IN" dirty="0"/>
              <a:t>support built-in functions such as </a:t>
            </a:r>
            <a:r>
              <a:rPr lang="en-IN" dirty="0" err="1"/>
              <a:t>len</a:t>
            </a:r>
            <a:r>
              <a:rPr lang="en-IN" dirty="0"/>
              <a:t>(), min(), and max().</a:t>
            </a:r>
          </a:p>
          <a:p>
            <a:r>
              <a:rPr lang="en-IN" dirty="0" smtClean="0"/>
              <a:t>The </a:t>
            </a:r>
            <a:r>
              <a:rPr lang="en-IN" dirty="0"/>
              <a:t>set stores a collection of unique values and are not placed in any </a:t>
            </a:r>
            <a:r>
              <a:rPr lang="en-IN" dirty="0" smtClean="0"/>
              <a:t>particular order</a:t>
            </a:r>
            <a:r>
              <a:rPr lang="en-IN" dirty="0"/>
              <a:t>.</a:t>
            </a:r>
          </a:p>
          <a:p>
            <a:r>
              <a:rPr lang="en-IN" dirty="0" smtClean="0"/>
              <a:t>Add </a:t>
            </a:r>
            <a:r>
              <a:rPr lang="en-IN" dirty="0"/>
              <a:t>an item to the set using add() method and remove an item from the set </a:t>
            </a:r>
            <a:r>
              <a:rPr lang="en-IN" dirty="0" smtClean="0"/>
              <a:t>using the </a:t>
            </a:r>
            <a:r>
              <a:rPr lang="en-IN" dirty="0"/>
              <a:t>remove() method.</a:t>
            </a:r>
          </a:p>
          <a:p>
            <a:r>
              <a:rPr lang="en-IN" dirty="0" smtClean="0"/>
              <a:t> </a:t>
            </a:r>
            <a:r>
              <a:rPr lang="en-IN" dirty="0"/>
              <a:t>The </a:t>
            </a:r>
            <a:r>
              <a:rPr lang="en-IN" i="1" dirty="0"/>
              <a:t>for </a:t>
            </a:r>
            <a:r>
              <a:rPr lang="en-IN" dirty="0"/>
              <a:t>loop is used to traverse the items in a set.</a:t>
            </a:r>
          </a:p>
          <a:p>
            <a:r>
              <a:rPr lang="en-IN" dirty="0" smtClean="0"/>
              <a:t> </a:t>
            </a:r>
            <a:r>
              <a:rPr lang="en-IN" dirty="0"/>
              <a:t>The </a:t>
            </a:r>
            <a:r>
              <a:rPr lang="en-IN" i="1" dirty="0" err="1"/>
              <a:t>issubset</a:t>
            </a:r>
            <a:r>
              <a:rPr lang="en-IN" i="1" dirty="0"/>
              <a:t>() </a:t>
            </a:r>
            <a:r>
              <a:rPr lang="en-IN" dirty="0"/>
              <a:t>or </a:t>
            </a:r>
            <a:r>
              <a:rPr lang="en-IN" i="1" dirty="0" err="1"/>
              <a:t>issuperset</a:t>
            </a:r>
            <a:r>
              <a:rPr lang="en-IN" i="1" dirty="0"/>
              <a:t>() </a:t>
            </a:r>
            <a:r>
              <a:rPr lang="en-IN" dirty="0"/>
              <a:t>method is used to test whether a set is a superset or a</a:t>
            </a:r>
          </a:p>
          <a:p>
            <a:pPr marL="0" indent="0">
              <a:buNone/>
            </a:pPr>
            <a:r>
              <a:rPr lang="en-IN" dirty="0" smtClean="0"/>
              <a:t> subset </a:t>
            </a:r>
            <a:r>
              <a:rPr lang="en-IN" dirty="0"/>
              <a:t>of another set.</a:t>
            </a:r>
          </a:p>
          <a:p>
            <a:r>
              <a:rPr lang="en-IN" dirty="0" smtClean="0"/>
              <a:t>Sets </a:t>
            </a:r>
            <a:r>
              <a:rPr lang="en-IN" dirty="0"/>
              <a:t>also provide functions such as union(), intersection(), difference(), </a:t>
            </a:r>
            <a:r>
              <a:rPr lang="en-IN" dirty="0" smtClean="0"/>
              <a:t>and </a:t>
            </a:r>
            <a:r>
              <a:rPr lang="en-IN" dirty="0" err="1" smtClean="0"/>
              <a:t>symmetric_difference</a:t>
            </a:r>
            <a:r>
              <a:rPr lang="en-IN" dirty="0"/>
              <a:t>().</a:t>
            </a:r>
          </a:p>
        </p:txBody>
      </p:sp>
    </p:spTree>
    <p:extLst>
      <p:ext uri="{BB962C8B-B14F-4D97-AF65-F5344CB8AC3E}">
        <p14:creationId xmlns:p14="http://schemas.microsoft.com/office/powerpoint/2010/main" val="27706458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538608-5422-458A-A448-5E300832FD7F}"/>
              </a:ext>
            </a:extLst>
          </p:cNvPr>
          <p:cNvSpPr>
            <a:spLocks noGrp="1"/>
          </p:cNvSpPr>
          <p:nvPr>
            <p:ph type="title"/>
          </p:nvPr>
        </p:nvSpPr>
        <p:spPr/>
        <p:txBody>
          <a:bodyPr>
            <a:normAutofit/>
          </a:bodyPr>
          <a:lstStyle/>
          <a:p>
            <a:r>
              <a:rPr lang="en-IN" dirty="0"/>
              <a:t>Dictionaries</a:t>
            </a:r>
            <a:endParaRPr lang="en-US" dirty="0"/>
          </a:p>
        </p:txBody>
      </p:sp>
      <p:sp>
        <p:nvSpPr>
          <p:cNvPr id="3" name="Content Placeholder 2">
            <a:extLst>
              <a:ext uri="{FF2B5EF4-FFF2-40B4-BE49-F238E27FC236}">
                <a16:creationId xmlns:a16="http://schemas.microsoft.com/office/drawing/2014/main" xmlns="" id="{84C4DC17-341E-4D32-A183-BB87530EFFD5}"/>
              </a:ext>
            </a:extLst>
          </p:cNvPr>
          <p:cNvSpPr>
            <a:spLocks noGrp="1"/>
          </p:cNvSpPr>
          <p:nvPr>
            <p:ph sz="quarter" idx="1"/>
          </p:nvPr>
        </p:nvSpPr>
        <p:spPr>
          <a:xfrm>
            <a:off x="838200" y="1690688"/>
            <a:ext cx="10515600" cy="4486275"/>
          </a:xfrm>
        </p:spPr>
        <p:txBody>
          <a:bodyPr/>
          <a:lstStyle/>
          <a:p>
            <a:r>
              <a:rPr lang="en-US" dirty="0" smtClean="0"/>
              <a:t>Creating Dictionary </a:t>
            </a:r>
          </a:p>
          <a:p>
            <a:r>
              <a:rPr lang="en-US" dirty="0" smtClean="0"/>
              <a:t>Accessing </a:t>
            </a:r>
            <a:r>
              <a:rPr lang="en-US" dirty="0"/>
              <a:t>and Modifying </a:t>
            </a:r>
            <a:r>
              <a:rPr lang="en-US" dirty="0" smtClean="0"/>
              <a:t>key : value </a:t>
            </a:r>
            <a:r>
              <a:rPr lang="en-US" dirty="0"/>
              <a:t>Pairs in </a:t>
            </a:r>
            <a:r>
              <a:rPr lang="en-US" dirty="0" smtClean="0"/>
              <a:t>Dictionaries</a:t>
            </a:r>
          </a:p>
          <a:p>
            <a:r>
              <a:rPr lang="en-US" dirty="0" smtClean="0"/>
              <a:t>Built-In </a:t>
            </a:r>
            <a:r>
              <a:rPr lang="en-US" dirty="0"/>
              <a:t>Functions Used on </a:t>
            </a:r>
            <a:r>
              <a:rPr lang="en-US" dirty="0" smtClean="0"/>
              <a:t>Dictionaries</a:t>
            </a:r>
          </a:p>
          <a:p>
            <a:r>
              <a:rPr lang="en-US" dirty="0" smtClean="0"/>
              <a:t>Dictionary Methods</a:t>
            </a:r>
          </a:p>
          <a:p>
            <a:r>
              <a:rPr lang="en-US" dirty="0" smtClean="0"/>
              <a:t>The </a:t>
            </a:r>
            <a:r>
              <a:rPr lang="en-US" dirty="0"/>
              <a:t>del Statement, </a:t>
            </a: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xmlns="" id="{68ED669B-3838-4885-83C4-D589EE7D1CEF}"/>
              </a:ext>
            </a:extLst>
          </p:cNvPr>
          <p:cNvSpPr>
            <a:spLocks noGrp="1"/>
          </p:cNvSpPr>
          <p:nvPr>
            <p:ph type="sldNum" sz="quarter" idx="4294967295"/>
          </p:nvPr>
        </p:nvSpPr>
        <p:spPr>
          <a:xfrm>
            <a:off x="5977467" y="6540187"/>
            <a:ext cx="232833" cy="163179"/>
          </a:xfrm>
          <a:prstGeom prst="ellipse">
            <a:avLst/>
          </a:prstGeom>
        </p:spPr>
        <p:txBody>
          <a:bodyPr/>
          <a:lstStyle/>
          <a:p>
            <a:fld id="{6F42FDE4-A7DD-41A7-A0A6-9B649FB43336}" type="slidenum">
              <a:rPr lang="en-US" smtClean="0"/>
              <a:pPr/>
              <a:t>42</a:t>
            </a:fld>
            <a:endParaRPr lang="en-US" dirty="0"/>
          </a:p>
        </p:txBody>
      </p:sp>
    </p:spTree>
    <p:extLst>
      <p:ext uri="{BB962C8B-B14F-4D97-AF65-F5344CB8AC3E}">
        <p14:creationId xmlns:p14="http://schemas.microsoft.com/office/powerpoint/2010/main" val="2510785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1CB9CB-F99D-4B46-AC09-3D8BD8DCEC35}"/>
              </a:ext>
            </a:extLst>
          </p:cNvPr>
          <p:cNvSpPr>
            <a:spLocks noGrp="1"/>
          </p:cNvSpPr>
          <p:nvPr>
            <p:ph type="title"/>
          </p:nvPr>
        </p:nvSpPr>
        <p:spPr>
          <a:xfrm>
            <a:off x="838200" y="365126"/>
            <a:ext cx="10515600" cy="875846"/>
          </a:xfrm>
        </p:spPr>
        <p:txBody>
          <a:bodyPr>
            <a:normAutofit/>
          </a:bodyPr>
          <a:lstStyle/>
          <a:p>
            <a:r>
              <a:rPr lang="en-US" dirty="0"/>
              <a:t>Creating Dictionary</a:t>
            </a:r>
          </a:p>
        </p:txBody>
      </p:sp>
      <p:sp>
        <p:nvSpPr>
          <p:cNvPr id="3" name="Content Placeholder 2">
            <a:extLst>
              <a:ext uri="{FF2B5EF4-FFF2-40B4-BE49-F238E27FC236}">
                <a16:creationId xmlns:a16="http://schemas.microsoft.com/office/drawing/2014/main" xmlns="" id="{335A2A6E-C1C4-47AA-B1E9-15997101EE8D}"/>
              </a:ext>
            </a:extLst>
          </p:cNvPr>
          <p:cNvSpPr>
            <a:spLocks noGrp="1"/>
          </p:cNvSpPr>
          <p:nvPr>
            <p:ph sz="quarter" idx="1"/>
          </p:nvPr>
        </p:nvSpPr>
        <p:spPr>
          <a:xfrm>
            <a:off x="838200" y="1436914"/>
            <a:ext cx="10515600" cy="4740049"/>
          </a:xfrm>
        </p:spPr>
        <p:txBody>
          <a:bodyPr>
            <a:normAutofit lnSpcReduction="10000"/>
          </a:bodyPr>
          <a:lstStyle/>
          <a:p>
            <a:r>
              <a:rPr lang="en-US" dirty="0"/>
              <a:t>A dictionary is a collection of an unordered set of key:value pairs, with the requirement that the keys are unique within a dictionary. </a:t>
            </a:r>
          </a:p>
          <a:p>
            <a:r>
              <a:rPr lang="en-US" dirty="0"/>
              <a:t>Dictionaries are constructed using curly braces { }, wherein you include a list of key:value pairs separated by commas. </a:t>
            </a:r>
          </a:p>
          <a:p>
            <a:r>
              <a:rPr lang="en-US" dirty="0"/>
              <a:t>Also, there is a colon (:) separating each of these key and value pairs, where the words to the left of the colon operator are the keys and the words to the right of the colon operator are the values. </a:t>
            </a:r>
          </a:p>
          <a:p>
            <a:r>
              <a:rPr lang="en-US" dirty="0"/>
              <a:t>Unlike lists, which are indexed by a range of numbers, dictionaries are indexed by keys. </a:t>
            </a:r>
          </a:p>
          <a:p>
            <a:r>
              <a:rPr lang="en-US" dirty="0"/>
              <a:t>Here a key along with its associated value is called a</a:t>
            </a:r>
            <a:r>
              <a:rPr lang="en-US" b="1" i="1" dirty="0"/>
              <a:t> key:value</a:t>
            </a:r>
            <a:r>
              <a:rPr lang="en-US" dirty="0"/>
              <a:t> pair. </a:t>
            </a:r>
          </a:p>
          <a:p>
            <a:r>
              <a:rPr lang="en-US" dirty="0"/>
              <a:t>Dictionary keys are case sensitive.</a:t>
            </a:r>
          </a:p>
        </p:txBody>
      </p:sp>
      <p:sp>
        <p:nvSpPr>
          <p:cNvPr id="4" name="Slide Number Placeholder 3">
            <a:extLst>
              <a:ext uri="{FF2B5EF4-FFF2-40B4-BE49-F238E27FC236}">
                <a16:creationId xmlns:a16="http://schemas.microsoft.com/office/drawing/2014/main" xmlns="" id="{E208AE55-1A0B-48C3-804D-C9F3C2DDFF80}"/>
              </a:ext>
            </a:extLst>
          </p:cNvPr>
          <p:cNvSpPr>
            <a:spLocks noGrp="1"/>
          </p:cNvSpPr>
          <p:nvPr>
            <p:ph type="sldNum" sz="quarter" idx="4294967295"/>
          </p:nvPr>
        </p:nvSpPr>
        <p:spPr>
          <a:xfrm>
            <a:off x="5977467" y="6540187"/>
            <a:ext cx="232833" cy="163179"/>
          </a:xfrm>
          <a:prstGeom prst="ellipse">
            <a:avLst/>
          </a:prstGeom>
        </p:spPr>
        <p:txBody>
          <a:bodyPr/>
          <a:lstStyle/>
          <a:p>
            <a:fld id="{6F42FDE4-A7DD-41A7-A0A6-9B649FB43336}" type="slidenum">
              <a:rPr lang="en-US" smtClean="0"/>
              <a:pPr/>
              <a:t>43</a:t>
            </a:fld>
            <a:endParaRPr lang="en-US" dirty="0"/>
          </a:p>
        </p:txBody>
      </p:sp>
    </p:spTree>
    <p:extLst>
      <p:ext uri="{BB962C8B-B14F-4D97-AF65-F5344CB8AC3E}">
        <p14:creationId xmlns:p14="http://schemas.microsoft.com/office/powerpoint/2010/main" val="40525814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Dictionary keys are immutable type and can be either a string or a</a:t>
            </a:r>
          </a:p>
          <a:p>
            <a:pPr marL="0" indent="0">
              <a:buNone/>
            </a:pPr>
            <a:r>
              <a:rPr lang="en-IN" dirty="0"/>
              <a:t>number. </a:t>
            </a:r>
            <a:endParaRPr lang="en-IN" dirty="0" smtClean="0"/>
          </a:p>
          <a:p>
            <a:r>
              <a:rPr lang="en-IN" dirty="0" smtClean="0"/>
              <a:t>Since </a:t>
            </a:r>
            <a:r>
              <a:rPr lang="en-IN" dirty="0"/>
              <a:t>lists can be modified in place using index assignments,</a:t>
            </a:r>
          </a:p>
          <a:p>
            <a:pPr marL="0" indent="0">
              <a:buNone/>
            </a:pPr>
            <a:r>
              <a:rPr lang="en-IN" dirty="0"/>
              <a:t>slice assignments, or methods like </a:t>
            </a:r>
            <a:r>
              <a:rPr lang="en-IN" i="1" dirty="0"/>
              <a:t>append() </a:t>
            </a:r>
            <a:r>
              <a:rPr lang="en-IN" dirty="0"/>
              <a:t>and </a:t>
            </a:r>
            <a:r>
              <a:rPr lang="en-IN" i="1" dirty="0"/>
              <a:t>extend(), </a:t>
            </a:r>
            <a:r>
              <a:rPr lang="en-IN" dirty="0"/>
              <a:t>you cannot</a:t>
            </a:r>
          </a:p>
          <a:p>
            <a:pPr marL="0" indent="0">
              <a:buNone/>
            </a:pPr>
            <a:r>
              <a:rPr lang="en-IN" dirty="0"/>
              <a:t>use lists as keys. Duplicate keys are not allowed in the dictionary.</a:t>
            </a:r>
          </a:p>
        </p:txBody>
      </p:sp>
    </p:spTree>
    <p:extLst>
      <p:ext uri="{BB962C8B-B14F-4D97-AF65-F5344CB8AC3E}">
        <p14:creationId xmlns:p14="http://schemas.microsoft.com/office/powerpoint/2010/main" val="840971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A506E9-FB80-4C41-86A9-30426DB0453D}"/>
              </a:ext>
            </a:extLst>
          </p:cNvPr>
          <p:cNvSpPr>
            <a:spLocks noGrp="1"/>
          </p:cNvSpPr>
          <p:nvPr>
            <p:ph type="title"/>
          </p:nvPr>
        </p:nvSpPr>
        <p:spPr>
          <a:xfrm>
            <a:off x="838200" y="365125"/>
            <a:ext cx="10515600" cy="963191"/>
          </a:xfrm>
        </p:spPr>
        <p:txBody>
          <a:bodyPr>
            <a:normAutofit/>
          </a:bodyPr>
          <a:lstStyle/>
          <a:p>
            <a:r>
              <a:rPr lang="en-IN" dirty="0"/>
              <a:t>Creating dictionaries</a:t>
            </a:r>
            <a:endParaRPr lang="en-US" dirty="0"/>
          </a:p>
        </p:txBody>
      </p:sp>
      <p:sp>
        <p:nvSpPr>
          <p:cNvPr id="3" name="Content Placeholder 2">
            <a:extLst>
              <a:ext uri="{FF2B5EF4-FFF2-40B4-BE49-F238E27FC236}">
                <a16:creationId xmlns:a16="http://schemas.microsoft.com/office/drawing/2014/main" xmlns="" id="{C104715A-E656-4BA7-B73E-A54A7FAB0474}"/>
              </a:ext>
            </a:extLst>
          </p:cNvPr>
          <p:cNvSpPr>
            <a:spLocks noGrp="1"/>
          </p:cNvSpPr>
          <p:nvPr>
            <p:ph sz="quarter" idx="1"/>
          </p:nvPr>
        </p:nvSpPr>
        <p:spPr>
          <a:xfrm>
            <a:off x="838200" y="1328316"/>
            <a:ext cx="10515600" cy="4848647"/>
          </a:xfrm>
        </p:spPr>
        <p:txBody>
          <a:bodyPr/>
          <a:lstStyle/>
          <a:p>
            <a:r>
              <a:rPr lang="en-US" dirty="0"/>
              <a:t>The syntax for creating a dictionary is</a:t>
            </a:r>
          </a:p>
          <a:p>
            <a:endParaRPr lang="en-US" dirty="0"/>
          </a:p>
          <a:p>
            <a:endParaRPr lang="en-US" dirty="0"/>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xmlns="" id="{BEEB27A3-A9DC-421B-82BE-349D63051489}"/>
              </a:ext>
            </a:extLst>
          </p:cNvPr>
          <p:cNvSpPr>
            <a:spLocks noGrp="1"/>
          </p:cNvSpPr>
          <p:nvPr>
            <p:ph type="sldNum" sz="quarter" idx="4294967295"/>
          </p:nvPr>
        </p:nvSpPr>
        <p:spPr>
          <a:xfrm>
            <a:off x="5977467" y="6540187"/>
            <a:ext cx="232833" cy="163179"/>
          </a:xfrm>
          <a:prstGeom prst="ellipse">
            <a:avLst/>
          </a:prstGeom>
        </p:spPr>
        <p:txBody>
          <a:bodyPr/>
          <a:lstStyle/>
          <a:p>
            <a:fld id="{6F42FDE4-A7DD-41A7-A0A6-9B649FB43336}" type="slidenum">
              <a:rPr lang="en-US" smtClean="0"/>
              <a:pPr/>
              <a:t>45</a:t>
            </a:fld>
            <a:endParaRPr lang="en-US" dirty="0"/>
          </a:p>
        </p:txBody>
      </p:sp>
      <p:pic>
        <p:nvPicPr>
          <p:cNvPr id="5" name="Picture 4">
            <a:extLst>
              <a:ext uri="{FF2B5EF4-FFF2-40B4-BE49-F238E27FC236}">
                <a16:creationId xmlns:a16="http://schemas.microsoft.com/office/drawing/2014/main" xmlns="" id="{EF6E5D95-4D4D-4324-98B1-4251AA1DA625}"/>
              </a:ext>
            </a:extLst>
          </p:cNvPr>
          <p:cNvPicPr>
            <a:picLocks noChangeAspect="1"/>
          </p:cNvPicPr>
          <p:nvPr/>
        </p:nvPicPr>
        <p:blipFill>
          <a:blip r:embed="rId2"/>
          <a:stretch>
            <a:fillRect/>
          </a:stretch>
        </p:blipFill>
        <p:spPr>
          <a:xfrm>
            <a:off x="1945691" y="2072957"/>
            <a:ext cx="8063551" cy="1790700"/>
          </a:xfrm>
          <a:prstGeom prst="rect">
            <a:avLst/>
          </a:prstGeom>
        </p:spPr>
      </p:pic>
      <p:sp>
        <p:nvSpPr>
          <p:cNvPr id="8" name="Rectangle 7"/>
          <p:cNvSpPr/>
          <p:nvPr/>
        </p:nvSpPr>
        <p:spPr>
          <a:xfrm>
            <a:off x="1257300" y="4387969"/>
            <a:ext cx="10096500" cy="369332"/>
          </a:xfrm>
          <a:prstGeom prst="rect">
            <a:avLst/>
          </a:prstGeom>
        </p:spPr>
        <p:txBody>
          <a:bodyPr wrap="square">
            <a:spAutoFit/>
          </a:bodyPr>
          <a:lstStyle/>
          <a:p>
            <a:r>
              <a:rPr lang="en-IN" dirty="0"/>
              <a:t>fish = {"g": "goldfish", "</a:t>
            </a:r>
            <a:r>
              <a:rPr lang="en-IN" dirty="0" err="1"/>
              <a:t>s":"shark</a:t>
            </a:r>
            <a:r>
              <a:rPr lang="en-IN" dirty="0"/>
              <a:t>", "n": "needlefish", "</a:t>
            </a:r>
            <a:r>
              <a:rPr lang="en-IN" dirty="0" err="1"/>
              <a:t>b":"barramundi</a:t>
            </a:r>
            <a:r>
              <a:rPr lang="en-IN" dirty="0" err="1" smtClean="0"/>
              <a:t>","</a:t>
            </a:r>
            <a:r>
              <a:rPr lang="en-IN" dirty="0" err="1"/>
              <a:t>m":"mackerel</a:t>
            </a:r>
            <a:r>
              <a:rPr lang="en-IN" dirty="0"/>
              <a:t>"}</a:t>
            </a:r>
          </a:p>
        </p:txBody>
      </p:sp>
    </p:spTree>
    <p:extLst>
      <p:ext uri="{BB962C8B-B14F-4D97-AF65-F5344CB8AC3E}">
        <p14:creationId xmlns:p14="http://schemas.microsoft.com/office/powerpoint/2010/main" val="41517904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327FDC-F341-4495-B726-867E873BBA60}"/>
              </a:ext>
            </a:extLst>
          </p:cNvPr>
          <p:cNvSpPr>
            <a:spLocks noGrp="1"/>
          </p:cNvSpPr>
          <p:nvPr>
            <p:ph type="title"/>
          </p:nvPr>
        </p:nvSpPr>
        <p:spPr>
          <a:xfrm>
            <a:off x="489857" y="183513"/>
            <a:ext cx="10515600" cy="681351"/>
          </a:xfrm>
        </p:spPr>
        <p:txBody>
          <a:bodyPr>
            <a:normAutofit/>
          </a:bodyPr>
          <a:lstStyle/>
          <a:p>
            <a:r>
              <a:rPr lang="en-IN" sz="3400" b="1" dirty="0"/>
              <a:t>Dictionaries and their associated values</a:t>
            </a:r>
            <a:endParaRPr lang="en-US" sz="3400" b="1" dirty="0"/>
          </a:p>
        </p:txBody>
      </p:sp>
      <p:sp>
        <p:nvSpPr>
          <p:cNvPr id="3" name="Content Placeholder 2">
            <a:extLst>
              <a:ext uri="{FF2B5EF4-FFF2-40B4-BE49-F238E27FC236}">
                <a16:creationId xmlns:a16="http://schemas.microsoft.com/office/drawing/2014/main" xmlns="" id="{58F4FCCB-6CD9-4DE4-899B-AE4C657AE092}"/>
              </a:ext>
            </a:extLst>
          </p:cNvPr>
          <p:cNvSpPr>
            <a:spLocks noGrp="1"/>
          </p:cNvSpPr>
          <p:nvPr>
            <p:ph sz="quarter" idx="1"/>
          </p:nvPr>
        </p:nvSpPr>
        <p:spPr>
          <a:xfrm>
            <a:off x="838200" y="1046476"/>
            <a:ext cx="10515600" cy="5130487"/>
          </a:xfrm>
        </p:spPr>
        <p:txBody>
          <a:bodyPr>
            <a:normAutofit/>
          </a:bodyPr>
          <a:lstStyle/>
          <a:p>
            <a:pPr marL="0" indent="0">
              <a:buNone/>
            </a:pPr>
            <a:r>
              <a:rPr lang="en-IN" dirty="0"/>
              <a:t>&gt;&gt;&gt; </a:t>
            </a:r>
            <a:r>
              <a:rPr lang="en-IN" dirty="0" err="1"/>
              <a:t>mixed_dict</a:t>
            </a:r>
            <a:r>
              <a:rPr lang="en-IN" dirty="0"/>
              <a:t> = {"</a:t>
            </a:r>
            <a:r>
              <a:rPr lang="en-IN" dirty="0" err="1"/>
              <a:t>portable":"laptop</a:t>
            </a:r>
            <a:r>
              <a:rPr lang="en-IN" dirty="0"/>
              <a:t>", 9:11, 7:"julius"}</a:t>
            </a:r>
          </a:p>
          <a:p>
            <a:pPr marL="0" indent="0">
              <a:buNone/>
            </a:pPr>
            <a:r>
              <a:rPr lang="en-IN" dirty="0"/>
              <a:t>&gt;&gt;&gt; </a:t>
            </a:r>
            <a:r>
              <a:rPr lang="en-IN" dirty="0" err="1"/>
              <a:t>mixed_dict</a:t>
            </a:r>
            <a:endParaRPr lang="en-IN" dirty="0"/>
          </a:p>
          <a:p>
            <a:pPr marL="0" indent="0">
              <a:buNone/>
            </a:pPr>
            <a:r>
              <a:rPr lang="en-IN" dirty="0"/>
              <a:t>{'portable': 'laptop', 9: 11, 7: '</a:t>
            </a:r>
            <a:r>
              <a:rPr lang="en-IN" dirty="0" err="1"/>
              <a:t>julius</a:t>
            </a:r>
            <a:r>
              <a:rPr lang="en-IN" dirty="0"/>
              <a:t>'}</a:t>
            </a:r>
          </a:p>
          <a:p>
            <a:pPr marL="0" indent="0">
              <a:buNone/>
            </a:pPr>
            <a:r>
              <a:rPr lang="en-IN" dirty="0"/>
              <a:t>&gt;&gt;&gt; type(</a:t>
            </a:r>
            <a:r>
              <a:rPr lang="en-IN" dirty="0" err="1"/>
              <a:t>mixed_dict</a:t>
            </a:r>
            <a:r>
              <a:rPr lang="en-IN" dirty="0"/>
              <a:t>)</a:t>
            </a:r>
          </a:p>
          <a:p>
            <a:pPr marL="0" indent="0">
              <a:buNone/>
            </a:pPr>
            <a:r>
              <a:rPr lang="en-IN" dirty="0"/>
              <a:t>&lt;class '</a:t>
            </a:r>
            <a:r>
              <a:rPr lang="en-IN" dirty="0" err="1"/>
              <a:t>dict</a:t>
            </a:r>
            <a:r>
              <a:rPr lang="en-IN" dirty="0"/>
              <a:t>'&gt;</a:t>
            </a:r>
          </a:p>
          <a:p>
            <a:pPr marL="0" indent="0">
              <a:buNone/>
            </a:pPr>
            <a:r>
              <a:rPr lang="en-IN" b="1" dirty="0" smtClean="0"/>
              <a:t>Creating </a:t>
            </a:r>
            <a:r>
              <a:rPr lang="en-IN" b="1" dirty="0"/>
              <a:t>empty </a:t>
            </a:r>
            <a:r>
              <a:rPr lang="en-IN" b="1" dirty="0" smtClean="0"/>
              <a:t>dictionaries:</a:t>
            </a:r>
          </a:p>
          <a:p>
            <a:pPr marL="0" indent="0">
              <a:buNone/>
            </a:pPr>
            <a:r>
              <a:rPr lang="en-US" dirty="0"/>
              <a:t>&gt;&gt;&gt; </a:t>
            </a:r>
            <a:r>
              <a:rPr lang="en-US" dirty="0" err="1"/>
              <a:t>empty_dictionary</a:t>
            </a:r>
            <a:r>
              <a:rPr lang="en-US" dirty="0"/>
              <a:t> = {}</a:t>
            </a:r>
          </a:p>
          <a:p>
            <a:pPr marL="0" indent="0">
              <a:buNone/>
            </a:pPr>
            <a:r>
              <a:rPr lang="en-US" dirty="0"/>
              <a:t>&gt;&gt;&gt; type(</a:t>
            </a:r>
            <a:r>
              <a:rPr lang="en-US" dirty="0" err="1"/>
              <a:t>empty_dictionary</a:t>
            </a:r>
            <a:r>
              <a:rPr lang="en-US" dirty="0"/>
              <a:t>)</a:t>
            </a:r>
          </a:p>
          <a:p>
            <a:pPr marL="0" indent="0">
              <a:buNone/>
            </a:pPr>
            <a:r>
              <a:rPr lang="en-US" dirty="0"/>
              <a:t>&lt;class '</a:t>
            </a:r>
            <a:r>
              <a:rPr lang="en-US" dirty="0" err="1"/>
              <a:t>dict</a:t>
            </a:r>
            <a:r>
              <a:rPr lang="en-US" dirty="0"/>
              <a:t>'&gt;</a:t>
            </a:r>
          </a:p>
        </p:txBody>
      </p:sp>
      <p:sp>
        <p:nvSpPr>
          <p:cNvPr id="4" name="Slide Number Placeholder 3">
            <a:extLst>
              <a:ext uri="{FF2B5EF4-FFF2-40B4-BE49-F238E27FC236}">
                <a16:creationId xmlns:a16="http://schemas.microsoft.com/office/drawing/2014/main" xmlns="" id="{E5E0CE5F-4F3C-471B-AE92-90DEA0396758}"/>
              </a:ext>
            </a:extLst>
          </p:cNvPr>
          <p:cNvSpPr>
            <a:spLocks noGrp="1"/>
          </p:cNvSpPr>
          <p:nvPr>
            <p:ph type="sldNum" sz="quarter" idx="4294967295"/>
          </p:nvPr>
        </p:nvSpPr>
        <p:spPr>
          <a:xfrm>
            <a:off x="5977467" y="6540187"/>
            <a:ext cx="232833" cy="163179"/>
          </a:xfrm>
          <a:prstGeom prst="ellipse">
            <a:avLst/>
          </a:prstGeom>
        </p:spPr>
        <p:txBody>
          <a:bodyPr/>
          <a:lstStyle/>
          <a:p>
            <a:fld id="{6F42FDE4-A7DD-41A7-A0A6-9B649FB43336}" type="slidenum">
              <a:rPr lang="en-US" smtClean="0"/>
              <a:pPr/>
              <a:t>46</a:t>
            </a:fld>
            <a:endParaRPr lang="en-US" dirty="0"/>
          </a:p>
        </p:txBody>
      </p:sp>
    </p:spTree>
    <p:extLst>
      <p:ext uri="{BB962C8B-B14F-4D97-AF65-F5344CB8AC3E}">
        <p14:creationId xmlns:p14="http://schemas.microsoft.com/office/powerpoint/2010/main" val="19765716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&gt;&gt;&gt; pizza = {"pepperoni":3, "calzone":5, "margherita":4}</a:t>
            </a:r>
          </a:p>
          <a:p>
            <a:pPr marL="0" indent="0">
              <a:buNone/>
            </a:pPr>
            <a:r>
              <a:rPr lang="en-IN" dirty="0"/>
              <a:t>&gt;&gt;&gt; </a:t>
            </a:r>
            <a:r>
              <a:rPr lang="en-IN" dirty="0" err="1"/>
              <a:t>fav_pizza</a:t>
            </a:r>
            <a:r>
              <a:rPr lang="en-IN" dirty="0"/>
              <a:t> = {"margherita":4, "pepperoni":3, "calzone":5}</a:t>
            </a:r>
          </a:p>
          <a:p>
            <a:pPr marL="0" indent="0">
              <a:buNone/>
            </a:pPr>
            <a:r>
              <a:rPr lang="en-IN" dirty="0"/>
              <a:t>&gt;&gt;&gt; pizza == </a:t>
            </a:r>
            <a:r>
              <a:rPr lang="en-IN" dirty="0" err="1"/>
              <a:t>fav_pizza</a:t>
            </a:r>
            <a:endParaRPr lang="en-IN" dirty="0"/>
          </a:p>
        </p:txBody>
      </p:sp>
    </p:spTree>
    <p:extLst>
      <p:ext uri="{BB962C8B-B14F-4D97-AF65-F5344CB8AC3E}">
        <p14:creationId xmlns:p14="http://schemas.microsoft.com/office/powerpoint/2010/main" val="37286945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CD4295-708A-4FE4-BAC2-2AB63051023A}"/>
              </a:ext>
            </a:extLst>
          </p:cNvPr>
          <p:cNvSpPr>
            <a:spLocks noGrp="1"/>
          </p:cNvSpPr>
          <p:nvPr>
            <p:ph type="title"/>
          </p:nvPr>
        </p:nvSpPr>
        <p:spPr>
          <a:xfrm>
            <a:off x="838200" y="365125"/>
            <a:ext cx="10515600" cy="873125"/>
          </a:xfrm>
        </p:spPr>
        <p:txBody>
          <a:bodyPr>
            <a:noAutofit/>
          </a:bodyPr>
          <a:lstStyle/>
          <a:p>
            <a:r>
              <a:rPr lang="en-US" sz="3200" b="1" dirty="0"/>
              <a:t>Accessing and Modifying key:value Pairs in Dictionaries</a:t>
            </a:r>
          </a:p>
        </p:txBody>
      </p:sp>
      <p:sp>
        <p:nvSpPr>
          <p:cNvPr id="3" name="Content Placeholder 2">
            <a:extLst>
              <a:ext uri="{FF2B5EF4-FFF2-40B4-BE49-F238E27FC236}">
                <a16:creationId xmlns:a16="http://schemas.microsoft.com/office/drawing/2014/main" xmlns="" id="{40DD7DB7-729A-4A3C-8919-3AE219AE91F8}"/>
              </a:ext>
            </a:extLst>
          </p:cNvPr>
          <p:cNvSpPr>
            <a:spLocks noGrp="1"/>
          </p:cNvSpPr>
          <p:nvPr>
            <p:ph sz="quarter" idx="1"/>
          </p:nvPr>
        </p:nvSpPr>
        <p:spPr>
          <a:xfrm>
            <a:off x="838200" y="1447800"/>
            <a:ext cx="10515600" cy="4729163"/>
          </a:xfrm>
        </p:spPr>
        <p:txBody>
          <a:bodyPr/>
          <a:lstStyle/>
          <a:p>
            <a:r>
              <a:rPr lang="en-US" dirty="0"/>
              <a:t>The syntax for accessing the value for a key in the dictionary is,</a:t>
            </a:r>
          </a:p>
          <a:p>
            <a:pPr marL="0" indent="0">
              <a:buNone/>
            </a:pPr>
            <a:r>
              <a:rPr lang="en-US" dirty="0"/>
              <a:t>			</a:t>
            </a:r>
            <a:r>
              <a:rPr lang="en-US" b="1" i="1" dirty="0" err="1"/>
              <a:t>dictionary_name</a:t>
            </a:r>
            <a:r>
              <a:rPr lang="en-US" b="1" i="1" dirty="0"/>
              <a:t>[key]</a:t>
            </a:r>
          </a:p>
          <a:p>
            <a:r>
              <a:rPr lang="en-US" dirty="0"/>
              <a:t>The syntax for modifying the value of an existing key or for adding a new key:value pair to a dictionary is,</a:t>
            </a:r>
          </a:p>
          <a:p>
            <a:pPr marL="0" indent="0">
              <a:buNone/>
            </a:pPr>
            <a:r>
              <a:rPr lang="en-US" dirty="0"/>
              <a:t>                                </a:t>
            </a:r>
            <a:r>
              <a:rPr lang="en-US" b="1" i="1" dirty="0" err="1"/>
              <a:t>dictionary_name</a:t>
            </a:r>
            <a:r>
              <a:rPr lang="en-US" b="1" i="1" dirty="0"/>
              <a:t>[key] = </a:t>
            </a:r>
            <a:r>
              <a:rPr lang="en-US" b="1" i="1" dirty="0" smtClean="0"/>
              <a:t>value</a:t>
            </a:r>
          </a:p>
          <a:p>
            <a:r>
              <a:rPr lang="en-US" dirty="0"/>
              <a:t>If the key is already present in the dictionary, then the key gets updated with the new value. </a:t>
            </a:r>
          </a:p>
          <a:p>
            <a:r>
              <a:rPr lang="en-US" dirty="0"/>
              <a:t>If the key is not present then the new </a:t>
            </a:r>
            <a:r>
              <a:rPr lang="en-US" dirty="0" err="1"/>
              <a:t>key:value</a:t>
            </a:r>
            <a:r>
              <a:rPr lang="en-US" dirty="0"/>
              <a:t> pair gets added to the dictionary.</a:t>
            </a:r>
          </a:p>
          <a:p>
            <a:pPr marL="0" indent="0">
              <a:buNone/>
            </a:pPr>
            <a:endParaRPr lang="en-US" b="1" i="1" dirty="0"/>
          </a:p>
        </p:txBody>
      </p:sp>
      <p:sp>
        <p:nvSpPr>
          <p:cNvPr id="4" name="Slide Number Placeholder 3">
            <a:extLst>
              <a:ext uri="{FF2B5EF4-FFF2-40B4-BE49-F238E27FC236}">
                <a16:creationId xmlns:a16="http://schemas.microsoft.com/office/drawing/2014/main" xmlns="" id="{558F29C6-624A-43C2-B28A-A12F3A31F1D2}"/>
              </a:ext>
            </a:extLst>
          </p:cNvPr>
          <p:cNvSpPr>
            <a:spLocks noGrp="1"/>
          </p:cNvSpPr>
          <p:nvPr>
            <p:ph type="sldNum" sz="quarter" idx="4294967295"/>
          </p:nvPr>
        </p:nvSpPr>
        <p:spPr>
          <a:xfrm>
            <a:off x="5977467" y="6540187"/>
            <a:ext cx="232833" cy="163179"/>
          </a:xfrm>
          <a:prstGeom prst="ellipse">
            <a:avLst/>
          </a:prstGeom>
        </p:spPr>
        <p:txBody>
          <a:bodyPr/>
          <a:lstStyle/>
          <a:p>
            <a:fld id="{6F42FDE4-A7DD-41A7-A0A6-9B649FB43336}" type="slidenum">
              <a:rPr lang="en-US" smtClean="0"/>
              <a:pPr/>
              <a:t>48</a:t>
            </a:fld>
            <a:endParaRPr lang="en-US" dirty="0"/>
          </a:p>
        </p:txBody>
      </p:sp>
    </p:spTree>
    <p:extLst>
      <p:ext uri="{BB962C8B-B14F-4D97-AF65-F5344CB8AC3E}">
        <p14:creationId xmlns:p14="http://schemas.microsoft.com/office/powerpoint/2010/main" val="4483393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17A43D-C857-427A-8252-E649DFB62D4E}"/>
              </a:ext>
            </a:extLst>
          </p:cNvPr>
          <p:cNvSpPr>
            <a:spLocks noGrp="1"/>
          </p:cNvSpPr>
          <p:nvPr>
            <p:ph type="title"/>
          </p:nvPr>
        </p:nvSpPr>
        <p:spPr>
          <a:xfrm>
            <a:off x="823912" y="183513"/>
            <a:ext cx="10515600" cy="864961"/>
          </a:xfrm>
        </p:spPr>
        <p:txBody>
          <a:bodyPr>
            <a:normAutofit/>
          </a:bodyPr>
          <a:lstStyle/>
          <a:p>
            <a:r>
              <a:rPr lang="en-IN" dirty="0"/>
              <a:t>Adding and Modifying key:value pairs</a:t>
            </a:r>
            <a:endParaRPr lang="en-US" dirty="0"/>
          </a:p>
        </p:txBody>
      </p:sp>
      <p:sp>
        <p:nvSpPr>
          <p:cNvPr id="3" name="Content Placeholder 2">
            <a:extLst>
              <a:ext uri="{FF2B5EF4-FFF2-40B4-BE49-F238E27FC236}">
                <a16:creationId xmlns:a16="http://schemas.microsoft.com/office/drawing/2014/main" xmlns="" id="{BA3967D6-BBBE-4702-890B-517EC738AAD7}"/>
              </a:ext>
            </a:extLst>
          </p:cNvPr>
          <p:cNvSpPr>
            <a:spLocks noGrp="1"/>
          </p:cNvSpPr>
          <p:nvPr>
            <p:ph sz="quarter" idx="1"/>
          </p:nvPr>
        </p:nvSpPr>
        <p:spPr>
          <a:xfrm>
            <a:off x="647700" y="1230086"/>
            <a:ext cx="11277600" cy="4946877"/>
          </a:xfrm>
        </p:spPr>
        <p:txBody>
          <a:bodyPr>
            <a:normAutofit fontScale="92500" lnSpcReduction="10000"/>
          </a:bodyPr>
          <a:lstStyle/>
          <a:p>
            <a:pPr marL="0" indent="0">
              <a:buNone/>
            </a:pPr>
            <a:r>
              <a:rPr lang="en-US" sz="2400" dirty="0"/>
              <a:t>&gt;&gt;&gt; renaissance = {"giotto":1305, "donatello":1440, "michelangelo":1511</a:t>
            </a:r>
            <a:r>
              <a:rPr lang="en-US" sz="2400" dirty="0" smtClean="0"/>
              <a:t>,"</a:t>
            </a:r>
            <a:r>
              <a:rPr lang="en-US" sz="2400" dirty="0"/>
              <a:t>botticelli":1480, "clouet":1520}</a:t>
            </a:r>
          </a:p>
          <a:p>
            <a:pPr marL="0" indent="0">
              <a:buNone/>
            </a:pPr>
            <a:r>
              <a:rPr lang="en-US" sz="2400" dirty="0"/>
              <a:t>&gt;&gt;&gt; renaissance["</a:t>
            </a:r>
            <a:r>
              <a:rPr lang="en-US" sz="2400" dirty="0" err="1"/>
              <a:t>giotto</a:t>
            </a:r>
            <a:r>
              <a:rPr lang="en-US" sz="2400" dirty="0"/>
              <a:t>"] = 1310</a:t>
            </a:r>
          </a:p>
          <a:p>
            <a:pPr marL="0" indent="0">
              <a:buNone/>
            </a:pPr>
            <a:r>
              <a:rPr lang="en-US" sz="2400" dirty="0"/>
              <a:t>&gt;&gt;&gt; </a:t>
            </a:r>
            <a:r>
              <a:rPr lang="en-US" sz="2400" dirty="0" smtClean="0"/>
              <a:t>renaissance</a:t>
            </a:r>
            <a:endParaRPr lang="en-US" sz="2400" dirty="0"/>
          </a:p>
          <a:p>
            <a:pPr marL="0" indent="0">
              <a:buNone/>
            </a:pPr>
            <a:r>
              <a:rPr lang="en-US" sz="2400" dirty="0"/>
              <a:t>&gt;&gt;&gt; renaissance["</a:t>
            </a:r>
            <a:r>
              <a:rPr lang="en-US" sz="2400" dirty="0" err="1"/>
              <a:t>leonardo</a:t>
            </a:r>
            <a:r>
              <a:rPr lang="en-US" sz="2400" dirty="0"/>
              <a:t>"]</a:t>
            </a:r>
          </a:p>
          <a:p>
            <a:pPr marL="0" indent="0">
              <a:buNone/>
            </a:pPr>
            <a:r>
              <a:rPr lang="en-US" sz="2400" dirty="0" err="1"/>
              <a:t>Traceback</a:t>
            </a:r>
            <a:r>
              <a:rPr lang="en-US" sz="2400" dirty="0"/>
              <a:t> (most recent call last):</a:t>
            </a:r>
          </a:p>
          <a:p>
            <a:pPr marL="0" indent="0">
              <a:buNone/>
            </a:pPr>
            <a:r>
              <a:rPr lang="en-US" sz="2400" dirty="0"/>
              <a:t>  File "&lt;pyshell#13&gt;", line 1, in &lt;module</a:t>
            </a:r>
            <a:r>
              <a:rPr lang="en-US" sz="2400" dirty="0" smtClean="0"/>
              <a:t>&gt;  </a:t>
            </a:r>
            <a:r>
              <a:rPr lang="en-US" sz="2400" dirty="0"/>
              <a:t>renaissance["</a:t>
            </a:r>
            <a:r>
              <a:rPr lang="en-US" sz="2400" dirty="0" err="1"/>
              <a:t>leonardo</a:t>
            </a:r>
            <a:r>
              <a:rPr lang="en-US" sz="2400" dirty="0"/>
              <a:t>"]</a:t>
            </a:r>
          </a:p>
          <a:p>
            <a:pPr marL="0" indent="0">
              <a:buNone/>
            </a:pPr>
            <a:r>
              <a:rPr lang="en-US" sz="2400" dirty="0" err="1"/>
              <a:t>KeyError</a:t>
            </a:r>
            <a:r>
              <a:rPr lang="en-US" sz="2400" dirty="0"/>
              <a:t>: '</a:t>
            </a:r>
            <a:r>
              <a:rPr lang="en-US" sz="2400" dirty="0" err="1"/>
              <a:t>leonardo</a:t>
            </a:r>
            <a:r>
              <a:rPr lang="en-US" sz="2400" dirty="0"/>
              <a:t>'</a:t>
            </a:r>
          </a:p>
          <a:p>
            <a:pPr marL="0" indent="0">
              <a:buNone/>
            </a:pPr>
            <a:r>
              <a:rPr lang="en-US" sz="2400" dirty="0"/>
              <a:t>&gt;&gt;&gt; renaissance["</a:t>
            </a:r>
            <a:r>
              <a:rPr lang="en-US" sz="2400" dirty="0" err="1"/>
              <a:t>michelangelo</a:t>
            </a:r>
            <a:r>
              <a:rPr lang="en-US" sz="2400" dirty="0" smtClean="0"/>
              <a:t>"]</a:t>
            </a:r>
            <a:endParaRPr lang="en-US" sz="2400" dirty="0"/>
          </a:p>
          <a:p>
            <a:pPr marL="0" indent="0">
              <a:buNone/>
            </a:pPr>
            <a:r>
              <a:rPr lang="en-US" sz="2400" dirty="0"/>
              <a:t>&gt;&gt;&gt; renaissance["</a:t>
            </a:r>
            <a:r>
              <a:rPr lang="en-US" sz="2400" dirty="0" err="1"/>
              <a:t>leonardo</a:t>
            </a:r>
            <a:r>
              <a:rPr lang="en-US" sz="2400" dirty="0"/>
              <a:t>"] = 1503</a:t>
            </a:r>
          </a:p>
          <a:p>
            <a:pPr marL="0" indent="0">
              <a:buNone/>
            </a:pPr>
            <a:r>
              <a:rPr lang="en-US" sz="2400" dirty="0"/>
              <a:t>&gt;&gt;&gt; renaissance</a:t>
            </a:r>
          </a:p>
          <a:p>
            <a:pPr marL="0" indent="0">
              <a:buNone/>
            </a:pPr>
            <a:r>
              <a:rPr lang="en-US" sz="2400" dirty="0"/>
              <a:t>{'</a:t>
            </a:r>
            <a:r>
              <a:rPr lang="en-US" sz="2400" dirty="0" err="1"/>
              <a:t>giotto</a:t>
            </a:r>
            <a:r>
              <a:rPr lang="en-US" sz="2400" dirty="0"/>
              <a:t>': 1310, '</a:t>
            </a:r>
            <a:r>
              <a:rPr lang="en-US" sz="2400" dirty="0" err="1"/>
              <a:t>donatello</a:t>
            </a:r>
            <a:r>
              <a:rPr lang="en-US" sz="2400" dirty="0"/>
              <a:t>': 1440, '</a:t>
            </a:r>
            <a:r>
              <a:rPr lang="en-US" sz="2400" dirty="0" err="1"/>
              <a:t>michelangelo</a:t>
            </a:r>
            <a:r>
              <a:rPr lang="en-US" sz="2400" dirty="0"/>
              <a:t>': 1511, '</a:t>
            </a:r>
            <a:r>
              <a:rPr lang="en-US" sz="2400" dirty="0" err="1"/>
              <a:t>botticelli</a:t>
            </a:r>
            <a:r>
              <a:rPr lang="en-US" sz="2400" dirty="0"/>
              <a:t>': 1480, '</a:t>
            </a:r>
            <a:r>
              <a:rPr lang="en-US" sz="2400" dirty="0" err="1"/>
              <a:t>clouet</a:t>
            </a:r>
            <a:r>
              <a:rPr lang="en-US" sz="2400" dirty="0"/>
              <a:t>': 1520, '</a:t>
            </a:r>
            <a:r>
              <a:rPr lang="en-US" sz="2400" dirty="0" err="1"/>
              <a:t>leonardo</a:t>
            </a:r>
            <a:r>
              <a:rPr lang="en-US" sz="2400" dirty="0"/>
              <a:t>': 1503}</a:t>
            </a:r>
          </a:p>
          <a:p>
            <a:pPr marL="0" indent="0">
              <a:buNone/>
            </a:pPr>
            <a:endParaRPr lang="en-US" sz="2400" dirty="0"/>
          </a:p>
        </p:txBody>
      </p:sp>
      <p:sp>
        <p:nvSpPr>
          <p:cNvPr id="4" name="Slide Number Placeholder 3">
            <a:extLst>
              <a:ext uri="{FF2B5EF4-FFF2-40B4-BE49-F238E27FC236}">
                <a16:creationId xmlns:a16="http://schemas.microsoft.com/office/drawing/2014/main" xmlns="" id="{9F1E13E2-DD71-416F-B964-98CC6B36B516}"/>
              </a:ext>
            </a:extLst>
          </p:cNvPr>
          <p:cNvSpPr>
            <a:spLocks noGrp="1"/>
          </p:cNvSpPr>
          <p:nvPr>
            <p:ph type="sldNum" sz="quarter" idx="4294967295"/>
          </p:nvPr>
        </p:nvSpPr>
        <p:spPr>
          <a:xfrm>
            <a:off x="5977467" y="6540187"/>
            <a:ext cx="232833" cy="163179"/>
          </a:xfrm>
          <a:prstGeom prst="ellipse">
            <a:avLst/>
          </a:prstGeom>
        </p:spPr>
        <p:txBody>
          <a:bodyPr/>
          <a:lstStyle/>
          <a:p>
            <a:fld id="{6F42FDE4-A7DD-41A7-A0A6-9B649FB43336}" type="slidenum">
              <a:rPr lang="en-US" smtClean="0"/>
              <a:pPr/>
              <a:t>49</a:t>
            </a:fld>
            <a:endParaRPr lang="en-US" dirty="0"/>
          </a:p>
        </p:txBody>
      </p:sp>
    </p:spTree>
    <p:extLst>
      <p:ext uri="{BB962C8B-B14F-4D97-AF65-F5344CB8AC3E}">
        <p14:creationId xmlns:p14="http://schemas.microsoft.com/office/powerpoint/2010/main" val="3156376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IN" b="1" dirty="0"/>
              <a:t>Basic Tuple Operations</a:t>
            </a:r>
            <a:endParaRPr lang="en-IN" dirty="0"/>
          </a:p>
        </p:txBody>
      </p:sp>
      <p:sp>
        <p:nvSpPr>
          <p:cNvPr id="3" name="Content Placeholder 2"/>
          <p:cNvSpPr>
            <a:spLocks noGrp="1"/>
          </p:cNvSpPr>
          <p:nvPr>
            <p:ph idx="1"/>
          </p:nvPr>
        </p:nvSpPr>
        <p:spPr>
          <a:xfrm>
            <a:off x="838200" y="1480457"/>
            <a:ext cx="10515600" cy="4696506"/>
          </a:xfrm>
        </p:spPr>
        <p:txBody>
          <a:bodyPr>
            <a:normAutofit fontScale="92500" lnSpcReduction="20000"/>
          </a:bodyPr>
          <a:lstStyle/>
          <a:p>
            <a:pPr marL="0" indent="0">
              <a:buNone/>
            </a:pPr>
            <a:r>
              <a:rPr lang="en-IN" dirty="0"/>
              <a:t>&gt;&gt;&gt; </a:t>
            </a:r>
            <a:r>
              <a:rPr lang="en-IN" dirty="0" err="1"/>
              <a:t>tuple_items</a:t>
            </a:r>
            <a:r>
              <a:rPr lang="en-IN" dirty="0"/>
              <a:t> = (1, 9, 8, 8)</a:t>
            </a:r>
          </a:p>
          <a:p>
            <a:pPr marL="0" indent="0">
              <a:buNone/>
            </a:pPr>
            <a:r>
              <a:rPr lang="en-IN" dirty="0" smtClean="0"/>
              <a:t>&gt;&gt;&gt; </a:t>
            </a:r>
            <a:r>
              <a:rPr lang="en-IN" dirty="0"/>
              <a:t>1 in </a:t>
            </a:r>
            <a:r>
              <a:rPr lang="en-IN" dirty="0" err="1"/>
              <a:t>tuple_items</a:t>
            </a:r>
            <a:endParaRPr lang="en-IN" dirty="0"/>
          </a:p>
          <a:p>
            <a:pPr marL="0" indent="0">
              <a:buNone/>
            </a:pPr>
            <a:r>
              <a:rPr lang="en-IN" dirty="0" smtClean="0"/>
              <a:t>True</a:t>
            </a:r>
          </a:p>
          <a:p>
            <a:pPr marL="0" indent="0">
              <a:buNone/>
            </a:pPr>
            <a:r>
              <a:rPr lang="en-IN" dirty="0" smtClean="0"/>
              <a:t> </a:t>
            </a:r>
            <a:r>
              <a:rPr lang="en-IN" dirty="0"/>
              <a:t>&gt;&gt;&gt; 25 in </a:t>
            </a:r>
            <a:r>
              <a:rPr lang="en-IN" dirty="0" err="1"/>
              <a:t>tuple_items</a:t>
            </a:r>
            <a:endParaRPr lang="en-IN" dirty="0"/>
          </a:p>
          <a:p>
            <a:pPr marL="0" indent="0">
              <a:buNone/>
            </a:pPr>
            <a:r>
              <a:rPr lang="en-IN" dirty="0" smtClean="0"/>
              <a:t>False</a:t>
            </a:r>
          </a:p>
          <a:p>
            <a:pPr marL="0" indent="0">
              <a:buNone/>
            </a:pPr>
            <a:r>
              <a:rPr lang="en-IN" dirty="0"/>
              <a:t>&gt;&gt;&gt; tuple_1 = (9, 8, 7)</a:t>
            </a:r>
          </a:p>
          <a:p>
            <a:pPr marL="0" indent="0">
              <a:buNone/>
            </a:pPr>
            <a:r>
              <a:rPr lang="en-IN" dirty="0" smtClean="0"/>
              <a:t>&gt;&gt;&gt; </a:t>
            </a:r>
            <a:r>
              <a:rPr lang="en-IN" dirty="0"/>
              <a:t>tuple_2 = (9, 1, 1)</a:t>
            </a:r>
          </a:p>
          <a:p>
            <a:pPr marL="0" indent="0">
              <a:buNone/>
            </a:pPr>
            <a:r>
              <a:rPr lang="en-IN" dirty="0" smtClean="0"/>
              <a:t> </a:t>
            </a:r>
            <a:r>
              <a:rPr lang="en-IN" dirty="0"/>
              <a:t>&gt;&gt;&gt; tuple_1 &gt; tuple_2</a:t>
            </a:r>
          </a:p>
          <a:p>
            <a:pPr marL="0" indent="0">
              <a:buNone/>
            </a:pPr>
            <a:r>
              <a:rPr lang="en-IN" dirty="0"/>
              <a:t>True</a:t>
            </a:r>
          </a:p>
          <a:p>
            <a:pPr marL="0" indent="0">
              <a:buNone/>
            </a:pPr>
            <a:r>
              <a:rPr lang="en-IN" dirty="0" smtClean="0"/>
              <a:t> </a:t>
            </a:r>
            <a:r>
              <a:rPr lang="en-IN" dirty="0"/>
              <a:t>&gt;&gt;&gt; tuple_1 != tuple_2</a:t>
            </a:r>
          </a:p>
          <a:p>
            <a:pPr marL="0" indent="0">
              <a:buNone/>
            </a:pPr>
            <a:r>
              <a:rPr lang="en-IN" dirty="0"/>
              <a:t>True</a:t>
            </a:r>
          </a:p>
        </p:txBody>
      </p:sp>
    </p:spTree>
    <p:extLst>
      <p:ext uri="{BB962C8B-B14F-4D97-AF65-F5344CB8AC3E}">
        <p14:creationId xmlns:p14="http://schemas.microsoft.com/office/powerpoint/2010/main" val="2093261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B90608-D3AC-4DB4-ACD6-280A88B10537}"/>
              </a:ext>
            </a:extLst>
          </p:cNvPr>
          <p:cNvSpPr>
            <a:spLocks noGrp="1"/>
          </p:cNvSpPr>
          <p:nvPr>
            <p:ph type="title"/>
          </p:nvPr>
        </p:nvSpPr>
        <p:spPr>
          <a:xfrm>
            <a:off x="838200" y="365125"/>
            <a:ext cx="10515600" cy="777875"/>
          </a:xfrm>
        </p:spPr>
        <p:txBody>
          <a:bodyPr>
            <a:noAutofit/>
          </a:bodyPr>
          <a:lstStyle/>
          <a:p>
            <a:r>
              <a:rPr lang="en-US" sz="3200" dirty="0"/>
              <a:t>Check for the presence of a key in the dictionary</a:t>
            </a:r>
          </a:p>
        </p:txBody>
      </p:sp>
      <p:sp>
        <p:nvSpPr>
          <p:cNvPr id="3" name="Content Placeholder 2">
            <a:extLst>
              <a:ext uri="{FF2B5EF4-FFF2-40B4-BE49-F238E27FC236}">
                <a16:creationId xmlns:a16="http://schemas.microsoft.com/office/drawing/2014/main" xmlns="" id="{FE360E11-A941-46C9-B164-F7768158335C}"/>
              </a:ext>
            </a:extLst>
          </p:cNvPr>
          <p:cNvSpPr>
            <a:spLocks noGrp="1"/>
          </p:cNvSpPr>
          <p:nvPr>
            <p:ph sz="quarter" idx="1"/>
          </p:nvPr>
        </p:nvSpPr>
        <p:spPr>
          <a:xfrm>
            <a:off x="838200" y="1143000"/>
            <a:ext cx="10243457" cy="5033963"/>
          </a:xfrm>
        </p:spPr>
        <p:txBody>
          <a:bodyPr/>
          <a:lstStyle/>
          <a:p>
            <a:r>
              <a:rPr lang="en-US" dirty="0"/>
              <a:t>You can check for the presence of a key in the dictionary using </a:t>
            </a:r>
            <a:r>
              <a:rPr lang="en-US" dirty="0">
                <a:solidFill>
                  <a:srgbClr val="00B0F0"/>
                </a:solidFill>
              </a:rPr>
              <a:t>in</a:t>
            </a:r>
            <a:r>
              <a:rPr lang="en-US" dirty="0"/>
              <a:t> and </a:t>
            </a:r>
            <a:r>
              <a:rPr lang="en-US" dirty="0">
                <a:solidFill>
                  <a:srgbClr val="00B0F0"/>
                </a:solidFill>
              </a:rPr>
              <a:t>not in </a:t>
            </a:r>
            <a:r>
              <a:rPr lang="en-US" dirty="0"/>
              <a:t>membership operators. </a:t>
            </a:r>
          </a:p>
          <a:p>
            <a:r>
              <a:rPr lang="en-US" dirty="0"/>
              <a:t>It returns either a Boolean True or False value</a:t>
            </a:r>
            <a:r>
              <a:rPr lang="en-US" dirty="0" smtClean="0"/>
              <a:t>.</a:t>
            </a:r>
          </a:p>
          <a:p>
            <a:pPr marL="0" indent="0">
              <a:buNone/>
            </a:pPr>
            <a:endParaRPr lang="en-US" dirty="0"/>
          </a:p>
          <a:p>
            <a:pPr marL="0" indent="0">
              <a:buNone/>
            </a:pPr>
            <a:r>
              <a:rPr lang="en-IN" dirty="0"/>
              <a:t>&gt;&gt;&gt; clothes = {"</a:t>
            </a:r>
            <a:r>
              <a:rPr lang="en-IN" dirty="0" err="1"/>
              <a:t>rainy":"raincoats</a:t>
            </a:r>
            <a:r>
              <a:rPr lang="en-IN" dirty="0"/>
              <a:t>", "</a:t>
            </a:r>
            <a:r>
              <a:rPr lang="en-IN" dirty="0" err="1"/>
              <a:t>summer":"tees</a:t>
            </a:r>
            <a:r>
              <a:rPr lang="en-IN" dirty="0"/>
              <a:t>", "</a:t>
            </a:r>
            <a:r>
              <a:rPr lang="en-IN" dirty="0" err="1"/>
              <a:t>winter":"sweaters</a:t>
            </a:r>
            <a:r>
              <a:rPr lang="en-IN" dirty="0"/>
              <a:t>"}</a:t>
            </a:r>
          </a:p>
          <a:p>
            <a:pPr marL="0" indent="0">
              <a:buNone/>
            </a:pPr>
            <a:r>
              <a:rPr lang="en-IN" dirty="0"/>
              <a:t>&gt;&gt;&gt; "spring" in </a:t>
            </a:r>
            <a:r>
              <a:rPr lang="en-IN" dirty="0" smtClean="0"/>
              <a:t>clothes</a:t>
            </a:r>
            <a:endParaRPr lang="en-IN" dirty="0"/>
          </a:p>
          <a:p>
            <a:pPr marL="0" indent="0">
              <a:buNone/>
            </a:pPr>
            <a:r>
              <a:rPr lang="en-IN" dirty="0"/>
              <a:t>&gt;&gt;&gt; "spring" not in </a:t>
            </a:r>
            <a:r>
              <a:rPr lang="en-IN" dirty="0" smtClean="0"/>
              <a:t>clothes</a:t>
            </a:r>
            <a:endParaRPr lang="en-US" dirty="0"/>
          </a:p>
          <a:p>
            <a:endParaRPr lang="en-US" dirty="0"/>
          </a:p>
        </p:txBody>
      </p:sp>
    </p:spTree>
    <p:extLst>
      <p:ext uri="{BB962C8B-B14F-4D97-AF65-F5344CB8AC3E}">
        <p14:creationId xmlns:p14="http://schemas.microsoft.com/office/powerpoint/2010/main" val="26287054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1D3F03-EC5B-4417-8C93-9AE5D4B8A8D0}"/>
              </a:ext>
            </a:extLst>
          </p:cNvPr>
          <p:cNvSpPr>
            <a:spLocks noGrp="1"/>
          </p:cNvSpPr>
          <p:nvPr>
            <p:ph type="title"/>
          </p:nvPr>
        </p:nvSpPr>
        <p:spPr>
          <a:xfrm>
            <a:off x="838200" y="180068"/>
            <a:ext cx="10515600" cy="701677"/>
          </a:xfrm>
        </p:spPr>
        <p:txBody>
          <a:bodyPr>
            <a:normAutofit/>
          </a:bodyPr>
          <a:lstStyle/>
          <a:p>
            <a:r>
              <a:rPr lang="en-US" dirty="0"/>
              <a:t>The </a:t>
            </a:r>
            <a:r>
              <a:rPr lang="en-US" dirty="0" err="1"/>
              <a:t>dict</a:t>
            </a:r>
            <a:r>
              <a:rPr lang="en-US" dirty="0"/>
              <a:t>() Function</a:t>
            </a:r>
          </a:p>
        </p:txBody>
      </p:sp>
      <p:sp>
        <p:nvSpPr>
          <p:cNvPr id="3" name="Content Placeholder 2">
            <a:extLst>
              <a:ext uri="{FF2B5EF4-FFF2-40B4-BE49-F238E27FC236}">
                <a16:creationId xmlns:a16="http://schemas.microsoft.com/office/drawing/2014/main" xmlns="" id="{D5CE8A98-9A30-4C21-A90B-CD20A9C92D96}"/>
              </a:ext>
            </a:extLst>
          </p:cNvPr>
          <p:cNvSpPr>
            <a:spLocks noGrp="1"/>
          </p:cNvSpPr>
          <p:nvPr>
            <p:ph sz="quarter" idx="1"/>
          </p:nvPr>
        </p:nvSpPr>
        <p:spPr>
          <a:xfrm>
            <a:off x="838200" y="1034144"/>
            <a:ext cx="10515600" cy="5142820"/>
          </a:xfrm>
        </p:spPr>
        <p:txBody>
          <a:bodyPr>
            <a:normAutofit lnSpcReduction="10000"/>
          </a:bodyPr>
          <a:lstStyle/>
          <a:p>
            <a:r>
              <a:rPr lang="en-US" dirty="0"/>
              <a:t>The built-in </a:t>
            </a:r>
            <a:r>
              <a:rPr lang="en-US" b="1" i="1" dirty="0" err="1"/>
              <a:t>dict</a:t>
            </a:r>
            <a:r>
              <a:rPr lang="en-US" b="1" i="1" dirty="0"/>
              <a:t>()</a:t>
            </a:r>
            <a:r>
              <a:rPr lang="en-US" dirty="0"/>
              <a:t> function is used to create dictionary. </a:t>
            </a:r>
          </a:p>
          <a:p>
            <a:r>
              <a:rPr lang="en-US" dirty="0"/>
              <a:t>The syntax for </a:t>
            </a:r>
            <a:r>
              <a:rPr lang="en-US" b="1" i="1" dirty="0" err="1"/>
              <a:t>dict</a:t>
            </a:r>
            <a:r>
              <a:rPr lang="en-US" b="1" i="1" dirty="0"/>
              <a:t>()</a:t>
            </a:r>
            <a:r>
              <a:rPr lang="en-US" dirty="0"/>
              <a:t> function when the optional keyword arguments used is,</a:t>
            </a:r>
          </a:p>
          <a:p>
            <a:pPr marL="0" indent="0">
              <a:buNone/>
            </a:pPr>
            <a:r>
              <a:rPr lang="en-US" b="1" i="1" dirty="0"/>
              <a:t>			</a:t>
            </a:r>
            <a:r>
              <a:rPr lang="en-US" b="1" i="1" dirty="0" err="1"/>
              <a:t>dict</a:t>
            </a:r>
            <a:r>
              <a:rPr lang="en-US" b="1" i="1" dirty="0"/>
              <a:t>([**</a:t>
            </a:r>
            <a:r>
              <a:rPr lang="en-US" b="1" i="1" dirty="0" err="1"/>
              <a:t>kwarg</a:t>
            </a:r>
            <a:r>
              <a:rPr lang="en-US" b="1" i="1" dirty="0"/>
              <a:t>])</a:t>
            </a:r>
          </a:p>
          <a:p>
            <a:pPr marL="0" indent="0">
              <a:buNone/>
            </a:pPr>
            <a:endParaRPr lang="en-US" b="1" i="1" dirty="0"/>
          </a:p>
          <a:p>
            <a:r>
              <a:rPr lang="en-US" dirty="0" smtClean="0"/>
              <a:t>The </a:t>
            </a:r>
            <a:r>
              <a:rPr lang="en-US" dirty="0"/>
              <a:t>syntax for </a:t>
            </a:r>
            <a:r>
              <a:rPr lang="en-US" b="1" i="1" dirty="0" err="1"/>
              <a:t>dict</a:t>
            </a:r>
            <a:r>
              <a:rPr lang="en-US" b="1" i="1" dirty="0"/>
              <a:t>()</a:t>
            </a:r>
            <a:r>
              <a:rPr lang="en-US" dirty="0"/>
              <a:t> function when iterables used is,</a:t>
            </a:r>
          </a:p>
          <a:p>
            <a:pPr marL="0" indent="0">
              <a:buNone/>
            </a:pPr>
            <a:r>
              <a:rPr lang="en-US" b="1" i="1" dirty="0"/>
              <a:t>		</a:t>
            </a:r>
            <a:r>
              <a:rPr lang="en-US" b="1" i="1" dirty="0" err="1"/>
              <a:t>dict</a:t>
            </a:r>
            <a:r>
              <a:rPr lang="en-US" b="1" i="1" dirty="0"/>
              <a:t>(iterable[, **</a:t>
            </a:r>
            <a:r>
              <a:rPr lang="en-US" b="1" i="1" dirty="0" err="1"/>
              <a:t>kwarg</a:t>
            </a:r>
            <a:r>
              <a:rPr lang="en-US" b="1" i="1" dirty="0"/>
              <a:t>])</a:t>
            </a:r>
          </a:p>
          <a:p>
            <a:r>
              <a:rPr lang="en-US" dirty="0"/>
              <a:t>You can specify an iterable containing exactly two objects as tuple, the key and value in the </a:t>
            </a:r>
            <a:r>
              <a:rPr lang="en-US" b="1" i="1" dirty="0" err="1"/>
              <a:t>dict</a:t>
            </a:r>
            <a:r>
              <a:rPr lang="en-US" b="1" i="1" dirty="0"/>
              <a:t>()</a:t>
            </a:r>
            <a:r>
              <a:rPr lang="en-US" dirty="0"/>
              <a:t> function. </a:t>
            </a:r>
          </a:p>
          <a:p>
            <a:endParaRPr lang="en-US" dirty="0"/>
          </a:p>
          <a:p>
            <a:pPr marL="0" indent="0">
              <a:buNone/>
            </a:pPr>
            <a:r>
              <a:rPr lang="en-IN" dirty="0" smtClean="0"/>
              <a:t>&gt;&gt;&gt;</a:t>
            </a:r>
            <a:r>
              <a:rPr lang="en-IN" dirty="0" err="1" smtClean="0"/>
              <a:t>dict</a:t>
            </a:r>
            <a:r>
              <a:rPr lang="en-IN" dirty="0"/>
              <a:t>([('</a:t>
            </a:r>
            <a:r>
              <a:rPr lang="en-IN" dirty="0" err="1"/>
              <a:t>sape</a:t>
            </a:r>
            <a:r>
              <a:rPr lang="en-IN" dirty="0"/>
              <a:t>', 4139), ('</a:t>
            </a:r>
            <a:r>
              <a:rPr lang="en-IN" dirty="0" err="1"/>
              <a:t>guido</a:t>
            </a:r>
            <a:r>
              <a:rPr lang="en-IN" dirty="0"/>
              <a:t>', 4127), ('jack', 4098)])</a:t>
            </a:r>
            <a:endParaRPr lang="en-US" dirty="0"/>
          </a:p>
        </p:txBody>
      </p:sp>
      <p:pic>
        <p:nvPicPr>
          <p:cNvPr id="5" name="Picture 4">
            <a:extLst>
              <a:ext uri="{FF2B5EF4-FFF2-40B4-BE49-F238E27FC236}">
                <a16:creationId xmlns:a16="http://schemas.microsoft.com/office/drawing/2014/main" xmlns="" id="{724178A4-CE9E-4F66-BBB0-A89C7B22A65A}"/>
              </a:ext>
            </a:extLst>
          </p:cNvPr>
          <p:cNvPicPr>
            <a:picLocks noChangeAspect="1"/>
          </p:cNvPicPr>
          <p:nvPr/>
        </p:nvPicPr>
        <p:blipFill>
          <a:blip r:embed="rId2"/>
          <a:stretch>
            <a:fillRect/>
          </a:stretch>
        </p:blipFill>
        <p:spPr>
          <a:xfrm>
            <a:off x="6650339" y="1867355"/>
            <a:ext cx="5179711" cy="1445827"/>
          </a:xfrm>
          <a:prstGeom prst="rect">
            <a:avLst/>
          </a:prstGeom>
        </p:spPr>
      </p:pic>
    </p:spTree>
    <p:extLst>
      <p:ext uri="{BB962C8B-B14F-4D97-AF65-F5344CB8AC3E}">
        <p14:creationId xmlns:p14="http://schemas.microsoft.com/office/powerpoint/2010/main" val="31974914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F3285A-ACC1-432B-923B-FAD39A679F9D}"/>
              </a:ext>
            </a:extLst>
          </p:cNvPr>
          <p:cNvSpPr>
            <a:spLocks noGrp="1"/>
          </p:cNvSpPr>
          <p:nvPr>
            <p:ph type="title"/>
          </p:nvPr>
        </p:nvSpPr>
        <p:spPr>
          <a:xfrm>
            <a:off x="838200" y="183513"/>
            <a:ext cx="10515600" cy="748987"/>
          </a:xfrm>
        </p:spPr>
        <p:txBody>
          <a:bodyPr>
            <a:normAutofit/>
          </a:bodyPr>
          <a:lstStyle/>
          <a:p>
            <a:r>
              <a:rPr lang="en-IN" dirty="0"/>
              <a:t>Built-in functions used on dictionaries</a:t>
            </a:r>
            <a:endParaRPr lang="en-US" dirty="0"/>
          </a:p>
        </p:txBody>
      </p:sp>
      <p:sp>
        <p:nvSpPr>
          <p:cNvPr id="3" name="Content Placeholder 2">
            <a:extLst>
              <a:ext uri="{FF2B5EF4-FFF2-40B4-BE49-F238E27FC236}">
                <a16:creationId xmlns:a16="http://schemas.microsoft.com/office/drawing/2014/main" xmlns="" id="{A5D21E96-67FB-466E-86FF-6432B76DA165}"/>
              </a:ext>
            </a:extLst>
          </p:cNvPr>
          <p:cNvSpPr>
            <a:spLocks noGrp="1"/>
          </p:cNvSpPr>
          <p:nvPr>
            <p:ph sz="quarter"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In Python, any non-zero integer value is True, and zero is interpreted as False.</a:t>
            </a:r>
          </a:p>
          <a:p>
            <a:r>
              <a:rPr lang="en-US" dirty="0"/>
              <a:t>The sorted() function returns the sorted list of keys by default in ascending order without modifying the original </a:t>
            </a:r>
            <a:r>
              <a:rPr lang="en-US" b="1" i="1" dirty="0"/>
              <a:t>key:value</a:t>
            </a:r>
            <a:r>
              <a:rPr lang="en-US" dirty="0"/>
              <a:t> pairs</a:t>
            </a:r>
          </a:p>
          <a:p>
            <a:endParaRPr lang="en-US" dirty="0"/>
          </a:p>
          <a:p>
            <a:endParaRPr lang="en-US" dirty="0"/>
          </a:p>
        </p:txBody>
      </p:sp>
      <p:pic>
        <p:nvPicPr>
          <p:cNvPr id="6" name="Picture 5"/>
          <p:cNvPicPr>
            <a:picLocks noChangeAspect="1"/>
          </p:cNvPicPr>
          <p:nvPr/>
        </p:nvPicPr>
        <p:blipFill>
          <a:blip r:embed="rId2"/>
          <a:stretch>
            <a:fillRect/>
          </a:stretch>
        </p:blipFill>
        <p:spPr>
          <a:xfrm>
            <a:off x="1881113" y="1143000"/>
            <a:ext cx="8824987" cy="3526263"/>
          </a:xfrm>
          <a:prstGeom prst="rect">
            <a:avLst/>
          </a:prstGeom>
        </p:spPr>
      </p:pic>
    </p:spTree>
    <p:extLst>
      <p:ext uri="{BB962C8B-B14F-4D97-AF65-F5344CB8AC3E}">
        <p14:creationId xmlns:p14="http://schemas.microsoft.com/office/powerpoint/2010/main" val="4574915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&gt;&gt;&gt; presidents = {"washington":1732, "jefferson":1751, "lincoln":1809</a:t>
            </a:r>
            <a:r>
              <a:rPr lang="en-IN" dirty="0" smtClean="0"/>
              <a:t>, "</a:t>
            </a:r>
            <a:r>
              <a:rPr lang="en-IN" dirty="0"/>
              <a:t>roosevelt":1858, "eisenhower":1890</a:t>
            </a:r>
            <a:r>
              <a:rPr lang="en-IN" dirty="0" smtClean="0"/>
              <a:t>}</a:t>
            </a:r>
          </a:p>
          <a:p>
            <a:pPr marL="0" indent="0">
              <a:buNone/>
            </a:pPr>
            <a:r>
              <a:rPr lang="en-IN" dirty="0"/>
              <a:t>&gt;&gt;&gt; </a:t>
            </a:r>
            <a:r>
              <a:rPr lang="en-IN" dirty="0" err="1"/>
              <a:t>len</a:t>
            </a:r>
            <a:r>
              <a:rPr lang="en-IN" dirty="0"/>
              <a:t>(presidents</a:t>
            </a:r>
            <a:r>
              <a:rPr lang="en-IN" dirty="0" smtClean="0"/>
              <a:t>)</a:t>
            </a:r>
          </a:p>
          <a:p>
            <a:pPr marL="0" indent="0">
              <a:buNone/>
            </a:pPr>
            <a:r>
              <a:rPr lang="en-IN" dirty="0"/>
              <a:t>&gt;&gt;&gt; sorted(presidents</a:t>
            </a:r>
            <a:r>
              <a:rPr lang="en-IN" dirty="0" smtClean="0"/>
              <a:t>)</a:t>
            </a:r>
          </a:p>
          <a:p>
            <a:pPr marL="0" indent="0">
              <a:buNone/>
            </a:pPr>
            <a:r>
              <a:rPr lang="en-IN" dirty="0"/>
              <a:t>&gt;&gt;&gt; sorted(presidents, reverse = True</a:t>
            </a:r>
            <a:r>
              <a:rPr lang="en-IN" dirty="0" smtClean="0"/>
              <a:t>)</a:t>
            </a:r>
          </a:p>
          <a:p>
            <a:pPr marL="0" indent="0">
              <a:buNone/>
            </a:pPr>
            <a:r>
              <a:rPr lang="en-IN" dirty="0"/>
              <a:t>&gt;&gt;&gt; sorted(</a:t>
            </a:r>
            <a:r>
              <a:rPr lang="en-IN" dirty="0" err="1"/>
              <a:t>presidents.values</a:t>
            </a:r>
            <a:r>
              <a:rPr lang="en-IN" dirty="0" smtClean="0"/>
              <a:t>())</a:t>
            </a:r>
          </a:p>
          <a:p>
            <a:pPr marL="0" indent="0">
              <a:buNone/>
            </a:pPr>
            <a:r>
              <a:rPr lang="en-IN" dirty="0"/>
              <a:t>&gt;&gt;&gt; sorted(</a:t>
            </a:r>
            <a:r>
              <a:rPr lang="en-IN" dirty="0" err="1"/>
              <a:t>presidents.items</a:t>
            </a:r>
            <a:r>
              <a:rPr lang="en-IN" dirty="0"/>
              <a:t>())</a:t>
            </a:r>
          </a:p>
        </p:txBody>
      </p:sp>
    </p:spTree>
    <p:extLst>
      <p:ext uri="{BB962C8B-B14F-4D97-AF65-F5344CB8AC3E}">
        <p14:creationId xmlns:p14="http://schemas.microsoft.com/office/powerpoint/2010/main" val="25969306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&gt;&gt;&gt; dict_func1 = {0:True, 2:False}</a:t>
            </a:r>
          </a:p>
          <a:p>
            <a:pPr marL="0" indent="0">
              <a:buNone/>
            </a:pPr>
            <a:r>
              <a:rPr lang="en-IN" dirty="0"/>
              <a:t>&gt;&gt;&gt; all(</a:t>
            </a:r>
            <a:r>
              <a:rPr lang="en-IN" dirty="0" err="1"/>
              <a:t>dict_func</a:t>
            </a:r>
            <a:r>
              <a:rPr lang="en-IN" dirty="0" smtClean="0"/>
              <a:t>)</a:t>
            </a:r>
          </a:p>
          <a:p>
            <a:pPr marL="0" indent="0">
              <a:buNone/>
            </a:pPr>
            <a:r>
              <a:rPr lang="en-IN" dirty="0"/>
              <a:t>&gt;&gt;&gt; dict_func2 = {1:True, 2:False</a:t>
            </a:r>
            <a:r>
              <a:rPr lang="en-IN" dirty="0" smtClean="0"/>
              <a:t>}</a:t>
            </a:r>
          </a:p>
          <a:p>
            <a:pPr marL="0" indent="0">
              <a:buNone/>
            </a:pPr>
            <a:r>
              <a:rPr lang="en-IN" dirty="0"/>
              <a:t>&gt;&gt;&gt; all(dict_func2</a:t>
            </a:r>
            <a:r>
              <a:rPr lang="en-IN" dirty="0" smtClean="0"/>
              <a:t>)</a:t>
            </a:r>
          </a:p>
          <a:p>
            <a:pPr marL="0" indent="0">
              <a:buNone/>
            </a:pPr>
            <a:r>
              <a:rPr lang="en-IN" dirty="0"/>
              <a:t>&gt;&gt;&gt; any(</a:t>
            </a:r>
            <a:r>
              <a:rPr lang="en-IN" dirty="0" err="1"/>
              <a:t>dict_func</a:t>
            </a:r>
            <a:r>
              <a:rPr lang="en-IN" dirty="0" smtClean="0"/>
              <a:t>)</a:t>
            </a:r>
          </a:p>
          <a:p>
            <a:pPr marL="0" indent="0">
              <a:buNone/>
            </a:pPr>
            <a:r>
              <a:rPr lang="en-IN" dirty="0"/>
              <a:t>&gt;&gt;&gt; dict_func3 = {0:True, 0:False</a:t>
            </a:r>
            <a:r>
              <a:rPr lang="en-IN" dirty="0" smtClean="0"/>
              <a:t>}</a:t>
            </a:r>
          </a:p>
          <a:p>
            <a:pPr marL="0" indent="0">
              <a:buNone/>
            </a:pPr>
            <a:r>
              <a:rPr lang="en-IN" dirty="0"/>
              <a:t>&gt;&gt;&gt; any(dict_func3)</a:t>
            </a:r>
          </a:p>
          <a:p>
            <a:pPr marL="0" indent="0">
              <a:buNone/>
            </a:pPr>
            <a:endParaRPr lang="en-IN" dirty="0"/>
          </a:p>
        </p:txBody>
      </p:sp>
    </p:spTree>
    <p:extLst>
      <p:ext uri="{BB962C8B-B14F-4D97-AF65-F5344CB8AC3E}">
        <p14:creationId xmlns:p14="http://schemas.microsoft.com/office/powerpoint/2010/main" val="13187253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893F9F-28AA-4C3A-B5D2-1822E9E84375}"/>
              </a:ext>
            </a:extLst>
          </p:cNvPr>
          <p:cNvSpPr>
            <a:spLocks noGrp="1"/>
          </p:cNvSpPr>
          <p:nvPr>
            <p:ph type="title"/>
          </p:nvPr>
        </p:nvSpPr>
        <p:spPr>
          <a:xfrm>
            <a:off x="805542" y="201839"/>
            <a:ext cx="10515600" cy="407761"/>
          </a:xfrm>
        </p:spPr>
        <p:txBody>
          <a:bodyPr>
            <a:normAutofit fontScale="90000"/>
          </a:bodyPr>
          <a:lstStyle/>
          <a:p>
            <a:r>
              <a:rPr lang="en-IN" dirty="0"/>
              <a:t>Dictionary </a:t>
            </a:r>
            <a:r>
              <a:rPr lang="en-IN" dirty="0" smtClean="0"/>
              <a:t>Methods-   </a:t>
            </a:r>
            <a:r>
              <a:rPr lang="en-IN" dirty="0"/>
              <a:t>&gt;&gt;&gt; </a:t>
            </a:r>
            <a:r>
              <a:rPr lang="en-IN" dirty="0" err="1"/>
              <a:t>dir</a:t>
            </a:r>
            <a:r>
              <a:rPr lang="en-IN" dirty="0"/>
              <a:t>(</a:t>
            </a:r>
            <a:r>
              <a:rPr lang="en-IN" dirty="0" err="1"/>
              <a:t>dict</a:t>
            </a:r>
            <a:r>
              <a:rPr lang="en-IN" dirty="0"/>
              <a:t>)</a:t>
            </a:r>
            <a:endParaRPr lang="en-US" dirty="0"/>
          </a:p>
        </p:txBody>
      </p:sp>
      <p:pic>
        <p:nvPicPr>
          <p:cNvPr id="6" name="Picture 5"/>
          <p:cNvPicPr>
            <a:picLocks noChangeAspect="1"/>
          </p:cNvPicPr>
          <p:nvPr/>
        </p:nvPicPr>
        <p:blipFill>
          <a:blip r:embed="rId2"/>
          <a:stretch>
            <a:fillRect/>
          </a:stretch>
        </p:blipFill>
        <p:spPr>
          <a:xfrm>
            <a:off x="2647950" y="612872"/>
            <a:ext cx="7448550" cy="6245128"/>
          </a:xfrm>
          <a:prstGeom prst="rect">
            <a:avLst/>
          </a:prstGeom>
        </p:spPr>
      </p:pic>
    </p:spTree>
    <p:extLst>
      <p:ext uri="{BB962C8B-B14F-4D97-AF65-F5344CB8AC3E}">
        <p14:creationId xmlns:p14="http://schemas.microsoft.com/office/powerpoint/2010/main" val="31556385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91891" y="2000250"/>
            <a:ext cx="9008217" cy="4167981"/>
          </a:xfrm>
          <a:prstGeom prst="rect">
            <a:avLst/>
          </a:prstGeom>
        </p:spPr>
      </p:pic>
      <p:sp>
        <p:nvSpPr>
          <p:cNvPr id="5" name="Title 1">
            <a:extLst>
              <a:ext uri="{FF2B5EF4-FFF2-40B4-BE49-F238E27FC236}">
                <a16:creationId xmlns:a16="http://schemas.microsoft.com/office/drawing/2014/main" xmlns="" id="{F9893F9F-28AA-4C3A-B5D2-1822E9E84375}"/>
              </a:ext>
            </a:extLst>
          </p:cNvPr>
          <p:cNvSpPr>
            <a:spLocks noGrp="1"/>
          </p:cNvSpPr>
          <p:nvPr>
            <p:ph type="title"/>
          </p:nvPr>
        </p:nvSpPr>
        <p:spPr/>
        <p:txBody>
          <a:bodyPr>
            <a:normAutofit/>
          </a:bodyPr>
          <a:lstStyle/>
          <a:p>
            <a:r>
              <a:rPr lang="en-IN" dirty="0"/>
              <a:t>Dictionary </a:t>
            </a:r>
            <a:r>
              <a:rPr lang="en-IN" dirty="0" smtClean="0"/>
              <a:t>Methods-   </a:t>
            </a:r>
            <a:r>
              <a:rPr lang="en-IN" dirty="0"/>
              <a:t>&gt;&gt;&gt; </a:t>
            </a:r>
            <a:r>
              <a:rPr lang="en-IN" dirty="0" err="1"/>
              <a:t>dir</a:t>
            </a:r>
            <a:r>
              <a:rPr lang="en-IN" dirty="0"/>
              <a:t>(</a:t>
            </a:r>
            <a:r>
              <a:rPr lang="en-IN" dirty="0" err="1"/>
              <a:t>dict</a:t>
            </a:r>
            <a:r>
              <a:rPr lang="en-IN" dirty="0"/>
              <a:t>)</a:t>
            </a:r>
            <a:endParaRPr lang="en-US" dirty="0"/>
          </a:p>
        </p:txBody>
      </p:sp>
    </p:spTree>
    <p:extLst>
      <p:ext uri="{BB962C8B-B14F-4D97-AF65-F5344CB8AC3E}">
        <p14:creationId xmlns:p14="http://schemas.microsoft.com/office/powerpoint/2010/main" val="17720111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0600" y="2266950"/>
            <a:ext cx="10578532" cy="3520281"/>
          </a:xfrm>
          <a:prstGeom prst="rect">
            <a:avLst/>
          </a:prstGeom>
        </p:spPr>
      </p:pic>
      <p:sp>
        <p:nvSpPr>
          <p:cNvPr id="5" name="Title 1">
            <a:extLst>
              <a:ext uri="{FF2B5EF4-FFF2-40B4-BE49-F238E27FC236}">
                <a16:creationId xmlns:a16="http://schemas.microsoft.com/office/drawing/2014/main" xmlns="" id="{F9893F9F-28AA-4C3A-B5D2-1822E9E84375}"/>
              </a:ext>
            </a:extLst>
          </p:cNvPr>
          <p:cNvSpPr>
            <a:spLocks noGrp="1"/>
          </p:cNvSpPr>
          <p:nvPr>
            <p:ph type="title"/>
          </p:nvPr>
        </p:nvSpPr>
        <p:spPr>
          <a:xfrm>
            <a:off x="805542" y="201839"/>
            <a:ext cx="10515600" cy="693511"/>
          </a:xfrm>
        </p:spPr>
        <p:txBody>
          <a:bodyPr>
            <a:normAutofit fontScale="90000"/>
          </a:bodyPr>
          <a:lstStyle/>
          <a:p>
            <a:r>
              <a:rPr lang="en-IN" dirty="0"/>
              <a:t>Dictionary </a:t>
            </a:r>
            <a:r>
              <a:rPr lang="en-IN" dirty="0" smtClean="0"/>
              <a:t>Methods-   </a:t>
            </a:r>
            <a:r>
              <a:rPr lang="en-IN" dirty="0"/>
              <a:t>&gt;&gt;&gt; </a:t>
            </a:r>
            <a:r>
              <a:rPr lang="en-IN" dirty="0" err="1"/>
              <a:t>dir</a:t>
            </a:r>
            <a:r>
              <a:rPr lang="en-IN" dirty="0"/>
              <a:t>(</a:t>
            </a:r>
            <a:r>
              <a:rPr lang="en-IN" dirty="0" err="1"/>
              <a:t>dict</a:t>
            </a:r>
            <a:r>
              <a:rPr lang="en-IN" dirty="0"/>
              <a:t>)</a:t>
            </a:r>
            <a:endParaRPr lang="en-US" dirty="0"/>
          </a:p>
        </p:txBody>
      </p:sp>
    </p:spTree>
    <p:extLst>
      <p:ext uri="{BB962C8B-B14F-4D97-AF65-F5344CB8AC3E}">
        <p14:creationId xmlns:p14="http://schemas.microsoft.com/office/powerpoint/2010/main" val="32134736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59107-7E8F-403E-9A13-4CFAF9AA61E6}"/>
              </a:ext>
            </a:extLst>
          </p:cNvPr>
          <p:cNvSpPr>
            <a:spLocks noGrp="1"/>
          </p:cNvSpPr>
          <p:nvPr>
            <p:ph type="title"/>
          </p:nvPr>
        </p:nvSpPr>
        <p:spPr>
          <a:xfrm>
            <a:off x="805543" y="212726"/>
            <a:ext cx="10515600" cy="418646"/>
          </a:xfrm>
        </p:spPr>
        <p:txBody>
          <a:bodyPr>
            <a:normAutofit fontScale="90000"/>
          </a:bodyPr>
          <a:lstStyle/>
          <a:p>
            <a:r>
              <a:rPr lang="en-IN" dirty="0"/>
              <a:t>Dictionary Methods</a:t>
            </a:r>
            <a:endParaRPr lang="en-US" dirty="0"/>
          </a:p>
        </p:txBody>
      </p:sp>
      <p:pic>
        <p:nvPicPr>
          <p:cNvPr id="5" name="Content Placeholder 4">
            <a:extLst>
              <a:ext uri="{FF2B5EF4-FFF2-40B4-BE49-F238E27FC236}">
                <a16:creationId xmlns:a16="http://schemas.microsoft.com/office/drawing/2014/main" xmlns="" id="{A7828D26-26D0-432A-9A99-7432611545CB}"/>
              </a:ext>
            </a:extLst>
          </p:cNvPr>
          <p:cNvPicPr>
            <a:picLocks noGrp="1" noChangeAspect="1"/>
          </p:cNvPicPr>
          <p:nvPr>
            <p:ph sz="quarter" idx="1"/>
          </p:nvPr>
        </p:nvPicPr>
        <p:blipFill>
          <a:blip r:embed="rId2"/>
          <a:stretch>
            <a:fillRect/>
          </a:stretch>
        </p:blipFill>
        <p:spPr>
          <a:xfrm>
            <a:off x="2638838" y="927435"/>
            <a:ext cx="7142923" cy="3451549"/>
          </a:xfrm>
          <a:prstGeom prst="rect">
            <a:avLst/>
          </a:prstGeom>
        </p:spPr>
      </p:pic>
      <p:sp>
        <p:nvSpPr>
          <p:cNvPr id="4" name="Slide Number Placeholder 3">
            <a:extLst>
              <a:ext uri="{FF2B5EF4-FFF2-40B4-BE49-F238E27FC236}">
                <a16:creationId xmlns:a16="http://schemas.microsoft.com/office/drawing/2014/main" xmlns="" id="{90481E3C-C2D7-4C22-B1FF-39D3764693D5}"/>
              </a:ext>
            </a:extLst>
          </p:cNvPr>
          <p:cNvSpPr>
            <a:spLocks noGrp="1"/>
          </p:cNvSpPr>
          <p:nvPr>
            <p:ph type="sldNum" sz="quarter" idx="4294967295"/>
          </p:nvPr>
        </p:nvSpPr>
        <p:spPr>
          <a:xfrm>
            <a:off x="5977467" y="6540187"/>
            <a:ext cx="232833" cy="163179"/>
          </a:xfrm>
          <a:prstGeom prst="ellipse">
            <a:avLst/>
          </a:prstGeom>
        </p:spPr>
        <p:txBody>
          <a:bodyPr/>
          <a:lstStyle/>
          <a:p>
            <a:fld id="{6F42FDE4-A7DD-41A7-A0A6-9B649FB43336}" type="slidenum">
              <a:rPr lang="en-US" smtClean="0"/>
              <a:pPr/>
              <a:t>58</a:t>
            </a:fld>
            <a:endParaRPr lang="en-US" dirty="0"/>
          </a:p>
        </p:txBody>
      </p:sp>
      <p:pic>
        <p:nvPicPr>
          <p:cNvPr id="6" name="Content Placeholder 4">
            <a:extLst>
              <a:ext uri="{FF2B5EF4-FFF2-40B4-BE49-F238E27FC236}">
                <a16:creationId xmlns:a16="http://schemas.microsoft.com/office/drawing/2014/main" xmlns="" id="{440BE080-149E-4A66-88B5-242B41864FFF}"/>
              </a:ext>
            </a:extLst>
          </p:cNvPr>
          <p:cNvPicPr>
            <a:picLocks noChangeAspect="1"/>
          </p:cNvPicPr>
          <p:nvPr/>
        </p:nvPicPr>
        <p:blipFill>
          <a:blip r:embed="rId3"/>
          <a:stretch>
            <a:fillRect/>
          </a:stretch>
        </p:blipFill>
        <p:spPr>
          <a:xfrm>
            <a:off x="1964795" y="4518349"/>
            <a:ext cx="8258175" cy="2185016"/>
          </a:xfrm>
          <a:prstGeom prst="rect">
            <a:avLst/>
          </a:prstGeom>
        </p:spPr>
      </p:pic>
    </p:spTree>
    <p:extLst>
      <p:ext uri="{BB962C8B-B14F-4D97-AF65-F5344CB8AC3E}">
        <p14:creationId xmlns:p14="http://schemas.microsoft.com/office/powerpoint/2010/main" val="39984017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2900"/>
            <a:ext cx="10515600" cy="6191250"/>
          </a:xfrm>
        </p:spPr>
        <p:txBody>
          <a:bodyPr>
            <a:normAutofit/>
          </a:bodyPr>
          <a:lstStyle/>
          <a:p>
            <a:pPr marL="0" indent="0">
              <a:buNone/>
            </a:pPr>
            <a:r>
              <a:rPr lang="en-IN" sz="1800" dirty="0" smtClean="0"/>
              <a:t>&gt;&gt;&gt;</a:t>
            </a:r>
            <a:r>
              <a:rPr lang="en-IN" sz="1800" dirty="0" err="1" smtClean="0"/>
              <a:t>box_office_billion</a:t>
            </a:r>
            <a:r>
              <a:rPr lang="en-IN" sz="1800" dirty="0" smtClean="0"/>
              <a:t> </a:t>
            </a:r>
            <a:r>
              <a:rPr lang="en-IN" sz="1800" dirty="0"/>
              <a:t>= {"avatar":2009, "titanic":1997, "starwars":2015, "harrypotter</a:t>
            </a:r>
            <a:r>
              <a:rPr lang="en-IN" sz="1800" dirty="0" smtClean="0"/>
              <a:t>":2011</a:t>
            </a:r>
            <a:r>
              <a:rPr lang="en-IN" sz="1800" dirty="0"/>
              <a:t>, "avengers":2012</a:t>
            </a:r>
            <a:r>
              <a:rPr lang="en-IN" sz="1800" dirty="0" smtClean="0"/>
              <a:t>}</a:t>
            </a:r>
          </a:p>
          <a:p>
            <a:pPr marL="0" indent="0">
              <a:buNone/>
            </a:pPr>
            <a:r>
              <a:rPr lang="en-IN" sz="1800" dirty="0" smtClean="0"/>
              <a:t>&gt;&gt;&gt;&gt;&gt;&gt;</a:t>
            </a:r>
            <a:r>
              <a:rPr lang="en-IN" sz="1800" dirty="0"/>
              <a:t>id(</a:t>
            </a:r>
            <a:r>
              <a:rPr lang="en-IN" sz="1800" dirty="0" err="1"/>
              <a:t>boxbox_office_billion_fromkeys</a:t>
            </a:r>
            <a:r>
              <a:rPr lang="en-IN" sz="1800" dirty="0"/>
              <a:t> = </a:t>
            </a:r>
            <a:r>
              <a:rPr lang="en-IN" sz="1800" dirty="0" err="1"/>
              <a:t>box_office_billion.fromkeys</a:t>
            </a:r>
            <a:r>
              <a:rPr lang="en-IN" sz="1800" dirty="0"/>
              <a:t>(</a:t>
            </a:r>
            <a:r>
              <a:rPr lang="en-IN" sz="1800" dirty="0" err="1"/>
              <a:t>box_office_billion</a:t>
            </a:r>
            <a:r>
              <a:rPr lang="en-IN" sz="1800" dirty="0"/>
              <a:t>)</a:t>
            </a:r>
          </a:p>
          <a:p>
            <a:pPr marL="0" indent="0">
              <a:buNone/>
            </a:pPr>
            <a:r>
              <a:rPr lang="en-IN" sz="1800" dirty="0" smtClean="0"/>
              <a:t>_</a:t>
            </a:r>
            <a:r>
              <a:rPr lang="en-IN" sz="1800" dirty="0" err="1" smtClean="0"/>
              <a:t>office_billion</a:t>
            </a:r>
            <a:r>
              <a:rPr lang="en-IN" sz="1800" dirty="0" smtClean="0"/>
              <a:t> )</a:t>
            </a:r>
          </a:p>
          <a:p>
            <a:pPr marL="0" indent="0">
              <a:buNone/>
            </a:pPr>
            <a:r>
              <a:rPr lang="en-IN" sz="1800" dirty="0" smtClean="0"/>
              <a:t>&gt;&gt;&gt;id(</a:t>
            </a:r>
            <a:r>
              <a:rPr lang="en-IN" sz="1800" dirty="0" err="1" smtClean="0"/>
              <a:t>box_office_billion_fromkeys</a:t>
            </a:r>
            <a:r>
              <a:rPr lang="en-IN" sz="1800" dirty="0" smtClean="0"/>
              <a:t>)</a:t>
            </a:r>
          </a:p>
          <a:p>
            <a:pPr marL="0" indent="0">
              <a:buNone/>
            </a:pPr>
            <a:r>
              <a:rPr lang="en-IN" sz="1800" dirty="0" smtClean="0"/>
              <a:t>&gt;&gt;&gt;</a:t>
            </a:r>
            <a:r>
              <a:rPr lang="en-IN" sz="1800" dirty="0" err="1" smtClean="0"/>
              <a:t>box_office_billion_fromkeys</a:t>
            </a:r>
            <a:r>
              <a:rPr lang="en-IN" sz="1800" dirty="0" smtClean="0"/>
              <a:t> </a:t>
            </a:r>
            <a:r>
              <a:rPr lang="en-IN" sz="1800" dirty="0"/>
              <a:t>= </a:t>
            </a:r>
            <a:r>
              <a:rPr lang="en-IN" sz="1800" dirty="0" err="1"/>
              <a:t>box_office_billion.fromkeys</a:t>
            </a:r>
            <a:r>
              <a:rPr lang="en-IN" sz="1800" dirty="0"/>
              <a:t>(</a:t>
            </a:r>
            <a:r>
              <a:rPr lang="en-IN" sz="1800" dirty="0" err="1"/>
              <a:t>box_office_billion</a:t>
            </a:r>
            <a:r>
              <a:rPr lang="en-IN" sz="1800" dirty="0"/>
              <a:t>, "</a:t>
            </a:r>
            <a:r>
              <a:rPr lang="en-IN" sz="1800" dirty="0" err="1"/>
              <a:t>billion_dollar</a:t>
            </a:r>
            <a:r>
              <a:rPr lang="en-IN" sz="1800" dirty="0" smtClean="0"/>
              <a:t>")</a:t>
            </a:r>
          </a:p>
          <a:p>
            <a:pPr marL="0" indent="0">
              <a:buNone/>
            </a:pPr>
            <a:r>
              <a:rPr lang="en-IN" sz="1800" dirty="0" smtClean="0"/>
              <a:t>&gt;&gt;&gt; </a:t>
            </a:r>
            <a:r>
              <a:rPr lang="en-IN" sz="1800" dirty="0" err="1" smtClean="0"/>
              <a:t>box_office_billion.keys</a:t>
            </a:r>
            <a:r>
              <a:rPr lang="en-IN" sz="1800" dirty="0" smtClean="0"/>
              <a:t>()</a:t>
            </a:r>
          </a:p>
          <a:p>
            <a:pPr marL="0" indent="0">
              <a:buNone/>
            </a:pPr>
            <a:r>
              <a:rPr lang="en-IN" sz="1800" dirty="0" smtClean="0"/>
              <a:t>&gt;&gt;&gt; </a:t>
            </a:r>
            <a:r>
              <a:rPr lang="en-IN" sz="1800" dirty="0" err="1" smtClean="0"/>
              <a:t>box_office_billion.values</a:t>
            </a:r>
            <a:r>
              <a:rPr lang="en-IN" sz="1800" dirty="0" smtClean="0"/>
              <a:t>()</a:t>
            </a:r>
          </a:p>
          <a:p>
            <a:pPr marL="0" indent="0">
              <a:buNone/>
            </a:pPr>
            <a:r>
              <a:rPr lang="en-IN" sz="1800" dirty="0" smtClean="0"/>
              <a:t>&gt;&gt;&gt; </a:t>
            </a:r>
            <a:r>
              <a:rPr lang="en-IN" sz="1800" dirty="0" err="1"/>
              <a:t>box_office_billion.items</a:t>
            </a:r>
            <a:r>
              <a:rPr lang="en-IN" sz="1800" dirty="0" smtClean="0"/>
              <a:t>()</a:t>
            </a:r>
          </a:p>
          <a:p>
            <a:pPr marL="0" indent="0">
              <a:buNone/>
            </a:pPr>
            <a:r>
              <a:rPr lang="en-IN" sz="1800" dirty="0"/>
              <a:t>&gt;&gt;&gt; </a:t>
            </a:r>
            <a:r>
              <a:rPr lang="en-IN" sz="1800" dirty="0" err="1"/>
              <a:t>box_office_billion.update</a:t>
            </a:r>
            <a:r>
              <a:rPr lang="en-IN" sz="1800" dirty="0"/>
              <a:t>({"frozen":2013</a:t>
            </a:r>
            <a:r>
              <a:rPr lang="en-IN" sz="1800" dirty="0" smtClean="0"/>
              <a:t>})</a:t>
            </a:r>
          </a:p>
          <a:p>
            <a:pPr marL="0" indent="0">
              <a:buNone/>
            </a:pPr>
            <a:r>
              <a:rPr lang="en-IN" sz="1800" dirty="0"/>
              <a:t>&gt;&gt;&gt; </a:t>
            </a:r>
            <a:r>
              <a:rPr lang="en-IN" sz="1800" dirty="0" err="1"/>
              <a:t>box_office_billion.setdefault</a:t>
            </a:r>
            <a:r>
              <a:rPr lang="en-IN" sz="1800" dirty="0"/>
              <a:t>("minions</a:t>
            </a:r>
            <a:r>
              <a:rPr lang="en-IN" sz="1800" dirty="0" smtClean="0"/>
              <a:t>")</a:t>
            </a:r>
          </a:p>
          <a:p>
            <a:pPr marL="0" indent="0">
              <a:buNone/>
            </a:pPr>
            <a:r>
              <a:rPr lang="en-IN" sz="1800" dirty="0"/>
              <a:t>&gt;&gt;&gt; </a:t>
            </a:r>
            <a:r>
              <a:rPr lang="en-IN" sz="1800" dirty="0" err="1"/>
              <a:t>box_office_billion.setdefault</a:t>
            </a:r>
            <a:r>
              <a:rPr lang="en-IN" sz="1800" dirty="0"/>
              <a:t>("ironman", 2013</a:t>
            </a:r>
            <a:r>
              <a:rPr lang="en-IN" sz="1800" dirty="0" smtClean="0"/>
              <a:t>)</a:t>
            </a:r>
          </a:p>
          <a:p>
            <a:pPr marL="0" indent="0">
              <a:buNone/>
            </a:pPr>
            <a:r>
              <a:rPr lang="en-IN" sz="1800" dirty="0"/>
              <a:t>&gt;&gt;&gt; </a:t>
            </a:r>
            <a:r>
              <a:rPr lang="en-IN" sz="1800" dirty="0" err="1"/>
              <a:t>box_office_billion.pop</a:t>
            </a:r>
            <a:r>
              <a:rPr lang="en-IN" sz="1800" dirty="0"/>
              <a:t>("avatar</a:t>
            </a:r>
            <a:r>
              <a:rPr lang="en-IN" sz="1800" dirty="0" smtClean="0"/>
              <a:t>")</a:t>
            </a:r>
          </a:p>
          <a:p>
            <a:pPr marL="0" indent="0">
              <a:buNone/>
            </a:pPr>
            <a:r>
              <a:rPr lang="en-IN" sz="1800" dirty="0"/>
              <a:t>&gt;&gt;&gt; </a:t>
            </a:r>
            <a:r>
              <a:rPr lang="en-IN" sz="1800" dirty="0" err="1"/>
              <a:t>box_office_billion.popitem</a:t>
            </a:r>
            <a:r>
              <a:rPr lang="en-IN" sz="1800" dirty="0" smtClean="0"/>
              <a:t>()</a:t>
            </a:r>
          </a:p>
          <a:p>
            <a:pPr marL="0" indent="0">
              <a:buNone/>
            </a:pPr>
            <a:r>
              <a:rPr lang="en-IN" sz="1800" dirty="0"/>
              <a:t>&gt;&gt;&gt; </a:t>
            </a:r>
            <a:r>
              <a:rPr lang="en-IN" sz="1800" dirty="0" err="1"/>
              <a:t>box_office_billion.clear</a:t>
            </a:r>
            <a:r>
              <a:rPr lang="en-IN" sz="1800" dirty="0"/>
              <a:t>()</a:t>
            </a:r>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a:p>
          <a:p>
            <a:pPr marL="0" indent="0">
              <a:buNone/>
            </a:pPr>
            <a:endParaRPr lang="en-IN" sz="1800" dirty="0"/>
          </a:p>
        </p:txBody>
      </p:sp>
    </p:spTree>
    <p:extLst>
      <p:ext uri="{BB962C8B-B14F-4D97-AF65-F5344CB8AC3E}">
        <p14:creationId xmlns:p14="http://schemas.microsoft.com/office/powerpoint/2010/main" val="3370201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515600" cy="947738"/>
          </a:xfrm>
        </p:spPr>
        <p:txBody>
          <a:bodyPr/>
          <a:lstStyle/>
          <a:p>
            <a:r>
              <a:rPr lang="en-IN" b="1" dirty="0"/>
              <a:t>The </a:t>
            </a:r>
            <a:r>
              <a:rPr lang="en-IN" b="1" i="1" dirty="0"/>
              <a:t>tuple() </a:t>
            </a:r>
            <a:r>
              <a:rPr lang="en-IN" b="1" dirty="0"/>
              <a:t>Function</a:t>
            </a:r>
            <a:endParaRPr lang="en-IN" dirty="0"/>
          </a:p>
        </p:txBody>
      </p:sp>
      <p:sp>
        <p:nvSpPr>
          <p:cNvPr id="3" name="Content Placeholder 2"/>
          <p:cNvSpPr>
            <a:spLocks noGrp="1"/>
          </p:cNvSpPr>
          <p:nvPr>
            <p:ph idx="1"/>
          </p:nvPr>
        </p:nvSpPr>
        <p:spPr>
          <a:xfrm>
            <a:off x="838200" y="1176338"/>
            <a:ext cx="10515600" cy="5000625"/>
          </a:xfrm>
        </p:spPr>
        <p:txBody>
          <a:bodyPr>
            <a:normAutofit fontScale="77500" lnSpcReduction="20000"/>
          </a:bodyPr>
          <a:lstStyle/>
          <a:p>
            <a:pPr marL="0" indent="0">
              <a:buNone/>
            </a:pPr>
            <a:r>
              <a:rPr lang="en-IN" dirty="0"/>
              <a:t>The built-in </a:t>
            </a:r>
            <a:r>
              <a:rPr lang="en-IN" i="1" dirty="0"/>
              <a:t>tuple() </a:t>
            </a:r>
            <a:r>
              <a:rPr lang="en-IN" dirty="0"/>
              <a:t>function is used to create a tuple. The syntax for the </a:t>
            </a:r>
            <a:r>
              <a:rPr lang="en-IN" i="1" dirty="0"/>
              <a:t>tuple() </a:t>
            </a:r>
            <a:r>
              <a:rPr lang="en-IN" dirty="0"/>
              <a:t>function is,</a:t>
            </a:r>
          </a:p>
          <a:p>
            <a:pPr marL="0" indent="0">
              <a:buNone/>
            </a:pPr>
            <a:r>
              <a:rPr lang="en-IN" b="1" i="1" dirty="0"/>
              <a:t>tuple([sequence])</a:t>
            </a:r>
          </a:p>
          <a:p>
            <a:pPr marL="0" indent="0">
              <a:buNone/>
            </a:pPr>
            <a:r>
              <a:rPr lang="en-IN" dirty="0"/>
              <a:t>where the sequence can be a number, string or tuple itself. </a:t>
            </a:r>
          </a:p>
          <a:p>
            <a:pPr marL="0" indent="0">
              <a:buNone/>
            </a:pPr>
            <a:r>
              <a:rPr lang="en-IN" dirty="0"/>
              <a:t>&gt;&gt;&gt; </a:t>
            </a:r>
            <a:r>
              <a:rPr lang="en-IN" dirty="0" err="1"/>
              <a:t>norse</a:t>
            </a:r>
            <a:r>
              <a:rPr lang="en-IN" dirty="0"/>
              <a:t> = "</a:t>
            </a:r>
            <a:r>
              <a:rPr lang="en-IN" dirty="0" err="1"/>
              <a:t>vikings</a:t>
            </a:r>
            <a:r>
              <a:rPr lang="en-IN" dirty="0"/>
              <a:t>"</a:t>
            </a:r>
          </a:p>
          <a:p>
            <a:pPr marL="0" indent="0">
              <a:buNone/>
            </a:pPr>
            <a:r>
              <a:rPr lang="en-IN" dirty="0" smtClean="0"/>
              <a:t>&gt;&gt;&gt; </a:t>
            </a:r>
            <a:r>
              <a:rPr lang="en-IN" dirty="0" err="1"/>
              <a:t>string_to_tuple</a:t>
            </a:r>
            <a:r>
              <a:rPr lang="en-IN" dirty="0"/>
              <a:t> = tuple(</a:t>
            </a:r>
            <a:r>
              <a:rPr lang="en-IN" dirty="0" err="1"/>
              <a:t>norse</a:t>
            </a:r>
            <a:r>
              <a:rPr lang="en-IN" dirty="0"/>
              <a:t>)</a:t>
            </a:r>
          </a:p>
          <a:p>
            <a:pPr marL="0" indent="0">
              <a:buNone/>
            </a:pPr>
            <a:r>
              <a:rPr lang="en-IN" dirty="0" smtClean="0"/>
              <a:t> </a:t>
            </a:r>
            <a:r>
              <a:rPr lang="en-IN" dirty="0"/>
              <a:t>&gt;&gt;&gt; </a:t>
            </a:r>
            <a:r>
              <a:rPr lang="en-IN" dirty="0" err="1"/>
              <a:t>string_to_tuple</a:t>
            </a:r>
            <a:endParaRPr lang="en-IN" dirty="0"/>
          </a:p>
          <a:p>
            <a:pPr marL="0" indent="0">
              <a:buNone/>
            </a:pPr>
            <a:r>
              <a:rPr lang="pt-BR" dirty="0" smtClean="0"/>
              <a:t>&gt;&gt;&gt; </a:t>
            </a:r>
            <a:r>
              <a:rPr lang="pt-BR" dirty="0"/>
              <a:t>zeus = ["g", "o", "d", "o", "f", "s", "k", "y"]</a:t>
            </a:r>
          </a:p>
          <a:p>
            <a:pPr marL="0" indent="0">
              <a:buNone/>
            </a:pPr>
            <a:r>
              <a:rPr lang="en-IN" dirty="0" smtClean="0"/>
              <a:t> </a:t>
            </a:r>
            <a:r>
              <a:rPr lang="en-IN" dirty="0"/>
              <a:t>&gt;&gt;&gt; </a:t>
            </a:r>
            <a:r>
              <a:rPr lang="en-IN" dirty="0" err="1"/>
              <a:t>list_to_tuple</a:t>
            </a:r>
            <a:r>
              <a:rPr lang="en-IN" dirty="0"/>
              <a:t> = tuple(</a:t>
            </a:r>
            <a:r>
              <a:rPr lang="en-IN" dirty="0" err="1"/>
              <a:t>zeus</a:t>
            </a:r>
            <a:r>
              <a:rPr lang="en-IN" dirty="0"/>
              <a:t>)</a:t>
            </a:r>
          </a:p>
          <a:p>
            <a:pPr marL="0" indent="0">
              <a:buNone/>
            </a:pPr>
            <a:r>
              <a:rPr lang="en-IN" dirty="0" smtClean="0"/>
              <a:t> </a:t>
            </a:r>
            <a:r>
              <a:rPr lang="en-IN" dirty="0"/>
              <a:t>&gt;&gt;&gt; </a:t>
            </a:r>
            <a:r>
              <a:rPr lang="en-IN" dirty="0" err="1"/>
              <a:t>list_to_tuple</a:t>
            </a:r>
            <a:endParaRPr lang="en-IN" dirty="0"/>
          </a:p>
          <a:p>
            <a:pPr marL="0" indent="0">
              <a:buNone/>
            </a:pPr>
            <a:r>
              <a:rPr lang="en-IN" dirty="0"/>
              <a:t>('g', 'o', 'd', 'o', 'f', 's', 'k', 'y')</a:t>
            </a:r>
          </a:p>
          <a:p>
            <a:pPr marL="0" indent="0">
              <a:buNone/>
            </a:pPr>
            <a:r>
              <a:rPr lang="en-IN" dirty="0" smtClean="0"/>
              <a:t> </a:t>
            </a:r>
            <a:r>
              <a:rPr lang="en-IN" dirty="0"/>
              <a:t>&gt;&gt;&gt; </a:t>
            </a:r>
            <a:r>
              <a:rPr lang="en-IN" dirty="0" err="1"/>
              <a:t>string_to_tuple</a:t>
            </a:r>
            <a:r>
              <a:rPr lang="en-IN" dirty="0"/>
              <a:t> + "</a:t>
            </a:r>
            <a:r>
              <a:rPr lang="en-IN" dirty="0" err="1"/>
              <a:t>scandinavia</a:t>
            </a:r>
            <a:r>
              <a:rPr lang="en-IN" dirty="0"/>
              <a:t>"</a:t>
            </a:r>
          </a:p>
          <a:p>
            <a:pPr marL="0" indent="0">
              <a:buNone/>
            </a:pPr>
            <a:r>
              <a:rPr lang="en-IN" dirty="0" smtClean="0"/>
              <a:t>&gt;&gt;&gt; </a:t>
            </a:r>
            <a:r>
              <a:rPr lang="en-IN" dirty="0" err="1"/>
              <a:t>string_to_tuple</a:t>
            </a:r>
            <a:r>
              <a:rPr lang="en-IN" dirty="0"/>
              <a:t> + tuple("</a:t>
            </a:r>
            <a:r>
              <a:rPr lang="en-IN" dirty="0" err="1"/>
              <a:t>scandinavia</a:t>
            </a:r>
            <a:r>
              <a:rPr lang="en-IN" dirty="0"/>
              <a:t>")</a:t>
            </a:r>
          </a:p>
          <a:p>
            <a:pPr marL="0" indent="0">
              <a:buNone/>
            </a:pPr>
            <a:r>
              <a:rPr lang="en-IN" dirty="0"/>
              <a:t>('v', '</a:t>
            </a:r>
            <a:r>
              <a:rPr lang="en-IN" dirty="0" err="1"/>
              <a:t>i</a:t>
            </a:r>
            <a:r>
              <a:rPr lang="en-IN" dirty="0"/>
              <a:t>', 'k', '</a:t>
            </a:r>
            <a:r>
              <a:rPr lang="en-IN" dirty="0" err="1"/>
              <a:t>i</a:t>
            </a:r>
            <a:r>
              <a:rPr lang="en-IN" dirty="0"/>
              <a:t>', 'n', 'g', 's', 's', 'c', 'a', 'n', 'd', '</a:t>
            </a:r>
            <a:r>
              <a:rPr lang="en-IN" dirty="0" err="1"/>
              <a:t>i</a:t>
            </a:r>
            <a:r>
              <a:rPr lang="en-IN" dirty="0"/>
              <a:t>', 'n', 'a', 'v', '</a:t>
            </a:r>
            <a:r>
              <a:rPr lang="en-IN" dirty="0" err="1"/>
              <a:t>i</a:t>
            </a:r>
            <a:r>
              <a:rPr lang="en-IN" dirty="0"/>
              <a:t>', 'a')</a:t>
            </a:r>
          </a:p>
        </p:txBody>
      </p:sp>
    </p:spTree>
    <p:extLst>
      <p:ext uri="{BB962C8B-B14F-4D97-AF65-F5344CB8AC3E}">
        <p14:creationId xmlns:p14="http://schemas.microsoft.com/office/powerpoint/2010/main" val="27447515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555171"/>
            <a:ext cx="10929257" cy="5621792"/>
          </a:xfrm>
        </p:spPr>
        <p:txBody>
          <a:bodyPr>
            <a:normAutofit fontScale="62500" lnSpcReduction="20000"/>
          </a:bodyPr>
          <a:lstStyle/>
          <a:p>
            <a:pPr marL="0" indent="0">
              <a:buNone/>
            </a:pPr>
            <a:r>
              <a:rPr lang="en-IN" dirty="0"/>
              <a:t>&gt;&gt;&gt; print(</a:t>
            </a:r>
            <a:r>
              <a:rPr lang="en-IN" dirty="0" err="1"/>
              <a:t>box_office_billion.get</a:t>
            </a:r>
            <a:r>
              <a:rPr lang="en-IN" dirty="0"/>
              <a:t>("frozen"))</a:t>
            </a:r>
          </a:p>
          <a:p>
            <a:pPr marL="0" indent="0">
              <a:buNone/>
            </a:pPr>
            <a:r>
              <a:rPr lang="en-IN" dirty="0"/>
              <a:t>&gt;&gt;&gt; </a:t>
            </a:r>
            <a:r>
              <a:rPr lang="en-IN" dirty="0" err="1"/>
              <a:t>box_office_billion.get</a:t>
            </a:r>
            <a:r>
              <a:rPr lang="en-IN" dirty="0"/>
              <a:t>("frozen",2013)</a:t>
            </a:r>
          </a:p>
          <a:p>
            <a:pPr marL="0" indent="0">
              <a:buNone/>
            </a:pPr>
            <a:r>
              <a:rPr lang="en-IN" dirty="0"/>
              <a:t>&gt;&gt;&gt; </a:t>
            </a:r>
            <a:r>
              <a:rPr lang="en-IN" dirty="0" err="1"/>
              <a:t>box_office_billion.get</a:t>
            </a:r>
            <a:r>
              <a:rPr lang="en-IN" dirty="0"/>
              <a:t>("avatar")</a:t>
            </a:r>
          </a:p>
          <a:p>
            <a:pPr marL="0" indent="0">
              <a:buNone/>
            </a:pPr>
            <a:r>
              <a:rPr lang="en-IN" dirty="0" smtClean="0"/>
              <a:t>&gt;&gt;&gt; </a:t>
            </a:r>
            <a:r>
              <a:rPr lang="en-IN" dirty="0" err="1" smtClean="0"/>
              <a:t>box_office_billion.get</a:t>
            </a:r>
            <a:r>
              <a:rPr lang="en-IN" dirty="0" smtClean="0"/>
              <a:t>("</a:t>
            </a:r>
            <a:r>
              <a:rPr lang="en-IN" dirty="0" err="1" smtClean="0"/>
              <a:t>avs</a:t>
            </a:r>
            <a:r>
              <a:rPr lang="en-IN" dirty="0" smtClean="0"/>
              <a:t>")</a:t>
            </a:r>
          </a:p>
          <a:p>
            <a:pPr marL="0" indent="0">
              <a:buNone/>
            </a:pPr>
            <a:r>
              <a:rPr lang="en-IN" dirty="0" smtClean="0"/>
              <a:t>&gt;&gt;&gt; </a:t>
            </a:r>
            <a:r>
              <a:rPr lang="en-IN" dirty="0" err="1"/>
              <a:t>box_office_billion.get</a:t>
            </a:r>
            <a:r>
              <a:rPr lang="en-IN" dirty="0"/>
              <a:t>("</a:t>
            </a:r>
            <a:r>
              <a:rPr lang="en-IN" dirty="0" err="1"/>
              <a:t>avs</a:t>
            </a:r>
            <a:r>
              <a:rPr lang="en-IN" dirty="0"/>
              <a:t>", "Not Found")</a:t>
            </a:r>
          </a:p>
          <a:p>
            <a:pPr marL="0" indent="0">
              <a:buNone/>
            </a:pPr>
            <a:r>
              <a:rPr lang="en-IN" dirty="0"/>
              <a:t>&gt;&gt;&gt;</a:t>
            </a:r>
            <a:r>
              <a:rPr lang="en-IN" dirty="0" err="1"/>
              <a:t>box_office_billion.get</a:t>
            </a:r>
            <a:r>
              <a:rPr lang="en-IN" dirty="0"/>
              <a:t>("avatar", "Not Found</a:t>
            </a:r>
            <a:r>
              <a:rPr lang="en-IN" dirty="0" smtClean="0"/>
              <a:t>")</a:t>
            </a:r>
          </a:p>
          <a:p>
            <a:pPr marL="0" indent="0">
              <a:buNone/>
            </a:pPr>
            <a:r>
              <a:rPr lang="en-IN" dirty="0" smtClean="0"/>
              <a:t>&gt;&gt;&gt;studs={"</a:t>
            </a:r>
            <a:r>
              <a:rPr lang="en-IN" dirty="0"/>
              <a:t>ec101":"ab", "ec102</a:t>
            </a:r>
            <a:r>
              <a:rPr lang="en-IN" dirty="0" smtClean="0"/>
              <a:t>":“hs", </a:t>
            </a:r>
            <a:r>
              <a:rPr lang="en-IN" dirty="0"/>
              <a:t>"</a:t>
            </a:r>
            <a:r>
              <a:rPr lang="en-IN" dirty="0" err="1"/>
              <a:t>B_sec</a:t>
            </a:r>
            <a:r>
              <a:rPr lang="en-IN" dirty="0"/>
              <a:t>":['</a:t>
            </a:r>
            <a:r>
              <a:rPr lang="en-IN" dirty="0" err="1"/>
              <a:t>ajay</a:t>
            </a:r>
            <a:r>
              <a:rPr lang="en-IN" dirty="0"/>
              <a:t>','</a:t>
            </a:r>
            <a:r>
              <a:rPr lang="en-IN" dirty="0" err="1"/>
              <a:t>abhishek</a:t>
            </a:r>
            <a:r>
              <a:rPr lang="en-IN" dirty="0"/>
              <a:t>','</a:t>
            </a:r>
            <a:r>
              <a:rPr lang="en-IN" dirty="0" err="1"/>
              <a:t>amar</a:t>
            </a:r>
            <a:r>
              <a:rPr lang="en-IN" dirty="0"/>
              <a:t>','</a:t>
            </a:r>
            <a:r>
              <a:rPr lang="en-IN" dirty="0" err="1"/>
              <a:t>atish</a:t>
            </a:r>
            <a:r>
              <a:rPr lang="en-IN" dirty="0" smtClean="0"/>
              <a:t>'], 'ECE</a:t>
            </a:r>
            <a:r>
              <a:rPr lang="en-IN" dirty="0"/>
              <a:t>':{"6A</a:t>
            </a:r>
            <a:r>
              <a:rPr lang="en-IN" dirty="0" smtClean="0"/>
              <a:t>":‘Raj',"</a:t>
            </a:r>
            <a:r>
              <a:rPr lang="en-IN" dirty="0"/>
              <a:t>6B</a:t>
            </a:r>
            <a:r>
              <a:rPr lang="en-IN" dirty="0" smtClean="0"/>
              <a:t>":‘Ram',"</a:t>
            </a:r>
            <a:r>
              <a:rPr lang="en-IN" dirty="0"/>
              <a:t>6C</a:t>
            </a:r>
            <a:r>
              <a:rPr lang="en-IN" dirty="0" smtClean="0"/>
              <a:t>":‘Bheem', </a:t>
            </a:r>
            <a:r>
              <a:rPr lang="en-IN" dirty="0"/>
              <a:t>"6D":</a:t>
            </a:r>
            <a:r>
              <a:rPr lang="en-IN" dirty="0" smtClean="0"/>
              <a:t>'sham'}}</a:t>
            </a:r>
          </a:p>
          <a:p>
            <a:pPr marL="0" indent="0">
              <a:buNone/>
            </a:pPr>
            <a:r>
              <a:rPr lang="en-IN" dirty="0" smtClean="0"/>
              <a:t>&gt;&gt;&gt; </a:t>
            </a:r>
            <a:r>
              <a:rPr lang="en-IN" dirty="0"/>
              <a:t>studs['ec102</a:t>
            </a:r>
            <a:r>
              <a:rPr lang="en-IN" dirty="0" smtClean="0"/>
              <a:t>']</a:t>
            </a:r>
            <a:endParaRPr lang="en-IN" dirty="0"/>
          </a:p>
          <a:p>
            <a:pPr marL="0" indent="0">
              <a:buNone/>
            </a:pPr>
            <a:r>
              <a:rPr lang="en-IN" dirty="0" smtClean="0"/>
              <a:t>&gt;&gt;&gt; </a:t>
            </a:r>
            <a:r>
              <a:rPr lang="en-IN" dirty="0"/>
              <a:t>studs['</a:t>
            </a:r>
            <a:r>
              <a:rPr lang="en-IN" dirty="0" err="1"/>
              <a:t>B_sec</a:t>
            </a:r>
            <a:r>
              <a:rPr lang="en-IN" dirty="0"/>
              <a:t>']</a:t>
            </a:r>
          </a:p>
          <a:p>
            <a:pPr marL="0" indent="0">
              <a:buNone/>
            </a:pPr>
            <a:r>
              <a:rPr lang="en-IN" dirty="0" smtClean="0"/>
              <a:t>&gt;&gt;&gt; </a:t>
            </a:r>
            <a:r>
              <a:rPr lang="en-IN" dirty="0"/>
              <a:t>studs['ECE</a:t>
            </a:r>
            <a:r>
              <a:rPr lang="en-IN" dirty="0" smtClean="0"/>
              <a:t>']</a:t>
            </a:r>
          </a:p>
          <a:p>
            <a:pPr marL="0" indent="0">
              <a:buNone/>
            </a:pPr>
            <a:endParaRPr lang="en-IN" dirty="0" smtClean="0"/>
          </a:p>
          <a:p>
            <a:pPr marL="0" indent="0">
              <a:buNone/>
            </a:pPr>
            <a:r>
              <a:rPr lang="en-IN" dirty="0"/>
              <a:t>&gt;&gt;&gt; keys=[10,20,30,40]</a:t>
            </a:r>
          </a:p>
          <a:p>
            <a:pPr marL="0" indent="0">
              <a:buNone/>
            </a:pPr>
            <a:r>
              <a:rPr lang="en-IN" dirty="0"/>
              <a:t>&gt;&gt;&gt; values=['BSc','</a:t>
            </a:r>
            <a:r>
              <a:rPr lang="en-IN" dirty="0" err="1"/>
              <a:t>BCom</a:t>
            </a:r>
            <a:r>
              <a:rPr lang="en-IN" dirty="0"/>
              <a:t>','Arts','</a:t>
            </a:r>
            <a:r>
              <a:rPr lang="en-IN" dirty="0" err="1"/>
              <a:t>MassCom</a:t>
            </a:r>
            <a:r>
              <a:rPr lang="en-IN" dirty="0"/>
              <a:t>']</a:t>
            </a:r>
          </a:p>
          <a:p>
            <a:pPr marL="0" indent="0">
              <a:buNone/>
            </a:pPr>
            <a:r>
              <a:rPr lang="en-IN" dirty="0"/>
              <a:t>&gt;&gt;&gt; degrees=zip(</a:t>
            </a:r>
            <a:r>
              <a:rPr lang="en-IN" dirty="0" err="1"/>
              <a:t>keys,values</a:t>
            </a:r>
            <a:r>
              <a:rPr lang="en-IN" dirty="0"/>
              <a:t>)</a:t>
            </a:r>
          </a:p>
          <a:p>
            <a:pPr marL="0" indent="0">
              <a:buNone/>
            </a:pPr>
            <a:r>
              <a:rPr lang="en-IN" dirty="0" smtClean="0"/>
              <a:t>&gt;&gt;&gt; </a:t>
            </a:r>
            <a:r>
              <a:rPr lang="en-IN" dirty="0"/>
              <a:t>degrees=</a:t>
            </a:r>
            <a:r>
              <a:rPr lang="en-IN" dirty="0" err="1"/>
              <a:t>dict</a:t>
            </a:r>
            <a:r>
              <a:rPr lang="en-IN" dirty="0"/>
              <a:t>(zip(</a:t>
            </a:r>
            <a:r>
              <a:rPr lang="en-IN" dirty="0" err="1"/>
              <a:t>keys,values</a:t>
            </a:r>
            <a:r>
              <a:rPr lang="en-IN" dirty="0"/>
              <a:t>))</a:t>
            </a:r>
          </a:p>
          <a:p>
            <a:pPr marL="0" indent="0">
              <a:buNone/>
            </a:pPr>
            <a:r>
              <a:rPr lang="en-IN" dirty="0" smtClean="0"/>
              <a:t>&gt;&gt;&gt; degrees</a:t>
            </a:r>
          </a:p>
          <a:p>
            <a:pPr marL="0" indent="0">
              <a:buNone/>
            </a:pPr>
            <a:r>
              <a:rPr lang="en-IN" dirty="0"/>
              <a:t>&gt;&gt;&gt; del degrees[10]</a:t>
            </a:r>
          </a:p>
        </p:txBody>
      </p:sp>
    </p:spTree>
    <p:extLst>
      <p:ext uri="{BB962C8B-B14F-4D97-AF65-F5344CB8AC3E}">
        <p14:creationId xmlns:p14="http://schemas.microsoft.com/office/powerpoint/2010/main" val="16373142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1950"/>
            <a:ext cx="10515600" cy="5815013"/>
          </a:xfrm>
        </p:spPr>
        <p:txBody>
          <a:bodyPr/>
          <a:lstStyle/>
          <a:p>
            <a:r>
              <a:rPr lang="en-IN" dirty="0"/>
              <a:t>If you want to convert </a:t>
            </a:r>
            <a:r>
              <a:rPr lang="en-IN" i="1" dirty="0" err="1" smtClean="0"/>
              <a:t>dict_keys</a:t>
            </a:r>
            <a:r>
              <a:rPr lang="en-IN" dirty="0" smtClean="0"/>
              <a:t>, </a:t>
            </a:r>
            <a:r>
              <a:rPr lang="en-IN" i="1" dirty="0" err="1" smtClean="0"/>
              <a:t>dict_values</a:t>
            </a:r>
            <a:r>
              <a:rPr lang="en-IN" dirty="0"/>
              <a:t>, and </a:t>
            </a:r>
            <a:r>
              <a:rPr lang="en-IN" i="1" dirty="0" err="1"/>
              <a:t>dict_items</a:t>
            </a:r>
            <a:r>
              <a:rPr lang="en-IN" i="1" dirty="0"/>
              <a:t> </a:t>
            </a:r>
            <a:r>
              <a:rPr lang="en-IN" dirty="0"/>
              <a:t>data types returned from </a:t>
            </a:r>
            <a:r>
              <a:rPr lang="en-IN" i="1" dirty="0"/>
              <a:t>keys()</a:t>
            </a:r>
            <a:r>
              <a:rPr lang="en-IN" dirty="0"/>
              <a:t>, </a:t>
            </a:r>
            <a:r>
              <a:rPr lang="en-IN" i="1" dirty="0"/>
              <a:t>values()</a:t>
            </a:r>
            <a:r>
              <a:rPr lang="en-IN" dirty="0"/>
              <a:t>, and </a:t>
            </a:r>
            <a:r>
              <a:rPr lang="en-IN" i="1" dirty="0"/>
              <a:t>items() </a:t>
            </a:r>
            <a:r>
              <a:rPr lang="en-IN" dirty="0"/>
              <a:t>methods </a:t>
            </a:r>
            <a:r>
              <a:rPr lang="en-IN" dirty="0" smtClean="0"/>
              <a:t>to a </a:t>
            </a:r>
            <a:r>
              <a:rPr lang="en-IN" dirty="0"/>
              <a:t>true list then pass their list, such as returned values, to </a:t>
            </a:r>
            <a:r>
              <a:rPr lang="en-IN" i="1" dirty="0"/>
              <a:t>list() </a:t>
            </a:r>
            <a:r>
              <a:rPr lang="en-IN" dirty="0" smtClean="0"/>
              <a:t>function</a:t>
            </a:r>
          </a:p>
          <a:p>
            <a:pPr marL="0" indent="0">
              <a:buNone/>
            </a:pPr>
            <a:endParaRPr lang="en-GB" dirty="0"/>
          </a:p>
          <a:p>
            <a:pPr marL="0" indent="0">
              <a:buNone/>
            </a:pPr>
            <a:r>
              <a:rPr lang="en-IN" dirty="0" smtClean="0"/>
              <a:t>&gt;&gt;&gt;list(</a:t>
            </a:r>
            <a:r>
              <a:rPr lang="en-IN" dirty="0" err="1" smtClean="0"/>
              <a:t>box_office_billion.keys</a:t>
            </a:r>
            <a:r>
              <a:rPr lang="en-IN" dirty="0" smtClean="0"/>
              <a:t>())</a:t>
            </a:r>
          </a:p>
          <a:p>
            <a:pPr marL="0" indent="0">
              <a:buNone/>
            </a:pPr>
            <a:r>
              <a:rPr lang="en-IN" dirty="0"/>
              <a:t>&gt;&gt;&gt; list(</a:t>
            </a:r>
            <a:r>
              <a:rPr lang="en-IN" dirty="0" err="1"/>
              <a:t>box_office_billion.values</a:t>
            </a:r>
            <a:r>
              <a:rPr lang="en-IN" dirty="0" smtClean="0"/>
              <a:t>())</a:t>
            </a:r>
          </a:p>
          <a:p>
            <a:pPr marL="0" indent="0">
              <a:buNone/>
            </a:pPr>
            <a:r>
              <a:rPr lang="en-IN" dirty="0"/>
              <a:t>&gt;&gt;&gt; list(</a:t>
            </a:r>
            <a:r>
              <a:rPr lang="en-IN" dirty="0" err="1"/>
              <a:t>box_office_billion.items</a:t>
            </a:r>
            <a:r>
              <a:rPr lang="en-IN" dirty="0"/>
              <a:t>())</a:t>
            </a:r>
          </a:p>
        </p:txBody>
      </p:sp>
    </p:spTree>
    <p:extLst>
      <p:ext uri="{BB962C8B-B14F-4D97-AF65-F5344CB8AC3E}">
        <p14:creationId xmlns:p14="http://schemas.microsoft.com/office/powerpoint/2010/main" val="18446332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F463B-91E8-428D-B838-05D4DD860D23}"/>
              </a:ext>
            </a:extLst>
          </p:cNvPr>
          <p:cNvSpPr>
            <a:spLocks noGrp="1"/>
          </p:cNvSpPr>
          <p:nvPr>
            <p:ph type="title"/>
          </p:nvPr>
        </p:nvSpPr>
        <p:spPr/>
        <p:txBody>
          <a:bodyPr>
            <a:normAutofit/>
          </a:bodyPr>
          <a:lstStyle/>
          <a:p>
            <a:r>
              <a:rPr lang="en-US" dirty="0"/>
              <a:t>The del Statement</a:t>
            </a:r>
          </a:p>
        </p:txBody>
      </p:sp>
      <p:sp>
        <p:nvSpPr>
          <p:cNvPr id="3" name="Content Placeholder 2">
            <a:extLst>
              <a:ext uri="{FF2B5EF4-FFF2-40B4-BE49-F238E27FC236}">
                <a16:creationId xmlns:a16="http://schemas.microsoft.com/office/drawing/2014/main" xmlns="" id="{4244A640-C29A-44A5-8432-24BB4E549396}"/>
              </a:ext>
            </a:extLst>
          </p:cNvPr>
          <p:cNvSpPr>
            <a:spLocks noGrp="1"/>
          </p:cNvSpPr>
          <p:nvPr>
            <p:ph sz="quarter" idx="1"/>
          </p:nvPr>
        </p:nvSpPr>
        <p:spPr/>
        <p:txBody>
          <a:bodyPr/>
          <a:lstStyle/>
          <a:p>
            <a:r>
              <a:rPr lang="en-US" dirty="0"/>
              <a:t>To delete the key:value pair, use the del statement followed by the name of the dictionary along with the key you want to delete.</a:t>
            </a:r>
          </a:p>
          <a:p>
            <a:pPr marL="0" indent="0">
              <a:buNone/>
            </a:pPr>
            <a:r>
              <a:rPr lang="en-US" dirty="0"/>
              <a:t>                             </a:t>
            </a:r>
            <a:r>
              <a:rPr lang="en-US" b="1" i="1" dirty="0"/>
              <a:t>del </a:t>
            </a:r>
            <a:r>
              <a:rPr lang="en-US" b="1" i="1" dirty="0" err="1"/>
              <a:t>dict_name</a:t>
            </a:r>
            <a:r>
              <a:rPr lang="en-US" b="1" i="1" dirty="0"/>
              <a:t>[key]</a:t>
            </a:r>
          </a:p>
        </p:txBody>
      </p:sp>
      <p:sp>
        <p:nvSpPr>
          <p:cNvPr id="4" name="Slide Number Placeholder 3">
            <a:extLst>
              <a:ext uri="{FF2B5EF4-FFF2-40B4-BE49-F238E27FC236}">
                <a16:creationId xmlns:a16="http://schemas.microsoft.com/office/drawing/2014/main" xmlns="" id="{7D178438-7049-4893-8C08-695E0B92327A}"/>
              </a:ext>
            </a:extLst>
          </p:cNvPr>
          <p:cNvSpPr>
            <a:spLocks noGrp="1"/>
          </p:cNvSpPr>
          <p:nvPr>
            <p:ph type="sldNum" sz="quarter" idx="4294967295"/>
          </p:nvPr>
        </p:nvSpPr>
        <p:spPr>
          <a:xfrm>
            <a:off x="5977467" y="6540187"/>
            <a:ext cx="232833" cy="163179"/>
          </a:xfrm>
          <a:prstGeom prst="ellipse">
            <a:avLst/>
          </a:prstGeom>
        </p:spPr>
        <p:txBody>
          <a:bodyPr/>
          <a:lstStyle/>
          <a:p>
            <a:fld id="{6F42FDE4-A7DD-41A7-A0A6-9B649FB43336}" type="slidenum">
              <a:rPr lang="en-US" smtClean="0"/>
              <a:pPr/>
              <a:t>62</a:t>
            </a:fld>
            <a:endParaRPr lang="en-US" dirty="0"/>
          </a:p>
        </p:txBody>
      </p:sp>
      <p:pic>
        <p:nvPicPr>
          <p:cNvPr id="5" name="Picture 4">
            <a:extLst>
              <a:ext uri="{FF2B5EF4-FFF2-40B4-BE49-F238E27FC236}">
                <a16:creationId xmlns:a16="http://schemas.microsoft.com/office/drawing/2014/main" xmlns="" id="{8AADA807-B4C3-48F1-80F8-A412343AC781}"/>
              </a:ext>
            </a:extLst>
          </p:cNvPr>
          <p:cNvPicPr>
            <a:picLocks noChangeAspect="1"/>
          </p:cNvPicPr>
          <p:nvPr/>
        </p:nvPicPr>
        <p:blipFill>
          <a:blip r:embed="rId2"/>
          <a:stretch>
            <a:fillRect/>
          </a:stretch>
        </p:blipFill>
        <p:spPr>
          <a:xfrm>
            <a:off x="4295289" y="3537858"/>
            <a:ext cx="5324475" cy="1495425"/>
          </a:xfrm>
          <a:prstGeom prst="rect">
            <a:avLst/>
          </a:prstGeom>
        </p:spPr>
      </p:pic>
    </p:spTree>
    <p:extLst>
      <p:ext uri="{BB962C8B-B14F-4D97-AF65-F5344CB8AC3E}">
        <p14:creationId xmlns:p14="http://schemas.microsoft.com/office/powerpoint/2010/main" val="27089381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t>Write Python Program to Generate a Dictionary That Contains </a:t>
            </a:r>
            <a:r>
              <a:rPr lang="en-IN" sz="3200" b="1" dirty="0" smtClean="0"/>
              <a:t>   (</a:t>
            </a:r>
            <a:r>
              <a:rPr lang="en-IN" sz="3200" b="1" dirty="0" err="1"/>
              <a:t>i</a:t>
            </a:r>
            <a:r>
              <a:rPr lang="en-IN" sz="3200" b="1" dirty="0"/>
              <a:t>: </a:t>
            </a:r>
            <a:r>
              <a:rPr lang="en-IN" sz="3200" b="1" dirty="0" err="1" smtClean="0"/>
              <a:t>i</a:t>
            </a:r>
            <a:r>
              <a:rPr lang="en-IN" sz="3200" b="1" dirty="0" smtClean="0"/>
              <a:t>*</a:t>
            </a:r>
            <a:r>
              <a:rPr lang="en-IN" sz="3200" b="1" dirty="0" err="1" smtClean="0"/>
              <a:t>i</a:t>
            </a:r>
            <a:r>
              <a:rPr lang="en-IN" sz="3200" b="1" dirty="0" smtClean="0"/>
              <a:t>) Such </a:t>
            </a:r>
            <a:r>
              <a:rPr lang="en-IN" sz="3200" b="1" dirty="0"/>
              <a:t>that </a:t>
            </a:r>
            <a:r>
              <a:rPr lang="en-IN" sz="3200" b="1" dirty="0" err="1"/>
              <a:t>i</a:t>
            </a:r>
            <a:r>
              <a:rPr lang="en-IN" sz="3200" b="1" dirty="0"/>
              <a:t> Is a Number Ranging from 1 to n.</a:t>
            </a:r>
            <a:endParaRPr lang="en-IN" sz="3200" dirty="0"/>
          </a:p>
        </p:txBody>
      </p:sp>
      <p:sp>
        <p:nvSpPr>
          <p:cNvPr id="3" name="Content Placeholder 2"/>
          <p:cNvSpPr>
            <a:spLocks noGrp="1"/>
          </p:cNvSpPr>
          <p:nvPr>
            <p:ph idx="1"/>
          </p:nvPr>
        </p:nvSpPr>
        <p:spPr/>
        <p:txBody>
          <a:bodyPr/>
          <a:lstStyle/>
          <a:p>
            <a:pPr marL="0" indent="0">
              <a:buNone/>
            </a:pPr>
            <a:r>
              <a:rPr lang="en-IN" dirty="0"/>
              <a:t>number = </a:t>
            </a:r>
            <a:r>
              <a:rPr lang="en-IN" dirty="0" err="1"/>
              <a:t>int</a:t>
            </a:r>
            <a:r>
              <a:rPr lang="en-IN" dirty="0"/>
              <a:t>(input("Enter a number "))</a:t>
            </a:r>
          </a:p>
          <a:p>
            <a:pPr marL="0" indent="0">
              <a:buNone/>
            </a:pPr>
            <a:r>
              <a:rPr lang="en-IN" dirty="0" err="1"/>
              <a:t>create_number_dict</a:t>
            </a:r>
            <a:r>
              <a:rPr lang="en-IN" dirty="0"/>
              <a:t> = </a:t>
            </a:r>
            <a:r>
              <a:rPr lang="en-IN" dirty="0" err="1"/>
              <a:t>dict</a:t>
            </a:r>
            <a:r>
              <a:rPr lang="en-IN" dirty="0"/>
              <a:t>()</a:t>
            </a:r>
          </a:p>
          <a:p>
            <a:pPr marL="0" indent="0">
              <a:buNone/>
            </a:pPr>
            <a:r>
              <a:rPr lang="en-IN" dirty="0"/>
              <a:t>for </a:t>
            </a:r>
            <a:r>
              <a:rPr lang="en-IN" dirty="0" err="1"/>
              <a:t>i</a:t>
            </a:r>
            <a:r>
              <a:rPr lang="en-IN" dirty="0"/>
              <a:t> in range(1, number+1):</a:t>
            </a:r>
          </a:p>
          <a:p>
            <a:pPr marL="0" indent="0">
              <a:buNone/>
            </a:pPr>
            <a:r>
              <a:rPr lang="en-IN" dirty="0"/>
              <a:t>    </a:t>
            </a:r>
            <a:r>
              <a:rPr lang="en-IN" dirty="0" err="1"/>
              <a:t>create_number_dict</a:t>
            </a:r>
            <a:r>
              <a:rPr lang="en-IN" dirty="0"/>
              <a:t>[</a:t>
            </a:r>
            <a:r>
              <a:rPr lang="en-IN" dirty="0" err="1"/>
              <a:t>i</a:t>
            </a:r>
            <a:r>
              <a:rPr lang="en-IN" dirty="0"/>
              <a:t>] = </a:t>
            </a:r>
            <a:r>
              <a:rPr lang="en-IN" dirty="0" err="1"/>
              <a:t>i</a:t>
            </a:r>
            <a:r>
              <a:rPr lang="en-IN" dirty="0"/>
              <a:t> * </a:t>
            </a:r>
            <a:r>
              <a:rPr lang="en-IN" dirty="0" err="1"/>
              <a:t>i</a:t>
            </a:r>
            <a:endParaRPr lang="en-IN" dirty="0"/>
          </a:p>
          <a:p>
            <a:pPr marL="0" indent="0">
              <a:buNone/>
            </a:pPr>
            <a:r>
              <a:rPr lang="en-IN" dirty="0"/>
              <a:t>print("The generated dictionary of the form (</a:t>
            </a:r>
            <a:r>
              <a:rPr lang="en-IN" dirty="0" err="1"/>
              <a:t>i</a:t>
            </a:r>
            <a:r>
              <a:rPr lang="en-IN" dirty="0"/>
              <a:t>: </a:t>
            </a:r>
            <a:r>
              <a:rPr lang="en-IN" dirty="0" err="1"/>
              <a:t>i</a:t>
            </a:r>
            <a:r>
              <a:rPr lang="en-IN" dirty="0"/>
              <a:t>*</a:t>
            </a:r>
            <a:r>
              <a:rPr lang="en-IN" dirty="0" err="1"/>
              <a:t>i</a:t>
            </a:r>
            <a:r>
              <a:rPr lang="en-IN" dirty="0"/>
              <a:t>) is")</a:t>
            </a:r>
          </a:p>
          <a:p>
            <a:pPr marL="0" indent="0">
              <a:buNone/>
            </a:pPr>
            <a:r>
              <a:rPr lang="en-IN" dirty="0"/>
              <a:t>print(</a:t>
            </a:r>
            <a:r>
              <a:rPr lang="en-IN" dirty="0" err="1"/>
              <a:t>create_number_dict</a:t>
            </a:r>
            <a:r>
              <a:rPr lang="en-IN" dirty="0"/>
              <a:t>)</a:t>
            </a:r>
          </a:p>
        </p:txBody>
      </p:sp>
    </p:spTree>
    <p:extLst>
      <p:ext uri="{BB962C8B-B14F-4D97-AF65-F5344CB8AC3E}">
        <p14:creationId xmlns:p14="http://schemas.microsoft.com/office/powerpoint/2010/main" val="25195439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#Program to Dynamically Build User Input as a List</a:t>
            </a:r>
            <a:br>
              <a:rPr lang="en-IN" dirty="0"/>
            </a:br>
            <a:r>
              <a:rPr lang="en-IN" dirty="0"/>
              <a:t>#</a:t>
            </a:r>
            <a:r>
              <a:rPr lang="en-IN" dirty="0" smtClean="0"/>
              <a:t>Method 1</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print</a:t>
            </a:r>
            <a:r>
              <a:rPr lang="en-IN" dirty="0"/>
              <a:t>("Method 1: Building Dictionaries")</a:t>
            </a:r>
          </a:p>
          <a:p>
            <a:pPr marL="0" indent="0">
              <a:buNone/>
            </a:pPr>
            <a:r>
              <a:rPr lang="en-IN" dirty="0" err="1"/>
              <a:t>build_dictionary</a:t>
            </a:r>
            <a:r>
              <a:rPr lang="en-IN" dirty="0"/>
              <a:t> = {}</a:t>
            </a:r>
          </a:p>
          <a:p>
            <a:pPr marL="0" indent="0">
              <a:buNone/>
            </a:pPr>
            <a:r>
              <a:rPr lang="en-IN" dirty="0"/>
              <a:t>for </a:t>
            </a:r>
            <a:r>
              <a:rPr lang="en-IN" dirty="0" err="1"/>
              <a:t>i</a:t>
            </a:r>
            <a:r>
              <a:rPr lang="en-IN" dirty="0"/>
              <a:t> in range(0, 2):</a:t>
            </a:r>
          </a:p>
          <a:p>
            <a:pPr marL="0" indent="0">
              <a:buNone/>
            </a:pPr>
            <a:r>
              <a:rPr lang="en-IN" dirty="0"/>
              <a:t>    </a:t>
            </a:r>
            <a:r>
              <a:rPr lang="en-IN" dirty="0" err="1"/>
              <a:t>dic_key</a:t>
            </a:r>
            <a:r>
              <a:rPr lang="en-IN" dirty="0"/>
              <a:t> = input("Enter key ")</a:t>
            </a:r>
          </a:p>
          <a:p>
            <a:pPr marL="0" indent="0">
              <a:buNone/>
            </a:pPr>
            <a:r>
              <a:rPr lang="en-IN" dirty="0"/>
              <a:t>    </a:t>
            </a:r>
            <a:r>
              <a:rPr lang="en-IN" dirty="0" err="1"/>
              <a:t>dic_val</a:t>
            </a:r>
            <a:r>
              <a:rPr lang="en-IN" dirty="0"/>
              <a:t> = input("Enter </a:t>
            </a:r>
            <a:r>
              <a:rPr lang="en-IN" dirty="0" err="1"/>
              <a:t>val</a:t>
            </a:r>
            <a:r>
              <a:rPr lang="en-IN" dirty="0"/>
              <a:t> ")</a:t>
            </a:r>
          </a:p>
          <a:p>
            <a:pPr marL="0" indent="0">
              <a:buNone/>
            </a:pPr>
            <a:r>
              <a:rPr lang="en-IN" dirty="0"/>
              <a:t>    </a:t>
            </a:r>
            <a:r>
              <a:rPr lang="en-IN" dirty="0" err="1"/>
              <a:t>build_dictionary.update</a:t>
            </a:r>
            <a:r>
              <a:rPr lang="en-IN" dirty="0"/>
              <a:t>({</a:t>
            </a:r>
            <a:r>
              <a:rPr lang="en-IN" dirty="0" err="1"/>
              <a:t>dic_key</a:t>
            </a:r>
            <a:r>
              <a:rPr lang="en-IN" dirty="0"/>
              <a:t>: </a:t>
            </a:r>
            <a:r>
              <a:rPr lang="en-IN" dirty="0" err="1"/>
              <a:t>dic_val</a:t>
            </a:r>
            <a:r>
              <a:rPr lang="en-IN" dirty="0"/>
              <a:t>})</a:t>
            </a:r>
          </a:p>
          <a:p>
            <a:pPr marL="0" indent="0">
              <a:buNone/>
            </a:pPr>
            <a:r>
              <a:rPr lang="en-IN" dirty="0"/>
              <a:t>print(</a:t>
            </a:r>
            <a:r>
              <a:rPr lang="en-IN" dirty="0" err="1"/>
              <a:t>f"Dictionary</a:t>
            </a:r>
            <a:r>
              <a:rPr lang="en-IN" dirty="0"/>
              <a:t> is {</a:t>
            </a:r>
            <a:r>
              <a:rPr lang="en-IN" dirty="0" err="1"/>
              <a:t>build_dictionary</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7911701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#Program to Dynamically Build User Input as a List</a:t>
            </a:r>
            <a:br>
              <a:rPr lang="en-IN" dirty="0"/>
            </a:br>
            <a:r>
              <a:rPr lang="en-IN" dirty="0"/>
              <a:t>#Method </a:t>
            </a:r>
            <a:r>
              <a:rPr lang="en-IN" dirty="0" smtClean="0"/>
              <a:t>2</a:t>
            </a:r>
            <a:endParaRPr lang="en-IN" dirty="0"/>
          </a:p>
        </p:txBody>
      </p:sp>
      <p:sp>
        <p:nvSpPr>
          <p:cNvPr id="3" name="Content Placeholder 2"/>
          <p:cNvSpPr>
            <a:spLocks noGrp="1"/>
          </p:cNvSpPr>
          <p:nvPr>
            <p:ph idx="1"/>
          </p:nvPr>
        </p:nvSpPr>
        <p:spPr/>
        <p:txBody>
          <a:bodyPr>
            <a:normAutofit/>
          </a:bodyPr>
          <a:lstStyle/>
          <a:p>
            <a:pPr marL="0" indent="0">
              <a:buNone/>
            </a:pPr>
            <a:r>
              <a:rPr lang="en-IN" dirty="0"/>
              <a:t>print("Method 2: Building Dictionaries")</a:t>
            </a:r>
          </a:p>
          <a:p>
            <a:pPr marL="0" indent="0">
              <a:buNone/>
            </a:pPr>
            <a:r>
              <a:rPr lang="en-IN" dirty="0" err="1"/>
              <a:t>build_dictionary</a:t>
            </a:r>
            <a:r>
              <a:rPr lang="en-IN" dirty="0"/>
              <a:t> = {}</a:t>
            </a:r>
          </a:p>
          <a:p>
            <a:pPr marL="0" indent="0">
              <a:buNone/>
            </a:pPr>
            <a:r>
              <a:rPr lang="en-IN" dirty="0"/>
              <a:t>for </a:t>
            </a:r>
            <a:r>
              <a:rPr lang="en-IN" dirty="0" err="1"/>
              <a:t>i</a:t>
            </a:r>
            <a:r>
              <a:rPr lang="en-IN" dirty="0"/>
              <a:t> in range(0, 2):</a:t>
            </a:r>
          </a:p>
          <a:p>
            <a:pPr marL="0" indent="0">
              <a:buNone/>
            </a:pPr>
            <a:r>
              <a:rPr lang="en-IN" dirty="0"/>
              <a:t>    </a:t>
            </a:r>
            <a:r>
              <a:rPr lang="en-IN" dirty="0" err="1"/>
              <a:t>dic_key</a:t>
            </a:r>
            <a:r>
              <a:rPr lang="en-IN" dirty="0"/>
              <a:t> = input("Enter key ")</a:t>
            </a:r>
          </a:p>
          <a:p>
            <a:pPr marL="0" indent="0">
              <a:buNone/>
            </a:pPr>
            <a:r>
              <a:rPr lang="en-IN" dirty="0"/>
              <a:t>    </a:t>
            </a:r>
            <a:r>
              <a:rPr lang="en-IN" dirty="0" err="1"/>
              <a:t>dic_val</a:t>
            </a:r>
            <a:r>
              <a:rPr lang="en-IN" dirty="0"/>
              <a:t> = input("Enter </a:t>
            </a:r>
            <a:r>
              <a:rPr lang="en-IN" dirty="0" err="1"/>
              <a:t>val</a:t>
            </a:r>
            <a:r>
              <a:rPr lang="en-IN" dirty="0"/>
              <a:t> ")</a:t>
            </a:r>
          </a:p>
          <a:p>
            <a:pPr marL="0" indent="0">
              <a:buNone/>
            </a:pPr>
            <a:r>
              <a:rPr lang="en-IN" dirty="0"/>
              <a:t>    </a:t>
            </a:r>
            <a:r>
              <a:rPr lang="en-IN" dirty="0" err="1"/>
              <a:t>build_dictionary</a:t>
            </a:r>
            <a:r>
              <a:rPr lang="en-IN" dirty="0"/>
              <a:t>[</a:t>
            </a:r>
            <a:r>
              <a:rPr lang="en-IN" dirty="0" err="1"/>
              <a:t>dic_key</a:t>
            </a:r>
            <a:r>
              <a:rPr lang="en-IN" dirty="0"/>
              <a:t>] = </a:t>
            </a:r>
            <a:r>
              <a:rPr lang="en-IN" dirty="0" err="1"/>
              <a:t>dic_val</a:t>
            </a:r>
            <a:endParaRPr lang="en-IN" dirty="0"/>
          </a:p>
          <a:p>
            <a:pPr marL="0" indent="0">
              <a:buNone/>
            </a:pPr>
            <a:r>
              <a:rPr lang="en-IN" dirty="0"/>
              <a:t>print(</a:t>
            </a:r>
            <a:r>
              <a:rPr lang="en-IN" dirty="0" err="1"/>
              <a:t>f"Dictionary</a:t>
            </a:r>
            <a:r>
              <a:rPr lang="en-IN" dirty="0"/>
              <a:t> is {</a:t>
            </a:r>
            <a:r>
              <a:rPr lang="en-IN" dirty="0" err="1"/>
              <a:t>build_dictionary</a:t>
            </a:r>
            <a:r>
              <a:rPr lang="en-IN" dirty="0"/>
              <a:t>}")</a:t>
            </a:r>
          </a:p>
          <a:p>
            <a:pPr marL="0" indent="0">
              <a:buNone/>
            </a:pPr>
            <a:endParaRPr lang="en-IN" dirty="0"/>
          </a:p>
        </p:txBody>
      </p:sp>
    </p:spTree>
    <p:extLst>
      <p:ext uri="{BB962C8B-B14F-4D97-AF65-F5344CB8AC3E}">
        <p14:creationId xmlns:p14="http://schemas.microsoft.com/office/powerpoint/2010/main" val="42296618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#Program to Dynamically Build User Input as a List</a:t>
            </a:r>
            <a:br>
              <a:rPr lang="en-IN" dirty="0"/>
            </a:br>
            <a:r>
              <a:rPr lang="en-IN" dirty="0"/>
              <a:t>#Method </a:t>
            </a:r>
            <a:r>
              <a:rPr lang="en-IN" dirty="0" smtClean="0"/>
              <a:t>3</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print("Method 3: Building Dictionaries")</a:t>
            </a:r>
          </a:p>
          <a:p>
            <a:pPr marL="0" indent="0">
              <a:buNone/>
            </a:pPr>
            <a:r>
              <a:rPr lang="en-IN" dirty="0" err="1"/>
              <a:t>build_dictionary</a:t>
            </a:r>
            <a:r>
              <a:rPr lang="en-IN" dirty="0"/>
              <a:t> = {}</a:t>
            </a:r>
          </a:p>
          <a:p>
            <a:pPr marL="0" indent="0">
              <a:buNone/>
            </a:pPr>
            <a:r>
              <a:rPr lang="en-IN" dirty="0" err="1"/>
              <a:t>i</a:t>
            </a:r>
            <a:r>
              <a:rPr lang="en-IN" dirty="0"/>
              <a:t> = 0</a:t>
            </a:r>
          </a:p>
          <a:p>
            <a:pPr marL="0" indent="0">
              <a:buNone/>
            </a:pPr>
            <a:r>
              <a:rPr lang="en-IN" dirty="0"/>
              <a:t>while </a:t>
            </a:r>
            <a:r>
              <a:rPr lang="en-IN" dirty="0" err="1"/>
              <a:t>i</a:t>
            </a:r>
            <a:r>
              <a:rPr lang="en-IN" dirty="0"/>
              <a:t> &lt; 2:</a:t>
            </a:r>
          </a:p>
          <a:p>
            <a:pPr marL="0" indent="0">
              <a:buNone/>
            </a:pPr>
            <a:r>
              <a:rPr lang="en-IN" dirty="0"/>
              <a:t>    </a:t>
            </a:r>
            <a:r>
              <a:rPr lang="en-IN" dirty="0" err="1"/>
              <a:t>dict_key</a:t>
            </a:r>
            <a:r>
              <a:rPr lang="en-IN" dirty="0"/>
              <a:t> = input("Enter key ")</a:t>
            </a:r>
          </a:p>
          <a:p>
            <a:pPr marL="0" indent="0">
              <a:buNone/>
            </a:pPr>
            <a:r>
              <a:rPr lang="en-IN" dirty="0"/>
              <a:t>    </a:t>
            </a:r>
            <a:r>
              <a:rPr lang="en-IN" dirty="0" err="1"/>
              <a:t>dict_val</a:t>
            </a:r>
            <a:r>
              <a:rPr lang="en-IN" dirty="0"/>
              <a:t> = input("Enter </a:t>
            </a:r>
            <a:r>
              <a:rPr lang="en-IN" dirty="0" err="1"/>
              <a:t>val</a:t>
            </a:r>
            <a:r>
              <a:rPr lang="en-IN" dirty="0"/>
              <a:t> ")</a:t>
            </a:r>
          </a:p>
          <a:p>
            <a:pPr marL="0" indent="0">
              <a:buNone/>
            </a:pPr>
            <a:r>
              <a:rPr lang="en-IN" dirty="0"/>
              <a:t>    </a:t>
            </a:r>
            <a:r>
              <a:rPr lang="en-IN" dirty="0" err="1"/>
              <a:t>build_dictionary.update</a:t>
            </a:r>
            <a:r>
              <a:rPr lang="en-IN" dirty="0"/>
              <a:t>({</a:t>
            </a:r>
            <a:r>
              <a:rPr lang="en-IN" dirty="0" err="1"/>
              <a:t>dict_key</a:t>
            </a:r>
            <a:r>
              <a:rPr lang="en-IN" dirty="0"/>
              <a:t>: </a:t>
            </a:r>
            <a:r>
              <a:rPr lang="en-IN" dirty="0" err="1"/>
              <a:t>dict_val</a:t>
            </a:r>
            <a:r>
              <a:rPr lang="en-IN" dirty="0"/>
              <a:t>})</a:t>
            </a:r>
          </a:p>
          <a:p>
            <a:pPr marL="0" indent="0">
              <a:buNone/>
            </a:pPr>
            <a:r>
              <a:rPr lang="en-IN" dirty="0"/>
              <a:t>    </a:t>
            </a:r>
            <a:r>
              <a:rPr lang="en-IN" dirty="0" err="1"/>
              <a:t>i</a:t>
            </a:r>
            <a:r>
              <a:rPr lang="en-IN" dirty="0"/>
              <a:t> = </a:t>
            </a:r>
            <a:r>
              <a:rPr lang="en-IN" dirty="0" err="1"/>
              <a:t>i</a:t>
            </a:r>
            <a:r>
              <a:rPr lang="en-IN" dirty="0"/>
              <a:t> + 1</a:t>
            </a:r>
          </a:p>
          <a:p>
            <a:pPr marL="0" indent="0">
              <a:buNone/>
            </a:pPr>
            <a:r>
              <a:rPr lang="en-IN" dirty="0"/>
              <a:t>print(</a:t>
            </a:r>
            <a:r>
              <a:rPr lang="en-IN" dirty="0" err="1"/>
              <a:t>f"Dictionary</a:t>
            </a:r>
            <a:r>
              <a:rPr lang="en-IN" dirty="0"/>
              <a:t> is {</a:t>
            </a:r>
            <a:r>
              <a:rPr lang="en-IN" dirty="0" err="1"/>
              <a:t>build_dictionary</a:t>
            </a:r>
            <a:r>
              <a:rPr lang="en-IN" dirty="0"/>
              <a:t>}")</a:t>
            </a:r>
          </a:p>
          <a:p>
            <a:pPr marL="0" indent="0">
              <a:buNone/>
            </a:pPr>
            <a:endParaRPr lang="en-IN" dirty="0"/>
          </a:p>
          <a:p>
            <a:pPr marL="0" indent="0">
              <a:buNone/>
            </a:pPr>
            <a:endParaRPr lang="en-GB" dirty="0" smtClean="0"/>
          </a:p>
        </p:txBody>
      </p:sp>
    </p:spTree>
    <p:extLst>
      <p:ext uri="{BB962C8B-B14F-4D97-AF65-F5344CB8AC3E}">
        <p14:creationId xmlns:p14="http://schemas.microsoft.com/office/powerpoint/2010/main" val="38193877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576"/>
            <a:ext cx="10515600" cy="1096282"/>
          </a:xfrm>
        </p:spPr>
        <p:txBody>
          <a:bodyPr>
            <a:noAutofit/>
          </a:bodyPr>
          <a:lstStyle/>
          <a:p>
            <a:r>
              <a:rPr lang="en-IN" sz="2000" b="1" dirty="0"/>
              <a:t>Write a Python Program to Input Information for </a:t>
            </a:r>
            <a:r>
              <a:rPr lang="en-IN" sz="2000" b="1" i="1" dirty="0"/>
              <a:t>n </a:t>
            </a:r>
            <a:r>
              <a:rPr lang="en-IN" sz="2000" b="1" dirty="0"/>
              <a:t>number of </a:t>
            </a:r>
            <a:r>
              <a:rPr lang="en-IN" sz="2000" b="1" dirty="0" smtClean="0"/>
              <a:t>Students as </a:t>
            </a:r>
            <a:r>
              <a:rPr lang="en-IN" sz="2000" b="1" dirty="0"/>
              <a:t>Given Below</a:t>
            </a:r>
            <a:r>
              <a:rPr lang="en-IN" sz="2000" b="1" dirty="0" smtClean="0"/>
              <a:t>:      </a:t>
            </a:r>
            <a:r>
              <a:rPr lang="en-IN" sz="2000" b="1" i="1" dirty="0" smtClean="0"/>
              <a:t>a</a:t>
            </a:r>
            <a:r>
              <a:rPr lang="en-IN" sz="2000" dirty="0"/>
              <a:t>. </a:t>
            </a:r>
            <a:r>
              <a:rPr lang="en-IN" sz="2000" b="1" dirty="0" smtClean="0"/>
              <a:t>Name          </a:t>
            </a:r>
            <a:r>
              <a:rPr lang="en-IN" sz="2000" b="1" i="1" dirty="0" smtClean="0"/>
              <a:t>b</a:t>
            </a:r>
            <a:r>
              <a:rPr lang="en-IN" sz="2000" dirty="0"/>
              <a:t>. </a:t>
            </a:r>
            <a:r>
              <a:rPr lang="en-IN" sz="2000" b="1" dirty="0"/>
              <a:t>Registration </a:t>
            </a:r>
            <a:r>
              <a:rPr lang="en-IN" sz="2000" b="1" dirty="0" smtClean="0"/>
              <a:t>Number    </a:t>
            </a:r>
            <a:r>
              <a:rPr lang="en-IN" sz="2000" b="1" i="1" dirty="0" smtClean="0"/>
              <a:t>c</a:t>
            </a:r>
            <a:r>
              <a:rPr lang="en-IN" sz="2000" dirty="0"/>
              <a:t>. </a:t>
            </a:r>
            <a:r>
              <a:rPr lang="en-IN" sz="2000" b="1" dirty="0"/>
              <a:t>Total </a:t>
            </a:r>
            <a:r>
              <a:rPr lang="en-IN" sz="2000" b="1" dirty="0" smtClean="0"/>
              <a:t>Marks. The </a:t>
            </a:r>
            <a:r>
              <a:rPr lang="en-IN" sz="2000" b="1" dirty="0"/>
              <a:t>user has to specify a value for </a:t>
            </a:r>
            <a:r>
              <a:rPr lang="en-IN" sz="2000" b="1" i="1" dirty="0"/>
              <a:t>n </a:t>
            </a:r>
            <a:r>
              <a:rPr lang="en-IN" sz="2000" b="1" dirty="0"/>
              <a:t>number of students. The Program Should </a:t>
            </a:r>
            <a:r>
              <a:rPr lang="en-IN" sz="2000" b="1" dirty="0" smtClean="0"/>
              <a:t>Output the </a:t>
            </a:r>
            <a:r>
              <a:rPr lang="en-IN" sz="2000" b="1" dirty="0"/>
              <a:t>Registration Number and Marks of a Specified Student Given His Name</a:t>
            </a:r>
            <a:endParaRPr lang="en-IN" sz="2000" dirty="0"/>
          </a:p>
        </p:txBody>
      </p:sp>
      <p:sp>
        <p:nvSpPr>
          <p:cNvPr id="3" name="Content Placeholder 2"/>
          <p:cNvSpPr>
            <a:spLocks noGrp="1"/>
          </p:cNvSpPr>
          <p:nvPr>
            <p:ph idx="1"/>
          </p:nvPr>
        </p:nvSpPr>
        <p:spPr>
          <a:xfrm>
            <a:off x="2352675" y="1143000"/>
            <a:ext cx="7486650" cy="5562599"/>
          </a:xfrm>
        </p:spPr>
        <p:txBody>
          <a:bodyPr>
            <a:noAutofit/>
          </a:bodyPr>
          <a:lstStyle/>
          <a:p>
            <a:pPr marL="0" indent="0">
              <a:buNone/>
            </a:pPr>
            <a:r>
              <a:rPr lang="en-IN" sz="1600" dirty="0" err="1"/>
              <a:t>def</a:t>
            </a:r>
            <a:r>
              <a:rPr lang="en-IN" sz="1600" dirty="0"/>
              <a:t> </a:t>
            </a:r>
            <a:r>
              <a:rPr lang="en-IN" sz="1600" dirty="0" err="1"/>
              <a:t>student_details</a:t>
            </a:r>
            <a:r>
              <a:rPr lang="en-IN" sz="1600" dirty="0"/>
              <a:t>(</a:t>
            </a:r>
            <a:r>
              <a:rPr lang="en-IN" sz="1600" dirty="0" err="1"/>
              <a:t>number_of_students</a:t>
            </a:r>
            <a:r>
              <a:rPr lang="en-IN" sz="1600" dirty="0"/>
              <a:t>):</a:t>
            </a:r>
          </a:p>
          <a:p>
            <a:pPr marL="0" indent="0">
              <a:buNone/>
            </a:pPr>
            <a:r>
              <a:rPr lang="en-IN" sz="1600" dirty="0"/>
              <a:t>    </a:t>
            </a:r>
            <a:r>
              <a:rPr lang="en-IN" sz="1600" dirty="0" err="1"/>
              <a:t>student_name</a:t>
            </a:r>
            <a:r>
              <a:rPr lang="en-IN" sz="1600" dirty="0"/>
              <a:t> = {}</a:t>
            </a:r>
          </a:p>
          <a:p>
            <a:pPr marL="0" indent="0">
              <a:buNone/>
            </a:pPr>
            <a:r>
              <a:rPr lang="en-IN" sz="1600" dirty="0"/>
              <a:t>    for </a:t>
            </a:r>
            <a:r>
              <a:rPr lang="en-IN" sz="1600" dirty="0" err="1"/>
              <a:t>i</a:t>
            </a:r>
            <a:r>
              <a:rPr lang="en-IN" sz="1600" dirty="0"/>
              <a:t> in range(0, </a:t>
            </a:r>
            <a:r>
              <a:rPr lang="en-IN" sz="1600" dirty="0" err="1"/>
              <a:t>number_of_students</a:t>
            </a:r>
            <a:r>
              <a:rPr lang="en-IN" sz="1600" dirty="0"/>
              <a:t>):</a:t>
            </a:r>
          </a:p>
          <a:p>
            <a:pPr marL="0" indent="0">
              <a:buNone/>
            </a:pPr>
            <a:r>
              <a:rPr lang="en-IN" sz="1600" dirty="0"/>
              <a:t>        name = input("Enter the Name of the Student ")</a:t>
            </a:r>
          </a:p>
          <a:p>
            <a:pPr marL="0" indent="0">
              <a:buNone/>
            </a:pPr>
            <a:r>
              <a:rPr lang="en-IN" sz="1600" dirty="0"/>
              <a:t>        </a:t>
            </a:r>
            <a:r>
              <a:rPr lang="en-IN" sz="1600" dirty="0" err="1"/>
              <a:t>registration_number</a:t>
            </a:r>
            <a:r>
              <a:rPr lang="en-IN" sz="1600" dirty="0"/>
              <a:t> = input("Enter student's Registration Number ")</a:t>
            </a:r>
          </a:p>
          <a:p>
            <a:pPr marL="0" indent="0">
              <a:buNone/>
            </a:pPr>
            <a:r>
              <a:rPr lang="en-IN" sz="1600" dirty="0"/>
              <a:t>        </a:t>
            </a:r>
            <a:r>
              <a:rPr lang="en-IN" sz="1600" dirty="0" err="1"/>
              <a:t>total_marks</a:t>
            </a:r>
            <a:r>
              <a:rPr lang="en-IN" sz="1600" dirty="0"/>
              <a:t> = input("Enter student's Total Marks ")</a:t>
            </a:r>
          </a:p>
          <a:p>
            <a:pPr marL="0" indent="0">
              <a:buNone/>
            </a:pPr>
            <a:r>
              <a:rPr lang="en-IN" sz="1600" dirty="0"/>
              <a:t>        </a:t>
            </a:r>
            <a:r>
              <a:rPr lang="en-IN" sz="1600" dirty="0" err="1"/>
              <a:t>student_name</a:t>
            </a:r>
            <a:r>
              <a:rPr lang="en-IN" sz="1600" dirty="0"/>
              <a:t>[name] = [</a:t>
            </a:r>
            <a:r>
              <a:rPr lang="en-IN" sz="1600" dirty="0" err="1"/>
              <a:t>registration_number</a:t>
            </a:r>
            <a:r>
              <a:rPr lang="en-IN" sz="1600" dirty="0"/>
              <a:t>, </a:t>
            </a:r>
            <a:r>
              <a:rPr lang="en-IN" sz="1600" dirty="0" err="1"/>
              <a:t>total_marks</a:t>
            </a:r>
            <a:r>
              <a:rPr lang="en-IN" sz="1600" dirty="0"/>
              <a:t>]</a:t>
            </a:r>
          </a:p>
          <a:p>
            <a:pPr marL="0" indent="0">
              <a:buNone/>
            </a:pPr>
            <a:r>
              <a:rPr lang="en-IN" sz="1600" dirty="0"/>
              <a:t>    </a:t>
            </a:r>
            <a:r>
              <a:rPr lang="en-IN" sz="1600" dirty="0" err="1"/>
              <a:t>student_search</a:t>
            </a:r>
            <a:r>
              <a:rPr lang="en-IN" sz="1600" dirty="0"/>
              <a:t> = input('Enter name of the student you want to search ')</a:t>
            </a:r>
          </a:p>
          <a:p>
            <a:pPr marL="0" indent="0">
              <a:buNone/>
            </a:pPr>
            <a:r>
              <a:rPr lang="en-IN" sz="1600" dirty="0"/>
              <a:t>    if </a:t>
            </a:r>
            <a:r>
              <a:rPr lang="en-IN" sz="1600" dirty="0" err="1"/>
              <a:t>student_search</a:t>
            </a:r>
            <a:r>
              <a:rPr lang="en-IN" sz="1600" dirty="0"/>
              <a:t> not in </a:t>
            </a:r>
            <a:r>
              <a:rPr lang="en-IN" sz="1600" dirty="0" err="1"/>
              <a:t>student_name.keys</a:t>
            </a:r>
            <a:r>
              <a:rPr lang="en-IN" sz="1600" dirty="0"/>
              <a:t>():</a:t>
            </a:r>
          </a:p>
          <a:p>
            <a:pPr marL="0" indent="0">
              <a:buNone/>
            </a:pPr>
            <a:r>
              <a:rPr lang="en-IN" sz="1600" dirty="0"/>
              <a:t>        print('Student you are searching is not present in the class')</a:t>
            </a:r>
          </a:p>
          <a:p>
            <a:pPr marL="0" indent="0">
              <a:buNone/>
            </a:pPr>
            <a:r>
              <a:rPr lang="en-IN" sz="1600" dirty="0"/>
              <a:t>    else:</a:t>
            </a:r>
          </a:p>
          <a:p>
            <a:pPr marL="0" indent="0">
              <a:buNone/>
            </a:pPr>
            <a:r>
              <a:rPr lang="en-IN" sz="1600" dirty="0"/>
              <a:t>        print("Student you are searching is present in the class")</a:t>
            </a:r>
          </a:p>
          <a:p>
            <a:pPr marL="0" indent="0">
              <a:buNone/>
            </a:pPr>
            <a:r>
              <a:rPr lang="en-IN" sz="1600" dirty="0"/>
              <a:t>        print(</a:t>
            </a:r>
            <a:r>
              <a:rPr lang="en-IN" sz="1600" dirty="0" err="1"/>
              <a:t>f"Student's</a:t>
            </a:r>
            <a:r>
              <a:rPr lang="en-IN" sz="1600" dirty="0"/>
              <a:t> Registration Number is {</a:t>
            </a:r>
            <a:r>
              <a:rPr lang="en-IN" sz="1600" dirty="0" err="1"/>
              <a:t>student_name</a:t>
            </a:r>
            <a:r>
              <a:rPr lang="en-IN" sz="1600" dirty="0"/>
              <a:t>[</a:t>
            </a:r>
            <a:r>
              <a:rPr lang="en-IN" sz="1600" dirty="0" err="1"/>
              <a:t>student_search</a:t>
            </a:r>
            <a:r>
              <a:rPr lang="en-IN" sz="1600" dirty="0"/>
              <a:t>][0]}")</a:t>
            </a:r>
          </a:p>
          <a:p>
            <a:pPr marL="0" indent="0">
              <a:buNone/>
            </a:pPr>
            <a:r>
              <a:rPr lang="en-IN" sz="1600" dirty="0"/>
              <a:t>        print(</a:t>
            </a:r>
            <a:r>
              <a:rPr lang="en-IN" sz="1600" dirty="0" err="1"/>
              <a:t>f"Student's</a:t>
            </a:r>
            <a:r>
              <a:rPr lang="en-IN" sz="1600" dirty="0"/>
              <a:t> Total Marks is {</a:t>
            </a:r>
            <a:r>
              <a:rPr lang="en-IN" sz="1600" dirty="0" err="1"/>
              <a:t>student_name</a:t>
            </a:r>
            <a:r>
              <a:rPr lang="en-IN" sz="1600" dirty="0"/>
              <a:t>[</a:t>
            </a:r>
            <a:r>
              <a:rPr lang="en-IN" sz="1600" dirty="0" err="1"/>
              <a:t>student_search</a:t>
            </a:r>
            <a:r>
              <a:rPr lang="en-IN" sz="1600" dirty="0"/>
              <a:t>][1</a:t>
            </a:r>
            <a:r>
              <a:rPr lang="en-IN" sz="1600" dirty="0" smtClean="0"/>
              <a:t>]}")</a:t>
            </a:r>
            <a:endParaRPr lang="en-IN" sz="1600" dirty="0"/>
          </a:p>
          <a:p>
            <a:pPr marL="0" indent="0">
              <a:buNone/>
            </a:pPr>
            <a:r>
              <a:rPr lang="en-IN" sz="1600" dirty="0" err="1"/>
              <a:t>number_of_students</a:t>
            </a:r>
            <a:r>
              <a:rPr lang="en-IN" sz="1600" dirty="0"/>
              <a:t> = </a:t>
            </a:r>
            <a:r>
              <a:rPr lang="en-IN" sz="1600" dirty="0" err="1"/>
              <a:t>int</a:t>
            </a:r>
            <a:r>
              <a:rPr lang="en-IN" sz="1600" dirty="0"/>
              <a:t>(input("Enter the number of students "))</a:t>
            </a:r>
          </a:p>
          <a:p>
            <a:pPr marL="0" indent="0">
              <a:buNone/>
            </a:pPr>
            <a:r>
              <a:rPr lang="en-IN" sz="1600" dirty="0" err="1"/>
              <a:t>student_details</a:t>
            </a:r>
            <a:r>
              <a:rPr lang="en-IN" sz="1600" dirty="0"/>
              <a:t>(</a:t>
            </a:r>
            <a:r>
              <a:rPr lang="en-IN" sz="1600" dirty="0" err="1"/>
              <a:t>number_of_students</a:t>
            </a:r>
            <a:r>
              <a:rPr lang="en-IN" sz="1600" dirty="0"/>
              <a:t>)</a:t>
            </a:r>
          </a:p>
        </p:txBody>
      </p:sp>
    </p:spTree>
    <p:extLst>
      <p:ext uri="{BB962C8B-B14F-4D97-AF65-F5344CB8AC3E}">
        <p14:creationId xmlns:p14="http://schemas.microsoft.com/office/powerpoint/2010/main" val="16800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34D106-58B1-4599-8BA1-5B8D36A862D7}"/>
              </a:ext>
            </a:extLst>
          </p:cNvPr>
          <p:cNvSpPr>
            <a:spLocks noGrp="1"/>
          </p:cNvSpPr>
          <p:nvPr>
            <p:ph type="title"/>
          </p:nvPr>
        </p:nvSpPr>
        <p:spPr>
          <a:xfrm>
            <a:off x="719667" y="212726"/>
            <a:ext cx="10515600" cy="554978"/>
          </a:xfrm>
        </p:spPr>
        <p:txBody>
          <a:bodyPr>
            <a:noAutofit/>
          </a:bodyPr>
          <a:lstStyle/>
          <a:p>
            <a:r>
              <a:rPr lang="en-US" sz="3200" dirty="0"/>
              <a:t>Program to Dynamically Build User Input as a List</a:t>
            </a:r>
          </a:p>
        </p:txBody>
      </p:sp>
      <p:pic>
        <p:nvPicPr>
          <p:cNvPr id="5" name="Content Placeholder 4">
            <a:extLst>
              <a:ext uri="{FF2B5EF4-FFF2-40B4-BE49-F238E27FC236}">
                <a16:creationId xmlns:a16="http://schemas.microsoft.com/office/drawing/2014/main" xmlns="" id="{3A7EA841-CD89-4751-A842-A8EA4A9688AE}"/>
              </a:ext>
            </a:extLst>
          </p:cNvPr>
          <p:cNvPicPr>
            <a:picLocks noGrp="1" noChangeAspect="1"/>
          </p:cNvPicPr>
          <p:nvPr>
            <p:ph sz="quarter" idx="1"/>
          </p:nvPr>
        </p:nvPicPr>
        <p:blipFill>
          <a:blip r:embed="rId2"/>
          <a:stretch>
            <a:fillRect/>
          </a:stretch>
        </p:blipFill>
        <p:spPr>
          <a:xfrm>
            <a:off x="1767567" y="1090456"/>
            <a:ext cx="4822621" cy="5359400"/>
          </a:xfrm>
          <a:prstGeom prst="rect">
            <a:avLst/>
          </a:prstGeom>
        </p:spPr>
      </p:pic>
      <p:sp>
        <p:nvSpPr>
          <p:cNvPr id="4" name="Slide Number Placeholder 3">
            <a:extLst>
              <a:ext uri="{FF2B5EF4-FFF2-40B4-BE49-F238E27FC236}">
                <a16:creationId xmlns:a16="http://schemas.microsoft.com/office/drawing/2014/main" xmlns="" id="{03F9578F-C7CA-46CF-8FCE-472B64874CA0}"/>
              </a:ext>
            </a:extLst>
          </p:cNvPr>
          <p:cNvSpPr>
            <a:spLocks noGrp="1"/>
          </p:cNvSpPr>
          <p:nvPr>
            <p:ph type="sldNum" sz="quarter" idx="4294967295"/>
          </p:nvPr>
        </p:nvSpPr>
        <p:spPr>
          <a:xfrm>
            <a:off x="5977467" y="6540187"/>
            <a:ext cx="232833" cy="163179"/>
          </a:xfrm>
          <a:prstGeom prst="ellipse">
            <a:avLst/>
          </a:prstGeom>
        </p:spPr>
        <p:txBody>
          <a:bodyPr/>
          <a:lstStyle/>
          <a:p>
            <a:fld id="{6F42FDE4-A7DD-41A7-A0A6-9B649FB43336}" type="slidenum">
              <a:rPr lang="en-US" smtClean="0"/>
              <a:pPr/>
              <a:t>68</a:t>
            </a:fld>
            <a:endParaRPr lang="en-US" dirty="0"/>
          </a:p>
        </p:txBody>
      </p:sp>
      <p:pic>
        <p:nvPicPr>
          <p:cNvPr id="6" name="Picture 5">
            <a:extLst>
              <a:ext uri="{FF2B5EF4-FFF2-40B4-BE49-F238E27FC236}">
                <a16:creationId xmlns:a16="http://schemas.microsoft.com/office/drawing/2014/main" xmlns="" id="{D574CFC9-0C2C-4EEE-BFCE-7085F936D0B7}"/>
              </a:ext>
            </a:extLst>
          </p:cNvPr>
          <p:cNvPicPr>
            <a:picLocks noChangeAspect="1"/>
          </p:cNvPicPr>
          <p:nvPr/>
        </p:nvPicPr>
        <p:blipFill>
          <a:blip r:embed="rId3"/>
          <a:stretch>
            <a:fillRect/>
          </a:stretch>
        </p:blipFill>
        <p:spPr>
          <a:xfrm>
            <a:off x="6775245" y="1090456"/>
            <a:ext cx="3646230" cy="5189047"/>
          </a:xfrm>
          <a:prstGeom prst="rect">
            <a:avLst/>
          </a:prstGeom>
        </p:spPr>
      </p:pic>
    </p:spTree>
    <p:extLst>
      <p:ext uri="{BB962C8B-B14F-4D97-AF65-F5344CB8AC3E}">
        <p14:creationId xmlns:p14="http://schemas.microsoft.com/office/powerpoint/2010/main" val="24510399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0DC899-12C4-4FAA-9FD5-955BE77B97F7}"/>
              </a:ext>
            </a:extLst>
          </p:cNvPr>
          <p:cNvSpPr>
            <a:spLocks noGrp="1"/>
          </p:cNvSpPr>
          <p:nvPr>
            <p:ph type="title"/>
          </p:nvPr>
        </p:nvSpPr>
        <p:spPr>
          <a:xfrm>
            <a:off x="838200" y="365126"/>
            <a:ext cx="10515600" cy="580884"/>
          </a:xfrm>
        </p:spPr>
        <p:txBody>
          <a:bodyPr>
            <a:noAutofit/>
          </a:bodyPr>
          <a:lstStyle/>
          <a:p>
            <a:r>
              <a:rPr lang="en-US" sz="2400" b="1" dirty="0"/>
              <a:t>Program to Illustrate Traversing of </a:t>
            </a:r>
            <a:r>
              <a:rPr lang="en-US" sz="2400" b="1" dirty="0" err="1"/>
              <a:t>key:value</a:t>
            </a:r>
            <a:r>
              <a:rPr lang="en-US" sz="2400" b="1" dirty="0"/>
              <a:t> Pairs in Dictionaries Using for Loop</a:t>
            </a:r>
            <a:br>
              <a:rPr lang="en-US" sz="2400" b="1" dirty="0"/>
            </a:br>
            <a:endParaRPr lang="en-US" sz="2400" b="1" dirty="0"/>
          </a:p>
        </p:txBody>
      </p:sp>
      <p:sp>
        <p:nvSpPr>
          <p:cNvPr id="3" name="Content Placeholder 2">
            <a:extLst>
              <a:ext uri="{FF2B5EF4-FFF2-40B4-BE49-F238E27FC236}">
                <a16:creationId xmlns:a16="http://schemas.microsoft.com/office/drawing/2014/main" xmlns="" id="{0718C563-C754-431B-AD13-B270C835F298}"/>
              </a:ext>
            </a:extLst>
          </p:cNvPr>
          <p:cNvSpPr>
            <a:spLocks noGrp="1"/>
          </p:cNvSpPr>
          <p:nvPr>
            <p:ph sz="quarter" idx="1"/>
          </p:nvPr>
        </p:nvSpPr>
        <p:spPr>
          <a:xfrm>
            <a:off x="838200" y="946010"/>
            <a:ext cx="10515600" cy="5230953"/>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281B1AF6-7318-4CBF-A172-CE77EDD4FDCB}"/>
              </a:ext>
            </a:extLst>
          </p:cNvPr>
          <p:cNvSpPr>
            <a:spLocks noGrp="1"/>
          </p:cNvSpPr>
          <p:nvPr>
            <p:ph type="sldNum" sz="quarter" idx="4294967295"/>
          </p:nvPr>
        </p:nvSpPr>
        <p:spPr>
          <a:xfrm>
            <a:off x="5977467" y="6540187"/>
            <a:ext cx="586619" cy="317813"/>
          </a:xfrm>
          <a:prstGeom prst="ellipse">
            <a:avLst/>
          </a:prstGeom>
        </p:spPr>
        <p:txBody>
          <a:bodyPr/>
          <a:lstStyle/>
          <a:p>
            <a:fld id="{6F42FDE4-A7DD-41A7-A0A6-9B649FB43336}" type="slidenum">
              <a:rPr lang="en-US" smtClean="0"/>
              <a:pPr/>
              <a:t>69</a:t>
            </a:fld>
            <a:endParaRPr lang="en-US" dirty="0"/>
          </a:p>
        </p:txBody>
      </p:sp>
      <p:pic>
        <p:nvPicPr>
          <p:cNvPr id="5" name="Picture 4">
            <a:extLst>
              <a:ext uri="{FF2B5EF4-FFF2-40B4-BE49-F238E27FC236}">
                <a16:creationId xmlns:a16="http://schemas.microsoft.com/office/drawing/2014/main" xmlns="" id="{A7F7BE84-DF1C-4074-BC83-1050F7B10A38}"/>
              </a:ext>
            </a:extLst>
          </p:cNvPr>
          <p:cNvPicPr>
            <a:picLocks noChangeAspect="1"/>
          </p:cNvPicPr>
          <p:nvPr/>
        </p:nvPicPr>
        <p:blipFill>
          <a:blip r:embed="rId2"/>
          <a:stretch>
            <a:fillRect/>
          </a:stretch>
        </p:blipFill>
        <p:spPr>
          <a:xfrm>
            <a:off x="1250205" y="1309234"/>
            <a:ext cx="5953125" cy="4619625"/>
          </a:xfrm>
          <a:prstGeom prst="rect">
            <a:avLst/>
          </a:prstGeom>
        </p:spPr>
      </p:pic>
      <p:pic>
        <p:nvPicPr>
          <p:cNvPr id="6" name="Picture 5">
            <a:extLst>
              <a:ext uri="{FF2B5EF4-FFF2-40B4-BE49-F238E27FC236}">
                <a16:creationId xmlns:a16="http://schemas.microsoft.com/office/drawing/2014/main" xmlns="" id="{C84F2EBC-7456-4AF5-8003-FDB724FD9F15}"/>
              </a:ext>
            </a:extLst>
          </p:cNvPr>
          <p:cNvPicPr>
            <a:picLocks noChangeAspect="1"/>
          </p:cNvPicPr>
          <p:nvPr/>
        </p:nvPicPr>
        <p:blipFill>
          <a:blip r:embed="rId3"/>
          <a:stretch>
            <a:fillRect/>
          </a:stretch>
        </p:blipFill>
        <p:spPr>
          <a:xfrm>
            <a:off x="7203330" y="1309234"/>
            <a:ext cx="3291958" cy="3275326"/>
          </a:xfrm>
          <a:prstGeom prst="rect">
            <a:avLst/>
          </a:prstGeom>
        </p:spPr>
      </p:pic>
    </p:spTree>
    <p:extLst>
      <p:ext uri="{BB962C8B-B14F-4D97-AF65-F5344CB8AC3E}">
        <p14:creationId xmlns:p14="http://schemas.microsoft.com/office/powerpoint/2010/main" val="3242819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&gt;&gt;&gt; letters = ("a", "b", "c")</a:t>
            </a:r>
          </a:p>
          <a:p>
            <a:pPr marL="0" indent="0">
              <a:buNone/>
            </a:pPr>
            <a:r>
              <a:rPr lang="en-IN" dirty="0" smtClean="0"/>
              <a:t> </a:t>
            </a:r>
            <a:r>
              <a:rPr lang="en-IN" dirty="0"/>
              <a:t>&gt;&gt;&gt; numbers = (1, 2, 3)</a:t>
            </a:r>
          </a:p>
          <a:p>
            <a:pPr marL="0" indent="0">
              <a:buNone/>
            </a:pPr>
            <a:r>
              <a:rPr lang="en-IN" dirty="0" smtClean="0"/>
              <a:t>&gt;&gt;&gt; </a:t>
            </a:r>
            <a:r>
              <a:rPr lang="en-IN" dirty="0" err="1"/>
              <a:t>nested_tuples</a:t>
            </a:r>
            <a:r>
              <a:rPr lang="en-IN" dirty="0"/>
              <a:t> = (letters, numbers</a:t>
            </a:r>
            <a:r>
              <a:rPr lang="en-IN" dirty="0" smtClean="0"/>
              <a:t>)</a:t>
            </a:r>
          </a:p>
          <a:p>
            <a:pPr marL="0" indent="0">
              <a:buNone/>
            </a:pPr>
            <a:r>
              <a:rPr lang="en-IN" dirty="0"/>
              <a:t>&gt;&gt;&gt; </a:t>
            </a:r>
            <a:r>
              <a:rPr lang="en-IN" dirty="0" err="1"/>
              <a:t>nested_tuples</a:t>
            </a:r>
            <a:endParaRPr lang="en-IN" dirty="0"/>
          </a:p>
          <a:p>
            <a:pPr marL="0" indent="0">
              <a:buNone/>
            </a:pPr>
            <a:r>
              <a:rPr lang="en-IN" dirty="0"/>
              <a:t>(('a', 'b', 'c'), (1, 2, 3))</a:t>
            </a:r>
          </a:p>
          <a:p>
            <a:pPr marL="0" indent="0">
              <a:buNone/>
            </a:pPr>
            <a:r>
              <a:rPr lang="en-IN" dirty="0" smtClean="0"/>
              <a:t>&gt;&gt;&gt; </a:t>
            </a:r>
            <a:r>
              <a:rPr lang="en-IN" dirty="0"/>
              <a:t>tuple("wolverine")</a:t>
            </a:r>
          </a:p>
          <a:p>
            <a:pPr marL="0" indent="0">
              <a:buNone/>
            </a:pPr>
            <a:r>
              <a:rPr lang="en-IN" dirty="0"/>
              <a:t>('w', 'o', 'l', 'v', 'e', 'r', '</a:t>
            </a:r>
            <a:r>
              <a:rPr lang="en-IN" dirty="0" err="1"/>
              <a:t>i</a:t>
            </a:r>
            <a:r>
              <a:rPr lang="en-IN" dirty="0"/>
              <a:t>', 'n', 'e')</a:t>
            </a:r>
          </a:p>
        </p:txBody>
      </p:sp>
    </p:spTree>
    <p:extLst>
      <p:ext uri="{BB962C8B-B14F-4D97-AF65-F5344CB8AC3E}">
        <p14:creationId xmlns:p14="http://schemas.microsoft.com/office/powerpoint/2010/main" val="31029700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74E87-215E-4CC4-9302-46BB81ED8930}"/>
              </a:ext>
            </a:extLst>
          </p:cNvPr>
          <p:cNvSpPr>
            <a:spLocks noGrp="1"/>
          </p:cNvSpPr>
          <p:nvPr>
            <p:ph type="title"/>
          </p:nvPr>
        </p:nvSpPr>
        <p:spPr>
          <a:xfrm>
            <a:off x="838200" y="365126"/>
            <a:ext cx="10515600" cy="603704"/>
          </a:xfrm>
        </p:spPr>
        <p:txBody>
          <a:bodyPr>
            <a:normAutofit fontScale="90000"/>
          </a:bodyPr>
          <a:lstStyle/>
          <a:p>
            <a:r>
              <a:rPr lang="en-US" sz="2800" dirty="0"/>
              <a:t>Write Python Program to Check for the Presence of a Key in the Dictionary and to Sum All Its </a:t>
            </a:r>
            <a:r>
              <a:rPr lang="en-US" sz="2800" dirty="0" smtClean="0"/>
              <a:t>Values</a:t>
            </a:r>
            <a:endParaRPr lang="en-US" sz="2800" dirty="0"/>
          </a:p>
        </p:txBody>
      </p:sp>
      <p:sp>
        <p:nvSpPr>
          <p:cNvPr id="3" name="Content Placeholder 2">
            <a:extLst>
              <a:ext uri="{FF2B5EF4-FFF2-40B4-BE49-F238E27FC236}">
                <a16:creationId xmlns:a16="http://schemas.microsoft.com/office/drawing/2014/main" xmlns="" id="{05F569C7-E628-4EB1-99B2-83980AD79533}"/>
              </a:ext>
            </a:extLst>
          </p:cNvPr>
          <p:cNvSpPr>
            <a:spLocks noGrp="1"/>
          </p:cNvSpPr>
          <p:nvPr>
            <p:ph sz="quarter" idx="1"/>
          </p:nvPr>
        </p:nvSpPr>
        <p:spPr>
          <a:xfrm>
            <a:off x="838200" y="1226241"/>
            <a:ext cx="10515600" cy="5076587"/>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ED0CD5B7-A49E-4A83-AC1F-D9E70F4BB9E2}"/>
              </a:ext>
            </a:extLst>
          </p:cNvPr>
          <p:cNvSpPr>
            <a:spLocks noGrp="1"/>
          </p:cNvSpPr>
          <p:nvPr>
            <p:ph type="sldNum" sz="quarter" idx="4294967295"/>
          </p:nvPr>
        </p:nvSpPr>
        <p:spPr>
          <a:xfrm>
            <a:off x="5977467" y="6540187"/>
            <a:ext cx="232833" cy="163179"/>
          </a:xfrm>
          <a:prstGeom prst="ellipse">
            <a:avLst/>
          </a:prstGeom>
        </p:spPr>
        <p:txBody>
          <a:bodyPr/>
          <a:lstStyle/>
          <a:p>
            <a:fld id="{6F42FDE4-A7DD-41A7-A0A6-9B649FB43336}" type="slidenum">
              <a:rPr lang="en-US" smtClean="0"/>
              <a:pPr/>
              <a:t>70</a:t>
            </a:fld>
            <a:endParaRPr lang="en-US" dirty="0"/>
          </a:p>
        </p:txBody>
      </p:sp>
      <p:pic>
        <p:nvPicPr>
          <p:cNvPr id="5" name="Picture 4">
            <a:extLst>
              <a:ext uri="{FF2B5EF4-FFF2-40B4-BE49-F238E27FC236}">
                <a16:creationId xmlns:a16="http://schemas.microsoft.com/office/drawing/2014/main" xmlns="" id="{BEBA6795-31E2-40DC-90F9-7612FA8E0F56}"/>
              </a:ext>
            </a:extLst>
          </p:cNvPr>
          <p:cNvPicPr>
            <a:picLocks noChangeAspect="1"/>
          </p:cNvPicPr>
          <p:nvPr/>
        </p:nvPicPr>
        <p:blipFill>
          <a:blip r:embed="rId2"/>
          <a:stretch>
            <a:fillRect/>
          </a:stretch>
        </p:blipFill>
        <p:spPr>
          <a:xfrm>
            <a:off x="3071812" y="1226242"/>
            <a:ext cx="6276975" cy="4690338"/>
          </a:xfrm>
          <a:prstGeom prst="rect">
            <a:avLst/>
          </a:prstGeom>
        </p:spPr>
      </p:pic>
    </p:spTree>
    <p:extLst>
      <p:ext uri="{BB962C8B-B14F-4D97-AF65-F5344CB8AC3E}">
        <p14:creationId xmlns:p14="http://schemas.microsoft.com/office/powerpoint/2010/main" val="12823268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8B5409-5038-4B48-A681-46CBA135C7B5}"/>
              </a:ext>
            </a:extLst>
          </p:cNvPr>
          <p:cNvSpPr>
            <a:spLocks noGrp="1"/>
          </p:cNvSpPr>
          <p:nvPr>
            <p:ph type="title"/>
          </p:nvPr>
        </p:nvSpPr>
        <p:spPr>
          <a:xfrm>
            <a:off x="838200" y="365126"/>
            <a:ext cx="10515600" cy="734332"/>
          </a:xfrm>
        </p:spPr>
        <p:txBody>
          <a:bodyPr>
            <a:noAutofit/>
          </a:bodyPr>
          <a:lstStyle/>
          <a:p>
            <a:r>
              <a:rPr lang="en-US" sz="2800" dirty="0"/>
              <a:t>Write Python Program to Count the Number of Times an Item Appears in the </a:t>
            </a:r>
            <a:r>
              <a:rPr lang="en-US" sz="2800" dirty="0" smtClean="0"/>
              <a:t>List</a:t>
            </a:r>
            <a:endParaRPr lang="en-US" sz="2800" dirty="0"/>
          </a:p>
        </p:txBody>
      </p:sp>
      <p:sp>
        <p:nvSpPr>
          <p:cNvPr id="3" name="Content Placeholder 2">
            <a:extLst>
              <a:ext uri="{FF2B5EF4-FFF2-40B4-BE49-F238E27FC236}">
                <a16:creationId xmlns:a16="http://schemas.microsoft.com/office/drawing/2014/main" xmlns="" id="{E64D97F1-6A45-4136-A46E-B3863EBF35FF}"/>
              </a:ext>
            </a:extLst>
          </p:cNvPr>
          <p:cNvSpPr>
            <a:spLocks noGrp="1"/>
          </p:cNvSpPr>
          <p:nvPr>
            <p:ph sz="quarter" idx="1"/>
          </p:nvPr>
        </p:nvSpPr>
        <p:spPr>
          <a:xfrm>
            <a:off x="838200" y="1251857"/>
            <a:ext cx="10515600" cy="492510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55226B96-D512-4A19-93DA-AA7C520E44D4}"/>
              </a:ext>
            </a:extLst>
          </p:cNvPr>
          <p:cNvSpPr>
            <a:spLocks noGrp="1"/>
          </p:cNvSpPr>
          <p:nvPr>
            <p:ph type="sldNum" sz="quarter" idx="4294967295"/>
          </p:nvPr>
        </p:nvSpPr>
        <p:spPr>
          <a:xfrm>
            <a:off x="5977467" y="6540187"/>
            <a:ext cx="826104" cy="317813"/>
          </a:xfrm>
          <a:prstGeom prst="ellipse">
            <a:avLst/>
          </a:prstGeom>
        </p:spPr>
        <p:txBody>
          <a:bodyPr/>
          <a:lstStyle/>
          <a:p>
            <a:fld id="{6F42FDE4-A7DD-41A7-A0A6-9B649FB43336}" type="slidenum">
              <a:rPr lang="en-US" smtClean="0"/>
              <a:pPr/>
              <a:t>71</a:t>
            </a:fld>
            <a:endParaRPr lang="en-US" dirty="0"/>
          </a:p>
        </p:txBody>
      </p:sp>
      <p:pic>
        <p:nvPicPr>
          <p:cNvPr id="5" name="Picture 4">
            <a:extLst>
              <a:ext uri="{FF2B5EF4-FFF2-40B4-BE49-F238E27FC236}">
                <a16:creationId xmlns:a16="http://schemas.microsoft.com/office/drawing/2014/main" xmlns="" id="{7F9310C4-381B-447C-955A-0C3685D8FC48}"/>
              </a:ext>
            </a:extLst>
          </p:cNvPr>
          <p:cNvPicPr>
            <a:picLocks noChangeAspect="1"/>
          </p:cNvPicPr>
          <p:nvPr/>
        </p:nvPicPr>
        <p:blipFill>
          <a:blip r:embed="rId2"/>
          <a:stretch>
            <a:fillRect/>
          </a:stretch>
        </p:blipFill>
        <p:spPr>
          <a:xfrm>
            <a:off x="2535888" y="1674359"/>
            <a:ext cx="7957943" cy="3305175"/>
          </a:xfrm>
          <a:prstGeom prst="rect">
            <a:avLst/>
          </a:prstGeom>
        </p:spPr>
      </p:pic>
    </p:spTree>
    <p:extLst>
      <p:ext uri="{BB962C8B-B14F-4D97-AF65-F5344CB8AC3E}">
        <p14:creationId xmlns:p14="http://schemas.microsoft.com/office/powerpoint/2010/main" val="31430654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17A42-AA43-4016-A255-75E4530A24F4}"/>
              </a:ext>
            </a:extLst>
          </p:cNvPr>
          <p:cNvSpPr>
            <a:spLocks noGrp="1"/>
          </p:cNvSpPr>
          <p:nvPr>
            <p:ph type="title"/>
          </p:nvPr>
        </p:nvSpPr>
        <p:spPr>
          <a:xfrm>
            <a:off x="838200" y="365125"/>
            <a:ext cx="10515600" cy="934097"/>
          </a:xfrm>
        </p:spPr>
        <p:txBody>
          <a:bodyPr>
            <a:noAutofit/>
          </a:bodyPr>
          <a:lstStyle/>
          <a:p>
            <a:r>
              <a:rPr lang="en-US" sz="2800" dirty="0"/>
              <a:t>Write Python Program to Count the Number of Times Each Word Appears in a </a:t>
            </a:r>
            <a:r>
              <a:rPr lang="en-US" sz="2800" dirty="0" smtClean="0"/>
              <a:t>Sentence</a:t>
            </a:r>
            <a:endParaRPr lang="en-US" sz="2800" dirty="0"/>
          </a:p>
        </p:txBody>
      </p:sp>
      <p:sp>
        <p:nvSpPr>
          <p:cNvPr id="3" name="Content Placeholder 2">
            <a:extLst>
              <a:ext uri="{FF2B5EF4-FFF2-40B4-BE49-F238E27FC236}">
                <a16:creationId xmlns:a16="http://schemas.microsoft.com/office/drawing/2014/main" xmlns="" id="{681C8418-CDAE-4403-B661-51CFD650D910}"/>
              </a:ext>
            </a:extLst>
          </p:cNvPr>
          <p:cNvSpPr>
            <a:spLocks noGrp="1"/>
          </p:cNvSpPr>
          <p:nvPr>
            <p:ph sz="quarter" idx="1"/>
          </p:nvPr>
        </p:nvSpPr>
        <p:spPr>
          <a:xfrm>
            <a:off x="838200" y="1299222"/>
            <a:ext cx="10515600" cy="4877741"/>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27E61BFE-254D-43A0-B63B-9BD58C989D8E}"/>
              </a:ext>
            </a:extLst>
          </p:cNvPr>
          <p:cNvSpPr>
            <a:spLocks noGrp="1"/>
          </p:cNvSpPr>
          <p:nvPr>
            <p:ph type="sldNum" sz="quarter" idx="4294967295"/>
          </p:nvPr>
        </p:nvSpPr>
        <p:spPr>
          <a:xfrm>
            <a:off x="5977467" y="6540187"/>
            <a:ext cx="232833" cy="163179"/>
          </a:xfrm>
          <a:prstGeom prst="ellipse">
            <a:avLst/>
          </a:prstGeom>
        </p:spPr>
        <p:txBody>
          <a:bodyPr/>
          <a:lstStyle/>
          <a:p>
            <a:fld id="{6F42FDE4-A7DD-41A7-A0A6-9B649FB43336}" type="slidenum">
              <a:rPr lang="en-US" smtClean="0"/>
              <a:pPr/>
              <a:t>72</a:t>
            </a:fld>
            <a:endParaRPr lang="en-US" dirty="0"/>
          </a:p>
        </p:txBody>
      </p:sp>
      <p:pic>
        <p:nvPicPr>
          <p:cNvPr id="5" name="Picture 4">
            <a:extLst>
              <a:ext uri="{FF2B5EF4-FFF2-40B4-BE49-F238E27FC236}">
                <a16:creationId xmlns:a16="http://schemas.microsoft.com/office/drawing/2014/main" xmlns="" id="{33C0300C-0DAA-4554-B144-BA1A79F1781B}"/>
              </a:ext>
            </a:extLst>
          </p:cNvPr>
          <p:cNvPicPr>
            <a:picLocks noChangeAspect="1"/>
          </p:cNvPicPr>
          <p:nvPr/>
        </p:nvPicPr>
        <p:blipFill>
          <a:blip r:embed="rId2"/>
          <a:stretch>
            <a:fillRect/>
          </a:stretch>
        </p:blipFill>
        <p:spPr>
          <a:xfrm>
            <a:off x="2411089" y="1530869"/>
            <a:ext cx="8168271" cy="3877097"/>
          </a:xfrm>
          <a:prstGeom prst="rect">
            <a:avLst/>
          </a:prstGeom>
        </p:spPr>
      </p:pic>
    </p:spTree>
    <p:extLst>
      <p:ext uri="{BB962C8B-B14F-4D97-AF65-F5344CB8AC3E}">
        <p14:creationId xmlns:p14="http://schemas.microsoft.com/office/powerpoint/2010/main" val="20196524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E1A4A-DF5D-447F-846A-C6B13B9F793E}"/>
              </a:ext>
            </a:extLst>
          </p:cNvPr>
          <p:cNvSpPr>
            <a:spLocks noGrp="1"/>
          </p:cNvSpPr>
          <p:nvPr>
            <p:ph type="title"/>
          </p:nvPr>
        </p:nvSpPr>
        <p:spPr>
          <a:xfrm>
            <a:off x="838200" y="365126"/>
            <a:ext cx="10515600" cy="631756"/>
          </a:xfrm>
        </p:spPr>
        <p:txBody>
          <a:bodyPr>
            <a:noAutofit/>
          </a:bodyPr>
          <a:lstStyle/>
          <a:p>
            <a:r>
              <a:rPr lang="en-US" sz="2400" dirty="0"/>
              <a:t>Write Python Program to Count the Number of Characters in a String Using Dictionaries. Display the Keys and Their Values in Alphabetical Order.</a:t>
            </a:r>
            <a:br>
              <a:rPr lang="en-US" sz="2400" dirty="0"/>
            </a:br>
            <a:endParaRPr lang="en-US" sz="2400" dirty="0"/>
          </a:p>
        </p:txBody>
      </p:sp>
      <p:sp>
        <p:nvSpPr>
          <p:cNvPr id="3" name="Content Placeholder 2">
            <a:extLst>
              <a:ext uri="{FF2B5EF4-FFF2-40B4-BE49-F238E27FC236}">
                <a16:creationId xmlns:a16="http://schemas.microsoft.com/office/drawing/2014/main" xmlns="" id="{7251293D-5810-46CE-8F5F-FE6361454A29}"/>
              </a:ext>
            </a:extLst>
          </p:cNvPr>
          <p:cNvSpPr>
            <a:spLocks noGrp="1"/>
          </p:cNvSpPr>
          <p:nvPr>
            <p:ph sz="quarter" idx="1"/>
          </p:nvPr>
        </p:nvSpPr>
        <p:spPr/>
        <p:txBody>
          <a:bodyPr>
            <a:normAutofit fontScale="5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a:t>
            </a:r>
          </a:p>
          <a:p>
            <a:endParaRPr lang="en-US" dirty="0"/>
          </a:p>
        </p:txBody>
      </p:sp>
      <p:sp>
        <p:nvSpPr>
          <p:cNvPr id="4" name="Slide Number Placeholder 3">
            <a:extLst>
              <a:ext uri="{FF2B5EF4-FFF2-40B4-BE49-F238E27FC236}">
                <a16:creationId xmlns:a16="http://schemas.microsoft.com/office/drawing/2014/main" xmlns="" id="{916A03CE-5301-4E31-8D14-B33360D8A342}"/>
              </a:ext>
            </a:extLst>
          </p:cNvPr>
          <p:cNvSpPr>
            <a:spLocks noGrp="1"/>
          </p:cNvSpPr>
          <p:nvPr>
            <p:ph type="sldNum" sz="quarter" idx="4294967295"/>
          </p:nvPr>
        </p:nvSpPr>
        <p:spPr>
          <a:xfrm>
            <a:off x="5977467" y="6540187"/>
            <a:ext cx="232833" cy="163179"/>
          </a:xfrm>
          <a:prstGeom prst="ellipse">
            <a:avLst/>
          </a:prstGeom>
        </p:spPr>
        <p:txBody>
          <a:bodyPr/>
          <a:lstStyle/>
          <a:p>
            <a:fld id="{6F42FDE4-A7DD-41A7-A0A6-9B649FB43336}" type="slidenum">
              <a:rPr lang="en-US" smtClean="0"/>
              <a:pPr/>
              <a:t>73</a:t>
            </a:fld>
            <a:endParaRPr lang="en-US" dirty="0"/>
          </a:p>
        </p:txBody>
      </p:sp>
      <p:pic>
        <p:nvPicPr>
          <p:cNvPr id="5" name="Picture 4">
            <a:extLst>
              <a:ext uri="{FF2B5EF4-FFF2-40B4-BE49-F238E27FC236}">
                <a16:creationId xmlns:a16="http://schemas.microsoft.com/office/drawing/2014/main" xmlns="" id="{1AED34CB-F04D-47AC-833C-4A381A2094CF}"/>
              </a:ext>
            </a:extLst>
          </p:cNvPr>
          <p:cNvPicPr>
            <a:picLocks noChangeAspect="1"/>
          </p:cNvPicPr>
          <p:nvPr/>
        </p:nvPicPr>
        <p:blipFill>
          <a:blip r:embed="rId2"/>
          <a:stretch>
            <a:fillRect/>
          </a:stretch>
        </p:blipFill>
        <p:spPr>
          <a:xfrm>
            <a:off x="3944711" y="996882"/>
            <a:ext cx="6000750" cy="4710377"/>
          </a:xfrm>
          <a:prstGeom prst="rect">
            <a:avLst/>
          </a:prstGeom>
        </p:spPr>
      </p:pic>
    </p:spTree>
    <p:extLst>
      <p:ext uri="{BB962C8B-B14F-4D97-AF65-F5344CB8AC3E}">
        <p14:creationId xmlns:p14="http://schemas.microsoft.com/office/powerpoint/2010/main" val="14084569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805679-6DB6-45E2-9154-FAB6E081EF71}"/>
              </a:ext>
            </a:extLst>
          </p:cNvPr>
          <p:cNvSpPr>
            <a:spLocks noGrp="1"/>
          </p:cNvSpPr>
          <p:nvPr>
            <p:ph type="title"/>
          </p:nvPr>
        </p:nvSpPr>
        <p:spPr>
          <a:xfrm>
            <a:off x="838200" y="365125"/>
            <a:ext cx="10515600" cy="1017361"/>
          </a:xfrm>
        </p:spPr>
        <p:txBody>
          <a:bodyPr>
            <a:noAutofit/>
          </a:bodyPr>
          <a:lstStyle/>
          <a:p>
            <a:r>
              <a:rPr lang="en-US" sz="3200" dirty="0"/>
              <a:t>Write Python Program to Generate a Dictionary That Contains (</a:t>
            </a:r>
            <a:r>
              <a:rPr lang="en-US" sz="3200" dirty="0" err="1"/>
              <a:t>i</a:t>
            </a:r>
            <a:r>
              <a:rPr lang="en-US" sz="3200" dirty="0"/>
              <a:t>: </a:t>
            </a:r>
            <a:r>
              <a:rPr lang="en-US" sz="3200" dirty="0" err="1"/>
              <a:t>i</a:t>
            </a:r>
            <a:r>
              <a:rPr lang="en-US" sz="3200" dirty="0"/>
              <a:t>*</a:t>
            </a:r>
            <a:r>
              <a:rPr lang="en-US" sz="3200" dirty="0" err="1"/>
              <a:t>i</a:t>
            </a:r>
            <a:r>
              <a:rPr lang="en-US" sz="3200" dirty="0"/>
              <a:t>) Such that </a:t>
            </a:r>
            <a:r>
              <a:rPr lang="en-US" sz="3200" dirty="0" err="1"/>
              <a:t>i</a:t>
            </a:r>
            <a:r>
              <a:rPr lang="en-US" sz="3200" dirty="0"/>
              <a:t> Is a Number Ranging from 1 to </a:t>
            </a:r>
            <a:r>
              <a:rPr lang="en-US" sz="3200" dirty="0" smtClean="0"/>
              <a:t>n</a:t>
            </a:r>
            <a:endParaRPr lang="en-US" sz="3200" dirty="0"/>
          </a:p>
        </p:txBody>
      </p:sp>
      <p:sp>
        <p:nvSpPr>
          <p:cNvPr id="3" name="Content Placeholder 2">
            <a:extLst>
              <a:ext uri="{FF2B5EF4-FFF2-40B4-BE49-F238E27FC236}">
                <a16:creationId xmlns:a16="http://schemas.microsoft.com/office/drawing/2014/main" xmlns="" id="{87F6C4DE-BA9B-4CB9-92CF-E6A968B81E1E}"/>
              </a:ext>
            </a:extLst>
          </p:cNvPr>
          <p:cNvSpPr>
            <a:spLocks noGrp="1"/>
          </p:cNvSpPr>
          <p:nvPr>
            <p:ph sz="quarter"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CAE7272A-5BDF-4087-A177-E14833BFE9C7}"/>
              </a:ext>
            </a:extLst>
          </p:cNvPr>
          <p:cNvSpPr>
            <a:spLocks noGrp="1"/>
          </p:cNvSpPr>
          <p:nvPr>
            <p:ph type="sldNum" sz="quarter" idx="4294967295"/>
          </p:nvPr>
        </p:nvSpPr>
        <p:spPr>
          <a:xfrm>
            <a:off x="5977467" y="6540187"/>
            <a:ext cx="232833" cy="163179"/>
          </a:xfrm>
          <a:prstGeom prst="ellipse">
            <a:avLst/>
          </a:prstGeom>
        </p:spPr>
        <p:txBody>
          <a:bodyPr/>
          <a:lstStyle/>
          <a:p>
            <a:fld id="{6F42FDE4-A7DD-41A7-A0A6-9B649FB43336}" type="slidenum">
              <a:rPr lang="en-US" smtClean="0"/>
              <a:pPr/>
              <a:t>74</a:t>
            </a:fld>
            <a:endParaRPr lang="en-US" dirty="0"/>
          </a:p>
        </p:txBody>
      </p:sp>
      <p:pic>
        <p:nvPicPr>
          <p:cNvPr id="5" name="Picture 4">
            <a:extLst>
              <a:ext uri="{FF2B5EF4-FFF2-40B4-BE49-F238E27FC236}">
                <a16:creationId xmlns:a16="http://schemas.microsoft.com/office/drawing/2014/main" xmlns="" id="{95F34302-CB27-4EBF-AF44-DD52570AA776}"/>
              </a:ext>
            </a:extLst>
          </p:cNvPr>
          <p:cNvPicPr>
            <a:picLocks noChangeAspect="1"/>
          </p:cNvPicPr>
          <p:nvPr/>
        </p:nvPicPr>
        <p:blipFill>
          <a:blip r:embed="rId2"/>
          <a:stretch>
            <a:fillRect/>
          </a:stretch>
        </p:blipFill>
        <p:spPr>
          <a:xfrm>
            <a:off x="3348718" y="2024289"/>
            <a:ext cx="6162675" cy="3133725"/>
          </a:xfrm>
          <a:prstGeom prst="rect">
            <a:avLst/>
          </a:prstGeom>
        </p:spPr>
      </p:pic>
    </p:spTree>
    <p:extLst>
      <p:ext uri="{BB962C8B-B14F-4D97-AF65-F5344CB8AC3E}">
        <p14:creationId xmlns:p14="http://schemas.microsoft.com/office/powerpoint/2010/main" val="313960060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0633CB-33D4-4C00-A4FA-940046C873B6}"/>
              </a:ext>
            </a:extLst>
          </p:cNvPr>
          <p:cNvSpPr>
            <a:spLocks noGrp="1"/>
          </p:cNvSpPr>
          <p:nvPr>
            <p:ph type="title"/>
          </p:nvPr>
        </p:nvSpPr>
        <p:spPr>
          <a:xfrm>
            <a:off x="838200" y="365126"/>
            <a:ext cx="10515600" cy="810532"/>
          </a:xfrm>
        </p:spPr>
        <p:txBody>
          <a:bodyPr>
            <a:noAutofit/>
          </a:bodyPr>
          <a:lstStyle/>
          <a:p>
            <a:r>
              <a:rPr lang="en-US" sz="2800" dirty="0"/>
              <a:t>Write a Program That Accepts a Sentence and Calculate the Number of Digits, Uppercase and Lowercase Letters</a:t>
            </a:r>
            <a:r>
              <a:rPr lang="en-US" sz="2800" dirty="0" smtClean="0"/>
              <a:t>.</a:t>
            </a:r>
            <a:endParaRPr lang="en-US" sz="2800" dirty="0"/>
          </a:p>
        </p:txBody>
      </p:sp>
      <p:sp>
        <p:nvSpPr>
          <p:cNvPr id="3" name="Content Placeholder 2">
            <a:extLst>
              <a:ext uri="{FF2B5EF4-FFF2-40B4-BE49-F238E27FC236}">
                <a16:creationId xmlns:a16="http://schemas.microsoft.com/office/drawing/2014/main" xmlns="" id="{26375C78-8E6F-426E-A1BB-3A1F906CB747}"/>
              </a:ext>
            </a:extLst>
          </p:cNvPr>
          <p:cNvSpPr>
            <a:spLocks noGrp="1"/>
          </p:cNvSpPr>
          <p:nvPr>
            <p:ph sz="quarter" idx="1"/>
          </p:nvPr>
        </p:nvSpPr>
        <p:spPr/>
        <p:txBody>
          <a:bodyPr>
            <a:normAutofit fontScale="62500" lnSpcReduction="20000"/>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a</a:t>
            </a:r>
          </a:p>
        </p:txBody>
      </p:sp>
      <p:sp>
        <p:nvSpPr>
          <p:cNvPr id="4" name="Slide Number Placeholder 3">
            <a:extLst>
              <a:ext uri="{FF2B5EF4-FFF2-40B4-BE49-F238E27FC236}">
                <a16:creationId xmlns:a16="http://schemas.microsoft.com/office/drawing/2014/main" xmlns="" id="{5D440EA4-349A-4414-9C10-B73419A19D76}"/>
              </a:ext>
            </a:extLst>
          </p:cNvPr>
          <p:cNvSpPr>
            <a:spLocks noGrp="1"/>
          </p:cNvSpPr>
          <p:nvPr>
            <p:ph type="sldNum" sz="quarter" idx="4294967295"/>
          </p:nvPr>
        </p:nvSpPr>
        <p:spPr>
          <a:xfrm>
            <a:off x="5977467" y="6540187"/>
            <a:ext cx="232833" cy="163179"/>
          </a:xfrm>
          <a:prstGeom prst="ellipse">
            <a:avLst/>
          </a:prstGeom>
        </p:spPr>
        <p:txBody>
          <a:bodyPr/>
          <a:lstStyle/>
          <a:p>
            <a:fld id="{6F42FDE4-A7DD-41A7-A0A6-9B649FB43336}" type="slidenum">
              <a:rPr lang="en-US" smtClean="0"/>
              <a:pPr/>
              <a:t>75</a:t>
            </a:fld>
            <a:endParaRPr lang="en-US" dirty="0"/>
          </a:p>
        </p:txBody>
      </p:sp>
      <p:pic>
        <p:nvPicPr>
          <p:cNvPr id="5" name="Picture 4">
            <a:extLst>
              <a:ext uri="{FF2B5EF4-FFF2-40B4-BE49-F238E27FC236}">
                <a16:creationId xmlns:a16="http://schemas.microsoft.com/office/drawing/2014/main" xmlns="" id="{EF164574-7460-4963-9D16-AA657A1D2E27}"/>
              </a:ext>
            </a:extLst>
          </p:cNvPr>
          <p:cNvPicPr>
            <a:picLocks noChangeAspect="1"/>
          </p:cNvPicPr>
          <p:nvPr/>
        </p:nvPicPr>
        <p:blipFill>
          <a:blip r:embed="rId2"/>
          <a:stretch>
            <a:fillRect/>
          </a:stretch>
        </p:blipFill>
        <p:spPr>
          <a:xfrm>
            <a:off x="2339749" y="1321935"/>
            <a:ext cx="8924846" cy="4855028"/>
          </a:xfrm>
          <a:prstGeom prst="rect">
            <a:avLst/>
          </a:prstGeom>
        </p:spPr>
      </p:pic>
    </p:spTree>
    <p:extLst>
      <p:ext uri="{BB962C8B-B14F-4D97-AF65-F5344CB8AC3E}">
        <p14:creationId xmlns:p14="http://schemas.microsoft.com/office/powerpoint/2010/main" val="38002829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871A5A-EC91-4AFC-91FD-D28172306997}"/>
              </a:ext>
            </a:extLst>
          </p:cNvPr>
          <p:cNvSpPr>
            <a:spLocks noGrp="1"/>
          </p:cNvSpPr>
          <p:nvPr>
            <p:ph type="title"/>
          </p:nvPr>
        </p:nvSpPr>
        <p:spPr/>
        <p:txBody>
          <a:bodyPr>
            <a:noAutofit/>
          </a:bodyPr>
          <a:lstStyle/>
          <a:p>
            <a:r>
              <a:rPr lang="en-US" sz="2000" dirty="0"/>
              <a:t>Write a Python Program to Input Information for n number of Students as Given Below:</a:t>
            </a:r>
            <a:br>
              <a:rPr lang="en-US" sz="2000" dirty="0"/>
            </a:br>
            <a:r>
              <a:rPr lang="en-US" sz="2000" dirty="0"/>
              <a:t>a. Name b. Registration Number c. Total Marks</a:t>
            </a:r>
            <a:br>
              <a:rPr lang="en-US" sz="2000" dirty="0"/>
            </a:br>
            <a:r>
              <a:rPr lang="en-US" sz="2000" dirty="0"/>
              <a:t>The user has to specify a value for n number of students. The Program Should Output the Registration Number and Marks of a Specified Student Given His Name</a:t>
            </a:r>
            <a:br>
              <a:rPr lang="en-US" sz="2000" dirty="0"/>
            </a:br>
            <a:endParaRPr lang="en-US" sz="2000" dirty="0"/>
          </a:p>
        </p:txBody>
      </p:sp>
      <p:sp>
        <p:nvSpPr>
          <p:cNvPr id="3" name="Content Placeholder 2">
            <a:extLst>
              <a:ext uri="{FF2B5EF4-FFF2-40B4-BE49-F238E27FC236}">
                <a16:creationId xmlns:a16="http://schemas.microsoft.com/office/drawing/2014/main" xmlns="" id="{05349F68-EB63-4CE3-BB58-E314751AAFAC}"/>
              </a:ext>
            </a:extLst>
          </p:cNvPr>
          <p:cNvSpPr>
            <a:spLocks noGrp="1"/>
          </p:cNvSpPr>
          <p:nvPr>
            <p:ph sz="quarter"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a:t>
            </a:r>
          </a:p>
        </p:txBody>
      </p:sp>
      <p:sp>
        <p:nvSpPr>
          <p:cNvPr id="4" name="Slide Number Placeholder 3">
            <a:extLst>
              <a:ext uri="{FF2B5EF4-FFF2-40B4-BE49-F238E27FC236}">
                <a16:creationId xmlns:a16="http://schemas.microsoft.com/office/drawing/2014/main" xmlns="" id="{E879C6ED-0993-48C0-8027-347232B2B061}"/>
              </a:ext>
            </a:extLst>
          </p:cNvPr>
          <p:cNvSpPr>
            <a:spLocks noGrp="1"/>
          </p:cNvSpPr>
          <p:nvPr>
            <p:ph type="sldNum" sz="quarter" idx="4294967295"/>
          </p:nvPr>
        </p:nvSpPr>
        <p:spPr>
          <a:xfrm>
            <a:off x="5977467" y="6540187"/>
            <a:ext cx="232833" cy="163179"/>
          </a:xfrm>
          <a:prstGeom prst="ellipse">
            <a:avLst/>
          </a:prstGeom>
        </p:spPr>
        <p:txBody>
          <a:bodyPr/>
          <a:lstStyle/>
          <a:p>
            <a:fld id="{6F42FDE4-A7DD-41A7-A0A6-9B649FB43336}" type="slidenum">
              <a:rPr lang="en-US" smtClean="0"/>
              <a:pPr/>
              <a:t>76</a:t>
            </a:fld>
            <a:endParaRPr lang="en-US" dirty="0"/>
          </a:p>
        </p:txBody>
      </p:sp>
      <p:pic>
        <p:nvPicPr>
          <p:cNvPr id="5" name="Picture 4">
            <a:extLst>
              <a:ext uri="{FF2B5EF4-FFF2-40B4-BE49-F238E27FC236}">
                <a16:creationId xmlns:a16="http://schemas.microsoft.com/office/drawing/2014/main" xmlns="" id="{03A1F4CA-8C35-427B-8448-D488672C988D}"/>
              </a:ext>
            </a:extLst>
          </p:cNvPr>
          <p:cNvPicPr>
            <a:picLocks noChangeAspect="1"/>
          </p:cNvPicPr>
          <p:nvPr/>
        </p:nvPicPr>
        <p:blipFill>
          <a:blip r:embed="rId2"/>
          <a:stretch>
            <a:fillRect/>
          </a:stretch>
        </p:blipFill>
        <p:spPr>
          <a:xfrm>
            <a:off x="2202317" y="1780059"/>
            <a:ext cx="8201025" cy="4085155"/>
          </a:xfrm>
          <a:prstGeom prst="rect">
            <a:avLst/>
          </a:prstGeom>
        </p:spPr>
      </p:pic>
    </p:spTree>
    <p:extLst>
      <p:ext uri="{BB962C8B-B14F-4D97-AF65-F5344CB8AC3E}">
        <p14:creationId xmlns:p14="http://schemas.microsoft.com/office/powerpoint/2010/main" val="24845342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186363-BD0E-4D34-AF06-86B623009D26}"/>
              </a:ext>
            </a:extLst>
          </p:cNvPr>
          <p:cNvSpPr>
            <a:spLocks noGrp="1"/>
          </p:cNvSpPr>
          <p:nvPr>
            <p:ph type="title"/>
          </p:nvPr>
        </p:nvSpPr>
        <p:spPr>
          <a:xfrm>
            <a:off x="838200" y="365126"/>
            <a:ext cx="10515600" cy="516618"/>
          </a:xfrm>
        </p:spPr>
        <p:txBody>
          <a:bodyPr>
            <a:normAutofit fontScale="90000"/>
          </a:bodyPr>
          <a:lstStyle/>
          <a:p>
            <a:r>
              <a:rPr lang="en-US" dirty="0"/>
              <a:t>Program to Demonstrate Nested </a:t>
            </a:r>
            <a:r>
              <a:rPr lang="en-US" dirty="0" smtClean="0"/>
              <a:t>Dictionaries</a:t>
            </a:r>
            <a:endParaRPr lang="en-US" dirty="0"/>
          </a:p>
        </p:txBody>
      </p:sp>
      <p:sp>
        <p:nvSpPr>
          <p:cNvPr id="4" name="Slide Number Placeholder 3">
            <a:extLst>
              <a:ext uri="{FF2B5EF4-FFF2-40B4-BE49-F238E27FC236}">
                <a16:creationId xmlns:a16="http://schemas.microsoft.com/office/drawing/2014/main" xmlns="" id="{E791062B-DA9D-48F1-AEA0-362CC0C0B9FC}"/>
              </a:ext>
            </a:extLst>
          </p:cNvPr>
          <p:cNvSpPr>
            <a:spLocks noGrp="1"/>
          </p:cNvSpPr>
          <p:nvPr>
            <p:ph type="sldNum" sz="quarter" idx="4294967295"/>
          </p:nvPr>
        </p:nvSpPr>
        <p:spPr>
          <a:xfrm>
            <a:off x="5977467" y="6540187"/>
            <a:ext cx="232833" cy="163179"/>
          </a:xfrm>
          <a:prstGeom prst="ellipse">
            <a:avLst/>
          </a:prstGeom>
        </p:spPr>
        <p:txBody>
          <a:bodyPr/>
          <a:lstStyle/>
          <a:p>
            <a:fld id="{6F42FDE4-A7DD-41A7-A0A6-9B649FB43336}" type="slidenum">
              <a:rPr lang="en-US" smtClean="0"/>
              <a:pPr/>
              <a:t>77</a:t>
            </a:fld>
            <a:endParaRPr lang="en-US" dirty="0"/>
          </a:p>
        </p:txBody>
      </p:sp>
      <p:pic>
        <p:nvPicPr>
          <p:cNvPr id="5" name="Picture 4">
            <a:extLst>
              <a:ext uri="{FF2B5EF4-FFF2-40B4-BE49-F238E27FC236}">
                <a16:creationId xmlns:a16="http://schemas.microsoft.com/office/drawing/2014/main" xmlns="" id="{FB46AC82-C578-4E53-ABBE-CE4C85A1BF82}"/>
              </a:ext>
            </a:extLst>
          </p:cNvPr>
          <p:cNvPicPr>
            <a:picLocks noChangeAspect="1"/>
          </p:cNvPicPr>
          <p:nvPr/>
        </p:nvPicPr>
        <p:blipFill>
          <a:blip r:embed="rId2"/>
          <a:stretch>
            <a:fillRect/>
          </a:stretch>
        </p:blipFill>
        <p:spPr>
          <a:xfrm>
            <a:off x="2779259" y="1169384"/>
            <a:ext cx="7362825" cy="5007579"/>
          </a:xfrm>
          <a:prstGeom prst="rect">
            <a:avLst/>
          </a:prstGeom>
        </p:spPr>
      </p:pic>
    </p:spTree>
    <p:extLst>
      <p:ext uri="{BB962C8B-B14F-4D97-AF65-F5344CB8AC3E}">
        <p14:creationId xmlns:p14="http://schemas.microsoft.com/office/powerpoint/2010/main" val="4037478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050" y="212725"/>
            <a:ext cx="10515600" cy="644525"/>
          </a:xfrm>
        </p:spPr>
        <p:txBody>
          <a:bodyPr>
            <a:normAutofit fontScale="90000"/>
          </a:bodyPr>
          <a:lstStyle/>
          <a:p>
            <a:r>
              <a:rPr lang="en-IN" b="1" dirty="0"/>
              <a:t>Indexing and Slicing in Tuples</a:t>
            </a:r>
            <a:endParaRPr lang="en-IN" dirty="0"/>
          </a:p>
        </p:txBody>
      </p:sp>
      <p:sp>
        <p:nvSpPr>
          <p:cNvPr id="3" name="Content Placeholder 2"/>
          <p:cNvSpPr>
            <a:spLocks noGrp="1"/>
          </p:cNvSpPr>
          <p:nvPr>
            <p:ph idx="1"/>
          </p:nvPr>
        </p:nvSpPr>
        <p:spPr>
          <a:xfrm>
            <a:off x="457200" y="942665"/>
            <a:ext cx="11468100" cy="5657850"/>
          </a:xfrm>
        </p:spPr>
        <p:txBody>
          <a:bodyPr>
            <a:normAutofit fontScale="92500"/>
          </a:bodyPr>
          <a:lstStyle/>
          <a:p>
            <a:r>
              <a:rPr lang="en-IN" dirty="0"/>
              <a:t>The syntax for accessing an item in a tuple </a:t>
            </a:r>
            <a:r>
              <a:rPr lang="en-IN" dirty="0" smtClean="0"/>
              <a:t>is,  </a:t>
            </a:r>
            <a:r>
              <a:rPr lang="en-IN" b="1" i="1" dirty="0" err="1" smtClean="0"/>
              <a:t>tuple_name</a:t>
            </a:r>
            <a:r>
              <a:rPr lang="en-IN" b="1" i="1" dirty="0" smtClean="0"/>
              <a:t>[index]</a:t>
            </a:r>
          </a:p>
          <a:p>
            <a:pPr marL="0" indent="0">
              <a:buNone/>
            </a:pPr>
            <a:r>
              <a:rPr lang="en-IN" dirty="0"/>
              <a:t>where index should always be an integer value and indicates the item to be selected</a:t>
            </a:r>
            <a:r>
              <a:rPr lang="en-IN" dirty="0" smtClean="0"/>
              <a:t>.</a:t>
            </a:r>
          </a:p>
          <a:p>
            <a:pPr marL="0" indent="0">
              <a:buNone/>
            </a:pPr>
            <a:endParaRPr lang="en-GB" dirty="0"/>
          </a:p>
          <a:p>
            <a:pPr marL="0" indent="0">
              <a:buNone/>
            </a:pPr>
            <a:endParaRPr lang="en-GB" dirty="0" smtClean="0"/>
          </a:p>
          <a:p>
            <a:pPr marL="0" indent="0">
              <a:buNone/>
            </a:pPr>
            <a:endParaRPr lang="en-IN" dirty="0" smtClean="0"/>
          </a:p>
          <a:p>
            <a:pPr marL="0" indent="0">
              <a:buNone/>
            </a:pPr>
            <a:endParaRPr lang="en-IN" dirty="0" smtClean="0"/>
          </a:p>
          <a:p>
            <a:pPr marL="0" indent="0">
              <a:buNone/>
            </a:pPr>
            <a:r>
              <a:rPr lang="en-IN" dirty="0" smtClean="0"/>
              <a:t>&gt;&gt;&gt; </a:t>
            </a:r>
            <a:r>
              <a:rPr lang="en-IN" dirty="0" err="1"/>
              <a:t>holy_places</a:t>
            </a:r>
            <a:r>
              <a:rPr lang="en-IN" dirty="0"/>
              <a:t> = </a:t>
            </a:r>
            <a:r>
              <a:rPr lang="en-IN" sz="2200" dirty="0"/>
              <a:t>("</a:t>
            </a:r>
            <a:r>
              <a:rPr lang="en-IN" sz="2200" dirty="0" err="1"/>
              <a:t>jerusalem</a:t>
            </a:r>
            <a:r>
              <a:rPr lang="en-IN" sz="2200" dirty="0"/>
              <a:t>", "</a:t>
            </a:r>
            <a:r>
              <a:rPr lang="en-IN" sz="2200" dirty="0" err="1"/>
              <a:t>kashivishwanath</a:t>
            </a:r>
            <a:r>
              <a:rPr lang="en-IN" sz="2200" dirty="0"/>
              <a:t>", "</a:t>
            </a:r>
            <a:r>
              <a:rPr lang="en-IN" sz="2200" dirty="0" err="1"/>
              <a:t>harmandirsahib</a:t>
            </a:r>
            <a:r>
              <a:rPr lang="en-IN" sz="2200" dirty="0"/>
              <a:t>", "</a:t>
            </a:r>
            <a:r>
              <a:rPr lang="en-IN" sz="2200" dirty="0" err="1"/>
              <a:t>bethlehem</a:t>
            </a:r>
            <a:r>
              <a:rPr lang="en-IN" sz="2200" dirty="0" smtClean="0"/>
              <a:t>", "</a:t>
            </a:r>
            <a:r>
              <a:rPr lang="en-IN" sz="2200" dirty="0" err="1"/>
              <a:t>mahabodhi</a:t>
            </a:r>
            <a:r>
              <a:rPr lang="en-IN" sz="2200" dirty="0"/>
              <a:t>")</a:t>
            </a:r>
          </a:p>
          <a:p>
            <a:pPr marL="0" indent="0">
              <a:buNone/>
            </a:pPr>
            <a:r>
              <a:rPr lang="en-IN" dirty="0" smtClean="0"/>
              <a:t>&gt;&gt;&gt; </a:t>
            </a:r>
            <a:r>
              <a:rPr lang="en-IN" dirty="0" err="1"/>
              <a:t>holy_places</a:t>
            </a:r>
            <a:endParaRPr lang="en-IN" dirty="0"/>
          </a:p>
          <a:p>
            <a:pPr marL="0" indent="0">
              <a:buNone/>
            </a:pPr>
            <a:r>
              <a:rPr lang="en-IN" dirty="0" smtClean="0"/>
              <a:t>&gt;&gt;&gt; </a:t>
            </a:r>
            <a:r>
              <a:rPr lang="en-IN" dirty="0" err="1"/>
              <a:t>holy_places</a:t>
            </a:r>
            <a:r>
              <a:rPr lang="en-IN" dirty="0"/>
              <a:t>[0]</a:t>
            </a:r>
          </a:p>
          <a:p>
            <a:pPr marL="0" indent="0">
              <a:buNone/>
            </a:pPr>
            <a:r>
              <a:rPr lang="en-IN" dirty="0" smtClean="0"/>
              <a:t>&gt;&gt;&gt; </a:t>
            </a:r>
            <a:r>
              <a:rPr lang="en-IN" dirty="0" err="1"/>
              <a:t>holy_places</a:t>
            </a:r>
            <a:r>
              <a:rPr lang="en-IN" dirty="0"/>
              <a:t>[5</a:t>
            </a:r>
            <a:r>
              <a:rPr lang="en-IN" dirty="0" smtClean="0"/>
              <a:t>]</a:t>
            </a:r>
          </a:p>
          <a:p>
            <a:pPr marL="0" indent="0">
              <a:buNone/>
            </a:pPr>
            <a:r>
              <a:rPr lang="en-IN" dirty="0"/>
              <a:t>&gt;&gt;&gt; </a:t>
            </a:r>
            <a:r>
              <a:rPr lang="en-IN" dirty="0" err="1"/>
              <a:t>holy_places</a:t>
            </a:r>
            <a:r>
              <a:rPr lang="en-IN" dirty="0"/>
              <a:t>[0]==</a:t>
            </a:r>
            <a:r>
              <a:rPr lang="en-IN" dirty="0" err="1"/>
              <a:t>holy_places</a:t>
            </a:r>
            <a:r>
              <a:rPr lang="en-IN" dirty="0"/>
              <a:t>[-5]</a:t>
            </a:r>
            <a:endParaRPr lang="en-IN" dirty="0" smtClean="0"/>
          </a:p>
          <a:p>
            <a:pPr marL="0" indent="0">
              <a:buNone/>
            </a:pPr>
            <a:endParaRPr lang="en-IN" dirty="0" smtClean="0"/>
          </a:p>
          <a:p>
            <a:pPr marL="0" indent="0">
              <a:buNone/>
            </a:pPr>
            <a:endParaRPr lang="en-IN" dirty="0" smtClean="0"/>
          </a:p>
          <a:p>
            <a:pPr marL="0" indent="0">
              <a:buNone/>
            </a:pPr>
            <a:endParaRPr lang="en-IN" dirty="0"/>
          </a:p>
        </p:txBody>
      </p:sp>
      <p:pic>
        <p:nvPicPr>
          <p:cNvPr id="5" name="Picture 4">
            <a:extLst>
              <a:ext uri="{FF2B5EF4-FFF2-40B4-BE49-F238E27FC236}">
                <a16:creationId xmlns="" xmlns:a16="http://schemas.microsoft.com/office/drawing/2014/main" id="{5E220F35-06A7-4B8B-89B4-136C3D7AD6F3}"/>
              </a:ext>
            </a:extLst>
          </p:cNvPr>
          <p:cNvPicPr>
            <a:picLocks noChangeAspect="1"/>
          </p:cNvPicPr>
          <p:nvPr/>
        </p:nvPicPr>
        <p:blipFill>
          <a:blip r:embed="rId2"/>
          <a:stretch>
            <a:fillRect/>
          </a:stretch>
        </p:blipFill>
        <p:spPr>
          <a:xfrm>
            <a:off x="529390" y="3035120"/>
            <a:ext cx="11395910" cy="736470"/>
          </a:xfrm>
          <a:prstGeom prst="rect">
            <a:avLst/>
          </a:prstGeom>
        </p:spPr>
      </p:pic>
      <p:pic>
        <p:nvPicPr>
          <p:cNvPr id="6" name="Picture 5">
            <a:extLst>
              <a:ext uri="{FF2B5EF4-FFF2-40B4-BE49-F238E27FC236}">
                <a16:creationId xmlns="" xmlns:a16="http://schemas.microsoft.com/office/drawing/2014/main" id="{CF5D95C2-8A6B-45B5-8353-73AA51DCCAFB}"/>
              </a:ext>
            </a:extLst>
          </p:cNvPr>
          <p:cNvPicPr>
            <a:picLocks noChangeAspect="1"/>
          </p:cNvPicPr>
          <p:nvPr/>
        </p:nvPicPr>
        <p:blipFill>
          <a:blip r:embed="rId3"/>
          <a:stretch>
            <a:fillRect/>
          </a:stretch>
        </p:blipFill>
        <p:spPr>
          <a:xfrm>
            <a:off x="493296" y="2042721"/>
            <a:ext cx="11395907" cy="886298"/>
          </a:xfrm>
          <a:prstGeom prst="rect">
            <a:avLst/>
          </a:prstGeom>
        </p:spPr>
      </p:pic>
    </p:spTree>
    <p:extLst>
      <p:ext uri="{BB962C8B-B14F-4D97-AF65-F5344CB8AC3E}">
        <p14:creationId xmlns:p14="http://schemas.microsoft.com/office/powerpoint/2010/main" val="1737732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IN" dirty="0"/>
              <a:t>Slicing in tuples</a:t>
            </a:r>
          </a:p>
        </p:txBody>
      </p:sp>
      <p:sp>
        <p:nvSpPr>
          <p:cNvPr id="4" name="Content Placeholder 2">
            <a:extLst>
              <a:ext uri="{FF2B5EF4-FFF2-40B4-BE49-F238E27FC236}">
                <a16:creationId xmlns="" xmlns:a16="http://schemas.microsoft.com/office/drawing/2014/main" id="{F35F8ABB-919B-4393-AC0F-173E64A99330}"/>
              </a:ext>
            </a:extLst>
          </p:cNvPr>
          <p:cNvSpPr>
            <a:spLocks noGrp="1"/>
          </p:cNvSpPr>
          <p:nvPr>
            <p:ph idx="1"/>
          </p:nvPr>
        </p:nvSpPr>
        <p:spPr>
          <a:xfrm>
            <a:off x="838200" y="1143000"/>
            <a:ext cx="10515600" cy="5033963"/>
          </a:xfrm>
        </p:spPr>
        <p:txBody>
          <a:bodyPr>
            <a:normAutofit/>
          </a:bodyPr>
          <a:lstStyle/>
          <a:p>
            <a:r>
              <a:rPr lang="en-US" dirty="0"/>
              <a:t>Slicing of tuples is allowed in Python wherein a part of the tuple can be extracted by specifying an index range along with the colon (:) operator, which itself results as tuple type.</a:t>
            </a:r>
          </a:p>
          <a:p>
            <a:r>
              <a:rPr lang="en-US" dirty="0"/>
              <a:t>The syntax for tuple slicing is,</a:t>
            </a:r>
          </a:p>
          <a:p>
            <a:pPr marL="0" indent="0">
              <a:buNone/>
            </a:pPr>
            <a:r>
              <a:rPr lang="en-US" dirty="0"/>
              <a:t>		</a:t>
            </a:r>
            <a:r>
              <a:rPr lang="en-US" b="1" i="1" dirty="0" err="1"/>
              <a:t>tuple_name</a:t>
            </a:r>
            <a:r>
              <a:rPr lang="en-US" b="1" i="1" dirty="0"/>
              <a:t>[</a:t>
            </a:r>
            <a:r>
              <a:rPr lang="en-US" b="1" i="1" dirty="0" err="1"/>
              <a:t>start:stop</a:t>
            </a:r>
            <a:r>
              <a:rPr lang="en-US" b="1" i="1" dirty="0"/>
              <a:t>[:step]]</a:t>
            </a:r>
          </a:p>
          <a:p>
            <a:r>
              <a:rPr lang="en-US" dirty="0"/>
              <a:t>where both start and stop are integer values (positive or negative values). </a:t>
            </a:r>
          </a:p>
          <a:p>
            <a:r>
              <a:rPr lang="en-US" dirty="0"/>
              <a:t>Tuple slicing returns a part of the tuple from the start index value to stop index value, which includes the start index value but excludes the stop index value. </a:t>
            </a:r>
          </a:p>
          <a:p>
            <a:r>
              <a:rPr lang="en-US" dirty="0"/>
              <a:t>The step specifies the increment value to slice by and it is optional.</a:t>
            </a:r>
          </a:p>
        </p:txBody>
      </p:sp>
    </p:spTree>
    <p:extLst>
      <p:ext uri="{BB962C8B-B14F-4D97-AF65-F5344CB8AC3E}">
        <p14:creationId xmlns:p14="http://schemas.microsoft.com/office/powerpoint/2010/main" val="1912503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1331</TotalTime>
  <Words>4063</Words>
  <Application>Microsoft Office PowerPoint</Application>
  <PresentationFormat>Widescreen</PresentationFormat>
  <Paragraphs>553</Paragraphs>
  <Slides>77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Calibri Light</vt:lpstr>
      <vt:lpstr>PalatinoLTStd-Roman</vt:lpstr>
      <vt:lpstr>STIXGeneral-Regular</vt:lpstr>
      <vt:lpstr>Office Theme</vt:lpstr>
      <vt:lpstr>Tuples ( ) and Sets{ }: Creating Tuples</vt:lpstr>
      <vt:lpstr>syntax for creating a tuple is</vt:lpstr>
      <vt:lpstr>Empty and nested tuple</vt:lpstr>
      <vt:lpstr>Basic Tuple Operations</vt:lpstr>
      <vt:lpstr>Basic Tuple Operations</vt:lpstr>
      <vt:lpstr>The tuple() Function</vt:lpstr>
      <vt:lpstr>PowerPoint Presentation</vt:lpstr>
      <vt:lpstr>Indexing and Slicing in Tuples</vt:lpstr>
      <vt:lpstr>Slicing in tuples</vt:lpstr>
      <vt:lpstr>Slicing in tuples</vt:lpstr>
      <vt:lpstr>PowerPoint Presentation</vt:lpstr>
      <vt:lpstr>Built-In Functions Used on Tuples</vt:lpstr>
      <vt:lpstr>Built-in functions Used on Tuples</vt:lpstr>
      <vt:lpstr>Relation between Tuples and Lists</vt:lpstr>
      <vt:lpstr>PowerPoint Presentation</vt:lpstr>
      <vt:lpstr>PowerPoint Presentation</vt:lpstr>
      <vt:lpstr>PowerPoint Presentation</vt:lpstr>
      <vt:lpstr>Tuple Methods &gt;&gt;&gt; dir(tuple)</vt:lpstr>
      <vt:lpstr>Tuple Packing and Unpacking</vt:lpstr>
      <vt:lpstr>Program to Iterate Over Items in Tuples Using for Loop</vt:lpstr>
      <vt:lpstr>Using zip() Function</vt:lpstr>
      <vt:lpstr>PowerPoint Presentation</vt:lpstr>
      <vt:lpstr>PowerPoint Presentation</vt:lpstr>
      <vt:lpstr>Populating tuples with items</vt:lpstr>
      <vt:lpstr> Write Python Program to Swap Two Numbers Without Using Intermediate/Temporary Variables. Prompt the User for Input </vt:lpstr>
      <vt:lpstr> Program to Demonstrate the Return of Multiple Values from a Function </vt:lpstr>
      <vt:lpstr>    Write Pythonic Code to Sort a Sequence of Names according to Their Alphabetical Order Without Using sort() Function   </vt:lpstr>
      <vt:lpstr>Sets</vt:lpstr>
      <vt:lpstr>Sets</vt:lpstr>
      <vt:lpstr>PowerPoint Presentation</vt:lpstr>
      <vt:lpstr> Set Methods   &gt;&gt;&gt; dir(set) </vt:lpstr>
      <vt:lpstr>PowerPoint Presentation</vt:lpstr>
      <vt:lpstr>PowerPoint Presentation</vt:lpstr>
      <vt:lpstr>Various Set Methods</vt:lpstr>
      <vt:lpstr>Various Set Methods</vt:lpstr>
      <vt:lpstr>Traversing of Sets</vt:lpstr>
      <vt:lpstr>Write a Function Which Receives a Variable Number of Strings as Arguments. Find Unique Characters in Each String</vt:lpstr>
      <vt:lpstr>Write a Python Program That Accepts a Sentence as Input and Removes All Duplicate Words. Print the Sorted Words</vt:lpstr>
      <vt:lpstr>Frozenset</vt:lpstr>
      <vt:lpstr>PowerPoint Presentation</vt:lpstr>
      <vt:lpstr> Summary </vt:lpstr>
      <vt:lpstr>Dictionaries</vt:lpstr>
      <vt:lpstr>Creating Dictionary</vt:lpstr>
      <vt:lpstr>PowerPoint Presentation</vt:lpstr>
      <vt:lpstr>Creating dictionaries</vt:lpstr>
      <vt:lpstr>Dictionaries and their associated values</vt:lpstr>
      <vt:lpstr>PowerPoint Presentation</vt:lpstr>
      <vt:lpstr>Accessing and Modifying key:value Pairs in Dictionaries</vt:lpstr>
      <vt:lpstr>Adding and Modifying key:value pairs</vt:lpstr>
      <vt:lpstr>Check for the presence of a key in the dictionary</vt:lpstr>
      <vt:lpstr>The dict() Function</vt:lpstr>
      <vt:lpstr>Built-in functions used on dictionaries</vt:lpstr>
      <vt:lpstr>PowerPoint Presentation</vt:lpstr>
      <vt:lpstr>PowerPoint Presentation</vt:lpstr>
      <vt:lpstr>Dictionary Methods-   &gt;&gt;&gt; dir(dict)</vt:lpstr>
      <vt:lpstr>Dictionary Methods-   &gt;&gt;&gt; dir(dict)</vt:lpstr>
      <vt:lpstr>Dictionary Methods-   &gt;&gt;&gt; dir(dict)</vt:lpstr>
      <vt:lpstr>Dictionary Methods</vt:lpstr>
      <vt:lpstr>PowerPoint Presentation</vt:lpstr>
      <vt:lpstr>PowerPoint Presentation</vt:lpstr>
      <vt:lpstr>PowerPoint Presentation</vt:lpstr>
      <vt:lpstr>The del Statement</vt:lpstr>
      <vt:lpstr>Write Python Program to Generate a Dictionary That Contains    (i: i*i) Such that i Is a Number Ranging from 1 to n.</vt:lpstr>
      <vt:lpstr>#Program to Dynamically Build User Input as a List #Method 1</vt:lpstr>
      <vt:lpstr>#Program to Dynamically Build User Input as a List #Method 2</vt:lpstr>
      <vt:lpstr>#Program to Dynamically Build User Input as a List #Method 3</vt:lpstr>
      <vt:lpstr>Write a Python Program to Input Information for n number of Students as Given Below:      a. Name          b. Registration Number    c. Total Marks. The user has to specify a value for n number of students. The Program Should Output the Registration Number and Marks of a Specified Student Given His Name</vt:lpstr>
      <vt:lpstr>Program to Dynamically Build User Input as a List</vt:lpstr>
      <vt:lpstr>Program to Illustrate Traversing of key:value Pairs in Dictionaries Using for Loop </vt:lpstr>
      <vt:lpstr>Write Python Program to Check for the Presence of a Key in the Dictionary and to Sum All Its Values</vt:lpstr>
      <vt:lpstr>Write Python Program to Count the Number of Times an Item Appears in the List</vt:lpstr>
      <vt:lpstr>Write Python Program to Count the Number of Times Each Word Appears in a Sentence</vt:lpstr>
      <vt:lpstr>Write Python Program to Count the Number of Characters in a String Using Dictionaries. Display the Keys and Their Values in Alphabetical Order. </vt:lpstr>
      <vt:lpstr>Write Python Program to Generate a Dictionary That Contains (i: i*i) Such that i Is a Number Ranging from 1 to n</vt:lpstr>
      <vt:lpstr>Write a Program That Accepts a Sentence and Calculate the Number of Digits, Uppercase and Lowercase Letters.</vt:lpstr>
      <vt:lpstr>Write a Python Program to Input Information for n number of Students as Given Below: a. Name b. Registration Number c. Total Marks The user has to specify a value for n number of students. The Program Should Output the Registration Number and Marks of a Specified Student Given His Name </vt:lpstr>
      <vt:lpstr>Program to Demonstrate Nested Dictionaries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Vishu</dc:creator>
  <cp:lastModifiedBy>Vishu</cp:lastModifiedBy>
  <cp:revision>79</cp:revision>
  <dcterms:created xsi:type="dcterms:W3CDTF">2020-03-01T06:53:26Z</dcterms:created>
  <dcterms:modified xsi:type="dcterms:W3CDTF">2020-03-24T06:40:24Z</dcterms:modified>
</cp:coreProperties>
</file>