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308B-B070-48DA-9913-5253692C8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426278-0E3C-4052-8337-1BD95CEF8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780518-135A-46DA-B382-EBF4F95493EF}"/>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5" name="Footer Placeholder 4">
            <a:extLst>
              <a:ext uri="{FF2B5EF4-FFF2-40B4-BE49-F238E27FC236}">
                <a16:creationId xmlns:a16="http://schemas.microsoft.com/office/drawing/2014/main" id="{F3609FDE-363D-43C6-A015-FDF8B54CA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02E73-9CE3-4546-A455-F362BC534474}"/>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349720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5787-4B4A-4122-9AA0-82D4CA2895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E1E7B-0DFA-41EA-9BDD-1FD3B9690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F5C8CE-D6FE-4905-85E4-72F3479CFB05}"/>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5" name="Footer Placeholder 4">
            <a:extLst>
              <a:ext uri="{FF2B5EF4-FFF2-40B4-BE49-F238E27FC236}">
                <a16:creationId xmlns:a16="http://schemas.microsoft.com/office/drawing/2014/main" id="{1A1B681A-869C-4C18-BA4B-F61F9956D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0AEBD-6F16-45FD-8593-9A622DDC3738}"/>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278088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571804-F05B-4A6C-850E-38753CF6F5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BF1A94-C4C7-48F8-820D-814F9E1C5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A2FAC-76F8-414F-8696-F4C406F368A2}"/>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5" name="Footer Placeholder 4">
            <a:extLst>
              <a:ext uri="{FF2B5EF4-FFF2-40B4-BE49-F238E27FC236}">
                <a16:creationId xmlns:a16="http://schemas.microsoft.com/office/drawing/2014/main" id="{70416CD0-A13E-42C5-A30D-635F19468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A9B13-7DD2-4AC2-80D0-ABA56E4F2868}"/>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102749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DBF0-5D77-47A4-8C5D-2B91B213F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E47451-2793-4339-8D6C-C161B632A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4E92B-DCA5-4D64-A5D0-B4CE048112A3}"/>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5" name="Footer Placeholder 4">
            <a:extLst>
              <a:ext uri="{FF2B5EF4-FFF2-40B4-BE49-F238E27FC236}">
                <a16:creationId xmlns:a16="http://schemas.microsoft.com/office/drawing/2014/main" id="{96EF331A-59DE-4613-977D-6A9185622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03493-79D0-4BF4-9B61-E480C696A958}"/>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396589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DE86-03A5-4A50-9650-A85F44BE4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11D1BA-A415-4018-863E-6D1E20DB2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0422F-ABE6-4884-9467-C7D01B18FB76}"/>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5" name="Footer Placeholder 4">
            <a:extLst>
              <a:ext uri="{FF2B5EF4-FFF2-40B4-BE49-F238E27FC236}">
                <a16:creationId xmlns:a16="http://schemas.microsoft.com/office/drawing/2014/main" id="{DDCA5CEF-6C58-4C05-AFEE-00D2E892B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0D4A7-825B-4BE9-8E97-11BA9EF40113}"/>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280340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71DE-CBAC-47FD-9898-08ED0C331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A74AF6-5A8C-4E80-8C33-D2CDAF64C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37086F-FF49-4A0D-B887-B111D32C98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9122CF-6925-4174-8FED-E542DB2463DA}"/>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6" name="Footer Placeholder 5">
            <a:extLst>
              <a:ext uri="{FF2B5EF4-FFF2-40B4-BE49-F238E27FC236}">
                <a16:creationId xmlns:a16="http://schemas.microsoft.com/office/drawing/2014/main" id="{3233C9D5-2603-4A84-B007-FD24E8A313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80CEA8-F9BE-46B5-9B8F-4C1BCC37964D}"/>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327631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7428-BBFB-4882-BFD7-9F7D659B45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3C40CA-6266-4FB3-97FB-142465C3D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13334-8448-4327-9017-20F0DF7A1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75557A-D087-49DE-AFCC-1D649281E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C1CF48-C5BB-4E41-911A-65735B3C60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16107E-1D10-4EFE-A92A-CAA681B60FD3}"/>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8" name="Footer Placeholder 7">
            <a:extLst>
              <a:ext uri="{FF2B5EF4-FFF2-40B4-BE49-F238E27FC236}">
                <a16:creationId xmlns:a16="http://schemas.microsoft.com/office/drawing/2014/main" id="{6820BC6F-3387-4F0E-BBF0-95C8C6C640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87F26D-1335-4B91-BD99-5C65D4569453}"/>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199176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9A9A-4BA9-441A-BE10-AF26DAD68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5A8724-09D5-436F-97AE-9F32512C868A}"/>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4" name="Footer Placeholder 3">
            <a:extLst>
              <a:ext uri="{FF2B5EF4-FFF2-40B4-BE49-F238E27FC236}">
                <a16:creationId xmlns:a16="http://schemas.microsoft.com/office/drawing/2014/main" id="{C9A1AC17-B4B2-4F10-8A8C-84B6EA70B7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C469DF-A0AD-4642-A845-FADA66AC6AC7}"/>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138542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BA03B-71B4-4B45-8B67-CEE3CBEB5C0F}"/>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3" name="Footer Placeholder 2">
            <a:extLst>
              <a:ext uri="{FF2B5EF4-FFF2-40B4-BE49-F238E27FC236}">
                <a16:creationId xmlns:a16="http://schemas.microsoft.com/office/drawing/2014/main" id="{7D2749B9-10C7-4430-B9C7-CAA7E96E53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375FE9-1BCF-4E7D-8B0C-48A9B5263A3D}"/>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123080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51D0-DB98-45BA-B6D2-D666462E5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7216BC-B81F-4157-854F-BC6AA2494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05A8C4-261E-4432-A3FE-05C1E6369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CE1DE-18D2-4FAC-8AF7-6A58E954DDB3}"/>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6" name="Footer Placeholder 5">
            <a:extLst>
              <a:ext uri="{FF2B5EF4-FFF2-40B4-BE49-F238E27FC236}">
                <a16:creationId xmlns:a16="http://schemas.microsoft.com/office/drawing/2014/main" id="{06A52098-8EEE-4790-A0B7-C8B1ED5AD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499F2A-7315-4CD9-A448-10D634FEB1B1}"/>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230785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D44A-4C13-42C0-9E4A-E7605DC27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880598-AAB4-45C3-8E94-291DD20C4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A1CBA0-9C3D-44A4-B1F5-FFCAFA883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9E9A8-2D5E-45F7-A516-BD08E0A20328}"/>
              </a:ext>
            </a:extLst>
          </p:cNvPr>
          <p:cNvSpPr>
            <a:spLocks noGrp="1"/>
          </p:cNvSpPr>
          <p:nvPr>
            <p:ph type="dt" sz="half" idx="10"/>
          </p:nvPr>
        </p:nvSpPr>
        <p:spPr/>
        <p:txBody>
          <a:bodyPr/>
          <a:lstStyle/>
          <a:p>
            <a:fld id="{50E2DF22-0D97-4039-9E31-6010B33016A7}" type="datetimeFigureOut">
              <a:rPr lang="en-IN" smtClean="0"/>
              <a:t>10-12-2020</a:t>
            </a:fld>
            <a:endParaRPr lang="en-IN"/>
          </a:p>
        </p:txBody>
      </p:sp>
      <p:sp>
        <p:nvSpPr>
          <p:cNvPr id="6" name="Footer Placeholder 5">
            <a:extLst>
              <a:ext uri="{FF2B5EF4-FFF2-40B4-BE49-F238E27FC236}">
                <a16:creationId xmlns:a16="http://schemas.microsoft.com/office/drawing/2014/main" id="{9A5E9E31-ECD1-41DB-9F5F-2D3FCFB62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E67695-E2E3-44BE-A215-B7D03139325D}"/>
              </a:ext>
            </a:extLst>
          </p:cNvPr>
          <p:cNvSpPr>
            <a:spLocks noGrp="1"/>
          </p:cNvSpPr>
          <p:nvPr>
            <p:ph type="sldNum" sz="quarter" idx="12"/>
          </p:nvPr>
        </p:nvSpPr>
        <p:spPr/>
        <p:txBody>
          <a:bodyPr/>
          <a:lstStyle/>
          <a:p>
            <a:fld id="{A15F9A5F-7BCF-428B-B4AF-9C6AECF2A86E}" type="slidenum">
              <a:rPr lang="en-IN" smtClean="0"/>
              <a:t>‹#›</a:t>
            </a:fld>
            <a:endParaRPr lang="en-IN"/>
          </a:p>
        </p:txBody>
      </p:sp>
    </p:spTree>
    <p:extLst>
      <p:ext uri="{BB962C8B-B14F-4D97-AF65-F5344CB8AC3E}">
        <p14:creationId xmlns:p14="http://schemas.microsoft.com/office/powerpoint/2010/main" val="291454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E5E84-278E-4DCB-BEF3-49BC6B96A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6BDDA2-9C2A-4D74-A9BA-FD3FF9095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A8DAD-6677-4671-85C8-2A6B4F1A2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2DF22-0D97-4039-9E31-6010B33016A7}" type="datetimeFigureOut">
              <a:rPr lang="en-IN" smtClean="0"/>
              <a:t>10-12-2020</a:t>
            </a:fld>
            <a:endParaRPr lang="en-IN"/>
          </a:p>
        </p:txBody>
      </p:sp>
      <p:sp>
        <p:nvSpPr>
          <p:cNvPr id="5" name="Footer Placeholder 4">
            <a:extLst>
              <a:ext uri="{FF2B5EF4-FFF2-40B4-BE49-F238E27FC236}">
                <a16:creationId xmlns:a16="http://schemas.microsoft.com/office/drawing/2014/main" id="{9478EF5A-05BB-448A-9919-9AC669EEE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9FA0B1-66D0-47B4-BE32-D48B9D892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F9A5F-7BCF-428B-B4AF-9C6AECF2A86E}" type="slidenum">
              <a:rPr lang="en-IN" smtClean="0"/>
              <a:t>‹#›</a:t>
            </a:fld>
            <a:endParaRPr lang="en-IN"/>
          </a:p>
        </p:txBody>
      </p:sp>
    </p:spTree>
    <p:extLst>
      <p:ext uri="{BB962C8B-B14F-4D97-AF65-F5344CB8AC3E}">
        <p14:creationId xmlns:p14="http://schemas.microsoft.com/office/powerpoint/2010/main" val="225678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btnuggets.com/it-training/microsoft-365/excel-20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4239-FC37-4B69-AB0D-77DA9FD3589F}"/>
              </a:ext>
            </a:extLst>
          </p:cNvPr>
          <p:cNvSpPr>
            <a:spLocks noGrp="1"/>
          </p:cNvSpPr>
          <p:nvPr>
            <p:ph type="ctrTitle"/>
          </p:nvPr>
        </p:nvSpPr>
        <p:spPr/>
        <p:txBody>
          <a:bodyPr/>
          <a:lstStyle/>
          <a:p>
            <a:r>
              <a:rPr lang="en-US" b="1" u="sng" dirty="0">
                <a:ln w="0"/>
                <a:effectLst>
                  <a:outerShdw blurRad="38100" dist="19050" dir="2700000" algn="tl" rotWithShape="0">
                    <a:schemeClr val="dk1">
                      <a:alpha val="40000"/>
                    </a:schemeClr>
                  </a:outerShdw>
                </a:effectLst>
              </a:rPr>
              <a:t>PANDAS</a:t>
            </a:r>
            <a:br>
              <a:rPr lang="en-US" b="1" dirty="0">
                <a:ln w="0"/>
                <a:effectLst>
                  <a:outerShdw blurRad="38100" dist="19050" dir="2700000" algn="tl" rotWithShape="0">
                    <a:schemeClr val="dk1">
                      <a:alpha val="40000"/>
                    </a:schemeClr>
                  </a:outerShdw>
                </a:effectLst>
              </a:rPr>
            </a:br>
            <a:endParaRPr lang="en-IN" b="1" dirty="0"/>
          </a:p>
        </p:txBody>
      </p:sp>
      <p:sp>
        <p:nvSpPr>
          <p:cNvPr id="3" name="Subtitle 2">
            <a:extLst>
              <a:ext uri="{FF2B5EF4-FFF2-40B4-BE49-F238E27FC236}">
                <a16:creationId xmlns:a16="http://schemas.microsoft.com/office/drawing/2014/main" id="{734AAB7B-DF34-47B4-A5D9-C6A265ED8D41}"/>
              </a:ext>
            </a:extLst>
          </p:cNvPr>
          <p:cNvSpPr>
            <a:spLocks noGrp="1"/>
          </p:cNvSpPr>
          <p:nvPr>
            <p:ph type="subTitle" idx="1"/>
          </p:nvPr>
        </p:nvSpPr>
        <p:spPr>
          <a:xfrm flipH="1">
            <a:off x="599768" y="3602038"/>
            <a:ext cx="924232" cy="1058452"/>
          </a:xfrm>
        </p:spPr>
        <p:txBody>
          <a:bodyPr/>
          <a:lstStyle/>
          <a:p>
            <a:endParaRPr lang="en-IN" dirty="0"/>
          </a:p>
        </p:txBody>
      </p:sp>
      <p:pic>
        <p:nvPicPr>
          <p:cNvPr id="5" name="Picture 4">
            <a:extLst>
              <a:ext uri="{FF2B5EF4-FFF2-40B4-BE49-F238E27FC236}">
                <a16:creationId xmlns:a16="http://schemas.microsoft.com/office/drawing/2014/main" id="{CFFF8A84-8919-477D-AD44-E592521A1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245" y="3145426"/>
            <a:ext cx="3800475" cy="1971675"/>
          </a:xfrm>
          <a:prstGeom prst="rect">
            <a:avLst/>
          </a:prstGeom>
        </p:spPr>
      </p:pic>
    </p:spTree>
    <p:extLst>
      <p:ext uri="{BB962C8B-B14F-4D97-AF65-F5344CB8AC3E}">
        <p14:creationId xmlns:p14="http://schemas.microsoft.com/office/powerpoint/2010/main" val="45347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5072-B2DD-4456-9DD5-58C6AA8725AB}"/>
              </a:ext>
            </a:extLst>
          </p:cNvPr>
          <p:cNvSpPr>
            <a:spLocks noGrp="1"/>
          </p:cNvSpPr>
          <p:nvPr>
            <p:ph type="title"/>
          </p:nvPr>
        </p:nvSpPr>
        <p:spPr/>
        <p:txBody>
          <a:bodyPr/>
          <a:lstStyle/>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PANDAS</a:t>
            </a:r>
            <a:r>
              <a:rPr lang="en-US" dirty="0"/>
              <a:t> :	</a:t>
            </a:r>
            <a:endParaRPr lang="en-IN" dirty="0"/>
          </a:p>
        </p:txBody>
      </p:sp>
      <p:sp>
        <p:nvSpPr>
          <p:cNvPr id="3" name="Content Placeholder 2">
            <a:extLst>
              <a:ext uri="{FF2B5EF4-FFF2-40B4-BE49-F238E27FC236}">
                <a16:creationId xmlns:a16="http://schemas.microsoft.com/office/drawing/2014/main" id="{F001834A-7D19-4905-AC60-E134F1B3BEB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Pandas stands for </a:t>
            </a:r>
            <a:r>
              <a:rPr lang="en-US" sz="2000" b="1" u="sng" dirty="0">
                <a:latin typeface="Times New Roman" panose="02020603050405020304" pitchFamily="18" charset="0"/>
                <a:cs typeface="Times New Roman" panose="02020603050405020304" pitchFamily="18" charset="0"/>
              </a:rPr>
              <a:t>“Python for Data Analysis”</a:t>
            </a:r>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Pandas packages can be imported as </a:t>
            </a:r>
            <a:r>
              <a:rPr lang="en-US" sz="2000" b="1" dirty="0">
                <a:latin typeface="Times New Roman" panose="02020603050405020304" pitchFamily="18" charset="0"/>
                <a:cs typeface="Times New Roman" panose="02020603050405020304" pitchFamily="18" charset="0"/>
              </a:rPr>
              <a:t>import pandas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 pd</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Pandas is an open-source, BSD-licensed Python library providing high-performance, easy-to-use data structures and data analysis tools for the Python programming language. Python with Pandas is used in a wide range of fields including academic and commercial domains including finance, economics, Statistics, analytics,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1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D7BA-A004-4639-A149-FA30DB1783AF}"/>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30AEAFB-248F-4217-AC19-DAEA229A981B}"/>
              </a:ext>
            </a:extLst>
          </p:cNvPr>
          <p:cNvSpPr>
            <a:spLocks noGrp="1"/>
          </p:cNvSpPr>
          <p:nvPr>
            <p:ph idx="1"/>
          </p:nvPr>
        </p:nvSpPr>
        <p:spPr/>
        <p:txBody>
          <a:bodyPr>
            <a:normAutofit fontScale="40000" lnSpcReduction="20000"/>
          </a:bodyPr>
          <a:lstStyle/>
          <a:p>
            <a:pPr>
              <a:lnSpc>
                <a:spcPct val="170000"/>
              </a:lnSpc>
            </a:pPr>
            <a:r>
              <a:rPr lang="en-US" sz="4500" dirty="0">
                <a:latin typeface="Times New Roman" panose="02020603050405020304" pitchFamily="18" charset="0"/>
                <a:cs typeface="Times New Roman" panose="02020603050405020304" pitchFamily="18" charset="0"/>
              </a:rPr>
              <a:t>It is the most popular tool for </a:t>
            </a:r>
            <a:r>
              <a:rPr lang="en-US" sz="4500" b="1" dirty="0">
                <a:latin typeface="Times New Roman" panose="02020603050405020304" pitchFamily="18" charset="0"/>
                <a:cs typeface="Times New Roman" panose="02020603050405020304" pitchFamily="18" charset="0"/>
              </a:rPr>
              <a:t>data cleaning</a:t>
            </a:r>
            <a:r>
              <a:rPr lang="en-US" sz="4500" dirty="0">
                <a:latin typeface="Times New Roman" panose="02020603050405020304" pitchFamily="18" charset="0"/>
                <a:cs typeface="Times New Roman" panose="02020603050405020304" pitchFamily="18" charset="0"/>
              </a:rPr>
              <a:t> and </a:t>
            </a:r>
            <a:r>
              <a:rPr lang="en-US" sz="4500" b="1" dirty="0">
                <a:latin typeface="Times New Roman" panose="02020603050405020304" pitchFamily="18" charset="0"/>
                <a:cs typeface="Times New Roman" panose="02020603050405020304" pitchFamily="18" charset="0"/>
              </a:rPr>
              <a:t>analysis  </a:t>
            </a:r>
            <a:r>
              <a:rPr lang="en-US" sz="4500" dirty="0">
                <a:latin typeface="Times New Roman" panose="02020603050405020304" pitchFamily="18" charset="0"/>
                <a:cs typeface="Times New Roman" panose="02020603050405020304" pitchFamily="18" charset="0"/>
              </a:rPr>
              <a:t>,pandas can do the </a:t>
            </a:r>
            <a:r>
              <a:rPr lang="en-US" sz="4500" b="1" dirty="0">
                <a:latin typeface="Times New Roman" panose="02020603050405020304" pitchFamily="18" charset="0"/>
                <a:cs typeface="Times New Roman" panose="02020603050405020304" pitchFamily="18" charset="0"/>
              </a:rPr>
              <a:t>things very fast and easy</a:t>
            </a:r>
            <a:r>
              <a:rPr lang="en-US" sz="4500" dirty="0">
                <a:latin typeface="Times New Roman" panose="02020603050405020304" pitchFamily="18" charset="0"/>
                <a:cs typeface="Times New Roman" panose="02020603050405020304" pitchFamily="18" charset="0"/>
              </a:rPr>
              <a:t>.</a:t>
            </a:r>
          </a:p>
          <a:p>
            <a:pPr>
              <a:lnSpc>
                <a:spcPct val="170000"/>
              </a:lnSpc>
            </a:pPr>
            <a:r>
              <a:rPr lang="en-US" sz="4500" dirty="0">
                <a:latin typeface="Times New Roman" panose="02020603050405020304" pitchFamily="18" charset="0"/>
                <a:cs typeface="Times New Roman" panose="02020603050405020304" pitchFamily="18" charset="0"/>
              </a:rPr>
              <a:t>Pandas </a:t>
            </a:r>
            <a:r>
              <a:rPr lang="en-US" sz="4500" b="1" dirty="0">
                <a:latin typeface="Times New Roman" panose="02020603050405020304" pitchFamily="18" charset="0"/>
                <a:cs typeface="Times New Roman" panose="02020603050405020304" pitchFamily="18" charset="0"/>
              </a:rPr>
              <a:t>Adopted</a:t>
            </a:r>
            <a:r>
              <a:rPr lang="en-US" sz="4500" dirty="0">
                <a:latin typeface="Times New Roman" panose="02020603050405020304" pitchFamily="18" charset="0"/>
                <a:cs typeface="Times New Roman" panose="02020603050405020304" pitchFamily="18" charset="0"/>
              </a:rPr>
              <a:t> Many </a:t>
            </a:r>
            <a:r>
              <a:rPr lang="en-US" sz="4500" b="1" dirty="0">
                <a:latin typeface="Times New Roman" panose="02020603050405020304" pitchFamily="18" charset="0"/>
                <a:cs typeface="Times New Roman" panose="02020603050405020304" pitchFamily="18" charset="0"/>
              </a:rPr>
              <a:t>coding styles from NumPy.</a:t>
            </a:r>
          </a:p>
          <a:p>
            <a:pPr>
              <a:lnSpc>
                <a:spcPct val="170000"/>
              </a:lnSpc>
            </a:pPr>
            <a:r>
              <a:rPr lang="en-US" sz="4500" dirty="0">
                <a:latin typeface="Times New Roman" panose="02020603050405020304" pitchFamily="18" charset="0"/>
                <a:cs typeface="Times New Roman" panose="02020603050405020304" pitchFamily="18" charset="0"/>
              </a:rPr>
              <a:t>Pandas also gives preference for </a:t>
            </a:r>
            <a:r>
              <a:rPr lang="en-US" sz="4500" b="1" dirty="0">
                <a:latin typeface="Times New Roman" panose="02020603050405020304" pitchFamily="18" charset="0"/>
                <a:cs typeface="Times New Roman" panose="02020603050405020304" pitchFamily="18" charset="0"/>
              </a:rPr>
              <a:t>data processing without loops.</a:t>
            </a:r>
          </a:p>
          <a:p>
            <a:pPr>
              <a:lnSpc>
                <a:spcPct val="170000"/>
              </a:lnSpc>
            </a:pPr>
            <a:r>
              <a:rPr lang="en-US" sz="4500" dirty="0">
                <a:latin typeface="Times New Roman" panose="02020603050405020304" pitchFamily="18" charset="0"/>
                <a:cs typeface="Times New Roman" panose="02020603050405020304" pitchFamily="18" charset="0"/>
              </a:rPr>
              <a:t>Pandas works with </a:t>
            </a:r>
            <a:r>
              <a:rPr lang="en-US" sz="4500" b="1" dirty="0">
                <a:latin typeface="Times New Roman" panose="02020603050405020304" pitchFamily="18" charset="0"/>
                <a:cs typeface="Times New Roman" panose="02020603050405020304" pitchFamily="18" charset="0"/>
              </a:rPr>
              <a:t>data frames and series</a:t>
            </a:r>
            <a:r>
              <a:rPr lang="en-US" sz="4500" dirty="0">
                <a:latin typeface="Times New Roman" panose="02020603050405020304" pitchFamily="18" charset="0"/>
                <a:cs typeface="Times New Roman" panose="02020603050405020304" pitchFamily="18" charset="0"/>
              </a:rPr>
              <a:t>.</a:t>
            </a:r>
          </a:p>
          <a:p>
            <a:pPr>
              <a:lnSpc>
                <a:spcPct val="170000"/>
              </a:lnSpc>
            </a:pPr>
            <a:r>
              <a:rPr lang="en-US" sz="4500" dirty="0">
                <a:latin typeface="Times New Roman" panose="02020603050405020304" pitchFamily="18" charset="0"/>
                <a:cs typeface="Times New Roman" panose="02020603050405020304" pitchFamily="18" charset="0"/>
              </a:rPr>
              <a:t>Pandas is </a:t>
            </a:r>
            <a:r>
              <a:rPr lang="en-US" sz="4500" b="1" dirty="0">
                <a:latin typeface="Times New Roman" panose="02020603050405020304" pitchFamily="18" charset="0"/>
                <a:cs typeface="Times New Roman" panose="02020603050405020304" pitchFamily="18" charset="0"/>
              </a:rPr>
              <a:t>best suited for working with Tabular or Heterogeneous functions.</a:t>
            </a:r>
          </a:p>
          <a:p>
            <a:pPr>
              <a:lnSpc>
                <a:spcPct val="170000"/>
              </a:lnSpc>
            </a:pPr>
            <a:r>
              <a:rPr lang="en-US" sz="4500" b="1" dirty="0">
                <a:latin typeface="Times New Roman" panose="02020603050405020304" pitchFamily="18" charset="0"/>
                <a:cs typeface="Times New Roman" panose="02020603050405020304" pitchFamily="18" charset="0"/>
              </a:rPr>
              <a:t>Uses less memory</a:t>
            </a:r>
          </a:p>
          <a:p>
            <a:pPr>
              <a:lnSpc>
                <a:spcPct val="170000"/>
              </a:lnSpc>
            </a:pPr>
            <a:r>
              <a:rPr lang="en-US" sz="4500" b="1" dirty="0">
                <a:latin typeface="Times New Roman" panose="02020603050405020304" pitchFamily="18" charset="0"/>
                <a:cs typeface="Times New Roman" panose="02020603050405020304" pitchFamily="18" charset="0"/>
              </a:rPr>
              <a:t>It is very fast because of </a:t>
            </a:r>
            <a:r>
              <a:rPr lang="en-US" sz="4500" b="1" dirty="0" err="1">
                <a:latin typeface="Times New Roman" panose="02020603050405020304" pitchFamily="18" charset="0"/>
                <a:cs typeface="Times New Roman" panose="02020603050405020304" pitchFamily="18" charset="0"/>
              </a:rPr>
              <a:t>Numpy</a:t>
            </a:r>
            <a:r>
              <a:rPr lang="en-US" sz="4500" b="1" dirty="0">
                <a:latin typeface="Times New Roman" panose="02020603050405020304" pitchFamily="18" charset="0"/>
                <a:cs typeface="Times New Roman" panose="02020603050405020304" pitchFamily="18" charset="0"/>
              </a:rPr>
              <a:t>  </a:t>
            </a:r>
            <a:endParaRPr lang="en-IN" sz="4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73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E3C9-5A5C-465B-8D30-F27F155A9B61}"/>
              </a:ext>
            </a:extLst>
          </p:cNvPr>
          <p:cNvSpPr>
            <a:spLocks noGrp="1"/>
          </p:cNvSpPr>
          <p:nvPr>
            <p:ph type="title"/>
          </p:nvPr>
        </p:nvSpPr>
        <p:spPr>
          <a:xfrm>
            <a:off x="838200" y="365126"/>
            <a:ext cx="10515600" cy="441120"/>
          </a:xfrm>
        </p:spPr>
        <p:txBody>
          <a:bodyPr>
            <a:normAutofit fontScale="90000"/>
          </a:bodyPr>
          <a:lstStyle/>
          <a:p>
            <a:pPr algn="ctr"/>
            <a:r>
              <a:rPr lang="en-IN" sz="3600" b="1" i="0" dirty="0">
                <a:effectLst/>
                <a:latin typeface="Times New Roman" panose="02020603050405020304" pitchFamily="18" charset="0"/>
                <a:cs typeface="Times New Roman" panose="02020603050405020304" pitchFamily="18" charset="0"/>
              </a:rPr>
              <a:t>Environment Setup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E92C8A-B64F-4B19-A1A9-E2B4A0D6409A}"/>
              </a:ext>
            </a:extLst>
          </p:cNvPr>
          <p:cNvSpPr>
            <a:spLocks noGrp="1"/>
          </p:cNvSpPr>
          <p:nvPr>
            <p:ph idx="1"/>
          </p:nvPr>
        </p:nvSpPr>
        <p:spPr>
          <a:xfrm>
            <a:off x="511277" y="1160206"/>
            <a:ext cx="10842523" cy="5016757"/>
          </a:xfrm>
        </p:spPr>
        <p:txBody>
          <a:bodyPr>
            <a:normAutofit fontScale="92500" lnSpcReduction="20000"/>
          </a:bodyPr>
          <a:lstStyle/>
          <a:p>
            <a:pPr>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Standard Python distribution doesn't come bundled with Pandas module. A lightweight alternative is to install Pandas using popular Python package installer, </a:t>
            </a:r>
            <a:r>
              <a:rPr lang="en-IN" b="1" i="0" dirty="0">
                <a:solidFill>
                  <a:srgbClr val="000000"/>
                </a:solidFill>
                <a:effectLst/>
                <a:latin typeface="Times New Roman" panose="02020603050405020304" pitchFamily="18" charset="0"/>
                <a:cs typeface="Times New Roman" panose="02020603050405020304" pitchFamily="18" charset="0"/>
              </a:rPr>
              <a:t>pip.</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Pandas deals </a:t>
            </a:r>
            <a:r>
              <a:rPr lang="en-US" dirty="0">
                <a:solidFill>
                  <a:srgbClr val="000000"/>
                </a:solidFill>
                <a:latin typeface="Times New Roman" panose="02020603050405020304" pitchFamily="18" charset="0"/>
                <a:cs typeface="Times New Roman" panose="02020603050405020304" pitchFamily="18" charset="0"/>
              </a:rPr>
              <a:t>primarily 2 types of</a:t>
            </a:r>
            <a:r>
              <a:rPr lang="en-US" b="0" i="0" dirty="0">
                <a:solidFill>
                  <a:srgbClr val="000000"/>
                </a:solidFill>
                <a:effectLst/>
                <a:latin typeface="Times New Roman" panose="02020603050405020304" pitchFamily="18" charset="0"/>
                <a:cs typeface="Times New Roman" panose="02020603050405020304" pitchFamily="18" charset="0"/>
              </a:rPr>
              <a:t> data structures: </a:t>
            </a:r>
            <a:r>
              <a:rPr lang="en-US" dirty="0">
                <a:solidFill>
                  <a:srgbClr val="000000"/>
                </a:solidFill>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very important) .</a:t>
            </a:r>
          </a:p>
          <a:p>
            <a:pPr lvl="1">
              <a:lnSpc>
                <a:spcPct val="150000"/>
              </a:lnSpc>
            </a:pPr>
            <a:r>
              <a:rPr lang="en-US" b="1" i="0" dirty="0">
                <a:effectLst/>
                <a:latin typeface="Times New Roman" panose="02020603050405020304" pitchFamily="18" charset="0"/>
                <a:cs typeface="Times New Roman" panose="02020603050405020304" pitchFamily="18" charset="0"/>
              </a:rPr>
              <a:t>Series : </a:t>
            </a:r>
            <a:r>
              <a:rPr lang="en-US" sz="2000" b="0" i="0" dirty="0">
                <a:effectLst/>
                <a:latin typeface="Times New Roman" panose="02020603050405020304" pitchFamily="18" charset="0"/>
                <a:cs typeface="Times New Roman" panose="02020603050405020304" pitchFamily="18" charset="0"/>
              </a:rPr>
              <a:t>It</a:t>
            </a:r>
            <a:r>
              <a:rPr lang="en-US" sz="2000" dirty="0">
                <a:latin typeface="Times New Roman" panose="02020603050405020304" pitchFamily="18" charset="0"/>
                <a:cs typeface="Times New Roman" panose="02020603050405020304" pitchFamily="18" charset="0"/>
              </a:rPr>
              <a:t> Is</a:t>
            </a:r>
            <a:r>
              <a:rPr lang="en-US" sz="2000" b="0" i="0" dirty="0">
                <a:effectLst/>
                <a:latin typeface="Times New Roman" panose="02020603050405020304" pitchFamily="18" charset="0"/>
                <a:cs typeface="Times New Roman" panose="02020603050405020304" pitchFamily="18" charset="0"/>
              </a:rPr>
              <a:t> A 1 D Array With Indexes , It Stores A Single Column Or Row Of Data In A </a:t>
            </a:r>
            <a:r>
              <a:rPr lang="en-US" sz="2000" b="0" i="0" dirty="0" err="1">
                <a:effectLst/>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Or Series Is A 1 D Array Capable Of Holding Any Type Of Data )</a:t>
            </a:r>
          </a:p>
          <a:p>
            <a:pPr marL="457200" lvl="1" indent="0">
              <a:lnSpc>
                <a:spcPct val="150000"/>
              </a:lnSpc>
              <a:buNone/>
            </a:pPr>
            <a:endParaRPr lang="en-US" sz="2000" b="0" i="0" dirty="0">
              <a:effectLst/>
              <a:latin typeface="Times New Roman" panose="02020603050405020304" pitchFamily="18" charset="0"/>
              <a:cs typeface="Times New Roman" panose="02020603050405020304" pitchFamily="18" charset="0"/>
            </a:endParaRPr>
          </a:p>
          <a:p>
            <a:pPr lvl="1">
              <a:lnSpc>
                <a:spcPct val="150000"/>
              </a:lnSpc>
            </a:pPr>
            <a:r>
              <a:rPr lang="en-US" b="1" i="0" dirty="0" err="1">
                <a:effectLst/>
                <a:latin typeface="Times New Roman" panose="02020603050405020304" pitchFamily="18" charset="0"/>
                <a:cs typeface="Times New Roman" panose="02020603050405020304" pitchFamily="18" charset="0"/>
              </a:rPr>
              <a:t>DataFrame</a:t>
            </a:r>
            <a:r>
              <a:rPr lang="en-US" b="1" i="0" dirty="0">
                <a:effectLst/>
                <a:latin typeface="Times New Roman" panose="02020603050405020304" pitchFamily="18" charset="0"/>
                <a:cs typeface="Times New Roman" panose="02020603050405020304" pitchFamily="18" charset="0"/>
              </a:rPr>
              <a:t> : </a:t>
            </a:r>
            <a:r>
              <a:rPr lang="en-US" sz="2000" b="0" i="0" dirty="0">
                <a:effectLst/>
                <a:latin typeface="Times New Roman" panose="02020603050405020304" pitchFamily="18" charset="0"/>
                <a:cs typeface="Times New Roman" panose="02020603050405020304" pitchFamily="18" charset="0"/>
              </a:rPr>
              <a:t>It is A Tabular Spreads Sheets Like Structure Representing Rows Each Of Which Contains One Or Multiple Columns. Or </a:t>
            </a:r>
            <a:r>
              <a:rPr lang="en-US" sz="2000" b="0" i="0" dirty="0" err="1">
                <a:effectLst/>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ataframe</a:t>
            </a:r>
            <a:r>
              <a:rPr lang="en-US" sz="2000" dirty="0">
                <a:latin typeface="Times New Roman" panose="02020603050405020304" pitchFamily="18" charset="0"/>
                <a:cs typeface="Times New Roman" panose="02020603050405020304" pitchFamily="18" charset="0"/>
              </a:rPr>
              <a:t> Is A 2 D Data Structure With Columns Of Potentially Different Types Of Data </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90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21B7-F8C7-45F2-B9DA-763225E22548}"/>
              </a:ext>
            </a:extLst>
          </p:cNvPr>
          <p:cNvSpPr>
            <a:spLocks noGrp="1"/>
          </p:cNvSpPr>
          <p:nvPr>
            <p:ph type="title"/>
          </p:nvPr>
        </p:nvSpPr>
        <p:spPr>
          <a:xfrm>
            <a:off x="838200" y="365126"/>
            <a:ext cx="10515600" cy="981894"/>
          </a:xfrm>
        </p:spPr>
        <p:txBody>
          <a:bodyPr>
            <a:normAutofit/>
          </a:bodyPr>
          <a:lstStyle/>
          <a:p>
            <a:pPr algn="ctr"/>
            <a:r>
              <a:rPr lang="en-US" sz="3200" b="1" dirty="0">
                <a:latin typeface="Times New Roman" panose="02020603050405020304" pitchFamily="18" charset="0"/>
                <a:cs typeface="Times New Roman" panose="02020603050405020304" pitchFamily="18" charset="0"/>
              </a:rPr>
              <a:t>Why pandas, why not Excel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6A7A66-0283-4742-9739-BFD577614EA6}"/>
              </a:ext>
            </a:extLst>
          </p:cNvPr>
          <p:cNvSpPr>
            <a:spLocks noGrp="1"/>
          </p:cNvSpPr>
          <p:nvPr>
            <p:ph idx="1"/>
          </p:nvPr>
        </p:nvSpPr>
        <p:spPr>
          <a:xfrm>
            <a:off x="838200" y="1474838"/>
            <a:ext cx="10515600" cy="5018035"/>
          </a:xfrm>
        </p:spPr>
        <p:txBody>
          <a:bodyPr>
            <a:normAutofit fontScale="70000" lnSpcReduction="20000"/>
          </a:bodyPr>
          <a:lstStyle/>
          <a:p>
            <a:pPr algn="just"/>
            <a:r>
              <a:rPr lang="en-US" sz="2600" i="0" dirty="0">
                <a:solidFill>
                  <a:srgbClr val="1B2733"/>
                </a:solidFill>
                <a:effectLst/>
                <a:latin typeface="Times New Roman" panose="02020603050405020304" pitchFamily="18" charset="0"/>
                <a:cs typeface="Times New Roman" panose="02020603050405020304" pitchFamily="18" charset="0"/>
              </a:rPr>
              <a:t>Using pandas with Microsoft Excel can give you the best of both worlds and optimize your workflow.</a:t>
            </a:r>
          </a:p>
          <a:p>
            <a:pPr algn="just"/>
            <a:r>
              <a:rPr lang="en-US" sz="2600" i="0" dirty="0">
                <a:solidFill>
                  <a:srgbClr val="1B2733"/>
                </a:solidFill>
                <a:effectLst/>
                <a:latin typeface="Times New Roman" panose="02020603050405020304" pitchFamily="18" charset="0"/>
                <a:cs typeface="Times New Roman" panose="02020603050405020304" pitchFamily="18" charset="0"/>
              </a:rPr>
              <a:t>Analyze Large Data Sets Easily</a:t>
            </a:r>
          </a:p>
          <a:p>
            <a:pPr algn="just"/>
            <a:r>
              <a:rPr lang="en-US" sz="2600" i="0" dirty="0">
                <a:solidFill>
                  <a:srgbClr val="1B2733"/>
                </a:solidFill>
                <a:effectLst/>
                <a:latin typeface="Times New Roman" panose="02020603050405020304" pitchFamily="18" charset="0"/>
                <a:cs typeface="Times New Roman" panose="02020603050405020304" pitchFamily="18" charset="0"/>
              </a:rPr>
              <a:t>Import Datasets in Either HTML, CSV, and SQL Formats</a:t>
            </a:r>
          </a:p>
          <a:p>
            <a:pPr algn="just"/>
            <a:r>
              <a:rPr lang="en-US" sz="2600" i="0" dirty="0">
                <a:solidFill>
                  <a:srgbClr val="1B2733"/>
                </a:solidFill>
                <a:effectLst/>
                <a:latin typeface="Times New Roman" panose="02020603050405020304" pitchFamily="18" charset="0"/>
                <a:cs typeface="Times New Roman" panose="02020603050405020304" pitchFamily="18" charset="0"/>
              </a:rPr>
              <a:t>Clean Up and Organize Data Sets</a:t>
            </a:r>
          </a:p>
          <a:p>
            <a:pPr marL="0" indent="0">
              <a:buNone/>
            </a:pPr>
            <a:endParaRPr lang="en-US" i="0" dirty="0">
              <a:solidFill>
                <a:srgbClr val="1B2733"/>
              </a:solidFill>
              <a:effectLst/>
              <a:latin typeface="Times New Roman" panose="02020603050405020304" pitchFamily="18" charset="0"/>
              <a:cs typeface="Times New Roman" panose="02020603050405020304" pitchFamily="18" charset="0"/>
            </a:endParaRPr>
          </a:p>
          <a:p>
            <a:pPr marL="0" indent="0" algn="ctr">
              <a:buNone/>
            </a:pPr>
            <a:r>
              <a:rPr lang="en-US" sz="3100" b="1" i="0" dirty="0">
                <a:solidFill>
                  <a:srgbClr val="1B2733"/>
                </a:solidFill>
                <a:effectLst/>
                <a:latin typeface="Times New Roman" panose="02020603050405020304" pitchFamily="18" charset="0"/>
                <a:cs typeface="Times New Roman" panose="02020603050405020304" pitchFamily="18" charset="0"/>
              </a:rPr>
              <a:t>Why Should you use pandas and excel together?</a:t>
            </a:r>
          </a:p>
          <a:p>
            <a:pPr marL="0" indent="0" algn="l">
              <a:buNone/>
            </a:pPr>
            <a:endParaRPr lang="en-US" b="1" i="0" dirty="0">
              <a:solidFill>
                <a:srgbClr val="1B2733"/>
              </a:solidFill>
              <a:effectLst/>
              <a:latin typeface="Times New Roman" panose="02020603050405020304" pitchFamily="18" charset="0"/>
              <a:cs typeface="Times New Roman" panose="02020603050405020304" pitchFamily="18" charset="0"/>
            </a:endParaRPr>
          </a:p>
          <a:p>
            <a:pPr algn="l">
              <a:lnSpc>
                <a:spcPct val="170000"/>
              </a:lnSpc>
            </a:pPr>
            <a:r>
              <a:rPr lang="en-US" sz="2100" i="0" dirty="0">
                <a:solidFill>
                  <a:srgbClr val="1B2733"/>
                </a:solidFill>
                <a:effectLst/>
                <a:latin typeface="Times New Roman" panose="02020603050405020304" pitchFamily="18" charset="0"/>
                <a:cs typeface="Times New Roman" panose="02020603050405020304" pitchFamily="18" charset="0"/>
              </a:rPr>
              <a:t>The best course of action is actually to use Microsoft Excel and Python pandas together. When working with smaller data sets it is best to stick with Excel’s easy-to-use interface.</a:t>
            </a:r>
          </a:p>
          <a:p>
            <a:pPr algn="l">
              <a:lnSpc>
                <a:spcPct val="170000"/>
              </a:lnSpc>
            </a:pPr>
            <a:r>
              <a:rPr lang="en-US" sz="2100" i="0" dirty="0">
                <a:solidFill>
                  <a:srgbClr val="1B2733"/>
                </a:solidFill>
                <a:effectLst/>
                <a:latin typeface="Times New Roman" panose="02020603050405020304" pitchFamily="18" charset="0"/>
                <a:cs typeface="Times New Roman" panose="02020603050405020304" pitchFamily="18" charset="0"/>
              </a:rPr>
              <a:t>Since pandas is so versatile — even if we </a:t>
            </a:r>
            <a:r>
              <a:rPr lang="en-US" sz="210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start your analysis in Excel</a:t>
            </a:r>
            <a:r>
              <a:rPr lang="en-US" sz="2100" u="none" strike="noStrike" dirty="0">
                <a:latin typeface="Times New Roman" panose="02020603050405020304" pitchFamily="18" charset="0"/>
                <a:cs typeface="Times New Roman" panose="02020603050405020304" pitchFamily="18" charset="0"/>
              </a:rPr>
              <a:t> </a:t>
            </a:r>
            <a:r>
              <a:rPr lang="en-US" sz="2100" i="0" dirty="0">
                <a:solidFill>
                  <a:srgbClr val="1B2733"/>
                </a:solidFill>
                <a:effectLst/>
                <a:latin typeface="Times New Roman" panose="02020603050405020304" pitchFamily="18" charset="0"/>
                <a:cs typeface="Times New Roman" panose="02020603050405020304" pitchFamily="18" charset="0"/>
              </a:rPr>
              <a:t>we can easily import it over to Python and continue. we can also always start in pandas and use the software to clean up and organize your data, and then move over to Excel to visualize it easier. Pandas’ adaptability makes a switch between the two a breeze. </a:t>
            </a:r>
            <a:r>
              <a:rPr lang="en-US" sz="2100" dirty="0">
                <a:solidFill>
                  <a:srgbClr val="1B2733"/>
                </a:solidFill>
                <a:latin typeface="Times New Roman" panose="02020603050405020304" pitchFamily="18" charset="0"/>
                <a:cs typeface="Times New Roman" panose="02020603050405020304" pitchFamily="18" charset="0"/>
              </a:rPr>
              <a:t>we</a:t>
            </a:r>
            <a:r>
              <a:rPr lang="en-US" sz="2100" i="0" dirty="0">
                <a:solidFill>
                  <a:srgbClr val="1B2733"/>
                </a:solidFill>
                <a:effectLst/>
                <a:latin typeface="Times New Roman" panose="02020603050405020304" pitchFamily="18" charset="0"/>
                <a:cs typeface="Times New Roman" panose="02020603050405020304" pitchFamily="18" charset="0"/>
              </a:rPr>
              <a:t> can perform the easy calculations in Excel, then use pandas’ more complex programs to dive in deep.</a:t>
            </a:r>
          </a:p>
          <a:p>
            <a:endParaRPr lang="en-IN" dirty="0"/>
          </a:p>
        </p:txBody>
      </p:sp>
    </p:spTree>
    <p:extLst>
      <p:ext uri="{BB962C8B-B14F-4D97-AF65-F5344CB8AC3E}">
        <p14:creationId xmlns:p14="http://schemas.microsoft.com/office/powerpoint/2010/main" val="87081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F83C-BE04-4677-8E3A-A83DFFB98B48}"/>
              </a:ext>
            </a:extLst>
          </p:cNvPr>
          <p:cNvSpPr>
            <a:spLocks noGrp="1"/>
          </p:cNvSpPr>
          <p:nvPr>
            <p:ph type="title"/>
          </p:nvPr>
        </p:nvSpPr>
        <p:spPr>
          <a:xfrm>
            <a:off x="838200" y="365126"/>
            <a:ext cx="6024716" cy="500114"/>
          </a:xfrm>
        </p:spPr>
        <p:txBody>
          <a:bodyPr>
            <a:noAutofit/>
          </a:bodyPr>
          <a:lstStyle/>
          <a:p>
            <a:r>
              <a:rPr lang="en-US" sz="2400" dirty="0">
                <a:latin typeface="Times New Roman" panose="02020603050405020304" pitchFamily="18" charset="0"/>
                <a:cs typeface="Times New Roman" panose="02020603050405020304" pitchFamily="18" charset="0"/>
              </a:rPr>
              <a:t>INBUILT ATTRIBUTE: </a:t>
            </a:r>
            <a:endParaRPr lang="en-IN" sz="24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623F624-11D2-4399-A7CD-94112D769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348" y="920609"/>
            <a:ext cx="7708717" cy="5256354"/>
          </a:xfrm>
        </p:spPr>
      </p:pic>
    </p:spTree>
    <p:extLst>
      <p:ext uri="{BB962C8B-B14F-4D97-AF65-F5344CB8AC3E}">
        <p14:creationId xmlns:p14="http://schemas.microsoft.com/office/powerpoint/2010/main" val="399293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F83C-BE04-4677-8E3A-A83DFFB98B48}"/>
              </a:ext>
            </a:extLst>
          </p:cNvPr>
          <p:cNvSpPr>
            <a:spLocks noGrp="1"/>
          </p:cNvSpPr>
          <p:nvPr>
            <p:ph type="title"/>
          </p:nvPr>
        </p:nvSpPr>
        <p:spPr>
          <a:xfrm>
            <a:off x="838200" y="365126"/>
            <a:ext cx="4579374" cy="674054"/>
          </a:xfrm>
        </p:spPr>
        <p:txBody>
          <a:bodyPr>
            <a:normAutofit/>
          </a:bodyPr>
          <a:lstStyle/>
          <a:p>
            <a:r>
              <a:rPr lang="en-US" sz="2800" dirty="0">
                <a:latin typeface="Times New Roman" panose="02020603050405020304" pitchFamily="18" charset="0"/>
                <a:cs typeface="Times New Roman" panose="02020603050405020304" pitchFamily="18" charset="0"/>
              </a:rPr>
              <a:t>INBUILT ATTRIBUTE: </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71D05D0-40A6-4FBA-85DE-A011F187D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974" y="1494504"/>
            <a:ext cx="8906529" cy="4343982"/>
          </a:xfrm>
        </p:spPr>
      </p:pic>
    </p:spTree>
    <p:extLst>
      <p:ext uri="{BB962C8B-B14F-4D97-AF65-F5344CB8AC3E}">
        <p14:creationId xmlns:p14="http://schemas.microsoft.com/office/powerpoint/2010/main" val="404810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F83C-BE04-4677-8E3A-A83DFFB98B48}"/>
              </a:ext>
            </a:extLst>
          </p:cNvPr>
          <p:cNvSpPr>
            <a:spLocks noGrp="1"/>
          </p:cNvSpPr>
          <p:nvPr>
            <p:ph type="title"/>
          </p:nvPr>
        </p:nvSpPr>
        <p:spPr/>
        <p:txBody>
          <a:bodyPr/>
          <a:lstStyle/>
          <a:p>
            <a:pPr algn="ctr"/>
            <a:r>
              <a:rPr lang="en-IN" b="0" dirty="0">
                <a:solidFill>
                  <a:srgbClr val="000000"/>
                </a:solidFill>
                <a:effectLst/>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2F8351-BDDA-4351-A2A5-E4B161EC7068}"/>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Matplotlib is a collection of functions that make matplotlib work like MATLAB. Each </a:t>
            </a:r>
            <a:r>
              <a:rPr lang="en-US" b="0" i="0" dirty="0" err="1">
                <a:solidFill>
                  <a:srgbClr val="333333"/>
                </a:solidFill>
                <a:effectLst/>
                <a:latin typeface="Times New Roman" panose="02020603050405020304" pitchFamily="18" charset="0"/>
                <a:cs typeface="Times New Roman" panose="02020603050405020304" pitchFamily="18" charset="0"/>
              </a:rPr>
              <a:t>pyplot</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func</a:t>
            </a:r>
            <a:r>
              <a:rPr lang="en-US" b="0" i="0" dirty="0">
                <a:solidFill>
                  <a:srgbClr val="333333"/>
                </a:solidFill>
                <a:effectLst/>
                <a:latin typeface="Times New Roman" panose="02020603050405020304" pitchFamily="18" charset="0"/>
                <a:cs typeface="Times New Roman" panose="02020603050405020304" pitchFamily="18" charset="0"/>
              </a:rPr>
              <a:t> makes some changes to a figure:</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eg.</a:t>
            </a:r>
            <a:r>
              <a:rPr lang="en-IN" b="0" i="0" dirty="0">
                <a:solidFill>
                  <a:srgbClr val="333333"/>
                </a:solidFill>
                <a:effectLst/>
                <a:latin typeface="Times New Roman" panose="02020603050405020304" pitchFamily="18" charset="0"/>
                <a:cs typeface="Times New Roman" panose="02020603050405020304" pitchFamily="18" charset="0"/>
              </a:rPr>
              <a:t> Creates a fig. , creates a </a:t>
            </a:r>
            <a:r>
              <a:rPr lang="en-IN" b="0" i="0" dirty="0" err="1">
                <a:solidFill>
                  <a:srgbClr val="333333"/>
                </a:solidFill>
                <a:effectLst/>
                <a:latin typeface="Times New Roman" panose="02020603050405020304" pitchFamily="18" charset="0"/>
                <a:cs typeface="Times New Roman" panose="02020603050405020304" pitchFamily="18" charset="0"/>
              </a:rPr>
              <a:t>ploting</a:t>
            </a:r>
            <a:r>
              <a:rPr lang="en-IN" b="0" i="0" dirty="0">
                <a:solidFill>
                  <a:srgbClr val="333333"/>
                </a:solidFill>
                <a:effectLst/>
                <a:latin typeface="Times New Roman" panose="02020603050405020304" pitchFamily="18" charset="0"/>
                <a:cs typeface="Times New Roman" panose="02020603050405020304" pitchFamily="18" charset="0"/>
              </a:rPr>
              <a:t> area in a figures, </a:t>
            </a:r>
            <a:r>
              <a:rPr lang="en-US" b="0" i="0" dirty="0">
                <a:solidFill>
                  <a:srgbClr val="333333"/>
                </a:solidFill>
                <a:effectLst/>
                <a:latin typeface="Times New Roman" panose="02020603050405020304" pitchFamily="18" charset="0"/>
                <a:cs typeface="Times New Roman" panose="02020603050405020304" pitchFamily="18" charset="0"/>
              </a:rPr>
              <a:t>plots some lines in a plotting area and decorates the plot with labels, etc.</a:t>
            </a:r>
          </a:p>
        </p:txBody>
      </p:sp>
    </p:spTree>
    <p:extLst>
      <p:ext uri="{BB962C8B-B14F-4D97-AF65-F5344CB8AC3E}">
        <p14:creationId xmlns:p14="http://schemas.microsoft.com/office/powerpoint/2010/main" val="1555833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500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PANDAS </vt:lpstr>
      <vt:lpstr>PANDAS : </vt:lpstr>
      <vt:lpstr>PowerPoint Presentation</vt:lpstr>
      <vt:lpstr>Environment Setup</vt:lpstr>
      <vt:lpstr>Why pandas, why not Excel ?</vt:lpstr>
      <vt:lpstr>INBUILT ATTRIBUTE: </vt:lpstr>
      <vt:lpstr>INBUILT ATTRIBUTE: </vt:lpstr>
      <vt:lpstr>MATPLOTLIB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dc:title>
  <dc:creator>Nithin TM</dc:creator>
  <cp:lastModifiedBy>Nithin TM</cp:lastModifiedBy>
  <cp:revision>17</cp:revision>
  <dcterms:created xsi:type="dcterms:W3CDTF">2020-12-04T14:54:34Z</dcterms:created>
  <dcterms:modified xsi:type="dcterms:W3CDTF">2020-12-10T15:37:48Z</dcterms:modified>
</cp:coreProperties>
</file>