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57" r:id="rId3"/>
    <p:sldId id="285" r:id="rId4"/>
    <p:sldId id="287" r:id="rId5"/>
    <p:sldId id="289" r:id="rId6"/>
    <p:sldId id="290" r:id="rId7"/>
    <p:sldId id="291" r:id="rId8"/>
    <p:sldId id="292" r:id="rId9"/>
    <p:sldId id="296" r:id="rId10"/>
    <p:sldId id="293" r:id="rId11"/>
    <p:sldId id="294" r:id="rId12"/>
    <p:sldId id="295" r:id="rId13"/>
  </p:sldIdLst>
  <p:sldSz cx="9144000" cy="5143500" type="screen16x9"/>
  <p:notesSz cx="6858000" cy="9144000"/>
  <p:embeddedFontLst>
    <p:embeddedFont>
      <p:font typeface="Raleway" charset="0"/>
      <p:regular r:id="rId15"/>
      <p:bold r:id="rId16"/>
      <p:italic r:id="rId17"/>
      <p:boldItalic r:id="rId18"/>
    </p:embeddedFont>
    <p:embeddedFont>
      <p:font typeface="Lato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BB1982E5-8B6D-4532-8B56-759D5A6B33AF}">
  <a:tblStyle styleId="{BB1982E5-8B6D-4532-8B56-759D5A6B33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685800" y="2647950"/>
            <a:ext cx="6974775" cy="2380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 smtClean="0"/>
              <a:t>It supports:</a:t>
            </a:r>
            <a:br>
              <a:rPr lang="en-US" sz="2400" dirty="0" smtClean="0"/>
            </a:br>
            <a:r>
              <a:rPr lang="en-US" sz="2400" dirty="0" smtClean="0"/>
              <a:t> • N-dimensional array object</a:t>
            </a:r>
            <a:br>
              <a:rPr lang="en-US" sz="2400" dirty="0" smtClean="0"/>
            </a:br>
            <a:r>
              <a:rPr lang="en-US" sz="2400" dirty="0" smtClean="0"/>
              <a:t> • Broadcasting functions </a:t>
            </a:r>
            <a:br>
              <a:rPr lang="en-US" sz="2400" dirty="0" smtClean="0"/>
            </a:br>
            <a:r>
              <a:rPr lang="en-US" sz="2400" dirty="0" smtClean="0"/>
              <a:t> • Tools for integrating C/C++ and Fortran code </a:t>
            </a:r>
            <a:br>
              <a:rPr lang="en-US" sz="2400" dirty="0" smtClean="0"/>
            </a:br>
            <a:r>
              <a:rPr lang="en-US" sz="2400" dirty="0" smtClean="0"/>
              <a:t> • Useful linear algebra, Fourier transform, and   	random number capabilities</a:t>
            </a:r>
            <a:endParaRPr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438150"/>
            <a:ext cx="6934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chemeClr val="dk2"/>
              </a:buClr>
              <a:buSzPts val="4400"/>
              <a:defRPr/>
            </a:pPr>
            <a:r>
              <a:rPr lang="en-US" sz="2800" b="1" dirty="0" smtClean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NUMPY</a:t>
            </a:r>
          </a:p>
          <a:p>
            <a:pPr lvl="0" algn="ctr">
              <a:buClr>
                <a:schemeClr val="dk2"/>
              </a:buClr>
              <a:buSzPts val="4400"/>
              <a:defRPr/>
            </a:pPr>
            <a:endParaRPr lang="en-US" sz="2800" b="1" dirty="0" smtClean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algn="ctr">
              <a:buClr>
                <a:schemeClr val="dk2"/>
              </a:buClr>
              <a:buSzPts val="4400"/>
              <a:defRPr/>
            </a:pPr>
            <a:r>
              <a:rPr lang="en-US" sz="2800" b="1" dirty="0" smtClean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(NUMERICAL PYTHON)</a:t>
            </a:r>
            <a:r>
              <a:rPr lang="en-US" b="1" dirty="0" smtClean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/>
            </a:r>
            <a:br>
              <a:rPr lang="en-US" b="1" dirty="0" smtClean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lang="en-US" b="1" dirty="0" smtClean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endParaRPr lang="en-US" b="1" dirty="0"/>
          </a:p>
        </p:txBody>
      </p:sp>
      <p:pic>
        <p:nvPicPr>
          <p:cNvPr id="4" name="Picture 3" descr="nump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625" y="666750"/>
            <a:ext cx="3381375" cy="1352550"/>
          </a:xfrm>
          <a:prstGeom prst="rect">
            <a:avLst/>
          </a:prstGeom>
        </p:spPr>
      </p:pic>
      <p:sp>
        <p:nvSpPr>
          <p:cNvPr id="22530" name="AutoShape 2" descr="Getting Started with NumPy 🐍 🐍 | Kag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609600" y="1047750"/>
            <a:ext cx="7628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dirty="0" smtClean="0"/>
              <a:t>Integer Indexing, Array Indexing, Boolean Array Indexing, Slicing</a:t>
            </a:r>
            <a:br>
              <a:rPr lang="en-US" b="1" dirty="0" smtClean="0"/>
            </a:br>
            <a:r>
              <a:rPr lang="en-US" b="1" dirty="0" smtClean="0"/>
              <a:t>and Iterating in Arrays</a:t>
            </a:r>
            <a:endParaRPr dirty="0">
              <a:latin typeface="Raleway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038350"/>
            <a:ext cx="845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Raleway" charset="0"/>
              </a:rPr>
              <a:t>One-dimensional arrays can be indexed, sliced, and iterated over, much like lists and other Python sequences.</a:t>
            </a:r>
          </a:p>
          <a:p>
            <a:endParaRPr lang="en-US" sz="2000" dirty="0" smtClean="0">
              <a:solidFill>
                <a:schemeClr val="bg2">
                  <a:lumMod val="50000"/>
                </a:schemeClr>
              </a:solidFill>
              <a:latin typeface="Raleway" charset="0"/>
            </a:endParaRPr>
          </a:p>
          <a:p>
            <a:pPr>
              <a:buFont typeface="Wingdings" pitchFamily="2" charset="2"/>
              <a:buChar char="ü"/>
            </a:pPr>
            <a:endParaRPr lang="en-US" sz="2000" dirty="0" smtClean="0">
              <a:solidFill>
                <a:schemeClr val="bg2">
                  <a:lumMod val="50000"/>
                </a:schemeClr>
              </a:solidFill>
              <a:latin typeface="Raleway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Raleway" charset="0"/>
              </a:rPr>
              <a:t>For multi-dimensional arrays you can specify an index or slice per axis.</a:t>
            </a:r>
            <a:endParaRPr lang="en-US" sz="2000" dirty="0">
              <a:solidFill>
                <a:schemeClr val="bg2">
                  <a:lumMod val="50000"/>
                </a:schemeClr>
              </a:solidFill>
              <a:latin typeface="Raleway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38200" y="361950"/>
            <a:ext cx="7628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dirty="0" smtClean="0"/>
              <a:t>MULTIDIMENSIONAL ARRAY SLICING</a:t>
            </a:r>
            <a:endParaRPr dirty="0">
              <a:latin typeface="Raleway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752600" y="2190750"/>
          <a:ext cx="6096000" cy="11125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blipFill>
                      <a:blip r:embed="rId4"/>
                      <a:tile tx="0" ty="0" sx="100000" sy="100000" flip="none" algn="tl"/>
                    </a:blip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blipFill>
                      <a:blip r:embed="rId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28800" y="1504950"/>
            <a:ext cx="5791200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      0                             1                              2                          3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19200" y="2190750"/>
            <a:ext cx="381000" cy="11695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</a:p>
          <a:p>
            <a:endParaRPr lang="en-US" dirty="0" smtClean="0"/>
          </a:p>
          <a:p>
            <a:r>
              <a:rPr lang="en-US" dirty="0" smtClean="0"/>
              <a:t>1</a:t>
            </a:r>
          </a:p>
          <a:p>
            <a:endParaRPr lang="en-US" dirty="0" smtClean="0"/>
          </a:p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924800" y="2571750"/>
            <a:ext cx="7620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b[1,3]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33800" y="3333750"/>
            <a:ext cx="7620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b[2,1]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19600" y="1885950"/>
            <a:ext cx="1066800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b[:2, 1:3]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628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 L</a:t>
            </a:r>
            <a:r>
              <a:rPr lang="en" dirty="0" smtClean="0"/>
              <a:t>ists vs numarray</a:t>
            </a:r>
            <a:endParaRPr dirty="0"/>
          </a:p>
        </p:txBody>
      </p:sp>
      <p:sp>
        <p:nvSpPr>
          <p:cNvPr id="94" name="Google Shape;94;p13"/>
          <p:cNvSpPr txBox="1"/>
          <p:nvPr/>
        </p:nvSpPr>
        <p:spPr>
          <a:xfrm>
            <a:off x="457200" y="895350"/>
            <a:ext cx="70866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bg2">
                  <a:lumMod val="50000"/>
                </a:schemeClr>
              </a:solidFill>
              <a:latin typeface="Raleway" charset="0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685800" y="3409950"/>
            <a:ext cx="7793100" cy="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914400" y="1200150"/>
            <a:ext cx="670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  <a:latin typeface="Raleway" charset="0"/>
              </a:rPr>
              <a:t>A numpy array is a grid of values, all of the same type, and is indexed by a tuple of nonnegative integers.</a:t>
            </a:r>
            <a:endParaRPr lang="en-US" sz="1800" dirty="0">
              <a:solidFill>
                <a:schemeClr val="bg2">
                  <a:lumMod val="50000"/>
                </a:schemeClr>
              </a:solidFill>
              <a:latin typeface="Raleway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200" y="2038350"/>
            <a:ext cx="6781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  <a:latin typeface="Raleway" charset="0"/>
              </a:rPr>
              <a:t>A list is the Python equivalent of an array, but is resizeable and can contain elements of different types.</a:t>
            </a:r>
            <a:endParaRPr lang="en-US" sz="1800" dirty="0">
              <a:solidFill>
                <a:schemeClr val="bg2">
                  <a:lumMod val="50000"/>
                </a:schemeClr>
              </a:solidFill>
              <a:latin typeface="Raleway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" y="3105150"/>
            <a:ext cx="8001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Raleway" charset="0"/>
              </a:rPr>
              <a:t>The most important benefits of using it are :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Raleway" charset="0"/>
              </a:rPr>
              <a:t>It consumes 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Raleway" charset="0"/>
              </a:rPr>
              <a:t>less memory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Raleway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sz="1600" dirty="0" smtClean="0">
              <a:solidFill>
                <a:schemeClr val="bg2">
                  <a:lumMod val="50000"/>
                </a:schemeClr>
              </a:solidFill>
              <a:latin typeface="Raleway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Raleway" charset="0"/>
              </a:rPr>
              <a:t>It is 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Raleway" charset="0"/>
              </a:rPr>
              <a:t>fast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Raleway" charset="0"/>
              </a:rPr>
              <a:t> as compared to the python List.</a:t>
            </a:r>
          </a:p>
          <a:p>
            <a:pPr>
              <a:buFont typeface="Arial" pitchFamily="34" charset="0"/>
              <a:buChar char="•"/>
            </a:pPr>
            <a:endParaRPr lang="en-US" sz="1600" dirty="0" smtClean="0">
              <a:solidFill>
                <a:schemeClr val="bg2">
                  <a:lumMod val="50000"/>
                </a:schemeClr>
              </a:solidFill>
              <a:latin typeface="Raleway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Raleway" charset="0"/>
              </a:rPr>
              <a:t>It is 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Raleway" charset="0"/>
              </a:rPr>
              <a:t>convenient to use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Raleway" charset="0"/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628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GENERAL IDEA</a:t>
            </a:r>
            <a:endParaRPr dirty="0"/>
          </a:p>
        </p:txBody>
      </p:sp>
      <p:sp>
        <p:nvSpPr>
          <p:cNvPr id="94" name="Google Shape;94;p13"/>
          <p:cNvSpPr txBox="1"/>
          <p:nvPr/>
        </p:nvSpPr>
        <p:spPr>
          <a:xfrm>
            <a:off x="0" y="895350"/>
            <a:ext cx="70866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  <a:buSzPts val="1100"/>
              <a:buFont typeface="Wingdings" pitchFamily="2" charset="2"/>
              <a:buChar char="ü"/>
            </a:pP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Raleway" charset="0"/>
              </a:rPr>
              <a:t>NumPy’s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Raleway" charset="0"/>
              </a:rPr>
              <a:t> main object is the homogeneous multidimensional array. An array is a table of elements (usually numbers), all of the same type, indexed by a tuple of positive integers and represented by a single variable.</a:t>
            </a:r>
          </a:p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endParaRPr lang="en-US" dirty="0" smtClean="0">
              <a:solidFill>
                <a:schemeClr val="bg2">
                  <a:lumMod val="50000"/>
                </a:schemeClr>
              </a:solidFill>
              <a:latin typeface="Raleway" charset="0"/>
              <a:ea typeface="Lato"/>
              <a:cs typeface="Lato"/>
              <a:sym typeface="Lato"/>
            </a:endParaRPr>
          </a:p>
          <a:p>
            <a:pPr lvl="0">
              <a:spcBef>
                <a:spcPts val="600"/>
              </a:spcBef>
              <a:buClr>
                <a:schemeClr val="dk1"/>
              </a:buClr>
              <a:buSzPts val="1100"/>
              <a:buFont typeface="Wingdings" pitchFamily="2" charset="2"/>
              <a:buChar char="ü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Raleway" charset="0"/>
              </a:rPr>
              <a:t>In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Raleway" charset="0"/>
              </a:rPr>
              <a:t>NumPy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Raleway" charset="0"/>
              </a:rPr>
              <a:t>arrays, the individual data items are called elements.</a:t>
            </a:r>
          </a:p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endParaRPr lang="en-US" dirty="0" smtClean="0">
              <a:solidFill>
                <a:schemeClr val="bg2">
                  <a:lumMod val="50000"/>
                </a:schemeClr>
              </a:solidFill>
              <a:latin typeface="Raleway" charset="0"/>
              <a:ea typeface="Lato"/>
              <a:cs typeface="Lato"/>
              <a:sym typeface="Lato"/>
            </a:endParaRPr>
          </a:p>
          <a:p>
            <a:pPr lvl="0">
              <a:spcBef>
                <a:spcPts val="600"/>
              </a:spcBef>
              <a:buClr>
                <a:schemeClr val="dk1"/>
              </a:buClr>
              <a:buSzPts val="1100"/>
              <a:buFont typeface="Wingdings" pitchFamily="2" charset="2"/>
              <a:buChar char="ü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Raleway" charset="0"/>
              </a:rPr>
              <a:t> In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Raleway" charset="0"/>
              </a:rPr>
              <a:t>NumPy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Raleway" charset="0"/>
              </a:rPr>
              <a:t>, dimensions are called axes.</a:t>
            </a:r>
          </a:p>
          <a:p>
            <a:pPr lvl="0">
              <a:spcBef>
                <a:spcPts val="600"/>
              </a:spcBef>
              <a:buClr>
                <a:schemeClr val="dk1"/>
              </a:buClr>
              <a:buSzPts val="1100"/>
              <a:buFont typeface="Wingdings" pitchFamily="2" charset="2"/>
              <a:buChar char="ü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Raleway" charset="0"/>
              </a:rPr>
              <a:t> Each dimension of an array has a length which is the total number of elements in that direction.</a:t>
            </a:r>
          </a:p>
          <a:p>
            <a:pPr lvl="0">
              <a:spcBef>
                <a:spcPts val="600"/>
              </a:spcBef>
              <a:buClr>
                <a:schemeClr val="dk1"/>
              </a:buClr>
              <a:buSzPts val="1100"/>
              <a:buFont typeface="Wingdings" pitchFamily="2" charset="2"/>
              <a:buChar char="ü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Raleway" charset="0"/>
              </a:rPr>
              <a:t>The size of an array is the total number of elements contained in an array in all the dimension. The size of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Raleway" charset="0"/>
              </a:rPr>
              <a:t> NumPy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Raleway" charset="0"/>
              </a:rPr>
              <a:t>arrays are fixed; once created it cannot be changed again</a:t>
            </a:r>
            <a:endParaRPr dirty="0">
              <a:solidFill>
                <a:schemeClr val="bg2">
                  <a:lumMod val="50000"/>
                </a:schemeClr>
              </a:solidFill>
              <a:latin typeface="Raleway" charset="0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bg2">
                  <a:lumMod val="50000"/>
                </a:schemeClr>
              </a:solidFill>
              <a:latin typeface="Raleway" charset="0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893700" y="3900205"/>
            <a:ext cx="7793100" cy="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32425" y="1581150"/>
            <a:ext cx="371157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381000" y="133350"/>
            <a:ext cx="7628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INSTALLING NUMPY</a:t>
            </a:r>
            <a:endParaRPr dirty="0"/>
          </a:p>
        </p:txBody>
      </p:sp>
      <p:pic>
        <p:nvPicPr>
          <p:cNvPr id="3074" name="Picture 2" descr="How To Install NumPy In Python | NumPy Installation | Edurek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76350"/>
            <a:ext cx="9220200" cy="31510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609600" y="438150"/>
            <a:ext cx="7628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>
                <a:latin typeface="Raleway" charset="0"/>
              </a:rPr>
              <a:t>NumPy Arrays Creation Using array() Function</a:t>
            </a:r>
            <a:endParaRPr dirty="0">
              <a:latin typeface="Raleway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038350"/>
            <a:ext cx="845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Raleway" charset="0"/>
              </a:rPr>
              <a:t>We  can create a NumPy array from a regular Python list or tuple using the np.array() </a:t>
            </a:r>
            <a:r>
              <a:rPr lang="en-US" sz="2000" i="1" dirty="0" smtClean="0">
                <a:solidFill>
                  <a:schemeClr val="accent1">
                    <a:lumMod val="50000"/>
                  </a:schemeClr>
                </a:solidFill>
                <a:latin typeface="Raleway" charset="0"/>
              </a:rPr>
              <a:t>func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Raleway" charset="0"/>
              </a:rPr>
              <a:t>tion. The type of the resulting array is deduced from the type of the elements. 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Raleway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391400" cy="6667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  </a:t>
            </a:r>
            <a:r>
              <a:rPr lang="en" dirty="0" smtClean="0">
                <a:solidFill>
                  <a:schemeClr val="bg2">
                    <a:lumMod val="50000"/>
                  </a:schemeClr>
                </a:solidFill>
              </a:rPr>
              <a:t>TABLE OF ARRAY METHODS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590550"/>
            <a:ext cx="8305800" cy="43396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Raleway" charset="0"/>
              </a:rPr>
              <a:t>ndarray Attributes                                                        Description</a:t>
            </a:r>
          </a:p>
          <a:p>
            <a:endParaRPr lang="en-US" sz="1200" b="1" dirty="0" smtClean="0">
              <a:solidFill>
                <a:schemeClr val="bg2">
                  <a:lumMod val="50000"/>
                </a:schemeClr>
              </a:solidFill>
              <a:latin typeface="Raleway" charset="0"/>
            </a:endParaRPr>
          </a:p>
          <a:p>
            <a:endParaRPr lang="en-US" sz="1200" b="1" dirty="0" smtClean="0">
              <a:solidFill>
                <a:schemeClr val="bg2">
                  <a:lumMod val="50000"/>
                </a:schemeClr>
              </a:solidFill>
              <a:latin typeface="Raleway" charset="0"/>
            </a:endParaRPr>
          </a:p>
          <a:p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Raleway" charset="0"/>
              </a:rPr>
              <a:t>ndarray.ndim                                          Gives the number of axes or dimensions in the array</a:t>
            </a:r>
          </a:p>
          <a:p>
            <a:endParaRPr lang="en-US" sz="1200" b="1" dirty="0" smtClean="0">
              <a:solidFill>
                <a:schemeClr val="bg2">
                  <a:lumMod val="50000"/>
                </a:schemeClr>
              </a:solidFill>
              <a:latin typeface="Raleway" charset="0"/>
            </a:endParaRPr>
          </a:p>
          <a:p>
            <a:endParaRPr lang="en-US" sz="1200" b="1" dirty="0" smtClean="0">
              <a:solidFill>
                <a:schemeClr val="bg2">
                  <a:lumMod val="50000"/>
                </a:schemeClr>
              </a:solidFill>
              <a:latin typeface="Raleway" charset="0"/>
            </a:endParaRPr>
          </a:p>
          <a:p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Raleway" charset="0"/>
              </a:rPr>
              <a:t>ndarray.shape                                        Gives the dimensions of the array. For an array with n rows and m</a:t>
            </a:r>
          </a:p>
          <a:p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Raleway" charset="0"/>
              </a:rPr>
              <a:t>                                                                     columns, shape will be a tuple of integers (n, m).</a:t>
            </a:r>
          </a:p>
          <a:p>
            <a:endParaRPr lang="en-US" sz="1200" b="1" dirty="0" smtClean="0">
              <a:solidFill>
                <a:schemeClr val="bg2">
                  <a:lumMod val="50000"/>
                </a:schemeClr>
              </a:solidFill>
              <a:latin typeface="Raleway" charset="0"/>
            </a:endParaRPr>
          </a:p>
          <a:p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Raleway" charset="0"/>
              </a:rPr>
              <a:t>ndarray.size                                             Gives the total number of elements of the array.</a:t>
            </a:r>
          </a:p>
          <a:p>
            <a:endParaRPr lang="en-US" sz="1200" b="1" dirty="0" smtClean="0">
              <a:solidFill>
                <a:schemeClr val="bg2">
                  <a:lumMod val="50000"/>
                </a:schemeClr>
              </a:solidFill>
              <a:latin typeface="Raleway" charset="0"/>
            </a:endParaRPr>
          </a:p>
          <a:p>
            <a:endParaRPr lang="en-US" sz="1200" b="1" dirty="0" smtClean="0">
              <a:solidFill>
                <a:schemeClr val="bg2">
                  <a:lumMod val="50000"/>
                </a:schemeClr>
              </a:solidFill>
              <a:latin typeface="Raleway" charset="0"/>
            </a:endParaRPr>
          </a:p>
          <a:p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Raleway" charset="0"/>
              </a:rPr>
              <a:t>ndarray.dtype                                         Gives an object describing the type of the elements in the array. One </a:t>
            </a:r>
          </a:p>
          <a:p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Raleway" charset="0"/>
              </a:rPr>
              <a:t>                                                                     can create or specify dtype’s using standard Python types.</a:t>
            </a:r>
          </a:p>
          <a:p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Raleway" charset="0"/>
              </a:rPr>
              <a:t>                                                                     Additionally, NumPy provides its own types like np.int32, np.int16,</a:t>
            </a:r>
          </a:p>
          <a:p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Raleway" charset="0"/>
              </a:rPr>
              <a:t>                                                                     np.float64, and others.</a:t>
            </a:r>
          </a:p>
          <a:p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Raleway" charset="0"/>
              </a:rPr>
              <a:t>ndarray.itemsize                                    Gives the size of each element of the array in bytes.</a:t>
            </a:r>
          </a:p>
          <a:p>
            <a:endParaRPr lang="en-US" sz="1200" b="1" dirty="0" smtClean="0">
              <a:solidFill>
                <a:schemeClr val="bg2">
                  <a:lumMod val="50000"/>
                </a:schemeClr>
              </a:solidFill>
              <a:latin typeface="Raleway" charset="0"/>
            </a:endParaRPr>
          </a:p>
          <a:p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Raleway" charset="0"/>
              </a:rPr>
              <a:t>ndarray.data                                           Gives the buffer containing the actual elements of the array. </a:t>
            </a:r>
          </a:p>
          <a:p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Raleway" charset="0"/>
              </a:rPr>
              <a:t>                                                                     Normally, we will not use this attribute because we will access the</a:t>
            </a:r>
          </a:p>
          <a:p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Raleway" charset="0"/>
              </a:rPr>
              <a:t>                                                                     elements in an array using indexing facilities.</a:t>
            </a:r>
          </a:p>
          <a:p>
            <a:endParaRPr lang="en-US" sz="1200" b="1" dirty="0" smtClean="0">
              <a:solidFill>
                <a:schemeClr val="bg2">
                  <a:lumMod val="50000"/>
                </a:schemeClr>
              </a:solidFill>
              <a:latin typeface="Raleway" charset="0"/>
            </a:endParaRPr>
          </a:p>
          <a:p>
            <a:endParaRPr lang="en-US" sz="1200" b="1" dirty="0" smtClean="0">
              <a:solidFill>
                <a:schemeClr val="bg2">
                  <a:lumMod val="50000"/>
                </a:schemeClr>
              </a:solidFill>
              <a:latin typeface="Raleway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609600" y="438150"/>
            <a:ext cx="7628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NumPy Arrays Creation with Initial Placeholder Content</a:t>
            </a:r>
            <a:endParaRPr dirty="0">
              <a:latin typeface="Raleway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038350"/>
            <a:ext cx="8458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Raleway" charset="0"/>
              </a:rPr>
              <a:t>Often, the elements of an array are initially unknown, but its size is known. Hence, NumPy offers several functions to create arrays with initial placeholder content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Raleway" charset="0"/>
              </a:rPr>
              <a:t>These minimize the necessity of growing arrays, an expensive operation.</a:t>
            </a:r>
            <a:endParaRPr lang="en-US" sz="2000" dirty="0">
              <a:solidFill>
                <a:schemeClr val="bg2">
                  <a:lumMod val="50000"/>
                </a:schemeClr>
              </a:solidFill>
              <a:latin typeface="Raleway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391400" cy="6667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  </a:t>
            </a:r>
            <a:r>
              <a:rPr lang="en" dirty="0" smtClean="0">
                <a:solidFill>
                  <a:schemeClr val="bg2">
                    <a:lumMod val="50000"/>
                  </a:schemeClr>
                </a:solidFill>
              </a:rPr>
              <a:t>Numpy Array Creation Methods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19185"/>
            <a:ext cx="9144000" cy="4524315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Raleway" charset="0"/>
              </a:rPr>
              <a:t>ndarray Attributes                                                                           Description</a:t>
            </a:r>
          </a:p>
          <a:p>
            <a:endParaRPr lang="en-US" sz="1200" b="1" dirty="0" smtClean="0">
              <a:solidFill>
                <a:schemeClr val="bg2">
                  <a:lumMod val="50000"/>
                </a:schemeClr>
              </a:solidFill>
              <a:latin typeface="Raleway" charset="0"/>
            </a:endParaRPr>
          </a:p>
          <a:p>
            <a:endParaRPr lang="en-US" sz="1200" b="1" dirty="0" smtClean="0">
              <a:solidFill>
                <a:schemeClr val="bg2">
                  <a:lumMod val="50000"/>
                </a:schemeClr>
              </a:solidFill>
              <a:latin typeface="Raleway" charset="0"/>
            </a:endParaRPr>
          </a:p>
          <a:p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Raleway" charset="0"/>
              </a:rPr>
              <a:t>np.zeros()                                                                               Creates an array of zeros</a:t>
            </a:r>
          </a:p>
          <a:p>
            <a:endParaRPr lang="en-US" sz="1200" b="1" dirty="0" smtClean="0">
              <a:solidFill>
                <a:schemeClr val="bg2">
                  <a:lumMod val="50000"/>
                </a:schemeClr>
              </a:solidFill>
              <a:latin typeface="Raleway" charset="0"/>
            </a:endParaRPr>
          </a:p>
          <a:p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Raleway" charset="0"/>
              </a:rPr>
              <a:t>np.ones()                                                                                Creates an array of ones</a:t>
            </a:r>
          </a:p>
          <a:p>
            <a:endParaRPr lang="en-US" sz="1200" b="1" dirty="0" smtClean="0">
              <a:solidFill>
                <a:schemeClr val="bg2">
                  <a:lumMod val="50000"/>
                </a:schemeClr>
              </a:solidFill>
              <a:latin typeface="Raleway" charset="0"/>
            </a:endParaRPr>
          </a:p>
          <a:p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Raleway" charset="0"/>
              </a:rPr>
              <a:t>np.empty()                                                                             Creates an empty array</a:t>
            </a:r>
          </a:p>
          <a:p>
            <a:endParaRPr lang="en-US" sz="1200" b="1" dirty="0" smtClean="0">
              <a:solidFill>
                <a:schemeClr val="bg2">
                  <a:lumMod val="50000"/>
                </a:schemeClr>
              </a:solidFill>
              <a:latin typeface="Raleway" charset="0"/>
            </a:endParaRPr>
          </a:p>
          <a:p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Raleway" charset="0"/>
              </a:rPr>
              <a:t>np.full()                                                                                   Creates a full array</a:t>
            </a:r>
          </a:p>
          <a:p>
            <a:endParaRPr lang="en-US" sz="1200" b="1" dirty="0" smtClean="0">
              <a:solidFill>
                <a:schemeClr val="bg2">
                  <a:lumMod val="50000"/>
                </a:schemeClr>
              </a:solidFill>
              <a:latin typeface="Raleway" charset="0"/>
            </a:endParaRPr>
          </a:p>
          <a:p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Raleway" charset="0"/>
              </a:rPr>
              <a:t>np.eye()                                                                                  Creates an identity matrix</a:t>
            </a:r>
          </a:p>
          <a:p>
            <a:endParaRPr lang="en-US" sz="1200" b="1" dirty="0" smtClean="0">
              <a:solidFill>
                <a:schemeClr val="bg2">
                  <a:lumMod val="50000"/>
                </a:schemeClr>
              </a:solidFill>
              <a:latin typeface="Raleway" charset="0"/>
            </a:endParaRPr>
          </a:p>
          <a:p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Raleway" charset="0"/>
              </a:rPr>
              <a:t>np.random.random()                                                          Creates an array with random values</a:t>
            </a:r>
          </a:p>
          <a:p>
            <a:endParaRPr lang="en-US" sz="1200" b="1" dirty="0" smtClean="0">
              <a:solidFill>
                <a:schemeClr val="bg2">
                  <a:lumMod val="50000"/>
                </a:schemeClr>
              </a:solidFill>
              <a:latin typeface="Raleway" charset="0"/>
            </a:endParaRPr>
          </a:p>
          <a:p>
            <a:endParaRPr lang="en-US" sz="1200" b="1" dirty="0" smtClean="0">
              <a:solidFill>
                <a:schemeClr val="bg2">
                  <a:lumMod val="50000"/>
                </a:schemeClr>
              </a:solidFill>
              <a:latin typeface="Raleway" charset="0"/>
            </a:endParaRPr>
          </a:p>
          <a:p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Raleway" charset="0"/>
              </a:rPr>
              <a:t>np.arange()                                                          Returns evenly spaced values within a given interval where </a:t>
            </a:r>
            <a:r>
              <a:rPr lang="en-US" sz="1200" b="1" i="1" dirty="0" smtClean="0">
                <a:solidFill>
                  <a:schemeClr val="bg2">
                    <a:lumMod val="50000"/>
                  </a:schemeClr>
                </a:solidFill>
                <a:latin typeface="Raleway" charset="0"/>
              </a:rPr>
              <a:t>start (a number and </a:t>
            </a:r>
          </a:p>
          <a:p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Raleway" charset="0"/>
              </a:rPr>
              <a:t>                                                                                 optional) is the start of interval and its default value is zero, </a:t>
            </a:r>
            <a:r>
              <a:rPr lang="en-US" sz="1200" b="1" i="1" dirty="0" smtClean="0">
                <a:solidFill>
                  <a:schemeClr val="bg2">
                    <a:lumMod val="50000"/>
                  </a:schemeClr>
                </a:solidFill>
                <a:latin typeface="Raleway" charset="0"/>
              </a:rPr>
              <a:t>stop (a number) is</a:t>
            </a:r>
          </a:p>
          <a:p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Raleway" charset="0"/>
              </a:rPr>
              <a:t>                                                                                the end of interval, and </a:t>
            </a:r>
            <a:r>
              <a:rPr lang="en-US" sz="1200" b="1" i="1" dirty="0" smtClean="0">
                <a:solidFill>
                  <a:schemeClr val="bg2">
                    <a:lumMod val="50000"/>
                  </a:schemeClr>
                </a:solidFill>
                <a:latin typeface="Raleway" charset="0"/>
              </a:rPr>
              <a:t>step (a number and is optional) is the spacing between</a:t>
            </a:r>
          </a:p>
          <a:p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Raleway" charset="0"/>
              </a:rPr>
              <a:t>                                                                                the values and </a:t>
            </a:r>
            <a:r>
              <a:rPr lang="en-US" sz="1200" b="1" i="1" dirty="0" smtClean="0">
                <a:solidFill>
                  <a:schemeClr val="bg2">
                    <a:lumMod val="50000"/>
                  </a:schemeClr>
                </a:solidFill>
                <a:latin typeface="Raleway" charset="0"/>
              </a:rPr>
              <a:t>dtype is the type of output array.</a:t>
            </a:r>
          </a:p>
          <a:p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Raleway" charset="0"/>
              </a:rPr>
              <a:t>The syntax for np.arrange is :: </a:t>
            </a:r>
            <a:r>
              <a:rPr lang="en-US" sz="1200" b="1" i="1" dirty="0" smtClean="0">
                <a:solidFill>
                  <a:schemeClr val="bg2">
                    <a:lumMod val="50000"/>
                  </a:schemeClr>
                </a:solidFill>
                <a:latin typeface="Raleway" charset="0"/>
              </a:rPr>
              <a:t>np.arange([start,]stop, [step,][dtype=None])</a:t>
            </a:r>
          </a:p>
          <a:p>
            <a:endParaRPr lang="en-US" sz="1200" b="1" dirty="0" smtClean="0">
              <a:solidFill>
                <a:schemeClr val="bg2">
                  <a:lumMod val="50000"/>
                </a:schemeClr>
              </a:solidFill>
              <a:latin typeface="Raleway" charset="0"/>
            </a:endParaRPr>
          </a:p>
          <a:p>
            <a:endParaRPr lang="en-US" sz="1200" b="1" dirty="0" smtClean="0">
              <a:solidFill>
                <a:schemeClr val="bg2">
                  <a:lumMod val="50000"/>
                </a:schemeClr>
              </a:solidFill>
              <a:latin typeface="Raleway" charset="0"/>
            </a:endParaRPr>
          </a:p>
          <a:p>
            <a:endParaRPr lang="en-US" sz="1200" b="1" dirty="0" smtClean="0">
              <a:solidFill>
                <a:schemeClr val="bg2">
                  <a:lumMod val="50000"/>
                </a:schemeClr>
              </a:solidFill>
              <a:latin typeface="Raleway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391400" cy="6667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  </a:t>
            </a:r>
            <a:r>
              <a:rPr lang="en" dirty="0" smtClean="0">
                <a:solidFill>
                  <a:schemeClr val="bg2">
                    <a:lumMod val="50000"/>
                  </a:schemeClr>
                </a:solidFill>
              </a:rPr>
              <a:t>Numpy Array Creation Methods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19185"/>
            <a:ext cx="9144000" cy="249299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Raleway" charset="0"/>
              </a:rPr>
              <a:t>Function                                                                                                                      Description</a:t>
            </a:r>
          </a:p>
          <a:p>
            <a:endParaRPr lang="en-US" sz="1200" b="1" dirty="0" smtClean="0">
              <a:solidFill>
                <a:schemeClr val="bg2">
                  <a:lumMod val="50000"/>
                </a:schemeClr>
              </a:solidFill>
              <a:latin typeface="Raleway" charset="0"/>
            </a:endParaRPr>
          </a:p>
          <a:p>
            <a:endParaRPr lang="en-US" sz="1200" b="1" dirty="0" smtClean="0">
              <a:solidFill>
                <a:schemeClr val="bg2">
                  <a:lumMod val="50000"/>
                </a:schemeClr>
              </a:solidFill>
              <a:latin typeface="Raleway" charset="0"/>
            </a:endParaRPr>
          </a:p>
          <a:p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Raleway" charset="0"/>
              </a:rPr>
              <a:t>np.linspace()                                                                                             The syntax for linspace is,</a:t>
            </a:r>
          </a:p>
          <a:p>
            <a:r>
              <a:rPr lang="en-US" sz="1200" b="1" i="1" dirty="0" smtClean="0">
                <a:solidFill>
                  <a:schemeClr val="bg2">
                    <a:lumMod val="50000"/>
                  </a:schemeClr>
                </a:solidFill>
                <a:latin typeface="Raleway" charset="0"/>
              </a:rPr>
              <a:t>                                                                                                                       numpy.linspace(start, stop, num=50, dtype=None)</a:t>
            </a:r>
          </a:p>
          <a:p>
            <a:endParaRPr lang="en-US" sz="1200" b="1" dirty="0" smtClean="0">
              <a:solidFill>
                <a:schemeClr val="bg2">
                  <a:lumMod val="50000"/>
                </a:schemeClr>
              </a:solidFill>
              <a:latin typeface="Raleway" charset="0"/>
            </a:endParaRPr>
          </a:p>
          <a:p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Raleway" charset="0"/>
              </a:rPr>
              <a:t>                                                                                           Returns evenly spaced numbers over a specified interval where </a:t>
            </a:r>
            <a:r>
              <a:rPr lang="en-US" sz="1200" b="1" i="1" dirty="0" smtClean="0">
                <a:solidFill>
                  <a:schemeClr val="bg2">
                    <a:lumMod val="50000"/>
                  </a:schemeClr>
                </a:solidFill>
                <a:latin typeface="Raleway" charset="0"/>
              </a:rPr>
              <a:t>start is the </a:t>
            </a:r>
          </a:p>
          <a:p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Raleway" charset="0"/>
              </a:rPr>
              <a:t>                                                                                           starting value of the sequence, </a:t>
            </a:r>
            <a:r>
              <a:rPr lang="en-US" sz="1200" b="1" i="1" dirty="0" smtClean="0">
                <a:solidFill>
                  <a:schemeClr val="bg2">
                    <a:lumMod val="50000"/>
                  </a:schemeClr>
                </a:solidFill>
                <a:latin typeface="Raleway" charset="0"/>
              </a:rPr>
              <a:t>stop is the end value of the sequence, and                         				      num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Raleway" charset="0"/>
              </a:rPr>
              <a:t>(an integer and optional) is the number of samples to generate. 				      Default is 50.Must be non-negative. The optional </a:t>
            </a:r>
            <a:r>
              <a:rPr lang="en-US" sz="1200" b="1" i="1" dirty="0" smtClean="0">
                <a:solidFill>
                  <a:schemeClr val="bg2">
                    <a:lumMod val="50000"/>
                  </a:schemeClr>
                </a:solidFill>
                <a:latin typeface="Raleway" charset="0"/>
              </a:rPr>
              <a:t>dtype is the type of 						         output array.</a:t>
            </a:r>
            <a:endParaRPr lang="en-US" sz="1200" b="1" dirty="0" smtClean="0">
              <a:solidFill>
                <a:schemeClr val="bg2">
                  <a:lumMod val="50000"/>
                </a:schemeClr>
              </a:solidFill>
              <a:latin typeface="Raleway" charset="0"/>
            </a:endParaRPr>
          </a:p>
          <a:p>
            <a:endParaRPr lang="en-US" sz="1200" b="1" dirty="0" smtClean="0">
              <a:solidFill>
                <a:schemeClr val="bg2">
                  <a:lumMod val="50000"/>
                </a:schemeClr>
              </a:solidFill>
              <a:latin typeface="Raleway" charset="0"/>
            </a:endParaRPr>
          </a:p>
          <a:p>
            <a:endParaRPr lang="en-US" sz="1200" b="1" dirty="0" smtClean="0">
              <a:solidFill>
                <a:schemeClr val="bg2">
                  <a:lumMod val="50000"/>
                </a:schemeClr>
              </a:solidFill>
              <a:latin typeface="Raleway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python presentation\np.arran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61950"/>
            <a:ext cx="9144000" cy="39265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645</Words>
  <Application>Microsoft Office PowerPoint</Application>
  <PresentationFormat>On-screen Show (16:9)</PresentationFormat>
  <Paragraphs>110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Raleway</vt:lpstr>
      <vt:lpstr>Lato</vt:lpstr>
      <vt:lpstr>Wingdings</vt:lpstr>
      <vt:lpstr>Antonio template</vt:lpstr>
      <vt:lpstr>It supports:  • N-dimensional array object  • Broadcasting functions   • Tools for integrating C/C++ and Fortran code   • Useful linear algebra, Fourier transform, and    random number capabilities</vt:lpstr>
      <vt:lpstr>GENERAL IDEA</vt:lpstr>
      <vt:lpstr>INSTALLING NUMPY</vt:lpstr>
      <vt:lpstr>NumPy Arrays Creation Using array() Function</vt:lpstr>
      <vt:lpstr>   TABLE OF ARRAY METHODS</vt:lpstr>
      <vt:lpstr>NumPy Arrays Creation with Initial Placeholder Content</vt:lpstr>
      <vt:lpstr>   Numpy Array Creation Methods</vt:lpstr>
      <vt:lpstr>   Numpy Array Creation Methods</vt:lpstr>
      <vt:lpstr>Slide 9</vt:lpstr>
      <vt:lpstr>Integer Indexing, Array Indexing, Boolean Array Indexing, Slicing and Iterating in Arrays</vt:lpstr>
      <vt:lpstr>MULTIDIMENSIONAL ARRAY SLICING</vt:lpstr>
      <vt:lpstr>  Lists vs numarray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supports:  • N-dimensional array object  • Broadcasting functions   • Tools for integrating C/C++ and Fortran code  • Useful linear algebra, Fourier transform, and    random number capabilities</dc:title>
  <cp:lastModifiedBy>W10</cp:lastModifiedBy>
  <cp:revision>52</cp:revision>
  <dcterms:modified xsi:type="dcterms:W3CDTF">2020-12-07T08:18:05Z</dcterms:modified>
</cp:coreProperties>
</file>