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9" r:id="rId29"/>
    <p:sldId id="290" r:id="rId30"/>
    <p:sldId id="291" r:id="rId31"/>
    <p:sldId id="292" r:id="rId32"/>
    <p:sldId id="293" r:id="rId33"/>
    <p:sldId id="295" r:id="rId34"/>
    <p:sldId id="283" r:id="rId35"/>
    <p:sldId id="284" r:id="rId36"/>
    <p:sldId id="285" r:id="rId37"/>
    <p:sldId id="287" r:id="rId38"/>
    <p:sldId id="288" r:id="rId39"/>
    <p:sldId id="286" r:id="rId40"/>
    <p:sldId id="294"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6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8CB9D1-0916-4BD3-AA84-8D726C5E500D}"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D143A-E6AE-4A36-B4CE-B5DB6838BD4A}" type="slidenum">
              <a:rPr lang="en-IN" smtClean="0"/>
              <a:t>‹#›</a:t>
            </a:fld>
            <a:endParaRPr lang="en-IN"/>
          </a:p>
        </p:txBody>
      </p:sp>
    </p:spTree>
    <p:extLst>
      <p:ext uri="{BB962C8B-B14F-4D97-AF65-F5344CB8AC3E}">
        <p14:creationId xmlns:p14="http://schemas.microsoft.com/office/powerpoint/2010/main" val="96256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8CB9D1-0916-4BD3-AA84-8D726C5E500D}"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D143A-E6AE-4A36-B4CE-B5DB6838BD4A}" type="slidenum">
              <a:rPr lang="en-IN" smtClean="0"/>
              <a:t>‹#›</a:t>
            </a:fld>
            <a:endParaRPr lang="en-IN"/>
          </a:p>
        </p:txBody>
      </p:sp>
    </p:spTree>
    <p:extLst>
      <p:ext uri="{BB962C8B-B14F-4D97-AF65-F5344CB8AC3E}">
        <p14:creationId xmlns:p14="http://schemas.microsoft.com/office/powerpoint/2010/main" val="216948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8CB9D1-0916-4BD3-AA84-8D726C5E500D}"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D143A-E6AE-4A36-B4CE-B5DB6838BD4A}" type="slidenum">
              <a:rPr lang="en-IN" smtClean="0"/>
              <a:t>‹#›</a:t>
            </a:fld>
            <a:endParaRPr lang="en-IN"/>
          </a:p>
        </p:txBody>
      </p:sp>
    </p:spTree>
    <p:extLst>
      <p:ext uri="{BB962C8B-B14F-4D97-AF65-F5344CB8AC3E}">
        <p14:creationId xmlns:p14="http://schemas.microsoft.com/office/powerpoint/2010/main" val="195019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8CB9D1-0916-4BD3-AA84-8D726C5E500D}"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D143A-E6AE-4A36-B4CE-B5DB6838BD4A}" type="slidenum">
              <a:rPr lang="en-IN" smtClean="0"/>
              <a:t>‹#›</a:t>
            </a:fld>
            <a:endParaRPr lang="en-IN"/>
          </a:p>
        </p:txBody>
      </p:sp>
    </p:spTree>
    <p:extLst>
      <p:ext uri="{BB962C8B-B14F-4D97-AF65-F5344CB8AC3E}">
        <p14:creationId xmlns:p14="http://schemas.microsoft.com/office/powerpoint/2010/main" val="63276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8CB9D1-0916-4BD3-AA84-8D726C5E500D}"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D143A-E6AE-4A36-B4CE-B5DB6838BD4A}" type="slidenum">
              <a:rPr lang="en-IN" smtClean="0"/>
              <a:t>‹#›</a:t>
            </a:fld>
            <a:endParaRPr lang="en-IN"/>
          </a:p>
        </p:txBody>
      </p:sp>
    </p:spTree>
    <p:extLst>
      <p:ext uri="{BB962C8B-B14F-4D97-AF65-F5344CB8AC3E}">
        <p14:creationId xmlns:p14="http://schemas.microsoft.com/office/powerpoint/2010/main" val="331144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8CB9D1-0916-4BD3-AA84-8D726C5E500D}"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8D143A-E6AE-4A36-B4CE-B5DB6838BD4A}" type="slidenum">
              <a:rPr lang="en-IN" smtClean="0"/>
              <a:t>‹#›</a:t>
            </a:fld>
            <a:endParaRPr lang="en-IN"/>
          </a:p>
        </p:txBody>
      </p:sp>
    </p:spTree>
    <p:extLst>
      <p:ext uri="{BB962C8B-B14F-4D97-AF65-F5344CB8AC3E}">
        <p14:creationId xmlns:p14="http://schemas.microsoft.com/office/powerpoint/2010/main" val="323232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8CB9D1-0916-4BD3-AA84-8D726C5E500D}" type="datetimeFigureOut">
              <a:rPr lang="en-IN" smtClean="0"/>
              <a:t>02-11-2020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8D143A-E6AE-4A36-B4CE-B5DB6838BD4A}" type="slidenum">
              <a:rPr lang="en-IN" smtClean="0"/>
              <a:t>‹#›</a:t>
            </a:fld>
            <a:endParaRPr lang="en-IN"/>
          </a:p>
        </p:txBody>
      </p:sp>
    </p:spTree>
    <p:extLst>
      <p:ext uri="{BB962C8B-B14F-4D97-AF65-F5344CB8AC3E}">
        <p14:creationId xmlns:p14="http://schemas.microsoft.com/office/powerpoint/2010/main" val="2559430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8CB9D1-0916-4BD3-AA84-8D726C5E500D}" type="datetimeFigureOut">
              <a:rPr lang="en-IN" smtClean="0"/>
              <a:t>02-11-2020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8D143A-E6AE-4A36-B4CE-B5DB6838BD4A}" type="slidenum">
              <a:rPr lang="en-IN" smtClean="0"/>
              <a:t>‹#›</a:t>
            </a:fld>
            <a:endParaRPr lang="en-IN"/>
          </a:p>
        </p:txBody>
      </p:sp>
    </p:spTree>
    <p:extLst>
      <p:ext uri="{BB962C8B-B14F-4D97-AF65-F5344CB8AC3E}">
        <p14:creationId xmlns:p14="http://schemas.microsoft.com/office/powerpoint/2010/main" val="83083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CB9D1-0916-4BD3-AA84-8D726C5E500D}" type="datetimeFigureOut">
              <a:rPr lang="en-IN" smtClean="0"/>
              <a:t>02-11-2020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8D143A-E6AE-4A36-B4CE-B5DB6838BD4A}" type="slidenum">
              <a:rPr lang="en-IN" smtClean="0"/>
              <a:t>‹#›</a:t>
            </a:fld>
            <a:endParaRPr lang="en-IN"/>
          </a:p>
        </p:txBody>
      </p:sp>
    </p:spTree>
    <p:extLst>
      <p:ext uri="{BB962C8B-B14F-4D97-AF65-F5344CB8AC3E}">
        <p14:creationId xmlns:p14="http://schemas.microsoft.com/office/powerpoint/2010/main" val="9131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8CB9D1-0916-4BD3-AA84-8D726C5E500D}"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8D143A-E6AE-4A36-B4CE-B5DB6838BD4A}" type="slidenum">
              <a:rPr lang="en-IN" smtClean="0"/>
              <a:t>‹#›</a:t>
            </a:fld>
            <a:endParaRPr lang="en-IN"/>
          </a:p>
        </p:txBody>
      </p:sp>
    </p:spTree>
    <p:extLst>
      <p:ext uri="{BB962C8B-B14F-4D97-AF65-F5344CB8AC3E}">
        <p14:creationId xmlns:p14="http://schemas.microsoft.com/office/powerpoint/2010/main" val="295182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8CB9D1-0916-4BD3-AA84-8D726C5E500D}"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8D143A-E6AE-4A36-B4CE-B5DB6838BD4A}" type="slidenum">
              <a:rPr lang="en-IN" smtClean="0"/>
              <a:t>‹#›</a:t>
            </a:fld>
            <a:endParaRPr lang="en-IN"/>
          </a:p>
        </p:txBody>
      </p:sp>
    </p:spTree>
    <p:extLst>
      <p:ext uri="{BB962C8B-B14F-4D97-AF65-F5344CB8AC3E}">
        <p14:creationId xmlns:p14="http://schemas.microsoft.com/office/powerpoint/2010/main" val="66996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CB9D1-0916-4BD3-AA84-8D726C5E500D}" type="datetimeFigureOut">
              <a:rPr lang="en-IN" smtClean="0"/>
              <a:t>02-11-2020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D143A-E6AE-4A36-B4CE-B5DB6838BD4A}" type="slidenum">
              <a:rPr lang="en-IN" smtClean="0"/>
              <a:t>‹#›</a:t>
            </a:fld>
            <a:endParaRPr lang="en-IN"/>
          </a:p>
        </p:txBody>
      </p:sp>
    </p:spTree>
    <p:extLst>
      <p:ext uri="{BB962C8B-B14F-4D97-AF65-F5344CB8AC3E}">
        <p14:creationId xmlns:p14="http://schemas.microsoft.com/office/powerpoint/2010/main" val="2504742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3</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3942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333" y="508000"/>
            <a:ext cx="10013245" cy="5668963"/>
          </a:xfrm>
        </p:spPr>
      </p:pic>
    </p:spTree>
    <p:extLst>
      <p:ext uri="{BB962C8B-B14F-4D97-AF65-F5344CB8AC3E}">
        <p14:creationId xmlns:p14="http://schemas.microsoft.com/office/powerpoint/2010/main" val="341409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51556"/>
            <a:ext cx="10112022" cy="5725407"/>
          </a:xfrm>
        </p:spPr>
      </p:pic>
    </p:spTree>
    <p:extLst>
      <p:ext uri="{BB962C8B-B14F-4D97-AF65-F5344CB8AC3E}">
        <p14:creationId xmlns:p14="http://schemas.microsoft.com/office/powerpoint/2010/main" val="18347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Registers</a:t>
            </a:r>
            <a:endParaRPr lang="en-IN" dirty="0"/>
          </a:p>
        </p:txBody>
      </p:sp>
      <p:sp>
        <p:nvSpPr>
          <p:cNvPr id="3" name="Content Placeholder 2"/>
          <p:cNvSpPr>
            <a:spLocks noGrp="1"/>
          </p:cNvSpPr>
          <p:nvPr>
            <p:ph idx="1"/>
          </p:nvPr>
        </p:nvSpPr>
        <p:spPr/>
        <p:txBody>
          <a:bodyPr/>
          <a:lstStyle/>
          <a:p>
            <a:r>
              <a:rPr lang="en-US" dirty="0" smtClean="0"/>
              <a:t>. </a:t>
            </a:r>
            <a:r>
              <a:rPr lang="en-US" dirty="0"/>
              <a:t>A </a:t>
            </a:r>
            <a:r>
              <a:rPr lang="en-US" i="1" dirty="0"/>
              <a:t>shift register</a:t>
            </a:r>
            <a:r>
              <a:rPr lang="en-US" dirty="0"/>
              <a:t>, on the other hand, can perform a shift operation on the stored data. </a:t>
            </a:r>
            <a:endParaRPr lang="en-US" dirty="0" smtClean="0"/>
          </a:p>
          <a:p>
            <a:r>
              <a:rPr lang="en-US" dirty="0" smtClean="0"/>
              <a:t>shift </a:t>
            </a:r>
            <a:r>
              <a:rPr lang="en-US" dirty="0"/>
              <a:t>operation has the effect of scaling a numeric value by a power of 2. </a:t>
            </a:r>
            <a:endParaRPr lang="en-US" dirty="0" smtClean="0"/>
          </a:p>
          <a:p>
            <a:r>
              <a:rPr lang="en-US" dirty="0" smtClean="0"/>
              <a:t>shift </a:t>
            </a:r>
            <a:r>
              <a:rPr lang="en-US" dirty="0"/>
              <a:t>operations are also used to implement serial transfer of data, that is, transfer one bit at a time over a single wire, instead of using separate wires for each of the bits of </a:t>
            </a:r>
            <a:r>
              <a:rPr lang="en-US" dirty="0" smtClean="0"/>
              <a:t>data </a:t>
            </a:r>
          </a:p>
          <a:p>
            <a:r>
              <a:rPr lang="en-US" dirty="0" smtClean="0"/>
              <a:t>and  combine </a:t>
            </a:r>
            <a:r>
              <a:rPr lang="en-US" dirty="0"/>
              <a:t>arithmetic scaling with storage functions.</a:t>
            </a:r>
            <a:endParaRPr lang="en-IN" dirty="0"/>
          </a:p>
          <a:p>
            <a:endParaRPr lang="en-IN" dirty="0"/>
          </a:p>
        </p:txBody>
      </p:sp>
    </p:spTree>
    <p:extLst>
      <p:ext uri="{BB962C8B-B14F-4D97-AF65-F5344CB8AC3E}">
        <p14:creationId xmlns:p14="http://schemas.microsoft.com/office/powerpoint/2010/main" val="218588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171" y="764856"/>
            <a:ext cx="4027940" cy="12574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732" y="2176058"/>
            <a:ext cx="8559979" cy="3612193"/>
          </a:xfrm>
          <a:prstGeom prst="rect">
            <a:avLst/>
          </a:prstGeom>
        </p:spPr>
      </p:pic>
    </p:spTree>
    <p:extLst>
      <p:ext uri="{BB962C8B-B14F-4D97-AF65-F5344CB8AC3E}">
        <p14:creationId xmlns:p14="http://schemas.microsoft.com/office/powerpoint/2010/main" val="311743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shows how it can be implemented with D flip-flops and multiplexers</a:t>
            </a:r>
            <a:r>
              <a:rPr lang="en-US" dirty="0" smtClean="0"/>
              <a:t>.</a:t>
            </a:r>
          </a:p>
          <a:p>
            <a:r>
              <a:rPr lang="en-US" dirty="0" smtClean="0"/>
              <a:t> </a:t>
            </a:r>
            <a:r>
              <a:rPr lang="en-US" dirty="0"/>
              <a:t>The shift register is updated on a rising clock edge when CE is 1. In that case, when the </a:t>
            </a:r>
            <a:r>
              <a:rPr lang="en-US" dirty="0" err="1"/>
              <a:t>load_en</a:t>
            </a:r>
            <a:r>
              <a:rPr lang="en-US" dirty="0"/>
              <a:t> signal is 1, the multiplexers select new data on the D(n–1) through D(0) inputs for updating the register</a:t>
            </a:r>
            <a:r>
              <a:rPr lang="en-US" dirty="0" smtClean="0"/>
              <a:t>.</a:t>
            </a:r>
          </a:p>
          <a:p>
            <a:r>
              <a:rPr lang="en-US" dirty="0" smtClean="0"/>
              <a:t> </a:t>
            </a:r>
            <a:r>
              <a:rPr lang="en-US" dirty="0"/>
              <a:t>Alternatively, when CE is 1 and </a:t>
            </a:r>
            <a:r>
              <a:rPr lang="en-US" dirty="0" err="1"/>
              <a:t>load_en</a:t>
            </a:r>
            <a:r>
              <a:rPr lang="en-US" dirty="0"/>
              <a:t> is 0, the multiplexers select the existing data, shifted right by one place. The least significant bit is discarded, and the most significant bit is updated with the value of the </a:t>
            </a:r>
            <a:r>
              <a:rPr lang="en-US" dirty="0" err="1"/>
              <a:t>D_in</a:t>
            </a:r>
            <a:r>
              <a:rPr lang="en-US" dirty="0"/>
              <a:t> signal. </a:t>
            </a:r>
            <a:endParaRPr lang="en-US" dirty="0" smtClean="0"/>
          </a:p>
          <a:p>
            <a:r>
              <a:rPr lang="en-US" dirty="0" smtClean="0"/>
              <a:t>If </a:t>
            </a:r>
            <a:r>
              <a:rPr lang="en-US" dirty="0"/>
              <a:t>we tie </a:t>
            </a:r>
            <a:r>
              <a:rPr lang="en-US" dirty="0" err="1"/>
              <a:t>D_in</a:t>
            </a:r>
            <a:r>
              <a:rPr lang="en-US" dirty="0"/>
              <a:t> to 0, the shift register performs a logical shift right operation on the stored data. Alternatively, if we connect the most significant output bit back to </a:t>
            </a:r>
            <a:r>
              <a:rPr lang="en-US" dirty="0" err="1"/>
              <a:t>D_in</a:t>
            </a:r>
            <a:r>
              <a:rPr lang="en-US" dirty="0"/>
              <a:t>, the shift register performs an arithmetic shift right operation. </a:t>
            </a:r>
            <a:endParaRPr lang="en-IN" dirty="0"/>
          </a:p>
        </p:txBody>
      </p:sp>
    </p:spTree>
    <p:extLst>
      <p:ext uri="{BB962C8B-B14F-4D97-AF65-F5344CB8AC3E}">
        <p14:creationId xmlns:p14="http://schemas.microsoft.com/office/powerpoint/2010/main" val="221889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H</a:t>
            </a:r>
            <a:r>
              <a:rPr lang="en-US" sz="2000" dirty="0" smtClean="0"/>
              <a:t>ow </a:t>
            </a:r>
            <a:r>
              <a:rPr lang="en-US" sz="2000" dirty="0"/>
              <a:t>to perform multiplication of unsigned integers by addition of partial products. Construct a multiplier for two 16-bit operands containing just one adder that adds successive partial products over successive clock cycles. The ﬁnal product is 32 bits.</a:t>
            </a:r>
            <a:r>
              <a:rPr lang="en-IN" sz="2000" dirty="0"/>
              <a:t/>
            </a:r>
            <a:br>
              <a:rPr lang="en-IN" sz="2000" dirty="0"/>
            </a:b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488" y="1557867"/>
            <a:ext cx="10430933" cy="3975179"/>
          </a:xfrm>
        </p:spPr>
      </p:pic>
    </p:spTree>
    <p:extLst>
      <p:ext uri="{BB962C8B-B14F-4D97-AF65-F5344CB8AC3E}">
        <p14:creationId xmlns:p14="http://schemas.microsoft.com/office/powerpoint/2010/main" val="440287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cap="small" dirty="0"/>
              <a:t>solution </a:t>
            </a:r>
            <a:r>
              <a:rPr lang="en-US" dirty="0"/>
              <a:t>     In order to perform the operation over multiple cycles, we need a number of registers to hold intermediate results, as shown in Figure </a:t>
            </a:r>
            <a:endParaRPr lang="en-US" dirty="0" smtClean="0"/>
          </a:p>
          <a:p>
            <a:r>
              <a:rPr lang="en-US" dirty="0" smtClean="0"/>
              <a:t>The </a:t>
            </a:r>
            <a:r>
              <a:rPr lang="en-US" dirty="0"/>
              <a:t>x operand is stored in an ordinary register whose output connects to an array  of 16 AND gates that form a partial product. The y operand is stored in a shift register whose least significant bit, Q(0), controls the AND gates. The y </a:t>
            </a:r>
            <a:r>
              <a:rPr lang="en-US" dirty="0" err="1" smtClean="0"/>
              <a:t>operandis</a:t>
            </a:r>
            <a:r>
              <a:rPr lang="en-US" dirty="0" smtClean="0"/>
              <a:t> </a:t>
            </a:r>
            <a:r>
              <a:rPr lang="en-US" dirty="0"/>
              <a:t>shifted on successive cycles, thus giving the 16 successive partial products. The sum of the partial products are accumulated in a 17-bit ordinary register and a 15-bit shift register. Since the shift register is never required to load data other than through the </a:t>
            </a:r>
            <a:r>
              <a:rPr lang="en-US" dirty="0" err="1"/>
              <a:t>D_in</a:t>
            </a:r>
            <a:r>
              <a:rPr lang="en-US" dirty="0"/>
              <a:t> connection, the data and </a:t>
            </a:r>
            <a:r>
              <a:rPr lang="en-US" dirty="0" err="1"/>
              <a:t>load_en</a:t>
            </a:r>
            <a:r>
              <a:rPr lang="en-US" dirty="0"/>
              <a:t> inputs are absent. On each clock cycle, the least significant bit of the ordinary register is shifted into  the shift register, and the remaining bits of the ordinary register are added with the next partial product. By shifting the accumulated sum in this way, partial products are added at successively more significant positions of the result.</a:t>
            </a:r>
            <a:endParaRPr lang="en-IN" dirty="0"/>
          </a:p>
          <a:p>
            <a:endParaRPr lang="en-IN" dirty="0"/>
          </a:p>
        </p:txBody>
      </p:sp>
    </p:spTree>
    <p:extLst>
      <p:ext uri="{BB962C8B-B14F-4D97-AF65-F5344CB8AC3E}">
        <p14:creationId xmlns:p14="http://schemas.microsoft.com/office/powerpoint/2010/main" val="2275054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l" rtl="0">
              <a:lnSpc>
                <a:spcPct val="90000"/>
              </a:lnSpc>
              <a:spcBef>
                <a:spcPct val="0"/>
              </a:spcBef>
            </a:pPr>
            <a:r>
              <a:rPr lang="en-US" sz="2000" dirty="0" smtClean="0">
                <a:latin typeface="Arial Black" panose="020B0A04020102020204" pitchFamily="34" charset="0"/>
              </a:rPr>
              <a:t>L ATC H E S</a:t>
            </a:r>
            <a:r>
              <a:rPr lang="en-IN" sz="2000" dirty="0" smtClean="0">
                <a:latin typeface="Arial Black" panose="020B0A04020102020204" pitchFamily="34" charset="0"/>
              </a:rPr>
              <a:t/>
            </a:r>
            <a:br>
              <a:rPr lang="en-IN" sz="2000" dirty="0" smtClean="0">
                <a:latin typeface="Arial Black" panose="020B0A04020102020204" pitchFamily="34" charset="0"/>
              </a:rPr>
            </a:br>
            <a:endParaRPr lang="en-IN" sz="2000"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As </a:t>
            </a:r>
            <a:r>
              <a:rPr lang="en-US" dirty="0"/>
              <a:t>we have seen, a flip-flop is a basic sequential circuit element that stores one bit. Most digital circuits use edge-triggered flip-flops that store a new data value when the clock signal changes from 0 to 1. No further values are stored while the clock remains at 1, nor when the clock returns to 0</a:t>
            </a:r>
            <a:r>
              <a:rPr lang="en-US" dirty="0" smtClean="0"/>
              <a:t>.</a:t>
            </a:r>
          </a:p>
          <a:p>
            <a:r>
              <a:rPr lang="en-US" dirty="0"/>
              <a:t>Some systems, however, use sequential elements called latches, with slightly different timing for storage of values. Figure </a:t>
            </a:r>
            <a:r>
              <a:rPr lang="en-US" dirty="0" smtClean="0"/>
              <a:t>shows </a:t>
            </a:r>
            <a:r>
              <a:rPr lang="en-US" dirty="0"/>
              <a:t>a symbol for a latch, and Figure </a:t>
            </a:r>
            <a:r>
              <a:rPr lang="en-US" dirty="0" smtClean="0"/>
              <a:t> </a:t>
            </a:r>
            <a:r>
              <a:rPr lang="en-US" dirty="0"/>
              <a:t>shows the timing behavior.</a:t>
            </a:r>
            <a:endParaRPr lang="en-IN" dirty="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400" y="4912881"/>
            <a:ext cx="3014470" cy="1005927"/>
          </a:xfrm>
          <a:prstGeom prst="rect">
            <a:avLst/>
          </a:prstGeom>
        </p:spPr>
      </p:pic>
    </p:spTree>
    <p:extLst>
      <p:ext uri="{BB962C8B-B14F-4D97-AF65-F5344CB8AC3E}">
        <p14:creationId xmlns:p14="http://schemas.microsoft.com/office/powerpoint/2010/main" val="128100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755" y="2122312"/>
            <a:ext cx="8015111" cy="2724876"/>
          </a:xfrm>
        </p:spPr>
      </p:pic>
    </p:spTree>
    <p:extLst>
      <p:ext uri="{BB962C8B-B14F-4D97-AF65-F5344CB8AC3E}">
        <p14:creationId xmlns:p14="http://schemas.microsoft.com/office/powerpoint/2010/main" val="2317928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cap="small" dirty="0"/>
              <a:t>example </a:t>
            </a:r>
            <a:r>
              <a:rPr lang="en-US" sz="2400" dirty="0"/>
              <a:t>  4.5	The following always block is intended to model multi- </a:t>
            </a:r>
            <a:r>
              <a:rPr lang="en-US" sz="2400" dirty="0" err="1"/>
              <a:t>plexer</a:t>
            </a:r>
            <a:r>
              <a:rPr lang="en-US" sz="2400" dirty="0"/>
              <a:t> circuitry that selects between a number of inputs to assign to outputs z1 and z2. Identify the error in the block and describe the behavior that results.</a:t>
            </a:r>
            <a:r>
              <a:rPr lang="en-IN" sz="2400" dirty="0"/>
              <a:t/>
            </a:r>
            <a:br>
              <a:rPr lang="en-IN" sz="2400" dirty="0"/>
            </a:br>
            <a:endParaRPr lang="en-IN" sz="2400" dirty="0"/>
          </a:p>
        </p:txBody>
      </p:sp>
      <p:sp>
        <p:nvSpPr>
          <p:cNvPr id="3" name="Content Placeholder 2"/>
          <p:cNvSpPr>
            <a:spLocks noGrp="1"/>
          </p:cNvSpPr>
          <p:nvPr>
            <p:ph idx="1"/>
          </p:nvPr>
        </p:nvSpPr>
        <p:spPr/>
        <p:txBody>
          <a:bodyPr/>
          <a:lstStyle/>
          <a:p>
            <a:pPr marL="0" indent="0">
              <a:buNone/>
            </a:pPr>
            <a:r>
              <a:rPr lang="en-US" dirty="0"/>
              <a:t>always @*</a:t>
            </a:r>
            <a:endParaRPr lang="en-IN" dirty="0"/>
          </a:p>
          <a:p>
            <a:pPr marL="0" indent="0">
              <a:buNone/>
            </a:pPr>
            <a:r>
              <a:rPr lang="en-US" dirty="0"/>
              <a:t>if (~</a:t>
            </a:r>
            <a:r>
              <a:rPr lang="en-US" dirty="0" err="1"/>
              <a:t>sel</a:t>
            </a:r>
            <a:r>
              <a:rPr lang="en-US" dirty="0"/>
              <a:t>) begin</a:t>
            </a:r>
            <a:endParaRPr lang="en-IN" dirty="0"/>
          </a:p>
          <a:p>
            <a:pPr marL="0" indent="0">
              <a:buNone/>
            </a:pPr>
            <a:r>
              <a:rPr lang="en-US" dirty="0"/>
              <a:t>z1 &lt;= a1; z2 &lt;= b1;</a:t>
            </a:r>
            <a:endParaRPr lang="en-IN" dirty="0"/>
          </a:p>
          <a:p>
            <a:pPr marL="0" indent="0">
              <a:buNone/>
            </a:pPr>
            <a:r>
              <a:rPr lang="en-US" dirty="0" smtClean="0"/>
              <a:t>End</a:t>
            </a:r>
          </a:p>
          <a:p>
            <a:pPr marL="0" indent="0">
              <a:buNone/>
            </a:pPr>
            <a:r>
              <a:rPr lang="en-US" dirty="0" smtClean="0"/>
              <a:t> </a:t>
            </a:r>
            <a:r>
              <a:rPr lang="en-US" dirty="0"/>
              <a:t>else begin</a:t>
            </a:r>
            <a:endParaRPr lang="en-IN" dirty="0"/>
          </a:p>
          <a:p>
            <a:pPr marL="0" indent="0">
              <a:buNone/>
            </a:pPr>
            <a:r>
              <a:rPr lang="en-US" dirty="0"/>
              <a:t>z1 &lt;= a2; z3 &lt;= b2;</a:t>
            </a:r>
            <a:endParaRPr lang="en-IN" dirty="0"/>
          </a:p>
          <a:p>
            <a:pPr marL="0" indent="0">
              <a:buNone/>
            </a:pPr>
            <a:r>
              <a:rPr lang="en-US" dirty="0"/>
              <a:t>end</a:t>
            </a:r>
            <a:endParaRPr lang="en-IN" dirty="0"/>
          </a:p>
          <a:p>
            <a:endParaRPr lang="en-IN" dirty="0"/>
          </a:p>
        </p:txBody>
      </p:sp>
      <p:pic>
        <p:nvPicPr>
          <p:cNvPr id="4" name="Picture 3"/>
          <p:cNvPicPr>
            <a:picLocks noChangeAspect="1"/>
          </p:cNvPicPr>
          <p:nvPr/>
        </p:nvPicPr>
        <p:blipFill>
          <a:blip r:embed="rId2"/>
          <a:stretch>
            <a:fillRect/>
          </a:stretch>
        </p:blipFill>
        <p:spPr>
          <a:xfrm>
            <a:off x="4639734" y="1569156"/>
            <a:ext cx="7360355" cy="3894665"/>
          </a:xfrm>
          <a:prstGeom prst="rect">
            <a:avLst/>
          </a:prstGeom>
        </p:spPr>
      </p:pic>
    </p:spTree>
    <p:extLst>
      <p:ext uri="{BB962C8B-B14F-4D97-AF65-F5344CB8AC3E}">
        <p14:creationId xmlns:p14="http://schemas.microsoft.com/office/powerpoint/2010/main" val="480168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Sequential Basics</a:t>
            </a:r>
            <a:r>
              <a:rPr lang="en-US" dirty="0"/>
              <a:t>: Storage elements Counters[book 2], Sequential circuit timing :</a:t>
            </a:r>
            <a:r>
              <a:rPr lang="en-US" b="1" dirty="0"/>
              <a:t> </a:t>
            </a:r>
            <a:r>
              <a:rPr lang="en-US" dirty="0"/>
              <a:t>Propagation Delays, Setup, and Hold Times, Timing Conditions for Proper Operations, Glitches In Sequential Circuits, Synchronous Design. Tristate Logic and Busses [book 1].</a:t>
            </a:r>
            <a:endParaRPr lang="en-IN" dirty="0"/>
          </a:p>
          <a:p>
            <a:r>
              <a:rPr lang="en-US" dirty="0"/>
              <a:t>Design flow of ASIC and FPGA based systems. Logic Synthesis, Synthesis Design Flow Coding guidelines[book1,2,3,6]</a:t>
            </a:r>
            <a:endParaRPr lang="en-IN" dirty="0"/>
          </a:p>
        </p:txBody>
      </p:sp>
    </p:spTree>
    <p:extLst>
      <p:ext uri="{BB962C8B-B14F-4D97-AF65-F5344CB8AC3E}">
        <p14:creationId xmlns:p14="http://schemas.microsoft.com/office/powerpoint/2010/main" val="3850076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 counter is a sequential component that increments or decrements a stored value. Counters occur in many digital circuit applications. For example, if an application requires a given operation to be performed on</a:t>
            </a:r>
            <a:endParaRPr lang="en-IN" dirty="0"/>
          </a:p>
          <a:p>
            <a:r>
              <a:rPr lang="en-US" dirty="0"/>
              <a:t>a number of items of data or to be repeated a number of times, a counter can be used to keep track of how many items have been processed or how many times the operation has been performed. Counters are also used as timers, by counting the number of intervals of a fixed duration that have passed.</a:t>
            </a:r>
            <a:endParaRPr lang="en-IN" dirty="0"/>
          </a:p>
          <a:p>
            <a:r>
              <a:rPr lang="en-US" dirty="0"/>
              <a:t>A simple form of counter is composed of an edge-triggered </a:t>
            </a:r>
            <a:r>
              <a:rPr lang="en-US" dirty="0" smtClean="0"/>
              <a:t>register</a:t>
            </a:r>
            <a:r>
              <a:rPr lang="en-US" dirty="0"/>
              <a:t/>
            </a:r>
            <a:br>
              <a:rPr lang="en-US" dirty="0"/>
            </a:br>
            <a:r>
              <a:rPr lang="en-US" dirty="0"/>
              <a:t>counter composed of a register and an </a:t>
            </a:r>
            <a:r>
              <a:rPr lang="en-US" dirty="0" err="1"/>
              <a:t>incrementer</a:t>
            </a:r>
            <a:r>
              <a:rPr lang="en-US" dirty="0" smtClean="0"/>
              <a:t>.</a:t>
            </a:r>
            <a:r>
              <a:rPr lang="en-US" dirty="0"/>
              <a:t/>
            </a:r>
            <a:br>
              <a:rPr lang="en-US" dirty="0"/>
            </a:br>
            <a:r>
              <a:rPr lang="en-US" dirty="0"/>
              <a:t>and an </a:t>
            </a:r>
            <a:r>
              <a:rPr lang="en-US" dirty="0" err="1"/>
              <a:t>incrementer</a:t>
            </a:r>
            <a:r>
              <a:rPr lang="en-US" dirty="0"/>
              <a:t>, as shown in Figure </a:t>
            </a:r>
            <a:r>
              <a:rPr lang="en-US" dirty="0" smtClean="0"/>
              <a:t>. </a:t>
            </a:r>
            <a:r>
              <a:rPr lang="en-US" dirty="0"/>
              <a:t/>
            </a:r>
            <a:br>
              <a:rPr lang="en-US" dirty="0"/>
            </a:br>
            <a:r>
              <a:rPr lang="en-US" dirty="0"/>
              <a:t> </a:t>
            </a: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911" y="5057422"/>
            <a:ext cx="3962400" cy="1535619"/>
          </a:xfrm>
          <a:prstGeom prst="rect">
            <a:avLst/>
          </a:prstGeom>
        </p:spPr>
      </p:pic>
    </p:spTree>
    <p:extLst>
      <p:ext uri="{BB962C8B-B14F-4D97-AF65-F5344CB8AC3E}">
        <p14:creationId xmlns:p14="http://schemas.microsoft.com/office/powerpoint/2010/main" val="247218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The value stored in the </a:t>
            </a:r>
            <a:r>
              <a:rPr lang="en-US" dirty="0" err="1" smtClean="0"/>
              <a:t>reg</a:t>
            </a:r>
            <a:r>
              <a:rPr lang="en-US" dirty="0" smtClean="0"/>
              <a:t> </a:t>
            </a:r>
            <a:r>
              <a:rPr lang="en-US" dirty="0" err="1"/>
              <a:t>ister</a:t>
            </a:r>
            <a:r>
              <a:rPr lang="en-US" dirty="0"/>
              <a:t> is interpreted as an unsigned binary integer. The </a:t>
            </a:r>
            <a:r>
              <a:rPr lang="en-US" dirty="0" err="1"/>
              <a:t>incrementer</a:t>
            </a:r>
            <a:r>
              <a:rPr lang="en-US" dirty="0"/>
              <a:t> can be implemented using the circuit we described for an unsigned </a:t>
            </a:r>
            <a:r>
              <a:rPr lang="en-US" dirty="0" err="1" smtClean="0"/>
              <a:t>incrementer</a:t>
            </a:r>
            <a:r>
              <a:rPr lang="en-US" dirty="0" smtClean="0"/>
              <a:t>. </a:t>
            </a:r>
            <a:r>
              <a:rPr lang="en-US" dirty="0"/>
              <a:t>The counter increments the stored value on every clock edge. When the stored count value reaches its maximum </a:t>
            </a:r>
            <a:r>
              <a:rPr lang="en-US" dirty="0" smtClean="0"/>
              <a:t>value</a:t>
            </a:r>
            <a:r>
              <a:rPr lang="en-IN" dirty="0" smtClean="0"/>
              <a:t> </a:t>
            </a:r>
            <a:r>
              <a:rPr lang="en-US" dirty="0" smtClean="0"/>
              <a:t>(2</a:t>
            </a:r>
            <a:r>
              <a:rPr lang="en-US" i="1" dirty="0" smtClean="0"/>
              <a:t>n </a:t>
            </a:r>
            <a:r>
              <a:rPr lang="en-US" dirty="0"/>
              <a:t>— 1, for an </a:t>
            </a:r>
            <a:r>
              <a:rPr lang="en-US" i="1" dirty="0"/>
              <a:t>n</a:t>
            </a:r>
            <a:r>
              <a:rPr lang="en-US" dirty="0"/>
              <a:t>-bit counter), the </a:t>
            </a:r>
            <a:r>
              <a:rPr lang="en-US" dirty="0" err="1"/>
              <a:t>incrementer</a:t>
            </a:r>
            <a:r>
              <a:rPr lang="en-US" dirty="0"/>
              <a:t> yields a result of all </a:t>
            </a:r>
            <a:r>
              <a:rPr lang="en-US" dirty="0" err="1" smtClean="0"/>
              <a:t>zeros,with</a:t>
            </a:r>
            <a:r>
              <a:rPr lang="en-US" dirty="0" smtClean="0"/>
              <a:t> </a:t>
            </a:r>
            <a:r>
              <a:rPr lang="en-US" dirty="0"/>
              <a:t>the carry out being ignored. This result value is stored on the </a:t>
            </a:r>
            <a:r>
              <a:rPr lang="en-US" dirty="0" smtClean="0"/>
              <a:t>next</a:t>
            </a:r>
            <a:r>
              <a:rPr lang="en-IN" dirty="0" smtClean="0"/>
              <a:t> </a:t>
            </a:r>
            <a:r>
              <a:rPr lang="en-US" dirty="0" smtClean="0"/>
              <a:t>clock </a:t>
            </a:r>
            <a:r>
              <a:rPr lang="en-US" dirty="0"/>
              <a:t>edge</a:t>
            </a:r>
            <a:r>
              <a:rPr lang="en-US" dirty="0" smtClean="0"/>
              <a:t>.</a:t>
            </a:r>
          </a:p>
          <a:p>
            <a:r>
              <a:rPr lang="en-US" dirty="0" smtClean="0"/>
              <a:t> </a:t>
            </a:r>
            <a:r>
              <a:rPr lang="en-US" dirty="0"/>
              <a:t>Thus, the counter acts like the odometer in a car, rolling over to zeros after reaching its maximum value. Mathematically speaking, the counter increments modulo 2</a:t>
            </a:r>
            <a:r>
              <a:rPr lang="en-US" i="1" dirty="0"/>
              <a:t>n</a:t>
            </a:r>
            <a:r>
              <a:rPr lang="en-US" dirty="0"/>
              <a:t>. The counter goes through all 2</a:t>
            </a:r>
            <a:r>
              <a:rPr lang="en-US" i="1" dirty="0"/>
              <a:t>n </a:t>
            </a:r>
            <a:r>
              <a:rPr lang="en-US" dirty="0"/>
              <a:t>unsigned binary integer values in order every 2</a:t>
            </a:r>
            <a:r>
              <a:rPr lang="en-US" i="1" dirty="0"/>
              <a:t>n  </a:t>
            </a:r>
            <a:r>
              <a:rPr lang="en-US" dirty="0"/>
              <a:t>clock cycles. One use for such </a:t>
            </a:r>
            <a:r>
              <a:rPr lang="en-US" dirty="0" smtClean="0"/>
              <a:t>a </a:t>
            </a:r>
            <a:r>
              <a:rPr lang="en-US" dirty="0"/>
              <a:t>counter is in conjunction with a decoder to produce periodic control signals.</a:t>
            </a:r>
            <a:endParaRPr lang="en-IN" dirty="0"/>
          </a:p>
          <a:p>
            <a:pPr marL="0" indent="0">
              <a:buNone/>
            </a:pPr>
            <a:r>
              <a:rPr lang="en-US" dirty="0"/>
              <a:t/>
            </a:r>
            <a:br>
              <a:rPr lang="en-US" dirty="0"/>
            </a:br>
            <a:endParaRPr lang="en-IN" dirty="0"/>
          </a:p>
        </p:txBody>
      </p:sp>
    </p:spTree>
    <p:extLst>
      <p:ext uri="{BB962C8B-B14F-4D97-AF65-F5344CB8AC3E}">
        <p14:creationId xmlns:p14="http://schemas.microsoft.com/office/powerpoint/2010/main" val="1684742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a circuit that counts 16 clock cycles and produces a control signal, ctrl, that is 1 during every eighth and twelfth cycle.</a:t>
            </a:r>
            <a:r>
              <a:rPr lang="en-IN" sz="2400" dirty="0"/>
              <a:t/>
            </a:r>
            <a:br>
              <a:rPr lang="en-IN" sz="2400" dirty="0"/>
            </a:b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778" y="1829406"/>
            <a:ext cx="9663289" cy="4343776"/>
          </a:xfrm>
        </p:spPr>
      </p:pic>
    </p:spTree>
    <p:extLst>
      <p:ext uri="{BB962C8B-B14F-4D97-AF65-F5344CB8AC3E}">
        <p14:creationId xmlns:p14="http://schemas.microsoft.com/office/powerpoint/2010/main" val="1727156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t>Develop a Verilog model of the </a:t>
            </a:r>
            <a:r>
              <a:rPr lang="en-US" sz="2700" dirty="0" smtClean="0"/>
              <a:t>circuit for previous example</a:t>
            </a: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333" y="1569157"/>
            <a:ext cx="7292623" cy="3613340"/>
          </a:xfrm>
        </p:spPr>
      </p:pic>
    </p:spTree>
    <p:extLst>
      <p:ext uri="{BB962C8B-B14F-4D97-AF65-F5344CB8AC3E}">
        <p14:creationId xmlns:p14="http://schemas.microsoft.com/office/powerpoint/2010/main" val="365668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 digital alarm clock needs to generate a periodic signal at a frequency of approximately 500Hz to drive the speaker for the alarm tone. Use a counter to divide the system’s master clock signal, with a frequency of</a:t>
            </a:r>
            <a:r>
              <a:rPr lang="en-IN" sz="2400" dirty="0"/>
              <a:t/>
            </a:r>
            <a:br>
              <a:rPr lang="en-IN" sz="2400" dirty="0"/>
            </a:br>
            <a:r>
              <a:rPr lang="en-US" sz="2400" dirty="0"/>
              <a:t>1 MHz, to derive the alarm tone.</a:t>
            </a:r>
            <a:r>
              <a:rPr lang="en-IN" sz="2400" dirty="0"/>
              <a:t/>
            </a:r>
            <a:br>
              <a:rPr lang="en-IN" sz="2400" dirty="0"/>
            </a:b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96534"/>
            <a:ext cx="9457267" cy="3838222"/>
          </a:xfrm>
        </p:spPr>
      </p:pic>
    </p:spTree>
    <p:extLst>
      <p:ext uri="{BB962C8B-B14F-4D97-AF65-F5344CB8AC3E}">
        <p14:creationId xmlns:p14="http://schemas.microsoft.com/office/powerpoint/2010/main" val="2608976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9511" y="970845"/>
            <a:ext cx="9245600" cy="4626978"/>
          </a:xfrm>
        </p:spPr>
      </p:pic>
    </p:spTree>
    <p:extLst>
      <p:ext uri="{BB962C8B-B14F-4D97-AF65-F5344CB8AC3E}">
        <p14:creationId xmlns:p14="http://schemas.microsoft.com/office/powerpoint/2010/main" val="1563183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Design a circuit for a modulo 10 counter, otherwise known as a </a:t>
            </a:r>
            <a:r>
              <a:rPr lang="en-US" sz="2700" i="1" dirty="0"/>
              <a:t>decade counter</a:t>
            </a:r>
            <a:r>
              <a:rPr lang="en-US" dirty="0"/>
              <a:t>.</a:t>
            </a: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422" y="1433689"/>
            <a:ext cx="7846299" cy="3690542"/>
          </a:xfrm>
        </p:spPr>
      </p:pic>
    </p:spTree>
    <p:extLst>
      <p:ext uri="{BB962C8B-B14F-4D97-AF65-F5344CB8AC3E}">
        <p14:creationId xmlns:p14="http://schemas.microsoft.com/office/powerpoint/2010/main" val="1218545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Develop a Verilog model for the decade counter of </a:t>
            </a:r>
            <a:r>
              <a:rPr lang="en-US" sz="2400" dirty="0" smtClean="0"/>
              <a:t>previous Example</a:t>
            </a:r>
            <a:r>
              <a:rPr lang="en-IN" sz="2400" dirty="0"/>
              <a:t/>
            </a:r>
            <a:br>
              <a:rPr lang="en-IN" sz="2400" dirty="0"/>
            </a:b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000" y="1557867"/>
            <a:ext cx="9482667" cy="3472216"/>
          </a:xfrm>
        </p:spPr>
      </p:pic>
    </p:spTree>
    <p:extLst>
      <p:ext uri="{BB962C8B-B14F-4D97-AF65-F5344CB8AC3E}">
        <p14:creationId xmlns:p14="http://schemas.microsoft.com/office/powerpoint/2010/main" val="6602882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Another form of counter that is useful in timing applications is a </a:t>
            </a:r>
            <a:r>
              <a:rPr lang="en-US" i="1" dirty="0"/>
              <a:t>down counter with load</a:t>
            </a:r>
            <a:r>
              <a:rPr lang="en-US" dirty="0"/>
              <a:t>. This counter is loaded with an input value, and then decrements the count value. The terminal count output is activated when the count value reaches zero. A circuit for the counter is shown in Figure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115" y="4093002"/>
            <a:ext cx="7414596" cy="1833665"/>
          </a:xfrm>
          <a:prstGeom prst="rect">
            <a:avLst/>
          </a:prstGeom>
        </p:spPr>
      </p:pic>
    </p:spTree>
    <p:extLst>
      <p:ext uri="{BB962C8B-B14F-4D97-AF65-F5344CB8AC3E}">
        <p14:creationId xmlns:p14="http://schemas.microsoft.com/office/powerpoint/2010/main" val="315793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If the clock input to the counter is a periodic signal with period </a:t>
            </a:r>
            <a:r>
              <a:rPr lang="en-US" i="1" dirty="0"/>
              <a:t>t </a:t>
            </a:r>
            <a:r>
              <a:rPr lang="en-US" dirty="0"/>
              <a:t>and the counter is loaded with a value </a:t>
            </a:r>
            <a:r>
              <a:rPr lang="en-US" i="1" dirty="0"/>
              <a:t>k</a:t>
            </a:r>
            <a:r>
              <a:rPr lang="en-US" dirty="0"/>
              <a:t>, the terminal count is reached after  an interval of </a:t>
            </a:r>
            <a:r>
              <a:rPr lang="en-US" i="1" dirty="0"/>
              <a:t>k </a:t>
            </a:r>
            <a:r>
              <a:rPr lang="en-US" dirty="0"/>
              <a:t>× </a:t>
            </a:r>
            <a:r>
              <a:rPr lang="en-US" i="1" dirty="0"/>
              <a:t>t</a:t>
            </a:r>
            <a:r>
              <a:rPr lang="en-US" dirty="0"/>
              <a:t>. Thus, this form of counter can be used as an </a:t>
            </a:r>
            <a:r>
              <a:rPr lang="en-US" i="1" dirty="0"/>
              <a:t>interval timer</a:t>
            </a:r>
            <a:r>
              <a:rPr lang="en-US" dirty="0"/>
              <a:t>, where the terminal-count output signal is used to trigger an activity after expiration of a given time interval.</a:t>
            </a:r>
            <a:endParaRPr lang="en-IN" dirty="0"/>
          </a:p>
          <a:p>
            <a:endParaRPr lang="en-IN" dirty="0"/>
          </a:p>
        </p:txBody>
      </p:sp>
    </p:spTree>
    <p:extLst>
      <p:ext uri="{BB962C8B-B14F-4D97-AF65-F5344CB8AC3E}">
        <p14:creationId xmlns:p14="http://schemas.microsoft.com/office/powerpoint/2010/main" val="4224761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Sequential circuits are the mainstay of digital systems. </a:t>
            </a:r>
            <a:endParaRPr lang="en-US" dirty="0" smtClean="0"/>
          </a:p>
          <a:p>
            <a:r>
              <a:rPr lang="en-US" dirty="0"/>
              <a:t>S</a:t>
            </a:r>
            <a:r>
              <a:rPr lang="en-US" dirty="0" smtClean="0"/>
              <a:t>equential </a:t>
            </a:r>
            <a:r>
              <a:rPr lang="en-US" dirty="0"/>
              <a:t>circuit elements that are widely used in digital systems for storing information and for counting events. We then see how a system can be built from two main sections: a data- path and a control section. </a:t>
            </a:r>
            <a:endParaRPr lang="en-US" dirty="0" smtClean="0"/>
          </a:p>
          <a:p>
            <a:r>
              <a:rPr lang="en-US" dirty="0" smtClean="0"/>
              <a:t>Discussion </a:t>
            </a:r>
            <a:r>
              <a:rPr lang="en-US" dirty="0"/>
              <a:t>of a clocked synchronous timing methodology based on the abstraction of discrete time. This methodology is central to design of complex digital systems.</a:t>
            </a:r>
            <a:endParaRPr lang="en-IN" dirty="0"/>
          </a:p>
          <a:p>
            <a:endParaRPr lang="en-IN" dirty="0"/>
          </a:p>
          <a:p>
            <a:endParaRPr lang="en-IN" dirty="0"/>
          </a:p>
        </p:txBody>
      </p:sp>
    </p:spTree>
    <p:extLst>
      <p:ext uri="{BB962C8B-B14F-4D97-AF65-F5344CB8AC3E}">
        <p14:creationId xmlns:p14="http://schemas.microsoft.com/office/powerpoint/2010/main" val="2285642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96712"/>
            <a:ext cx="10515599" cy="5463092"/>
          </a:xfrm>
        </p:spPr>
      </p:pic>
    </p:spTree>
    <p:extLst>
      <p:ext uri="{BB962C8B-B14F-4D97-AF65-F5344CB8AC3E}">
        <p14:creationId xmlns:p14="http://schemas.microsoft.com/office/powerpoint/2010/main" val="4234409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Modify the interval timer so that, when it reaches zero, it reloads the previously loaded value rather than wrapping around to the largest count value</a:t>
            </a:r>
            <a:r>
              <a:rPr lang="en-US" dirty="0"/>
              <a:t>.</a:t>
            </a: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22" y="1825624"/>
            <a:ext cx="10969978" cy="4902553"/>
          </a:xfrm>
        </p:spPr>
      </p:pic>
    </p:spTree>
    <p:extLst>
      <p:ext uri="{BB962C8B-B14F-4D97-AF65-F5344CB8AC3E}">
        <p14:creationId xmlns:p14="http://schemas.microsoft.com/office/powerpoint/2010/main" val="1436657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Ripple Counter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213" y="2287498"/>
            <a:ext cx="4238787" cy="32921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43982"/>
            <a:ext cx="5565422" cy="2537680"/>
          </a:xfrm>
          <a:prstGeom prst="rect">
            <a:avLst/>
          </a:prstGeom>
        </p:spPr>
      </p:pic>
    </p:spTree>
    <p:extLst>
      <p:ext uri="{BB962C8B-B14F-4D97-AF65-F5344CB8AC3E}">
        <p14:creationId xmlns:p14="http://schemas.microsoft.com/office/powerpoint/2010/main" val="1929577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latin typeface="Cambria" panose="02040503050406030204" pitchFamily="18" charset="0"/>
                <a:ea typeface="Cambria" panose="02040503050406030204" pitchFamily="18" charset="0"/>
                <a:cs typeface="Cambria" panose="02040503050406030204" pitchFamily="18" charset="0"/>
              </a:rPr>
              <a:t>The</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last</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kind</a:t>
            </a:r>
            <a:r>
              <a:rPr lang="en-US" spc="-1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of</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counter</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that</a:t>
            </a:r>
            <a:r>
              <a:rPr lang="en-US" spc="-1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we</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will</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describe</a:t>
            </a:r>
            <a:r>
              <a:rPr lang="en-US" spc="-1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in</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this</a:t>
            </a:r>
            <a:r>
              <a:rPr lang="en-US" spc="-1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section</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is</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a:t>
            </a:r>
            <a:r>
              <a:rPr lang="en-US" spc="-10" dirty="0">
                <a:latin typeface="Cambria" panose="02040503050406030204" pitchFamily="18" charset="0"/>
                <a:ea typeface="Cambria" panose="02040503050406030204" pitchFamily="18" charset="0"/>
                <a:cs typeface="Cambria" panose="02040503050406030204" pitchFamily="18" charset="0"/>
              </a:rPr>
              <a:t> </a:t>
            </a:r>
            <a:r>
              <a:rPr lang="en-US" i="1" spc="-15" dirty="0">
                <a:latin typeface="Georgia" panose="02040502050405020303" pitchFamily="18" charset="0"/>
                <a:ea typeface="Cambria" panose="02040503050406030204" pitchFamily="18" charset="0"/>
                <a:cs typeface="Cambria" panose="02040503050406030204" pitchFamily="18" charset="0"/>
              </a:rPr>
              <a:t>ripple </a:t>
            </a:r>
            <a:r>
              <a:rPr lang="en-US" i="1" dirty="0">
                <a:latin typeface="Georgia" panose="02040502050405020303" pitchFamily="18" charset="0"/>
                <a:ea typeface="Cambria" panose="02040503050406030204" pitchFamily="18" charset="0"/>
                <a:cs typeface="Cambria" panose="02040503050406030204" pitchFamily="18" charset="0"/>
              </a:rPr>
              <a:t>counter </a:t>
            </a:r>
            <a:r>
              <a:rPr lang="en-US" dirty="0">
                <a:latin typeface="Cambria" panose="02040503050406030204" pitchFamily="18" charset="0"/>
                <a:ea typeface="Cambria" panose="02040503050406030204" pitchFamily="18" charset="0"/>
                <a:cs typeface="Cambria" panose="02040503050406030204" pitchFamily="18" charset="0"/>
              </a:rPr>
              <a:t>(distinct from ripple carry used in an </a:t>
            </a:r>
            <a:r>
              <a:rPr lang="en-US" dirty="0" err="1">
                <a:latin typeface="Cambria" panose="02040503050406030204" pitchFamily="18" charset="0"/>
                <a:ea typeface="Cambria" panose="02040503050406030204" pitchFamily="18" charset="0"/>
                <a:cs typeface="Cambria" panose="02040503050406030204" pitchFamily="18" charset="0"/>
              </a:rPr>
              <a:t>incrementer</a:t>
            </a:r>
            <a:r>
              <a:rPr lang="en-US" dirty="0">
                <a:latin typeface="Cambria" panose="02040503050406030204" pitchFamily="18" charset="0"/>
                <a:ea typeface="Cambria" panose="02040503050406030204" pitchFamily="18" charset="0"/>
                <a:cs typeface="Cambria" panose="02040503050406030204" pitchFamily="18" charset="0"/>
              </a:rPr>
              <a:t> of a counter), shown in </a:t>
            </a:r>
            <a:r>
              <a:rPr lang="en-US" dirty="0" smtClean="0">
                <a:latin typeface="Cambria" panose="02040503050406030204" pitchFamily="18" charset="0"/>
                <a:ea typeface="Cambria" panose="02040503050406030204" pitchFamily="18" charset="0"/>
                <a:cs typeface="Cambria" panose="02040503050406030204" pitchFamily="18" charset="0"/>
              </a:rPr>
              <a:t>Figure. </a:t>
            </a:r>
            <a:r>
              <a:rPr lang="en-US" dirty="0">
                <a:latin typeface="Cambria" panose="02040503050406030204" pitchFamily="18" charset="0"/>
                <a:ea typeface="Cambria" panose="02040503050406030204" pitchFamily="18" charset="0"/>
                <a:cs typeface="Cambria" panose="02040503050406030204" pitchFamily="18" charset="0"/>
              </a:rPr>
              <a:t>It is somewhat different in structure from the </a:t>
            </a:r>
            <a:r>
              <a:rPr lang="en-US" spc="-20" dirty="0" err="1">
                <a:latin typeface="Cambria" panose="02040503050406030204" pitchFamily="18" charset="0"/>
                <a:ea typeface="Cambria" panose="02040503050406030204" pitchFamily="18" charset="0"/>
                <a:cs typeface="Cambria" panose="02040503050406030204" pitchFamily="18" charset="0"/>
              </a:rPr>
              <a:t>syn</a:t>
            </a:r>
            <a:r>
              <a:rPr lang="en-US" spc="-20" dirty="0">
                <a:latin typeface="Cambria" panose="02040503050406030204" pitchFamily="18" charset="0"/>
                <a:ea typeface="Cambria" panose="02040503050406030204" pitchFamily="18" charset="0"/>
                <a:cs typeface="Cambria" panose="02040503050406030204" pitchFamily="18" charset="0"/>
              </a:rPr>
              <a:t>- </a:t>
            </a:r>
            <a:r>
              <a:rPr lang="en-US" dirty="0" err="1">
                <a:latin typeface="Cambria" panose="02040503050406030204" pitchFamily="18" charset="0"/>
                <a:ea typeface="Cambria" panose="02040503050406030204" pitchFamily="18" charset="0"/>
                <a:cs typeface="Cambria" panose="02040503050406030204" pitchFamily="18" charset="0"/>
              </a:rPr>
              <a:t>chronous</a:t>
            </a:r>
            <a:r>
              <a:rPr lang="en-US" dirty="0">
                <a:latin typeface="Cambria" panose="02040503050406030204" pitchFamily="18" charset="0"/>
                <a:ea typeface="Cambria" panose="02040503050406030204" pitchFamily="18" charset="0"/>
                <a:cs typeface="Cambria" panose="02040503050406030204" pitchFamily="18" charset="0"/>
              </a:rPr>
              <a:t> counters we have previously examined. Like those counters, </a:t>
            </a:r>
            <a:r>
              <a:rPr lang="en-US" spc="-40" dirty="0">
                <a:latin typeface="Cambria" panose="02040503050406030204" pitchFamily="18" charset="0"/>
                <a:ea typeface="Cambria" panose="02040503050406030204" pitchFamily="18" charset="0"/>
                <a:cs typeface="Cambria" panose="02040503050406030204" pitchFamily="18" charset="0"/>
              </a:rPr>
              <a:t>it </a:t>
            </a:r>
            <a:r>
              <a:rPr lang="en-US" dirty="0">
                <a:latin typeface="Cambria" panose="02040503050406030204" pitchFamily="18" charset="0"/>
                <a:ea typeface="Cambria" panose="02040503050406030204" pitchFamily="18" charset="0"/>
                <a:cs typeface="Cambria" panose="02040503050406030204" pitchFamily="18" charset="0"/>
              </a:rPr>
              <a:t>has a collection of flip-flops for storing the count value. </a:t>
            </a:r>
            <a:r>
              <a:rPr lang="en-US" spc="-15" dirty="0">
                <a:latin typeface="Cambria" panose="02040503050406030204" pitchFamily="18" charset="0"/>
                <a:ea typeface="Cambria" panose="02040503050406030204" pitchFamily="18" charset="0"/>
                <a:cs typeface="Cambria" panose="02040503050406030204" pitchFamily="18" charset="0"/>
              </a:rPr>
              <a:t>However, unlike </a:t>
            </a:r>
            <a:r>
              <a:rPr lang="en-US" dirty="0">
                <a:latin typeface="Cambria" panose="02040503050406030204" pitchFamily="18" charset="0"/>
                <a:ea typeface="Cambria" panose="02040503050406030204" pitchFamily="18" charset="0"/>
                <a:cs typeface="Cambria" panose="02040503050406030204" pitchFamily="18" charset="0"/>
              </a:rPr>
              <a:t>them, the clock signal is not connected in common to all of the flip-flop clock inputs. </a:t>
            </a:r>
            <a:r>
              <a:rPr lang="en-US" spc="-20" dirty="0">
                <a:latin typeface="Cambria" panose="02040503050406030204" pitchFamily="18" charset="0"/>
                <a:ea typeface="Cambria" panose="02040503050406030204" pitchFamily="18" charset="0"/>
                <a:cs typeface="Cambria" panose="02040503050406030204" pitchFamily="18" charset="0"/>
              </a:rPr>
              <a:t>Rather, </a:t>
            </a:r>
            <a:r>
              <a:rPr lang="en-US" dirty="0">
                <a:latin typeface="Cambria" panose="02040503050406030204" pitchFamily="18" charset="0"/>
                <a:ea typeface="Cambria" panose="02040503050406030204" pitchFamily="18" charset="0"/>
                <a:cs typeface="Cambria" panose="02040503050406030204" pitchFamily="18" charset="0"/>
              </a:rPr>
              <a:t>the clock input just triggers the flip-flop for the least </a:t>
            </a:r>
            <a:r>
              <a:rPr lang="en-US" spc="-9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significant </a:t>
            </a:r>
            <a:r>
              <a:rPr lang="en-US" spc="-9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bit, </a:t>
            </a:r>
            <a:r>
              <a:rPr lang="en-US" spc="-9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causing </a:t>
            </a:r>
            <a:r>
              <a:rPr lang="en-US" spc="-9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it </a:t>
            </a:r>
            <a:r>
              <a:rPr lang="en-US" spc="-9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to </a:t>
            </a:r>
            <a:r>
              <a:rPr lang="en-US" spc="-9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toggle </a:t>
            </a:r>
            <a:r>
              <a:rPr lang="en-US" spc="-9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between </a:t>
            </a:r>
            <a:r>
              <a:rPr lang="en-US" spc="-9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0</a:t>
            </a:r>
            <a:r>
              <a:rPr lang="en-US" spc="95" dirty="0">
                <a:latin typeface="Cambria" panose="02040503050406030204" pitchFamily="18" charset="0"/>
                <a:ea typeface="Cambria" panose="02040503050406030204" pitchFamily="18" charset="0"/>
                <a:cs typeface="Cambria" panose="02040503050406030204" pitchFamily="18" charset="0"/>
              </a:rPr>
              <a:t> </a:t>
            </a:r>
            <a:r>
              <a:rPr lang="en-US" sz="1600" spc="-775" dirty="0">
                <a:latin typeface="Cambria" panose="02040503050406030204" pitchFamily="18" charset="0"/>
                <a:ea typeface="Cambria" panose="02040503050406030204" pitchFamily="18" charset="0"/>
                <a:cs typeface="Cambria" panose="02040503050406030204" pitchFamily="18" charset="0"/>
              </a:rPr>
              <a:t>_</a:t>
            </a:r>
            <a:r>
              <a:rPr lang="en-US" dirty="0">
                <a:latin typeface="Cambria" panose="02040503050406030204" pitchFamily="18" charset="0"/>
                <a:ea typeface="Cambria" panose="02040503050406030204" pitchFamily="18" charset="0"/>
                <a:cs typeface="Cambria" panose="02040503050406030204" pitchFamily="18" charset="0"/>
              </a:rPr>
              <a:t>and </a:t>
            </a:r>
            <a:r>
              <a:rPr lang="en-US" spc="-9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1 </a:t>
            </a:r>
            <a:r>
              <a:rPr lang="en-US" spc="-9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on </a:t>
            </a:r>
            <a:r>
              <a:rPr lang="en-US" spc="-9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each </a:t>
            </a:r>
            <a:r>
              <a:rPr lang="en-US" spc="-9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rising clock edge. When the </a:t>
            </a:r>
            <a:r>
              <a:rPr lang="en-US" sz="1800" dirty="0">
                <a:latin typeface="Lucida Sans" panose="020B0602030504020204" pitchFamily="34" charset="0"/>
                <a:ea typeface="Cambria" panose="02040503050406030204" pitchFamily="18" charset="0"/>
                <a:cs typeface="Cambria" panose="02040503050406030204" pitchFamily="18" charset="0"/>
              </a:rPr>
              <a:t>Q </a:t>
            </a:r>
            <a:r>
              <a:rPr lang="en-US" dirty="0">
                <a:latin typeface="Cambria" panose="02040503050406030204" pitchFamily="18" charset="0"/>
                <a:ea typeface="Cambria" panose="02040503050406030204" pitchFamily="18" charset="0"/>
                <a:cs typeface="Cambria" panose="02040503050406030204" pitchFamily="18" charset="0"/>
              </a:rPr>
              <a:t>output changes to 0, the </a:t>
            </a:r>
            <a:r>
              <a:rPr lang="en-US" sz="1800" dirty="0">
                <a:latin typeface="Lucida Sans" panose="020B0602030504020204" pitchFamily="34" charset="0"/>
                <a:ea typeface="Cambria" panose="02040503050406030204" pitchFamily="18" charset="0"/>
                <a:cs typeface="Cambria" panose="02040503050406030204" pitchFamily="18" charset="0"/>
              </a:rPr>
              <a:t>Q </a:t>
            </a:r>
            <a:r>
              <a:rPr lang="en-US" dirty="0">
                <a:latin typeface="Cambria" panose="02040503050406030204" pitchFamily="18" charset="0"/>
                <a:ea typeface="Cambria" panose="02040503050406030204" pitchFamily="18" charset="0"/>
                <a:cs typeface="Cambria" panose="02040503050406030204" pitchFamily="18" charset="0"/>
              </a:rPr>
              <a:t>output changes </a:t>
            </a:r>
            <a:r>
              <a:rPr lang="en-US" spc="-45" dirty="0">
                <a:latin typeface="Cambria" panose="02040503050406030204" pitchFamily="18" charset="0"/>
                <a:ea typeface="Cambria" panose="02040503050406030204" pitchFamily="18" charset="0"/>
                <a:cs typeface="Cambria" panose="02040503050406030204" pitchFamily="18" charset="0"/>
              </a:rPr>
              <a:t>to          </a:t>
            </a:r>
            <a:r>
              <a:rPr lang="en-US" dirty="0">
                <a:latin typeface="Cambria" panose="02040503050406030204" pitchFamily="18" charset="0"/>
                <a:ea typeface="Cambria" panose="02040503050406030204" pitchFamily="18" charset="0"/>
                <a:cs typeface="Cambria" panose="02040503050406030204" pitchFamily="18" charset="0"/>
              </a:rPr>
              <a:t>1, triggering the next flip-flop to toggle between 0 and 1. This flip-flop behaves </a:t>
            </a:r>
            <a:r>
              <a:rPr lang="en-US" dirty="0" smtClean="0">
                <a:latin typeface="Cambria" panose="02040503050406030204" pitchFamily="18" charset="0"/>
                <a:ea typeface="Cambria" panose="02040503050406030204" pitchFamily="18" charset="0"/>
                <a:cs typeface="Cambria" panose="02040503050406030204" pitchFamily="18" charset="0"/>
              </a:rPr>
              <a:t>similarly….</a:t>
            </a:r>
          </a:p>
          <a:p>
            <a:endParaRPr lang="en-IN" dirty="0"/>
          </a:p>
        </p:txBody>
      </p:sp>
    </p:spTree>
    <p:extLst>
      <p:ext uri="{BB962C8B-B14F-4D97-AF65-F5344CB8AC3E}">
        <p14:creationId xmlns:p14="http://schemas.microsoft.com/office/powerpoint/2010/main" val="653332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2400" b="1" dirty="0"/>
              <a:t>Sequential Circuit Timing</a:t>
            </a:r>
            <a:r>
              <a:rPr lang="en-IN" sz="2400" b="1" dirty="0"/>
              <a:t/>
            </a:r>
            <a:br>
              <a:rPr lang="en-IN" sz="2400" b="1" dirty="0"/>
            </a:br>
            <a:endParaRPr lang="en-IN" sz="2400" dirty="0"/>
          </a:p>
        </p:txBody>
      </p:sp>
      <p:sp>
        <p:nvSpPr>
          <p:cNvPr id="3" name="Content Placeholder 2"/>
          <p:cNvSpPr>
            <a:spLocks noGrp="1"/>
          </p:cNvSpPr>
          <p:nvPr>
            <p:ph idx="1"/>
          </p:nvPr>
        </p:nvSpPr>
        <p:spPr/>
        <p:txBody>
          <a:bodyPr/>
          <a:lstStyle/>
          <a:p>
            <a:r>
              <a:rPr lang="en-US" dirty="0"/>
              <a:t>The correct functioning of sequential circuits involves several timing issues. Propagation delays of flip‑flops, </a:t>
            </a:r>
            <a:endParaRPr lang="en-US" dirty="0" smtClean="0"/>
          </a:p>
          <a:p>
            <a:r>
              <a:rPr lang="en-US" dirty="0" smtClean="0"/>
              <a:t>gates </a:t>
            </a:r>
            <a:r>
              <a:rPr lang="en-US" dirty="0"/>
              <a:t>and wires; </a:t>
            </a:r>
            <a:endParaRPr lang="en-US" dirty="0" smtClean="0"/>
          </a:p>
          <a:p>
            <a:r>
              <a:rPr lang="en-US" dirty="0" smtClean="0"/>
              <a:t>setup </a:t>
            </a:r>
            <a:r>
              <a:rPr lang="en-US" dirty="0"/>
              <a:t>times and </a:t>
            </a:r>
            <a:endParaRPr lang="en-US" dirty="0" smtClean="0"/>
          </a:p>
          <a:p>
            <a:r>
              <a:rPr lang="en-US" dirty="0" smtClean="0"/>
              <a:t>hold </a:t>
            </a:r>
            <a:r>
              <a:rPr lang="en-US" dirty="0"/>
              <a:t>times of flip‑flops; </a:t>
            </a:r>
            <a:endParaRPr lang="en-US" dirty="0" smtClean="0"/>
          </a:p>
          <a:p>
            <a:r>
              <a:rPr lang="en-US" dirty="0" smtClean="0"/>
              <a:t>clock </a:t>
            </a:r>
            <a:r>
              <a:rPr lang="en-US" dirty="0"/>
              <a:t>synchronization; </a:t>
            </a:r>
            <a:endParaRPr lang="en-US" dirty="0" smtClean="0"/>
          </a:p>
          <a:p>
            <a:r>
              <a:rPr lang="en-US" dirty="0" smtClean="0"/>
              <a:t>clock </a:t>
            </a:r>
            <a:r>
              <a:rPr lang="en-US" dirty="0"/>
              <a:t>skew; </a:t>
            </a:r>
            <a:endParaRPr lang="en-US" dirty="0" smtClean="0"/>
          </a:p>
        </p:txBody>
      </p:sp>
    </p:spTree>
    <p:extLst>
      <p:ext uri="{BB962C8B-B14F-4D97-AF65-F5344CB8AC3E}">
        <p14:creationId xmlns:p14="http://schemas.microsoft.com/office/powerpoint/2010/main" val="41710911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lnSpc>
                <a:spcPct val="90000"/>
              </a:lnSpc>
              <a:spcBef>
                <a:spcPct val="0"/>
              </a:spcBef>
            </a:pPr>
            <a:r>
              <a:rPr lang="en-US" b="1" dirty="0" smtClean="0"/>
              <a:t>Propagation Delays, Setup, and Hold Times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There </a:t>
            </a:r>
            <a:r>
              <a:rPr lang="en-US" dirty="0"/>
              <a:t>is a certain amount of time, albeit small, that elapses from the time the clock changes to the time the </a:t>
            </a:r>
            <a:r>
              <a:rPr lang="en-US" i="1" dirty="0"/>
              <a:t>Q </a:t>
            </a:r>
            <a:r>
              <a:rPr lang="en-US" dirty="0"/>
              <a:t>output changes. This time, called </a:t>
            </a:r>
            <a:r>
              <a:rPr lang="en-US" i="1" dirty="0"/>
              <a:t>propagation delay </a:t>
            </a:r>
            <a:r>
              <a:rPr lang="en-US" dirty="0"/>
              <a:t>or </a:t>
            </a:r>
            <a:r>
              <a:rPr lang="en-US" b="1" i="1" dirty="0"/>
              <a:t>clock-to-Q delay </a:t>
            </a:r>
            <a:r>
              <a:rPr lang="en-US" dirty="0"/>
              <a:t>of the flip‑flop is indicated in Figure 1‑34. The propagation delay can depend on whether the output is changing from high to low or vice versa. In the figure, the propagation delay for a low‑to‑high change in </a:t>
            </a:r>
            <a:r>
              <a:rPr lang="en-US" i="1" dirty="0"/>
              <a:t>Q </a:t>
            </a:r>
            <a:r>
              <a:rPr lang="en-US" dirty="0"/>
              <a:t>is denoted by </a:t>
            </a:r>
            <a:r>
              <a:rPr lang="en-US" i="1" dirty="0" err="1"/>
              <a:t>t</a:t>
            </a:r>
            <a:r>
              <a:rPr lang="en-US" sz="800" i="1" dirty="0" err="1"/>
              <a:t>plh</a:t>
            </a:r>
            <a:r>
              <a:rPr lang="en-US" dirty="0"/>
              <a:t>, and for a high‑to‑low change it is denoted by </a:t>
            </a:r>
            <a:r>
              <a:rPr lang="en-US" i="1" dirty="0" err="1"/>
              <a:t>t</a:t>
            </a:r>
            <a:r>
              <a:rPr lang="en-US" sz="800" i="1" dirty="0" err="1"/>
              <a:t>phl</a:t>
            </a:r>
            <a:r>
              <a:rPr lang="en-US" dirty="0"/>
              <a:t>.</a:t>
            </a:r>
            <a:endParaRPr lang="en-IN" dirty="0"/>
          </a:p>
          <a:p>
            <a:r>
              <a:rPr lang="en-US" dirty="0"/>
              <a:t>For an ideal </a:t>
            </a:r>
            <a:r>
              <a:rPr lang="en-US" i="1" dirty="0"/>
              <a:t>D </a:t>
            </a:r>
            <a:r>
              <a:rPr lang="en-US" dirty="0"/>
              <a:t>flip‑flop, if the </a:t>
            </a:r>
            <a:r>
              <a:rPr lang="en-US" i="1" dirty="0"/>
              <a:t>D </a:t>
            </a:r>
            <a:r>
              <a:rPr lang="en-US" dirty="0"/>
              <a:t>input changed at exactly the same time as the active edge of the clock, the flip‑flop would operate correctly. However, for a real flip‑ flop, the </a:t>
            </a:r>
            <a:r>
              <a:rPr lang="en-US" i="1" dirty="0"/>
              <a:t>D </a:t>
            </a:r>
            <a:r>
              <a:rPr lang="en-US" dirty="0"/>
              <a:t>input must be stable for a certain amount of time before the active edge of the clock. This interval is called the </a:t>
            </a:r>
            <a:r>
              <a:rPr lang="en-US" i="1" dirty="0"/>
              <a:t>setup time </a:t>
            </a:r>
            <a:r>
              <a:rPr lang="en-US" dirty="0"/>
              <a:t>(</a:t>
            </a:r>
            <a:r>
              <a:rPr lang="en-US" i="1" dirty="0" err="1"/>
              <a:t>t</a:t>
            </a:r>
            <a:r>
              <a:rPr lang="en-US" sz="800" i="1" dirty="0" err="1"/>
              <a:t>su</a:t>
            </a:r>
            <a:r>
              <a:rPr lang="en-US" dirty="0"/>
              <a:t>). Furthermore, </a:t>
            </a:r>
            <a:r>
              <a:rPr lang="en-US" i="1" dirty="0"/>
              <a:t>D </a:t>
            </a:r>
            <a:r>
              <a:rPr lang="en-US" dirty="0"/>
              <a:t>must be stable for a certain amount of time after the active edge of the clock. This interval is called the </a:t>
            </a:r>
            <a:r>
              <a:rPr lang="en-US" i="1" dirty="0"/>
              <a:t>hold time </a:t>
            </a:r>
            <a:r>
              <a:rPr lang="en-US" dirty="0"/>
              <a:t>(</a:t>
            </a:r>
            <a:r>
              <a:rPr lang="en-US" i="1" dirty="0" err="1"/>
              <a:t>t</a:t>
            </a:r>
            <a:r>
              <a:rPr lang="en-US" sz="800" i="1" dirty="0" err="1"/>
              <a:t>h</a:t>
            </a:r>
            <a:r>
              <a:rPr lang="en-US" dirty="0"/>
              <a:t>). Figure 1‑34 illustrates setup and hold times for a </a:t>
            </a:r>
            <a:r>
              <a:rPr lang="en-US" i="1" dirty="0"/>
              <a:t>D </a:t>
            </a:r>
            <a:r>
              <a:rPr lang="en-US" dirty="0"/>
              <a:t>flip‑flop that changes state on the rising edge of the clock. </a:t>
            </a:r>
            <a:r>
              <a:rPr lang="en-US" i="1" dirty="0"/>
              <a:t>D </a:t>
            </a:r>
            <a:r>
              <a:rPr lang="en-US" dirty="0"/>
              <a:t>can change at any time during the shaded region on the diagram, but it must be stable during the time interval </a:t>
            </a:r>
            <a:r>
              <a:rPr lang="en-US" i="1" dirty="0" err="1"/>
              <a:t>t</a:t>
            </a:r>
            <a:r>
              <a:rPr lang="en-US" sz="800" i="1" dirty="0" err="1"/>
              <a:t>su</a:t>
            </a:r>
            <a:r>
              <a:rPr lang="en-US" sz="800" i="1" dirty="0"/>
              <a:t> </a:t>
            </a:r>
            <a:r>
              <a:rPr lang="en-US" dirty="0"/>
              <a:t>before the active edge and for </a:t>
            </a:r>
            <a:r>
              <a:rPr lang="en-US" i="1" dirty="0" err="1"/>
              <a:t>t</a:t>
            </a:r>
            <a:r>
              <a:rPr lang="en-US" sz="800" i="1" dirty="0" err="1"/>
              <a:t>h</a:t>
            </a:r>
            <a:r>
              <a:rPr lang="en-US" sz="800" i="1" dirty="0"/>
              <a:t> </a:t>
            </a:r>
            <a:r>
              <a:rPr lang="en-US" dirty="0"/>
              <a:t>after the active edge. If </a:t>
            </a:r>
            <a:r>
              <a:rPr lang="en-US" i="1" dirty="0"/>
              <a:t>D </a:t>
            </a:r>
            <a:r>
              <a:rPr lang="en-US" dirty="0"/>
              <a:t>changes at any time during the forbidden interval, it cannot be determined whether the flip‑flop will change state. Even worse, the flip‑ flop may malfunction and output a short pulse or even go into oscillation.</a:t>
            </a:r>
            <a:endParaRPr lang="en-IN" dirty="0"/>
          </a:p>
          <a:p>
            <a:endParaRPr lang="en-IN" dirty="0"/>
          </a:p>
        </p:txBody>
      </p:sp>
    </p:spTree>
    <p:extLst>
      <p:ext uri="{BB962C8B-B14F-4D97-AF65-F5344CB8AC3E}">
        <p14:creationId xmlns:p14="http://schemas.microsoft.com/office/powerpoint/2010/main" val="33216108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351492"/>
            <a:ext cx="10515600" cy="4351338"/>
          </a:xfrm>
        </p:spPr>
        <p:txBody>
          <a:bodyPr/>
          <a:lstStyle/>
          <a:p>
            <a:r>
              <a:rPr lang="en-US" dirty="0"/>
              <a:t>Flip‑flops typically have a setup time about 3–10x of the propagation delay of an inverter (NOT) gate. The hold times are typically 1–2x of the delay of an inverter. Minimum values for </a:t>
            </a:r>
            <a:r>
              <a:rPr lang="en-US" i="1" dirty="0" err="1"/>
              <a:t>tsu</a:t>
            </a:r>
            <a:r>
              <a:rPr lang="en-US" i="1" dirty="0"/>
              <a:t> </a:t>
            </a:r>
            <a:r>
              <a:rPr lang="en-US" dirty="0"/>
              <a:t>and </a:t>
            </a:r>
            <a:r>
              <a:rPr lang="en-US" i="1" dirty="0" err="1"/>
              <a:t>th</a:t>
            </a:r>
            <a:r>
              <a:rPr lang="en-US" i="1" dirty="0"/>
              <a:t> </a:t>
            </a:r>
            <a:r>
              <a:rPr lang="en-US" dirty="0"/>
              <a:t>and maximum values for </a:t>
            </a:r>
            <a:r>
              <a:rPr lang="en-US" i="1" dirty="0" err="1"/>
              <a:t>tplh</a:t>
            </a:r>
            <a:r>
              <a:rPr lang="en-US" i="1" dirty="0"/>
              <a:t> </a:t>
            </a:r>
            <a:r>
              <a:rPr lang="en-US" dirty="0"/>
              <a:t>and </a:t>
            </a:r>
            <a:r>
              <a:rPr lang="en-US" i="1" dirty="0" err="1"/>
              <a:t>tphl</a:t>
            </a:r>
            <a:r>
              <a:rPr lang="en-US" i="1" dirty="0"/>
              <a:t> </a:t>
            </a:r>
            <a:r>
              <a:rPr lang="en-US" dirty="0"/>
              <a:t>can be obtained from manufacturers’ data sheets or ASIC (Application Specific Integrated Circuit) libraries accompanying design tools.</a:t>
            </a:r>
            <a:endParaRPr lang="en-IN" dirty="0"/>
          </a:p>
          <a:p>
            <a:r>
              <a:rPr lang="en-US" dirty="0"/>
              <a:t> </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289" y="4156072"/>
            <a:ext cx="8782755" cy="1962506"/>
          </a:xfrm>
          <a:prstGeom prst="rect">
            <a:avLst/>
          </a:prstGeom>
        </p:spPr>
      </p:pic>
    </p:spTree>
    <p:extLst>
      <p:ext uri="{BB962C8B-B14F-4D97-AF65-F5344CB8AC3E}">
        <p14:creationId xmlns:p14="http://schemas.microsoft.com/office/powerpoint/2010/main" val="3077978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and Hold Time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755" y="2107560"/>
            <a:ext cx="7262489" cy="3787468"/>
          </a:xfrm>
        </p:spPr>
      </p:pic>
    </p:spTree>
    <p:extLst>
      <p:ext uri="{BB962C8B-B14F-4D97-AF65-F5344CB8AC3E}">
        <p14:creationId xmlns:p14="http://schemas.microsoft.com/office/powerpoint/2010/main" val="3319876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skew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7067" y="2134232"/>
            <a:ext cx="7917866" cy="3734124"/>
          </a:xfrm>
        </p:spPr>
      </p:pic>
    </p:spTree>
    <p:extLst>
      <p:ext uri="{BB962C8B-B14F-4D97-AF65-F5344CB8AC3E}">
        <p14:creationId xmlns:p14="http://schemas.microsoft.com/office/powerpoint/2010/main" val="22057395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sz="1800" b="1" dirty="0"/>
              <a:t>Timing Conditions for Proper Operation</a:t>
            </a:r>
            <a:endParaRPr lang="en-IN" sz="1800" b="1" dirty="0"/>
          </a:p>
        </p:txBody>
      </p:sp>
      <p:sp>
        <p:nvSpPr>
          <p:cNvPr id="3" name="Content Placeholder 2"/>
          <p:cNvSpPr>
            <a:spLocks noGrp="1"/>
          </p:cNvSpPr>
          <p:nvPr>
            <p:ph idx="1"/>
          </p:nvPr>
        </p:nvSpPr>
        <p:spPr/>
        <p:txBody>
          <a:bodyPr>
            <a:normAutofit/>
          </a:bodyPr>
          <a:lstStyle/>
          <a:p>
            <a:r>
              <a:rPr lang="en-US" dirty="0"/>
              <a:t>In a synchronous sequential circuit, state changes occur immediately following  the active edge of the clock</a:t>
            </a:r>
            <a:r>
              <a:rPr lang="en-US" dirty="0" smtClean="0"/>
              <a:t>.</a:t>
            </a:r>
          </a:p>
          <a:p>
            <a:r>
              <a:rPr lang="en-US" dirty="0" smtClean="0"/>
              <a:t> </a:t>
            </a:r>
            <a:r>
              <a:rPr lang="en-US" dirty="0"/>
              <a:t>The maximum clock frequency for a sequential </a:t>
            </a:r>
            <a:r>
              <a:rPr lang="en-US" dirty="0" err="1"/>
              <a:t>cir</a:t>
            </a:r>
            <a:r>
              <a:rPr lang="en-US" dirty="0"/>
              <a:t>‑ </a:t>
            </a:r>
            <a:r>
              <a:rPr lang="en-US" dirty="0" err="1"/>
              <a:t>cuit</a:t>
            </a:r>
            <a:r>
              <a:rPr lang="en-US" dirty="0"/>
              <a:t> depends on several factors. </a:t>
            </a:r>
            <a:endParaRPr lang="en-US" dirty="0" smtClean="0"/>
          </a:p>
          <a:p>
            <a:r>
              <a:rPr lang="en-US" dirty="0" smtClean="0"/>
              <a:t>The </a:t>
            </a:r>
            <a:r>
              <a:rPr lang="en-US" dirty="0"/>
              <a:t>clock period must be long enough so that all flip‑flop and register inputs will have time to stabilize before the next active edge of the clock. </a:t>
            </a:r>
            <a:endParaRPr lang="en-US" dirty="0" smtClean="0"/>
          </a:p>
          <a:p>
            <a:r>
              <a:rPr lang="en-US" dirty="0" smtClean="0"/>
              <a:t>Propagation </a:t>
            </a:r>
            <a:r>
              <a:rPr lang="en-US" dirty="0"/>
              <a:t>delays and setup and hold times create complications in sequential circuit timing.</a:t>
            </a:r>
            <a:endParaRPr lang="en-IN" dirty="0"/>
          </a:p>
          <a:p>
            <a:endParaRPr lang="en-IN" dirty="0"/>
          </a:p>
        </p:txBody>
      </p:sp>
    </p:spTree>
    <p:extLst>
      <p:ext uri="{BB962C8B-B14F-4D97-AF65-F5344CB8AC3E}">
        <p14:creationId xmlns:p14="http://schemas.microsoft.com/office/powerpoint/2010/main" val="4095800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1800" b="1" dirty="0"/>
              <a:t>S TO R A GE </a:t>
            </a:r>
            <a:r>
              <a:rPr lang="en-US" sz="1800" b="1" dirty="0" smtClean="0"/>
              <a:t> EL </a:t>
            </a:r>
            <a:r>
              <a:rPr lang="en-US" sz="1800" b="1" dirty="0"/>
              <a:t>EMEN TS</a:t>
            </a:r>
            <a:r>
              <a:rPr lang="en-IN" sz="1800" b="1" dirty="0"/>
              <a:t/>
            </a:r>
            <a:br>
              <a:rPr lang="en-IN" sz="1800" b="1" dirty="0"/>
            </a:br>
            <a:endParaRPr lang="en-IN" dirty="0"/>
          </a:p>
        </p:txBody>
      </p:sp>
      <p:sp>
        <p:nvSpPr>
          <p:cNvPr id="3" name="Content Placeholder 2"/>
          <p:cNvSpPr>
            <a:spLocks noGrp="1"/>
          </p:cNvSpPr>
          <p:nvPr>
            <p:ph idx="1"/>
          </p:nvPr>
        </p:nvSpPr>
        <p:spPr/>
        <p:txBody>
          <a:bodyPr/>
          <a:lstStyle/>
          <a:p>
            <a:r>
              <a:rPr lang="en-US" dirty="0" smtClean="0"/>
              <a:t>Sequential </a:t>
            </a:r>
            <a:r>
              <a:rPr lang="en-US" dirty="0"/>
              <a:t>circuit as one whose outputs depend not only on the current </a:t>
            </a:r>
            <a:r>
              <a:rPr lang="en-US" dirty="0" smtClean="0"/>
              <a:t>values </a:t>
            </a:r>
            <a:r>
              <a:rPr lang="en-US" dirty="0"/>
              <a:t>of inputs, but also on the previous values of </a:t>
            </a:r>
            <a:r>
              <a:rPr lang="en-US" dirty="0" smtClean="0"/>
              <a:t>inputs.</a:t>
            </a:r>
          </a:p>
          <a:p>
            <a:r>
              <a:rPr lang="en-US" dirty="0"/>
              <a:t>S</a:t>
            </a:r>
            <a:r>
              <a:rPr lang="en-US" dirty="0" smtClean="0"/>
              <a:t>equential </a:t>
            </a:r>
            <a:r>
              <a:rPr lang="en-US" dirty="0"/>
              <a:t>circuits are commonly </a:t>
            </a:r>
            <a:r>
              <a:rPr lang="en-US" dirty="0" err="1"/>
              <a:t>regu</a:t>
            </a:r>
            <a:r>
              <a:rPr lang="en-US" dirty="0"/>
              <a:t>- </a:t>
            </a:r>
            <a:r>
              <a:rPr lang="en-US" dirty="0" err="1"/>
              <a:t>lated</a:t>
            </a:r>
            <a:r>
              <a:rPr lang="en-US" dirty="0"/>
              <a:t> by a periodic clock signal that divides the passage of time into dis- </a:t>
            </a:r>
            <a:r>
              <a:rPr lang="en-US" dirty="0" err="1"/>
              <a:t>crete</a:t>
            </a:r>
            <a:r>
              <a:rPr lang="en-US" dirty="0"/>
              <a:t> clock cycles. </a:t>
            </a:r>
            <a:endParaRPr lang="en-IN" dirty="0"/>
          </a:p>
        </p:txBody>
      </p:sp>
    </p:spTree>
    <p:extLst>
      <p:ext uri="{BB962C8B-B14F-4D97-AF65-F5344CB8AC3E}">
        <p14:creationId xmlns:p14="http://schemas.microsoft.com/office/powerpoint/2010/main" val="3933076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Static timing analysis </a:t>
            </a:r>
            <a:r>
              <a:rPr lang="en-US" dirty="0"/>
              <a:t>(STA) is a method of validating the timing performance of a design by checking all possible paths for timing violations under worst‑case conditions. A static analysis path starts at a source flip‑flop (or at a primary input) and terminates at a destination flip‑flop (or primary output). A static timing path between two flip‑flops starts at the input to the source flip‑flop and terminates at the input of the destination flip‑flop. It does not go through the destination flip‑ flop. The path terminates when it encounters a clocked device. If a signal goes from register (flip‑flop) A to register B and then to register C, the signal contains two paths. The timing paths in a synchronous digital system can be classified into 4 types:</a:t>
            </a:r>
            <a:endParaRPr lang="en-IN" dirty="0"/>
          </a:p>
          <a:p>
            <a:pPr lvl="3"/>
            <a:r>
              <a:rPr lang="en-US" dirty="0"/>
              <a:t>Register to register paths (i.e., flip‑flop to flip‑flop)</a:t>
            </a:r>
            <a:endParaRPr lang="en-IN" sz="2400" dirty="0"/>
          </a:p>
          <a:p>
            <a:pPr lvl="3"/>
            <a:r>
              <a:rPr lang="en-US" dirty="0"/>
              <a:t>Primary input to register paths (i.e., input to flip‑flop)</a:t>
            </a:r>
            <a:endParaRPr lang="en-IN" sz="2400" dirty="0"/>
          </a:p>
          <a:p>
            <a:pPr lvl="3"/>
            <a:r>
              <a:rPr lang="en-US" dirty="0"/>
              <a:t>Register to primary output paths (i.e., flip‑flop to output)</a:t>
            </a:r>
            <a:endParaRPr lang="en-IN" sz="2400" dirty="0"/>
          </a:p>
          <a:p>
            <a:pPr lvl="3"/>
            <a:r>
              <a:rPr lang="en-US" dirty="0"/>
              <a:t>Input to output paths (i.e., no flip‑flop)</a:t>
            </a:r>
            <a:endParaRPr lang="en-IN" sz="2400" dirty="0"/>
          </a:p>
          <a:p>
            <a:endParaRPr lang="en-IN" dirty="0"/>
          </a:p>
        </p:txBody>
      </p:sp>
    </p:spTree>
    <p:extLst>
      <p:ext uri="{BB962C8B-B14F-4D97-AF65-F5344CB8AC3E}">
        <p14:creationId xmlns:p14="http://schemas.microsoft.com/office/powerpoint/2010/main" val="7138401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dirty="0"/>
              <a:t>There are six static timing paths in this circuit:</a:t>
            </a:r>
            <a:endParaRPr lang="en-IN" dirty="0"/>
          </a:p>
          <a:p>
            <a:r>
              <a:rPr lang="en-US" dirty="0"/>
              <a:t> </a:t>
            </a:r>
            <a:endParaRPr lang="en-IN" dirty="0"/>
          </a:p>
          <a:p>
            <a:pPr lvl="0"/>
            <a:r>
              <a:rPr lang="en-US" dirty="0"/>
              <a:t>From </a:t>
            </a:r>
            <a:r>
              <a:rPr lang="en-US" i="1" dirty="0"/>
              <a:t>A </a:t>
            </a:r>
            <a:r>
              <a:rPr lang="en-US" dirty="0"/>
              <a:t>to </a:t>
            </a:r>
            <a:r>
              <a:rPr lang="en-US" i="1" dirty="0"/>
              <a:t>D</a:t>
            </a:r>
            <a:r>
              <a:rPr lang="en-US" dirty="0"/>
              <a:t>1 (primary input to flip‑flop)</a:t>
            </a:r>
            <a:endParaRPr lang="en-IN" dirty="0"/>
          </a:p>
          <a:p>
            <a:pPr lvl="0"/>
            <a:r>
              <a:rPr lang="en-US" dirty="0"/>
              <a:t>From </a:t>
            </a:r>
            <a:r>
              <a:rPr lang="en-US" i="1" dirty="0"/>
              <a:t>D</a:t>
            </a:r>
            <a:r>
              <a:rPr lang="en-US" dirty="0"/>
              <a:t>1 to </a:t>
            </a:r>
            <a:r>
              <a:rPr lang="en-US" i="1" dirty="0"/>
              <a:t>D</a:t>
            </a:r>
            <a:r>
              <a:rPr lang="en-US" dirty="0"/>
              <a:t>2 including the XOR (flip‑flop to flip‑flop)</a:t>
            </a:r>
            <a:endParaRPr lang="en-IN" dirty="0"/>
          </a:p>
          <a:p>
            <a:pPr lvl="0"/>
            <a:r>
              <a:rPr lang="en-US" dirty="0"/>
              <a:t>From </a:t>
            </a:r>
            <a:r>
              <a:rPr lang="en-US" i="1" dirty="0"/>
              <a:t>D</a:t>
            </a:r>
            <a:r>
              <a:rPr lang="en-US" dirty="0"/>
              <a:t>2  via XOR to </a:t>
            </a:r>
            <a:r>
              <a:rPr lang="en-US" i="1" dirty="0"/>
              <a:t>D</a:t>
            </a:r>
            <a:r>
              <a:rPr lang="en-US" dirty="0"/>
              <a:t>2  (flip‑flop to  flip‑flop)</a:t>
            </a:r>
            <a:endParaRPr lang="en-IN" dirty="0"/>
          </a:p>
          <a:p>
            <a:pPr lvl="0"/>
            <a:r>
              <a:rPr lang="en-US" dirty="0"/>
              <a:t>From </a:t>
            </a:r>
            <a:r>
              <a:rPr lang="en-US" i="1" dirty="0"/>
              <a:t>D</a:t>
            </a:r>
            <a:r>
              <a:rPr lang="en-US" dirty="0"/>
              <a:t>2  to </a:t>
            </a:r>
            <a:r>
              <a:rPr lang="en-US" i="1" dirty="0"/>
              <a:t>D</a:t>
            </a:r>
            <a:r>
              <a:rPr lang="en-US" dirty="0"/>
              <a:t>1  via AND (flip‑flop to flip‑flop)</a:t>
            </a:r>
            <a:endParaRPr lang="en-IN" dirty="0"/>
          </a:p>
          <a:p>
            <a:pPr lvl="0"/>
            <a:r>
              <a:rPr lang="en-US" dirty="0"/>
              <a:t>From </a:t>
            </a:r>
            <a:r>
              <a:rPr lang="en-US" i="1" dirty="0"/>
              <a:t>D</a:t>
            </a:r>
            <a:r>
              <a:rPr lang="en-US" dirty="0"/>
              <a:t>2 to </a:t>
            </a:r>
            <a:r>
              <a:rPr lang="en-US" i="1" dirty="0"/>
              <a:t>Z </a:t>
            </a:r>
            <a:r>
              <a:rPr lang="en-US" dirty="0"/>
              <a:t>via the OR gate (flip‑flop to output)</a:t>
            </a:r>
            <a:endParaRPr lang="en-IN" dirty="0"/>
          </a:p>
          <a:p>
            <a:pPr lvl="0"/>
            <a:r>
              <a:rPr lang="en-US" dirty="0"/>
              <a:t>From </a:t>
            </a:r>
            <a:r>
              <a:rPr lang="en-US" i="1" dirty="0"/>
              <a:t>A </a:t>
            </a:r>
            <a:r>
              <a:rPr lang="en-US" dirty="0"/>
              <a:t>to </a:t>
            </a:r>
            <a:r>
              <a:rPr lang="en-US" i="1" dirty="0"/>
              <a:t>Z </a:t>
            </a:r>
            <a:r>
              <a:rPr lang="en-US" dirty="0"/>
              <a:t>via the OR gate (input to output)</a:t>
            </a:r>
            <a:endParaRPr lang="en-IN" dirty="0"/>
          </a:p>
          <a:p>
            <a:r>
              <a:rPr lang="en-US" dirty="0"/>
              <a:t>The most complicated paths are the flip‑flop to flip‑flop paths; the other paths can be treated as special cases of this type of path.</a:t>
            </a:r>
            <a:endParaRPr lang="en-IN" dirty="0"/>
          </a:p>
          <a:p>
            <a:r>
              <a:rPr lang="en-US" dirty="0"/>
              <a:t>Static timing analysis  checks  how  the  data  arrives  with  respect  to  clock. It detects setup and hold‑time violations in the design so that they can be corrected. A </a:t>
            </a:r>
            <a:r>
              <a:rPr lang="en-US" b="1" dirty="0"/>
              <a:t>setup time violation </a:t>
            </a:r>
            <a:r>
              <a:rPr lang="en-US" dirty="0"/>
              <a:t>occurs if the data changes just before the clock without pro‑ viding enough setup time for the flip‑flop. A </a:t>
            </a:r>
            <a:r>
              <a:rPr lang="en-US" b="1" dirty="0"/>
              <a:t>hold-time violation </a:t>
            </a:r>
            <a:r>
              <a:rPr lang="en-US" dirty="0"/>
              <a:t>occurs if the data changes just after the clock without providing enough hold time for the flip‑flop.</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60007"/>
            <a:ext cx="5738357" cy="1699407"/>
          </a:xfrm>
          <a:prstGeom prst="rect">
            <a:avLst/>
          </a:prstGeom>
        </p:spPr>
      </p:pic>
    </p:spTree>
    <p:extLst>
      <p:ext uri="{BB962C8B-B14F-4D97-AF65-F5344CB8AC3E}">
        <p14:creationId xmlns:p14="http://schemas.microsoft.com/office/powerpoint/2010/main" val="6801081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a:t>Slack </a:t>
            </a:r>
            <a:r>
              <a:rPr lang="en-US" dirty="0"/>
              <a:t>is the amount of time still left before a signal will violate a setup or hold‑time constraint. Paths must have a positive or zero slack in order to have no violations. Paths that have a zero or very small slack are the speed‑limiting paths in the design, because any small changes in clock or gate delays will lead to violations in such circuits. Paths that have a negative slack time have already violated a setup or hold constraint. Static timing analysis considers the worst possible timing scenarios, but not the logical operation of the circuit. In comparison with circuit simulation, </a:t>
            </a:r>
            <a:endParaRPr lang="en-US" dirty="0" smtClean="0"/>
          </a:p>
          <a:p>
            <a:r>
              <a:rPr lang="en-US" dirty="0" smtClean="0"/>
              <a:t>static timing</a:t>
            </a:r>
            <a:r>
              <a:rPr lang="en-IN" dirty="0"/>
              <a:t> </a:t>
            </a:r>
            <a:r>
              <a:rPr lang="en-US" dirty="0" smtClean="0"/>
              <a:t>analysis </a:t>
            </a:r>
            <a:r>
              <a:rPr lang="en-US" dirty="0"/>
              <a:t>is faster because it doesn’t need to simulate multiple test vectors.</a:t>
            </a:r>
            <a:endParaRPr lang="en-IN" dirty="0"/>
          </a:p>
          <a:p>
            <a:endParaRPr lang="en-IN" dirty="0"/>
          </a:p>
        </p:txBody>
      </p:sp>
    </p:spTree>
    <p:extLst>
      <p:ext uri="{BB962C8B-B14F-4D97-AF65-F5344CB8AC3E}">
        <p14:creationId xmlns:p14="http://schemas.microsoft.com/office/powerpoint/2010/main" val="2469309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596" y="206221"/>
            <a:ext cx="10446981" cy="345137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969" y="4169745"/>
            <a:ext cx="8655742" cy="2453853"/>
          </a:xfrm>
          <a:prstGeom prst="rect">
            <a:avLst/>
          </a:prstGeom>
        </p:spPr>
      </p:pic>
    </p:spTree>
    <p:extLst>
      <p:ext uri="{BB962C8B-B14F-4D97-AF65-F5344CB8AC3E}">
        <p14:creationId xmlns:p14="http://schemas.microsoft.com/office/powerpoint/2010/main" val="32999299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328378" cy="23776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28" y="4307953"/>
            <a:ext cx="9603339" cy="2171888"/>
          </a:xfrm>
          <a:prstGeom prst="rect">
            <a:avLst/>
          </a:prstGeom>
        </p:spPr>
      </p:pic>
    </p:spTree>
    <p:extLst>
      <p:ext uri="{BB962C8B-B14F-4D97-AF65-F5344CB8AC3E}">
        <p14:creationId xmlns:p14="http://schemas.microsoft.com/office/powerpoint/2010/main" val="36480528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30" y="666044"/>
            <a:ext cx="9730447" cy="6191956"/>
          </a:xfrm>
          <a:prstGeom prst="rect">
            <a:avLst/>
          </a:prstGeom>
        </p:spPr>
      </p:pic>
      <p:sp>
        <p:nvSpPr>
          <p:cNvPr id="6" name="Content Placeholder 5"/>
          <p:cNvSpPr>
            <a:spLocks noGrp="1"/>
          </p:cNvSpPr>
          <p:nvPr>
            <p:ph idx="1"/>
          </p:nvPr>
        </p:nvSpPr>
        <p:spPr>
          <a:xfrm>
            <a:off x="838200" y="2991555"/>
            <a:ext cx="10515600" cy="519289"/>
          </a:xfrm>
        </p:spPr>
        <p:txBody>
          <a:bodyPr/>
          <a:lstStyle/>
          <a:p>
            <a:endParaRPr lang="en-IN" dirty="0"/>
          </a:p>
        </p:txBody>
      </p:sp>
    </p:spTree>
    <p:extLst>
      <p:ext uri="{BB962C8B-B14F-4D97-AF65-F5344CB8AC3E}">
        <p14:creationId xmlns:p14="http://schemas.microsoft.com/office/powerpoint/2010/main" val="7290729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116" y="686775"/>
            <a:ext cx="6241321" cy="23166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717" y="3003456"/>
            <a:ext cx="9754149" cy="3696020"/>
          </a:xfrm>
          <a:prstGeom prst="rect">
            <a:avLst/>
          </a:prstGeom>
        </p:spPr>
      </p:pic>
    </p:spTree>
    <p:extLst>
      <p:ext uri="{BB962C8B-B14F-4D97-AF65-F5344CB8AC3E}">
        <p14:creationId xmlns:p14="http://schemas.microsoft.com/office/powerpoint/2010/main" val="1480552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Flip Flop</a:t>
            </a:r>
            <a:endParaRPr lang="en-IN" dirty="0"/>
          </a:p>
        </p:txBody>
      </p:sp>
      <p:sp>
        <p:nvSpPr>
          <p:cNvPr id="3" name="Content Placeholder 2"/>
          <p:cNvSpPr>
            <a:spLocks noGrp="1"/>
          </p:cNvSpPr>
          <p:nvPr>
            <p:ph idx="1"/>
          </p:nvPr>
        </p:nvSpPr>
        <p:spPr>
          <a:xfrm>
            <a:off x="838200" y="1825625"/>
            <a:ext cx="10515600" cy="4913842"/>
          </a:xfrm>
        </p:spPr>
        <p:txBody>
          <a:bodyPr/>
          <a:lstStyle/>
          <a:p>
            <a:r>
              <a:rPr lang="en-US" dirty="0"/>
              <a:t>The flip-flop is edge-triggered, meaning that on each rising edge of the </a:t>
            </a:r>
            <a:r>
              <a:rPr lang="en-US" dirty="0" err="1"/>
              <a:t>clk</a:t>
            </a:r>
            <a:r>
              <a:rPr lang="en-US" dirty="0"/>
              <a:t> input, the current value of the D input is stored within the flip-flop and reflected on the Q output. We illustrated use of D flip-flops in sequential circuits in </a:t>
            </a:r>
            <a:r>
              <a:rPr lang="en-US" dirty="0" smtClean="0"/>
              <a:t>where </a:t>
            </a:r>
            <a:r>
              <a:rPr lang="en-US" dirty="0"/>
              <a:t>we stored the previous two values of an input signal on successive clock edges so that we could detect a given sequence of input values.</a:t>
            </a:r>
            <a:endParaRPr lang="en-IN" dirty="0"/>
          </a:p>
          <a:p>
            <a:r>
              <a:rPr lang="en-US" dirty="0"/>
              <a:t>While it is possible to implement a flip-flop as a combination of gates, it is not very instructive to do so. Moreover, flip-flops are provided as</a:t>
            </a:r>
            <a:endParaRPr lang="en-IN" dirty="0"/>
          </a:p>
          <a:p>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319" y="5191663"/>
            <a:ext cx="2027096" cy="11202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534" y="5090007"/>
            <a:ext cx="6414910" cy="1767993"/>
          </a:xfrm>
          <a:prstGeom prst="rect">
            <a:avLst/>
          </a:prstGeom>
        </p:spPr>
      </p:pic>
    </p:spTree>
    <p:extLst>
      <p:ext uri="{BB962C8B-B14F-4D97-AF65-F5344CB8AC3E}">
        <p14:creationId xmlns:p14="http://schemas.microsoft.com/office/powerpoint/2010/main" val="181999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000" dirty="0"/>
              <a:t>A group of flip-flops used in this  way is called a </a:t>
            </a:r>
            <a:r>
              <a:rPr lang="en-US" sz="2000" i="1" dirty="0"/>
              <a:t>register</a:t>
            </a:r>
            <a:r>
              <a:rPr lang="en-US" sz="2000" dirty="0"/>
              <a:t>. Each flip-flop in the register stores one bit of the code word of the stored value, as shown in Figure .</a:t>
            </a:r>
            <a:r>
              <a:rPr lang="en-US" sz="2000" dirty="0" smtClean="0"/>
              <a:t> </a:t>
            </a:r>
            <a:r>
              <a:rPr lang="en-US" sz="2000" dirty="0"/>
              <a:t>The circuit at the top of the figure shows that each bit of an input and an output signal is connected to the input and output, respectively, of one of the flip-flops, and that the clock signal is connected in common to the clock input of all of the flip-flops. When there is a rising edge on the clock input, each flip- flop in the register updates its stored bit from the signal connected to its data input and drives the new value on its data output. The symbol for the register is </a:t>
            </a:r>
            <a:r>
              <a:rPr lang="en-US" sz="2000" dirty="0" smtClean="0"/>
              <a:t>shown</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857" y="4066041"/>
            <a:ext cx="2348853" cy="1418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668" y="4066040"/>
            <a:ext cx="5091288" cy="2110923"/>
          </a:xfrm>
          <a:prstGeom prst="rect">
            <a:avLst/>
          </a:prstGeom>
        </p:spPr>
      </p:pic>
    </p:spTree>
    <p:extLst>
      <p:ext uri="{BB962C8B-B14F-4D97-AF65-F5344CB8AC3E}">
        <p14:creationId xmlns:p14="http://schemas.microsoft.com/office/powerpoint/2010/main" val="261318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 </a:t>
            </a:r>
            <a:r>
              <a:rPr lang="en-US" sz="2000" b="1" dirty="0"/>
              <a:t>C</a:t>
            </a:r>
            <a:r>
              <a:rPr lang="en-US" sz="2000" b="1" dirty="0" smtClean="0"/>
              <a:t>ircuit </a:t>
            </a:r>
            <a:r>
              <a:rPr lang="en-US" sz="2000" b="1" dirty="0"/>
              <a:t>composed of combinational </a:t>
            </a:r>
            <a:r>
              <a:rPr lang="en-US" sz="2000" b="1" dirty="0" err="1"/>
              <a:t>subcircuits</a:t>
            </a:r>
            <a:r>
              <a:rPr lang="en-US" sz="2000" b="1" dirty="0"/>
              <a:t> (top), and a pipeline containing the same </a:t>
            </a:r>
            <a:r>
              <a:rPr lang="en-US" sz="2000" b="1" dirty="0" err="1"/>
              <a:t>subcircuits</a:t>
            </a:r>
            <a:r>
              <a:rPr lang="en-US" b="1" dirty="0"/>
              <a:t>.</a:t>
            </a:r>
            <a:r>
              <a:rPr lang="en-IN" b="1" dirty="0"/>
              <a:t/>
            </a:r>
            <a:br>
              <a:rPr lang="en-IN" b="1" dirty="0"/>
            </a:b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045" y="1106311"/>
            <a:ext cx="9866488" cy="2507355"/>
          </a:xfrm>
        </p:spPr>
      </p:pic>
      <p:sp>
        <p:nvSpPr>
          <p:cNvPr id="5" name="Rectangle 4"/>
          <p:cNvSpPr/>
          <p:nvPr/>
        </p:nvSpPr>
        <p:spPr>
          <a:xfrm rot="10800000" flipV="1">
            <a:off x="474133" y="3613666"/>
            <a:ext cx="11435645" cy="2308324"/>
          </a:xfrm>
          <a:prstGeom prst="rect">
            <a:avLst/>
          </a:prstGeom>
        </p:spPr>
        <p:txBody>
          <a:bodyPr wrap="square">
            <a:spAutoFit/>
          </a:bodyPr>
          <a:lstStyle/>
          <a:p>
            <a:r>
              <a:rPr lang="en-US" dirty="0">
                <a:latin typeface="Cambria" panose="02040503050406030204" pitchFamily="18" charset="0"/>
                <a:ea typeface="Cambria" panose="02040503050406030204" pitchFamily="18" charset="0"/>
                <a:cs typeface="Cambria" panose="02040503050406030204" pitchFamily="18" charset="0"/>
              </a:rPr>
              <a:t>One use for a register constructed from simple D flip-flops is as a </a:t>
            </a:r>
            <a:r>
              <a:rPr lang="en-US" i="1" dirty="0">
                <a:latin typeface="Georgia" panose="02040502050405020303" pitchFamily="18" charset="0"/>
                <a:ea typeface="Cambria" panose="02040503050406030204" pitchFamily="18" charset="0"/>
                <a:cs typeface="Cambria" panose="02040503050406030204" pitchFamily="18" charset="0"/>
              </a:rPr>
              <a:t>pipeline register </a:t>
            </a:r>
            <a:r>
              <a:rPr lang="en-US" dirty="0">
                <a:latin typeface="Cambria" panose="02040503050406030204" pitchFamily="18" charset="0"/>
                <a:ea typeface="Cambria" panose="02040503050406030204" pitchFamily="18" charset="0"/>
                <a:cs typeface="Cambria" panose="02040503050406030204" pitchFamily="18" charset="0"/>
              </a:rPr>
              <a:t>in a sequential design</a:t>
            </a:r>
            <a:r>
              <a:rPr lang="en-US" dirty="0" smtClean="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focusing on the use of pipelining as a technique </a:t>
            </a:r>
            <a:r>
              <a:rPr lang="en-US" spc="-25" dirty="0">
                <a:latin typeface="Cambria" panose="02040503050406030204" pitchFamily="18" charset="0"/>
                <a:ea typeface="Cambria" panose="02040503050406030204" pitchFamily="18" charset="0"/>
                <a:cs typeface="Cambria" panose="02040503050406030204" pitchFamily="18" charset="0"/>
              </a:rPr>
              <a:t>for </a:t>
            </a:r>
            <a:r>
              <a:rPr lang="en-US" dirty="0">
                <a:latin typeface="Cambria" panose="02040503050406030204" pitchFamily="18" charset="0"/>
                <a:ea typeface="Cambria" panose="02040503050406030204" pitchFamily="18" charset="0"/>
                <a:cs typeface="Cambria" panose="02040503050406030204" pitchFamily="18" charset="0"/>
              </a:rPr>
              <a:t>improving performance of a digital system. For </a:t>
            </a:r>
            <a:r>
              <a:rPr lang="en-US" spc="-25" dirty="0">
                <a:latin typeface="Cambria" panose="02040503050406030204" pitchFamily="18" charset="0"/>
                <a:ea typeface="Cambria" panose="02040503050406030204" pitchFamily="18" charset="0"/>
                <a:cs typeface="Cambria" panose="02040503050406030204" pitchFamily="18" charset="0"/>
              </a:rPr>
              <a:t>now, </a:t>
            </a:r>
            <a:r>
              <a:rPr lang="en-US" dirty="0">
                <a:latin typeface="Cambria" panose="02040503050406030204" pitchFamily="18" charset="0"/>
                <a:ea typeface="Cambria" panose="02040503050406030204" pitchFamily="18" charset="0"/>
                <a:cs typeface="Cambria" panose="02040503050406030204" pitchFamily="18" charset="0"/>
              </a:rPr>
              <a:t>consider the circuit outlined at the top of Figure </a:t>
            </a:r>
            <a:r>
              <a:rPr lang="en-US" dirty="0" smtClean="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Successive values of data arriving at     the input are processed by a number of combinational </a:t>
            </a:r>
            <a:r>
              <a:rPr lang="en-US" dirty="0" err="1">
                <a:latin typeface="Cambria" panose="02040503050406030204" pitchFamily="18" charset="0"/>
                <a:ea typeface="Cambria" panose="02040503050406030204" pitchFamily="18" charset="0"/>
                <a:cs typeface="Cambria" panose="02040503050406030204" pitchFamily="18" charset="0"/>
              </a:rPr>
              <a:t>subcircuits</a:t>
            </a:r>
            <a:r>
              <a:rPr lang="en-US" dirty="0">
                <a:latin typeface="Cambria" panose="02040503050406030204" pitchFamily="18" charset="0"/>
                <a:ea typeface="Cambria" panose="02040503050406030204" pitchFamily="18" charset="0"/>
                <a:cs typeface="Cambria" panose="02040503050406030204" pitchFamily="18" charset="0"/>
              </a:rPr>
              <a:t>, </a:t>
            </a:r>
            <a:r>
              <a:rPr lang="en-US" spc="-25" dirty="0">
                <a:latin typeface="Cambria" panose="02040503050406030204" pitchFamily="18" charset="0"/>
                <a:ea typeface="Cambria" panose="02040503050406030204" pitchFamily="18" charset="0"/>
                <a:cs typeface="Cambria" panose="02040503050406030204" pitchFamily="18" charset="0"/>
              </a:rPr>
              <a:t>for </a:t>
            </a:r>
            <a:r>
              <a:rPr lang="en-US" dirty="0">
                <a:latin typeface="Cambria" panose="02040503050406030204" pitchFamily="18" charset="0"/>
                <a:ea typeface="Cambria" panose="02040503050406030204" pitchFamily="18" charset="0"/>
                <a:cs typeface="Cambria" panose="02040503050406030204" pitchFamily="18" charset="0"/>
              </a:rPr>
              <a:t>example, by arithmetic </a:t>
            </a:r>
            <a:r>
              <a:rPr lang="en-US" dirty="0" err="1">
                <a:latin typeface="Cambria" panose="02040503050406030204" pitchFamily="18" charset="0"/>
                <a:ea typeface="Cambria" panose="02040503050406030204" pitchFamily="18" charset="0"/>
                <a:cs typeface="Cambria" panose="02040503050406030204" pitchFamily="18" charset="0"/>
              </a:rPr>
              <a:t>subcircuits</a:t>
            </a:r>
            <a:r>
              <a:rPr lang="en-US" dirty="0">
                <a:latin typeface="Cambria" panose="02040503050406030204" pitchFamily="18" charset="0"/>
                <a:ea typeface="Cambria" panose="02040503050406030204" pitchFamily="18" charset="0"/>
                <a:cs typeface="Cambria" panose="02040503050406030204" pitchFamily="18" charset="0"/>
              </a:rPr>
              <a:t> built from components described </a:t>
            </a:r>
            <a:r>
              <a:rPr lang="en-US" spc="-35" dirty="0">
                <a:latin typeface="Cambria" panose="02040503050406030204" pitchFamily="18" charset="0"/>
                <a:ea typeface="Cambria" panose="02040503050406030204" pitchFamily="18" charset="0"/>
                <a:cs typeface="Cambria" panose="02040503050406030204" pitchFamily="18" charset="0"/>
              </a:rPr>
              <a:t>in </a:t>
            </a:r>
            <a:r>
              <a:rPr lang="en-US" dirty="0">
                <a:latin typeface="Cambria" panose="02040503050406030204" pitchFamily="18" charset="0"/>
                <a:ea typeface="Cambria" panose="02040503050406030204" pitchFamily="18" charset="0"/>
                <a:cs typeface="Cambria" panose="02040503050406030204" pitchFamily="18" charset="0"/>
              </a:rPr>
              <a:t>Chapter 3. The total propagation delay of the circuit is the sum of the propagation delays of the individual </a:t>
            </a:r>
            <a:r>
              <a:rPr lang="en-US" dirty="0" err="1">
                <a:latin typeface="Cambria" panose="02040503050406030204" pitchFamily="18" charset="0"/>
                <a:ea typeface="Cambria" panose="02040503050406030204" pitchFamily="18" charset="0"/>
                <a:cs typeface="Cambria" panose="02040503050406030204" pitchFamily="18" charset="0"/>
              </a:rPr>
              <a:t>subcircuits</a:t>
            </a:r>
            <a:r>
              <a:rPr lang="en-US" dirty="0">
                <a:latin typeface="Cambria" panose="02040503050406030204" pitchFamily="18" charset="0"/>
                <a:ea typeface="Cambria" panose="02040503050406030204" pitchFamily="18" charset="0"/>
                <a:cs typeface="Cambria" panose="02040503050406030204" pitchFamily="18" charset="0"/>
              </a:rPr>
              <a:t>. This total delay must </a:t>
            </a:r>
            <a:r>
              <a:rPr lang="en-US" spc="-30" dirty="0">
                <a:latin typeface="Cambria" panose="02040503050406030204" pitchFamily="18" charset="0"/>
                <a:ea typeface="Cambria" panose="02040503050406030204" pitchFamily="18" charset="0"/>
                <a:cs typeface="Cambria" panose="02040503050406030204" pitchFamily="18" charset="0"/>
              </a:rPr>
              <a:t>be </a:t>
            </a:r>
            <a:r>
              <a:rPr lang="en-US" dirty="0">
                <a:latin typeface="Cambria" panose="02040503050406030204" pitchFamily="18" charset="0"/>
                <a:ea typeface="Cambria" panose="02040503050406030204" pitchFamily="18" charset="0"/>
                <a:cs typeface="Cambria" panose="02040503050406030204" pitchFamily="18" charset="0"/>
              </a:rPr>
              <a:t>less than the interval between arriving data values, otherwise data values may be lost. If the total delay is too long, we can divide the circuit into segments</a:t>
            </a:r>
            <a:r>
              <a:rPr lang="en-US" spc="16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by</a:t>
            </a:r>
            <a:r>
              <a:rPr lang="en-US" spc="16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inserting</a:t>
            </a:r>
            <a:r>
              <a:rPr lang="en-US" spc="16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a:t>
            </a:r>
            <a:r>
              <a:rPr lang="en-US" spc="16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register</a:t>
            </a:r>
            <a:r>
              <a:rPr lang="en-US" spc="16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after</a:t>
            </a:r>
            <a:r>
              <a:rPr lang="en-US" spc="16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each</a:t>
            </a:r>
            <a:r>
              <a:rPr lang="en-US" spc="165" dirty="0">
                <a:latin typeface="Cambria" panose="02040503050406030204" pitchFamily="18" charset="0"/>
                <a:ea typeface="Cambria" panose="02040503050406030204" pitchFamily="18" charset="0"/>
                <a:cs typeface="Cambria" panose="02040503050406030204" pitchFamily="18" charset="0"/>
              </a:rPr>
              <a:t> </a:t>
            </a:r>
            <a:r>
              <a:rPr lang="en-US" dirty="0" err="1">
                <a:latin typeface="Cambria" panose="02040503050406030204" pitchFamily="18" charset="0"/>
                <a:ea typeface="Cambria" panose="02040503050406030204" pitchFamily="18" charset="0"/>
                <a:cs typeface="Cambria" panose="02040503050406030204" pitchFamily="18" charset="0"/>
              </a:rPr>
              <a:t>subcircuit</a:t>
            </a:r>
            <a:r>
              <a:rPr lang="en-US" dirty="0">
                <a:latin typeface="Cambria" panose="02040503050406030204" pitchFamily="18" charset="0"/>
                <a:ea typeface="Cambria" panose="02040503050406030204" pitchFamily="18" charset="0"/>
                <a:cs typeface="Cambria" panose="02040503050406030204" pitchFamily="18" charset="0"/>
              </a:rPr>
              <a:t>,</a:t>
            </a:r>
            <a:r>
              <a:rPr lang="en-US" spc="17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as</a:t>
            </a:r>
            <a:r>
              <a:rPr lang="en-US" spc="16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shown</a:t>
            </a:r>
            <a:r>
              <a:rPr lang="en-US" spc="165" dirty="0">
                <a:latin typeface="Cambria" panose="02040503050406030204" pitchFamily="18" charset="0"/>
                <a:ea typeface="Cambria" panose="02040503050406030204" pitchFamily="18" charset="0"/>
                <a:cs typeface="Cambria" panose="02040503050406030204" pitchFamily="18" charset="0"/>
              </a:rPr>
              <a:t> </a:t>
            </a:r>
            <a:endParaRPr lang="en-IN" dirty="0"/>
          </a:p>
        </p:txBody>
      </p:sp>
    </p:spTree>
    <p:extLst>
      <p:ext uri="{BB962C8B-B14F-4D97-AF65-F5344CB8AC3E}">
        <p14:creationId xmlns:p14="http://schemas.microsoft.com/office/powerpoint/2010/main" val="269586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674" y="471382"/>
            <a:ext cx="9506193" cy="121930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733" y="2107020"/>
            <a:ext cx="10159999" cy="4427604"/>
          </a:xfrm>
          <a:prstGeom prst="rect">
            <a:avLst/>
          </a:prstGeom>
        </p:spPr>
      </p:pic>
    </p:spTree>
    <p:extLst>
      <p:ext uri="{BB962C8B-B14F-4D97-AF65-F5344CB8AC3E}">
        <p14:creationId xmlns:p14="http://schemas.microsoft.com/office/powerpoint/2010/main" val="165666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A </a:t>
            </a:r>
            <a:r>
              <a:rPr lang="en-US" dirty="0"/>
              <a:t>D ﬂip-ﬂop with clock-enable input.</a:t>
            </a:r>
            <a:r>
              <a:rPr lang="en-IN" dirty="0"/>
              <a:t/>
            </a:r>
            <a:br>
              <a:rPr lang="en-IN" dirty="0"/>
            </a:br>
            <a:r>
              <a:rPr lang="en-IN" dirty="0" smtClean="0"/>
              <a:t>With Timing Diagram</a:t>
            </a:r>
            <a:r>
              <a:rPr lang="en-US" dirty="0"/>
              <a:t/>
            </a:r>
            <a:br>
              <a:rPr lang="en-US" dirty="0"/>
            </a:br>
            <a:r>
              <a:rPr lang="en-US" dirty="0"/>
              <a:t> </a:t>
            </a: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910" y="2361395"/>
            <a:ext cx="1623201" cy="10897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323" y="1862241"/>
            <a:ext cx="7130811" cy="20880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4822" y="4677209"/>
            <a:ext cx="1409822" cy="138696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8890" y="5020138"/>
            <a:ext cx="4989688" cy="701101"/>
          </a:xfrm>
          <a:prstGeom prst="rect">
            <a:avLst/>
          </a:prstGeom>
        </p:spPr>
      </p:pic>
      <p:sp>
        <p:nvSpPr>
          <p:cNvPr id="9" name="Rectangle 8"/>
          <p:cNvSpPr/>
          <p:nvPr/>
        </p:nvSpPr>
        <p:spPr>
          <a:xfrm rot="10800000" flipV="1">
            <a:off x="1394822" y="3475168"/>
            <a:ext cx="4622156" cy="1200329"/>
          </a:xfrm>
          <a:prstGeom prst="rect">
            <a:avLst/>
          </a:prstGeom>
        </p:spPr>
        <p:txBody>
          <a:bodyPr wrap="square">
            <a:spAutoFit/>
          </a:bodyPr>
          <a:lstStyle/>
          <a:p>
            <a:endParaRPr lang="en-US" dirty="0" smtClean="0"/>
          </a:p>
          <a:p>
            <a:endParaRPr lang="en-US" dirty="0"/>
          </a:p>
          <a:p>
            <a:r>
              <a:rPr lang="en-US" dirty="0" smtClean="0"/>
              <a:t>A </a:t>
            </a:r>
            <a:r>
              <a:rPr lang="en-US" dirty="0"/>
              <a:t>D ﬂip-ﬂop with clock-enable and reset inputs.</a:t>
            </a:r>
          </a:p>
          <a:p>
            <a:endParaRPr lang="en-US" dirty="0"/>
          </a:p>
        </p:txBody>
      </p:sp>
    </p:spTree>
    <p:extLst>
      <p:ext uri="{BB962C8B-B14F-4D97-AF65-F5344CB8AC3E}">
        <p14:creationId xmlns:p14="http://schemas.microsoft.com/office/powerpoint/2010/main" val="2064118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2678</Words>
  <Application>Microsoft Office PowerPoint</Application>
  <PresentationFormat>Widescreen</PresentationFormat>
  <Paragraphs>96</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Arial Black</vt:lpstr>
      <vt:lpstr>Calibri</vt:lpstr>
      <vt:lpstr>Calibri Light</vt:lpstr>
      <vt:lpstr>Cambria</vt:lpstr>
      <vt:lpstr>Georgia</vt:lpstr>
      <vt:lpstr>Lucida Sans</vt:lpstr>
      <vt:lpstr>Office Theme</vt:lpstr>
      <vt:lpstr>Module 3</vt:lpstr>
      <vt:lpstr>PowerPoint Presentation</vt:lpstr>
      <vt:lpstr>PowerPoint Presentation</vt:lpstr>
      <vt:lpstr>S TO R A GE  EL EMEN TS </vt:lpstr>
      <vt:lpstr>D Flip Flop</vt:lpstr>
      <vt:lpstr>PowerPoint Presentation</vt:lpstr>
      <vt:lpstr> Circuit composed of combinational subcircuits (top), and a pipeline containing the same subcircuits. </vt:lpstr>
      <vt:lpstr>PowerPoint Presentation</vt:lpstr>
      <vt:lpstr>  A D ﬂip-ﬂop with clock-enable input. With Timing Diagram   </vt:lpstr>
      <vt:lpstr>PowerPoint Presentation</vt:lpstr>
      <vt:lpstr>PowerPoint Presentation</vt:lpstr>
      <vt:lpstr>Shift Registers</vt:lpstr>
      <vt:lpstr>PowerPoint Presentation</vt:lpstr>
      <vt:lpstr>PowerPoint Presentation</vt:lpstr>
      <vt:lpstr>How to perform multiplication of unsigned integers by addition of partial products. Construct a multiplier for two 16-bit operands containing just one adder that adds successive partial products over successive clock cycles. The ﬁnal product is 32 bits. </vt:lpstr>
      <vt:lpstr>PowerPoint Presentation</vt:lpstr>
      <vt:lpstr>L ATC H E S </vt:lpstr>
      <vt:lpstr>PowerPoint Presentation</vt:lpstr>
      <vt:lpstr>example   4.5 The following always block is intended to model multi- plexer circuitry that selects between a number of inputs to assign to outputs z1 and z2. Identify the error in the block and describe the behavior that results. </vt:lpstr>
      <vt:lpstr>Counters</vt:lpstr>
      <vt:lpstr>PowerPoint Presentation</vt:lpstr>
      <vt:lpstr>Design a circuit that counts 16 clock cycles and produces a control signal, ctrl, that is 1 during every eighth and twelfth cycle. </vt:lpstr>
      <vt:lpstr>Develop a Verilog model of the circuit for previous example </vt:lpstr>
      <vt:lpstr>A digital alarm clock needs to generate a periodic signal at a frequency of approximately 500Hz to drive the speaker for the alarm tone. Use a counter to divide the system’s master clock signal, with a frequency of 1 MHz, to derive the alarm tone. </vt:lpstr>
      <vt:lpstr>PowerPoint Presentation</vt:lpstr>
      <vt:lpstr>Design a circuit for a modulo 10 counter, otherwise known as a decade counter. </vt:lpstr>
      <vt:lpstr>Develop a Verilog model for the decade counter of previous Example </vt:lpstr>
      <vt:lpstr>PowerPoint Presentation</vt:lpstr>
      <vt:lpstr>PowerPoint Presentation</vt:lpstr>
      <vt:lpstr>PowerPoint Presentation</vt:lpstr>
      <vt:lpstr>Modify the interval timer so that, when it reaches zero, it reloads the previously loaded value rather than wrapping around to the largest count value. </vt:lpstr>
      <vt:lpstr>Ripple Counter</vt:lpstr>
      <vt:lpstr>PowerPoint Presentation</vt:lpstr>
      <vt:lpstr>Sequential Circuit Timing </vt:lpstr>
      <vt:lpstr>Propagation Delays, Setup, and Hold Times </vt:lpstr>
      <vt:lpstr>PowerPoint Presentation</vt:lpstr>
      <vt:lpstr>Set up and Hold Time</vt:lpstr>
      <vt:lpstr>Clock skew</vt:lpstr>
      <vt:lpstr>Timing Conditions for Proper 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hp</dc:creator>
  <cp:lastModifiedBy>hp</cp:lastModifiedBy>
  <cp:revision>33</cp:revision>
  <dcterms:created xsi:type="dcterms:W3CDTF">2020-10-01T05:36:20Z</dcterms:created>
  <dcterms:modified xsi:type="dcterms:W3CDTF">2020-11-02T05:16:00Z</dcterms:modified>
</cp:coreProperties>
</file>