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00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4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3" r:id="rId54"/>
    <p:sldId id="311" r:id="rId55"/>
    <p:sldId id="312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73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7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0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3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3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59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AB0D-7B8D-4C98-BFF7-AFA00CD5D87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718F-954B-4D98-9F30-19111C166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6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2.sl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odule3-fixedstack.doc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odule%203-variableOnterface.docx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C76E11-ECD2-4EF1-A67A-44917598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4">
            <a:extLst>
              <a:ext uri="{FF2B5EF4-FFF2-40B4-BE49-F238E27FC236}">
                <a16:creationId xmlns:a16="http://schemas.microsoft.com/office/drawing/2014/main" xmlns="" id="{1214CF23-6A5F-4679-A0C9-D33479EE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2F1C2F-9DC4-409A-8DC6-3ACB3C6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514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223CE9-5393-487A-8C89-3FBD7224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774244-756C-4A23-BD25-9A3F4ECCD1CE}" type="slidenum">
              <a:rPr lang="en-US" altLang="en-US">
                <a:solidFill>
                  <a:srgbClr val="B5A788"/>
                </a:solidFill>
              </a:rPr>
              <a:pPr eaLnBrk="1" hangingPunct="1"/>
              <a:t>1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xmlns="" id="{AF1FEA2D-F73E-410A-8699-DC6109FB6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xmlns="" id="{9ECD184C-92C3-4C65-ACB5-DF711191F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475476"/>
              </p:ext>
            </p:extLst>
          </p:nvPr>
        </p:nvGraphicFramePr>
        <p:xfrm>
          <a:off x="642796" y="184666"/>
          <a:ext cx="11144815" cy="682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Slide" r:id="rId3" imgW="4133046" imgH="3099718" progId="PowerPoint.Slide.12">
                  <p:embed/>
                </p:oleObj>
              </mc:Choice>
              <mc:Fallback>
                <p:oleObj name="Slide" r:id="rId3" imgW="4133046" imgH="3099718" progId="PowerPoint.Slide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96" y="184666"/>
                        <a:ext cx="11144815" cy="6827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8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559" y="5296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Hierarchical Inheritance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859"/>
            <a:ext cx="10515600" cy="4846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type of inheritance, there are more than one derived classes which get created from one single base class.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Teacher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teach()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System.out.println("Teaching subject");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extends Teacher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listen()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System.out.println("Listening");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1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91"/>
          </a:xfrm>
        </p:spPr>
        <p:txBody>
          <a:bodyPr/>
          <a:lstStyle/>
          <a:p>
            <a:r>
              <a:rPr lang="en-IN" b="1" dirty="0">
                <a:latin typeface="+mn-lt"/>
              </a:rPr>
              <a:t>Hierarchical </a:t>
            </a:r>
            <a:r>
              <a:rPr lang="en-IN" b="1" dirty="0" smtClean="0">
                <a:latin typeface="+mn-lt"/>
              </a:rPr>
              <a:t>Inheritance cntd.,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6416"/>
            <a:ext cx="10515600" cy="50905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Principal extends Teacher {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void evaluate() {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System.out.println("Evaluating");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CheckForInheritance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argu[])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Principal p = new Principal();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p.evaluate();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p.teach();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p.listen(); will produce an error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1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52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Member Access and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164"/>
            <a:ext cx="10515600" cy="4710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a subclass includes all of the members of its superclass, it cannot access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members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superclass that have been declared as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private.</a:t>
            </a:r>
          </a:p>
          <a:p>
            <a:pPr marL="0" indent="0"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a superclass.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 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i; // public by default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j; // private to A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setij(int x, int y) 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x;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y;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A's j is not accessible here.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extends A 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total;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sum() 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i + j; // ERROR, j is not accessible here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4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968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CNTD.,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4" y="884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class Access {</a:t>
            </a:r>
          </a:p>
          <a:p>
            <a:pPr marL="0" indent="0">
              <a:buNone/>
            </a:pPr>
            <a:r>
              <a:rPr lang="en-IN" dirty="0"/>
              <a:t>public static void main(String args[]) {</a:t>
            </a:r>
          </a:p>
          <a:p>
            <a:pPr marL="0" indent="0">
              <a:buNone/>
            </a:pPr>
            <a:r>
              <a:rPr lang="en-IN" dirty="0"/>
              <a:t>B subOb = new B();</a:t>
            </a:r>
          </a:p>
          <a:p>
            <a:pPr marL="0" indent="0">
              <a:buNone/>
            </a:pPr>
            <a:r>
              <a:rPr lang="en-IN" dirty="0"/>
              <a:t>subOb.setij(10, 12);</a:t>
            </a:r>
          </a:p>
          <a:p>
            <a:pPr marL="0" indent="0">
              <a:buNone/>
            </a:pPr>
            <a:r>
              <a:rPr lang="en-IN" dirty="0"/>
              <a:t>subOb.sum();</a:t>
            </a:r>
          </a:p>
          <a:p>
            <a:pPr marL="0" indent="0">
              <a:buNone/>
            </a:pPr>
            <a:r>
              <a:rPr lang="en-IN" dirty="0"/>
              <a:t>System.out.println("Total is " + subOb.total);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2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A Superclass Variable Can Reference a Subclass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Areference variable of a superclass can be assigned a reference to any subclass derived </a:t>
            </a:r>
            <a:r>
              <a:rPr lang="en-IN" dirty="0" smtClean="0"/>
              <a:t>from that superclass.</a:t>
            </a:r>
          </a:p>
          <a:p>
            <a:pPr marL="0" indent="0">
              <a:buNone/>
            </a:pPr>
            <a:r>
              <a:rPr lang="en-IN" dirty="0" smtClean="0"/>
              <a:t>Example: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RefDemo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args[])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BoxWeight weightbox = new BoxWeight(3, 5, 7, 8.37);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plainbox = new Box();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vol;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 = weightbox.volume();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System.out.println("Volume of weightbox is " + vol);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System.out.println("Weight of weightbox is " +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weightbox.weight);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System.out.println();</a:t>
            </a:r>
          </a:p>
          <a:p>
            <a:endParaRPr lang="en-IN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4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184"/>
          </a:xfrm>
        </p:spPr>
        <p:txBody>
          <a:bodyPr/>
          <a:lstStyle/>
          <a:p>
            <a:r>
              <a:rPr lang="en-IN" dirty="0" smtClean="0"/>
              <a:t>Cntd.,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3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assign BoxWeight reference to Box reference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plainbox = weightbox;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 = plainbox.volume(); // OK, volume() defined in Box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System.out.println("Volume of plainbox is " + vol);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The following statement is invalid because plainbox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define a weight member. */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System.out.println("Weight of plainbox is " + plainbox.weight);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2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 Keyword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keyword in Java is a reference variable which is used to refer immediate parent class object.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you create the instance of subclass, an instance of parent class is created implicitly which is referred by super reference variable.</a:t>
            </a:r>
          </a:p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Java super Keyword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can be used to refer immediate parent class instance variable.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can be used to invoke immediate parent class method.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super() can be used to invoke immediate parent class constructor.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499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+mn-lt"/>
              </a:rPr>
              <a:t>Example 1: </a:t>
            </a:r>
            <a:r>
              <a:rPr lang="en-IN" b="1" dirty="0">
                <a:latin typeface="+mn-lt"/>
              </a:rPr>
              <a:t>super is used to refer immediate parent class instance variable.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363"/>
            <a:ext cx="10515600" cy="492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Animal{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color="white";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Dog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Animal{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color="black";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printColor(){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System.out.println(color);//prints color of Dog class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.color);//prints color of Animal class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TestSuper1{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args[]){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 d=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Dog();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d.printColor();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6576" y="3564610"/>
            <a:ext cx="172031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Output</a:t>
            </a:r>
            <a:r>
              <a:rPr lang="en-IN" dirty="0" smtClean="0"/>
              <a:t>:</a:t>
            </a:r>
          </a:p>
          <a:p>
            <a:r>
              <a:rPr lang="en-IN" dirty="0" smtClean="0"/>
              <a:t>Black</a:t>
            </a:r>
          </a:p>
          <a:p>
            <a:r>
              <a:rPr lang="en-IN" dirty="0" smtClean="0"/>
              <a:t>white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black white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black white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black white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956"/>
            <a:ext cx="10515600" cy="789499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+mn-lt"/>
              </a:rPr>
              <a:t>Example 2: </a:t>
            </a:r>
            <a:r>
              <a:rPr lang="en-IN" b="1" dirty="0">
                <a:latin typeface="+mn-lt"/>
              </a:rPr>
              <a:t>super is used to </a:t>
            </a:r>
            <a:r>
              <a:rPr lang="en-IN" b="1" dirty="0" smtClean="0">
                <a:latin typeface="+mn-lt"/>
              </a:rPr>
              <a:t>invoke </a:t>
            </a:r>
            <a:r>
              <a:rPr lang="en-IN" b="1" dirty="0">
                <a:latin typeface="+mn-lt"/>
              </a:rPr>
              <a:t>parent class method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414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Animal{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eat(){System.out.println("eating...");}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Dog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Animal{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eat(){System.out.println("eating bread...");}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bark(){System.out.println("barking...");}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work(){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.eat();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bark();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TestSuper2{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args[]){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 d=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Dog();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d.work();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6576" y="3564610"/>
            <a:ext cx="172031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Output</a:t>
            </a:r>
            <a:r>
              <a:rPr lang="en-IN" dirty="0" smtClean="0"/>
              <a:t>:</a:t>
            </a:r>
          </a:p>
          <a:p>
            <a:r>
              <a:rPr lang="en-IN" dirty="0"/>
              <a:t>e</a:t>
            </a:r>
            <a:r>
              <a:rPr lang="en-IN" dirty="0" smtClean="0"/>
              <a:t>ating...</a:t>
            </a:r>
          </a:p>
          <a:p>
            <a:r>
              <a:rPr lang="en-IN" dirty="0" smtClean="0"/>
              <a:t>Barking...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black white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black white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black white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eating... barking..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7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n-lt"/>
              </a:rPr>
              <a:t>Example 3:</a:t>
            </a:r>
            <a:r>
              <a:rPr lang="en-IN" b="1" dirty="0">
                <a:latin typeface="+mn-lt"/>
              </a:rPr>
              <a:t> super is used to invoke parent class constructor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580"/>
            <a:ext cx="10515600" cy="46193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Animal{  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Animal(){System.out.println("animal is created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Dog 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Animal{  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Dog(){  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System.out.println("dog is created");  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TestSuper3{  </a:t>
            </a:r>
          </a:p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args[]){  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 d=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Dog();  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  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446575" y="3564610"/>
            <a:ext cx="23014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Output</a:t>
            </a:r>
            <a:r>
              <a:rPr lang="en-IN" dirty="0" smtClean="0"/>
              <a:t>:</a:t>
            </a:r>
          </a:p>
          <a:p>
            <a:r>
              <a:rPr lang="en-IN" dirty="0" smtClean="0"/>
              <a:t>Animal is created</a:t>
            </a:r>
          </a:p>
          <a:p>
            <a:r>
              <a:rPr lang="en-IN" dirty="0" smtClean="0"/>
              <a:t>Dog is created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3" y="71278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0A7084F-FF09-47E1-A34B-1536B624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F1DC80-3AFB-44AB-A46B-C0911254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C5EE7F-7780-46C2-B372-AFCBC32A2125}" type="slidenum">
              <a:rPr lang="en-US" altLang="en-US">
                <a:solidFill>
                  <a:srgbClr val="B5A788"/>
                </a:solidFill>
              </a:rPr>
              <a:pPr eaLnBrk="1" hangingPunct="1"/>
              <a:t>2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xmlns="" id="{6178134C-C4B0-4FF0-87B1-255CBC811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xmlns="" id="{5C982188-4797-4781-98EC-E03F68D58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389035"/>
              </p:ext>
            </p:extLst>
          </p:nvPr>
        </p:nvGraphicFramePr>
        <p:xfrm>
          <a:off x="262549" y="1"/>
          <a:ext cx="11751399" cy="684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Slide" r:id="rId3" imgW="2490047" imgH="1868555" progId="PowerPoint.Slide.12">
                  <p:embed/>
                </p:oleObj>
              </mc:Choice>
              <mc:Fallback>
                <p:oleObj name="Slide" r:id="rId3" imgW="2490047" imgH="1868555" progId="PowerPoint.Slide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49" y="1"/>
                        <a:ext cx="11751399" cy="6842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2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861"/>
            <a:ext cx="10515600" cy="490610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subclass (child class) has the same method as declared in the parent class, it is known as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in Java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If a subclass provides the specific implementation of the method that has been declared by one of its parent class, it is known as method overriding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Java Method Overriding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used to provide the specific implementation of a method which is already provided by its superclass.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 is used for runtime polymorphism</a:t>
            </a:r>
          </a:p>
          <a:p>
            <a:endParaRPr lang="en-IN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3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 </a:t>
            </a:r>
            <a:r>
              <a:rPr lang="en-IN" b="1" dirty="0" smtClean="0"/>
              <a:t>Overriding cntd..,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469006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Java Method Overriding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must have the same name as in the parent class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must have the same parameter as in the parent class.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must be an IS-A relationship (inheritance).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0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548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Example: without method overriding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063"/>
            <a:ext cx="10515600" cy="48809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//Java Program to demonstrate why we need method overriding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//Here, we are calling the method of parent class with child 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object.  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 a parent class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Vehicle{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run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("Vehicle is running");}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//Creating a child class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Bike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Vehicle{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args[]){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//creating an instance of child class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Bike obj =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Bike();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//calling the method with child class instance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obj.run();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}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3061253"/>
            <a:ext cx="197987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Output:</a:t>
            </a:r>
          </a:p>
          <a:p>
            <a:r>
              <a:rPr lang="en-IN" dirty="0" smtClean="0"/>
              <a:t>vehicle is running</a:t>
            </a:r>
            <a:endParaRPr lang="en-IN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2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548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Example: with method overriding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063"/>
            <a:ext cx="10515600" cy="48809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//Java Program to illustrate the use of Java Method Overriding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//Creating a parent class.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Vehicle{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//defining a method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run(){System.out.println("Vehicle is running");}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//Creating a child class  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Bike2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Vehicle{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//defining the same method as in the parent class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run(){System.out.println("Bike is running safely");}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args[]){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Bike2 obj =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Bike2();//creating object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obj.run();//calling method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} 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3061253"/>
            <a:ext cx="197987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Output:</a:t>
            </a:r>
          </a:p>
          <a:p>
            <a:r>
              <a:rPr lang="en-IN" dirty="0" smtClean="0"/>
              <a:t>Bike is running safely</a:t>
            </a:r>
            <a:endParaRPr lang="en-IN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0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Difference between method overloading and method overriding in 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661950"/>
              </p:ext>
            </p:extLst>
          </p:nvPr>
        </p:nvGraphicFramePr>
        <p:xfrm>
          <a:off x="1216550" y="1804947"/>
          <a:ext cx="8961120" cy="4701054"/>
        </p:xfrm>
        <a:graphic>
          <a:graphicData uri="http://schemas.openxmlformats.org/drawingml/2006/table">
            <a:tbl>
              <a:tblPr/>
              <a:tblGrid>
                <a:gridCol w="580445"/>
                <a:gridCol w="5393635"/>
                <a:gridCol w="2987040"/>
              </a:tblGrid>
              <a:tr h="383827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26838" marR="26838" marT="26838" marB="26838">
                    <a:lnL w="6350" cap="flat" cmpd="sng" algn="ctr">
                      <a:solidFill>
                        <a:srgbClr val="A0B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B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B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Overloading</a:t>
                      </a:r>
                    </a:p>
                  </a:txBody>
                  <a:tcPr marL="26838" marR="26838" marT="26838" marB="26838">
                    <a:lnL w="6350" cap="flat" cmpd="sng" algn="ctr">
                      <a:solidFill>
                        <a:srgbClr val="A0B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B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B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Overriding</a:t>
                      </a:r>
                    </a:p>
                  </a:txBody>
                  <a:tcPr marL="26838" marR="26838" marT="26838" marB="26838">
                    <a:lnL w="6350" cap="flat" cmpd="sng" algn="ctr">
                      <a:solidFill>
                        <a:srgbClr val="A0B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B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B1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12973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overloading is used </a:t>
                      </a:r>
                      <a:r>
                        <a:rPr lang="en-IN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increase the readability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of the program.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overriding is used </a:t>
                      </a:r>
                      <a:r>
                        <a:rPr lang="en-IN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provide the specific implementation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of the method that is already provided by its super class.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657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overloading is performed </a:t>
                      </a:r>
                      <a:r>
                        <a:rPr lang="en-IN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 class</a:t>
                      </a: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overriding occurs </a:t>
                      </a:r>
                      <a:r>
                        <a:rPr lang="en-IN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two classes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that have IS-A (inheritance) relationship.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89497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case of method overloading, </a:t>
                      </a:r>
                      <a:r>
                        <a:rPr lang="en-IN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 must be different</a:t>
                      </a: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case of method overriding, </a:t>
                      </a:r>
                      <a:r>
                        <a:rPr lang="en-IN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 must be same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595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overloading is the example of </a:t>
                      </a:r>
                      <a:r>
                        <a:rPr lang="en-IN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 time polymorphism</a:t>
                      </a: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overriding is the example of </a:t>
                      </a:r>
                      <a:r>
                        <a:rPr lang="en-IN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time polymorphism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7892" marR="17892" marT="17892" marB="17892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4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which is declared with the abstract keyword is known as an abstract class in Java. It can have abstract and non-abstract methods (method with the body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hiding the implementation details and showing only functionality to the user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sometimes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superclass that only defines a generalized form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shared by all of its subclasses, leaving it to each subclass to fill in the details.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ways to achieve abstraction 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7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4927585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which is declared as abstract is known as an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abstract and non-abstract methods. It needs to be extended and its method implemented. It cannot be instantiated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abstract class are as follows</a:t>
            </a:r>
          </a:p>
          <a:p>
            <a:pPr lvl="1"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 class must be declared with an abstract keyword.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abstract and non-abstract methods.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instantiated.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 constructors and static methods also.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final methods which will force the subclass not to change the body of the method.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Example</a:t>
            </a:r>
            <a:r>
              <a:rPr lang="en-IN" b="1" dirty="0"/>
              <a:t> </a:t>
            </a:r>
            <a:r>
              <a:rPr lang="en-IN" b="1" dirty="0">
                <a:latin typeface="+mn-lt"/>
              </a:rPr>
              <a:t>of Abstract class that has an abstract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class Bike{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abstract void run();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 Honda4 extends Bike{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run(){System.out.println("running safely");}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static void main(String args[]){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Bike obj = new Honda4();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obj.run();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3762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661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Example 2: Abstract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2920"/>
            <a:ext cx="10515600" cy="5344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Shape{  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draw();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 real scenario, implementation is provided by others i.e. unknown by end user  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Rectangle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Shape{  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draw(){System.out.println("drawing rectangle");}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Circle1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Shape{  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draw(){System.out.println("drawing circle");}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 real scenario, method is called by programmer or user  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TestAbstraction1{  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args[]){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 s=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Circle1();//In a real scenario, object is provided through method, e.g., getShape() method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s.draw();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7295" y="2942376"/>
            <a:ext cx="268887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 circle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drawing circle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64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+mn-lt"/>
              </a:rPr>
              <a:t>Example 3: Abstract class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" y="596614"/>
            <a:ext cx="10515600" cy="5344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Bank{    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getRateOfInterest();  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  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SBI </a:t>
            </a: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Bank{    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getRateOfInterest(){</a:t>
            </a: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  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  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PNB </a:t>
            </a: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Bank{    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getRateOfInterest(){</a:t>
            </a: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  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  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TestBank{    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args[]){  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 b;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SBI();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I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"Rate of Interest is: "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+b.getRateOfInterest()+</a:t>
            </a:r>
            <a:r>
              <a:rPr lang="en-I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%"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IN" sz="18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PNB();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I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"Rate of Interest is: "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+b.getRateOfInterest()+</a:t>
            </a:r>
            <a:r>
              <a:rPr lang="en-I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%"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    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IN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47295" y="2942376"/>
            <a:ext cx="268887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Output:</a:t>
            </a:r>
          </a:p>
          <a:p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 of Interest is: </a:t>
            </a:r>
            <a:r>
              <a:rPr lang="en-I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7 %</a:t>
            </a:r>
          </a:p>
          <a:p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 of Interest is: </a:t>
            </a:r>
            <a:r>
              <a:rPr lang="en-I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8 %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</a:rPr>
              <a:t>drawing circle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1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592763"/>
          </a:xfrm>
        </p:spPr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4800" b="1" dirty="0"/>
              <a:t>Module 3:</a:t>
            </a:r>
          </a:p>
          <a:p>
            <a:pPr algn="ctr">
              <a:buNone/>
            </a:pPr>
            <a:r>
              <a:rPr lang="en-US" sz="4800" b="1" dirty="0"/>
              <a:t>INHERITANCE ,INTERFACE, EXCEPTION HANDLING</a:t>
            </a:r>
            <a:endParaRPr lang="en-IN" sz="4800" dirty="0"/>
          </a:p>
          <a:p>
            <a:pPr algn="ctr">
              <a:buNone/>
            </a:pPr>
            <a:endParaRPr lang="en-IN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ISE,DSCE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2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581"/>
          </a:xfrm>
        </p:spPr>
        <p:txBody>
          <a:bodyPr>
            <a:noAutofit/>
          </a:bodyPr>
          <a:lstStyle/>
          <a:p>
            <a:r>
              <a:rPr lang="en-IN" sz="3500" b="1" dirty="0">
                <a:latin typeface="+mn-lt"/>
              </a:rPr>
              <a:t>Abstract class having constructor, data member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626"/>
            <a:ext cx="10515600" cy="4954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Bike{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Bike(){System.out.println("bike is created");}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run();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changeGear(){System.out.println("gear changed");}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}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//Creating a Child class which inherits Abstract class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Honda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Bike{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run(){System.out.println("running safely..");}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}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//Creating a Test class which calls abstract and non-abstract methods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TestAbstraction2{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args[]){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Bike obj = 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Honda();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obj.run();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obj.changeGear();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} 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7282" y="2757441"/>
            <a:ext cx="2688879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Output: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 is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gear changed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safely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527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81" y="-287873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+mn-lt"/>
              </a:rPr>
              <a:t>Using </a:t>
            </a:r>
            <a:r>
              <a:rPr lang="en-IN" b="1" dirty="0">
                <a:latin typeface="+mn-lt"/>
              </a:rPr>
              <a:t>final with Inheritance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81" y="750013"/>
            <a:ext cx="10515600" cy="5128999"/>
          </a:xfrm>
        </p:spPr>
        <p:txBody>
          <a:bodyPr>
            <a:no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three uses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it can be used to create the equivalent of 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 constant.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final to Prevent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disallow a method from being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overridden, specify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modifier at the start of its declaration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{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void meth() {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System.out.println("This is a final method.");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extends A {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meth() { // ERROR! Can't override.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System.out.println("Illegal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!");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73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</p:spPr>
        <p:txBody>
          <a:bodyPr/>
          <a:lstStyle/>
          <a:p>
            <a:r>
              <a:rPr lang="en-IN" b="1" dirty="0"/>
              <a:t>Using final </a:t>
            </a:r>
            <a:r>
              <a:rPr lang="en-IN" b="1" dirty="0" smtClean="0"/>
              <a:t>to </a:t>
            </a:r>
            <a:r>
              <a:rPr lang="en-IN" b="1" dirty="0"/>
              <a:t>Prevent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336"/>
            <a:ext cx="10515600" cy="507762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you will want to prevent a class from being inherited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this, precede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 class as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implicitly declares all of 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 of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class A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...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The following class is illegal.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extends A { // ERROR! Can't subclass A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...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0456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592763"/>
          </a:xfrm>
        </p:spPr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4400" b="1" dirty="0" smtClean="0"/>
              <a:t>Chapter </a:t>
            </a:r>
            <a:r>
              <a:rPr lang="en-US" sz="4800" b="1" dirty="0"/>
              <a:t>9</a:t>
            </a:r>
            <a:r>
              <a:rPr lang="en-US" sz="4800" b="1" dirty="0" smtClean="0"/>
              <a:t>:</a:t>
            </a:r>
            <a:endParaRPr lang="en-US" sz="4800" b="1" dirty="0"/>
          </a:p>
          <a:p>
            <a:pPr algn="ctr">
              <a:buNone/>
            </a:pPr>
            <a:r>
              <a:rPr lang="en-US" sz="4800" b="1" dirty="0" smtClean="0"/>
              <a:t>INTERFACE</a:t>
            </a:r>
            <a:endParaRPr lang="en-IN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ISE,DSCE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an Interface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in Java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blueprint of a class. It has static constants and abstract methods.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in Java is 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to achieve abstraction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only abstract methods in the Java interface, not method body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achieve abstraction and multiple inheritance in Java.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also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IS-A relationship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291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an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an interface is different from a class in several ways, including −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instantiate an interface.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does not contain any constructors.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methods in an interface are abstract.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cannot contain instance fields. The only fields that can appear in an interface must be declared both static and final.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not extended by a class; it is implemented by a class.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 extend multiple interfaces.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180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</a:t>
            </a:r>
            <a:r>
              <a:rPr lang="en-US" b="1" dirty="0" smtClean="0"/>
              <a:t>Interfaces cntd.,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keyword is used to declare an interface. Here is a simple example to declare an interface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File name : NameOfInterface.java */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java.lang.*;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Any number of import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NameOfInterface 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Any number of final, static fields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Any number of abstract method declarations\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075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093"/>
          </a:xfrm>
        </p:spPr>
        <p:txBody>
          <a:bodyPr/>
          <a:lstStyle/>
          <a:p>
            <a:r>
              <a:rPr lang="en-US" b="1" dirty="0"/>
              <a:t>Declaring Interfaces cntd.,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have the following properties −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implicitly abstract. You do not need to use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keyword while declaring an interface.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method in an interface is also implicitly abstract, so the abstract keyword is not needed.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in an interface are implicitly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callback(int param);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992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Implementing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341"/>
            <a:ext cx="10515600" cy="476462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defined, one or more classes can implement that interface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Toimplement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interface, include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in a class definition, and then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defined by the interface.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 of a class that includes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 like this: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classname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[extends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[implements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[,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interface...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class-body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823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071"/>
            <a:ext cx="10515600" cy="1325563"/>
          </a:xfrm>
        </p:spPr>
        <p:txBody>
          <a:bodyPr/>
          <a:lstStyle/>
          <a:p>
            <a:r>
              <a:rPr lang="en-IN" b="1" dirty="0"/>
              <a:t>Implementing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52" y="12733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Client implements Callback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Implement Callback's interface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callback(int p)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System.out.println("callback called with " + p);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both permissible and common for classes that implement interfaces 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additional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their own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7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592763"/>
          </a:xfrm>
        </p:spPr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4800" b="1" dirty="0" smtClean="0"/>
              <a:t>chapter</a:t>
            </a:r>
            <a:r>
              <a:rPr lang="en-US" sz="4800" b="1" dirty="0" smtClean="0"/>
              <a:t> </a:t>
            </a:r>
            <a:r>
              <a:rPr lang="en-US" sz="4800" b="1" dirty="0" smtClean="0"/>
              <a:t>8:</a:t>
            </a:r>
            <a:endParaRPr lang="en-US" sz="4800" b="1" dirty="0"/>
          </a:p>
          <a:p>
            <a:pPr algn="ctr">
              <a:buNone/>
            </a:pPr>
            <a:r>
              <a:rPr lang="en-US" sz="4800" b="1" dirty="0"/>
              <a:t>INHERITANCE </a:t>
            </a:r>
            <a:endParaRPr lang="en-IN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ISE,DSCE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6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Implementing </a:t>
            </a:r>
            <a:r>
              <a:rPr lang="en-IN" b="1" dirty="0" smtClean="0">
                <a:latin typeface="+mn-lt"/>
              </a:rPr>
              <a:t>Interfaces cntd.,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287"/>
            <a:ext cx="10515600" cy="47736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implements Callback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Implement Callback's interface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callback(int p)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System.out.println("callback called with " + p);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nonIfaceMeth()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System.out.println("Classes that implement interfaces " +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"may also define other members, too.");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4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43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Implementing Interfaces cntd.,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560"/>
            <a:ext cx="4284133" cy="5235403"/>
          </a:xfrm>
        </p:spPr>
        <p:txBody>
          <a:bodyPr>
            <a:normAutofit fontScale="25000" lnSpcReduction="20000"/>
          </a:bodyPr>
          <a:lstStyle/>
          <a:p>
            <a:r>
              <a:rPr lang="en-IN" sz="6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endParaRPr lang="en-IN" sz="6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File name : Animal.java */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Animal {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eat();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travel();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File name : MammalInt.java */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MammalInt implements Animal {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eat() {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System.out.println("Mammal eats");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travel() {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System.out.println("Mammal travels");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int noOfLegs() {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0;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833532" y="1202267"/>
            <a:ext cx="4453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args[]) 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MammalInt m = new MammalInt();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m.eat();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m.travel();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Mammal eats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Mammal travels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3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Implementing Interfaces cntd.,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implementation interfaces, there are several rules −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implement more than one interface at a 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extend only one class, but implement many interfaces.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can extend another interface, in a similar way as a class can extend another class.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5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Applying Interfaces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power of interfaces, let’s look at a more practical example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class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implemented a simple fixed-size stack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stack can be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fixed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or it can be “growable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matter how the stack is implemented, the interface to the stack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 the same.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the methods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 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 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interface to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independently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details of the implementation.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module3-fixedstack.docx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6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Variables in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interfaces to import shared constants into multiple classes by simply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that contains variables that are initialized to the desired values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If an interface </a:t>
            </a:r>
            <a:r>
              <a:rPr lang="en-IN" dirty="0" smtClean="0"/>
              <a:t>contains no </a:t>
            </a:r>
            <a:r>
              <a:rPr lang="en-IN" dirty="0"/>
              <a:t>methods, then any class that includes such an interface doesn’t actually implement </a:t>
            </a:r>
            <a:r>
              <a:rPr lang="en-IN" dirty="0" smtClean="0"/>
              <a:t>anything.</a:t>
            </a:r>
          </a:p>
          <a:p>
            <a:r>
              <a:rPr lang="en-IN" dirty="0"/>
              <a:t>It is as if that class were importing the constant fields into the class name space as </a:t>
            </a:r>
            <a:r>
              <a:rPr lang="en-IN" b="1" dirty="0" smtClean="0"/>
              <a:t>final </a:t>
            </a:r>
            <a:r>
              <a:rPr lang="en-IN" dirty="0" smtClean="0"/>
              <a:t>variables.</a:t>
            </a:r>
          </a:p>
          <a:p>
            <a:r>
              <a:rPr lang="en-IN" dirty="0" smtClean="0"/>
              <a:t>The  </a:t>
            </a:r>
            <a:r>
              <a:rPr lang="en-IN" dirty="0"/>
              <a:t>example </a:t>
            </a:r>
            <a:r>
              <a:rPr lang="en-IN" dirty="0" smtClean="0"/>
              <a:t> below uses </a:t>
            </a:r>
            <a:r>
              <a:rPr lang="en-IN" dirty="0"/>
              <a:t>this technique to implement an automated “decision maker</a:t>
            </a:r>
            <a:r>
              <a:rPr lang="en-IN" dirty="0" smtClean="0"/>
              <a:t>”:</a:t>
            </a:r>
            <a:r>
              <a:rPr lang="en-IN" dirty="0" smtClean="0">
                <a:hlinkClick r:id="rId2" action="ppaction://hlinkfile"/>
              </a:rPr>
              <a:t>Module 3-variableOnterface.docx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5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592763"/>
          </a:xfrm>
        </p:spPr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4400" b="1" dirty="0" smtClean="0"/>
              <a:t>Chapter </a:t>
            </a:r>
            <a:r>
              <a:rPr lang="en-US" sz="4800" b="1" dirty="0" smtClean="0"/>
              <a:t>10:</a:t>
            </a:r>
            <a:endParaRPr lang="en-US" sz="4800" b="1" dirty="0"/>
          </a:p>
          <a:p>
            <a:pPr algn="ctr">
              <a:buNone/>
            </a:pPr>
            <a:r>
              <a:rPr lang="en-IN" sz="4800" dirty="0"/>
              <a:t>Exception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ISE,DSCE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735"/>
            <a:ext cx="10515600" cy="1325563"/>
          </a:xfrm>
        </p:spPr>
        <p:txBody>
          <a:bodyPr/>
          <a:lstStyle/>
          <a:p>
            <a:r>
              <a:rPr lang="en-IN" b="1" dirty="0"/>
              <a:t>Exception-Handling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646"/>
            <a:ext cx="10515600" cy="488231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an unwanted event that interrupts the normal flow of the program. When an exception occurs program execution gets terminated.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occurs, which has not been handled by programmer then program execution gets terminated and a system generated error message is shown to the user.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is one of the most important feature of java programming that allows us to handle the runtime errors caused by exceptions. 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handling the exceptions we can provide a meaningful message to the user about the issue rather than a system generated message, which may not be understandable to a user.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091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Exception-Handling Fundamentals cntd.,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37462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an exception occurs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several reasons that can cause a program to throw exception.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 Opening a non-existing file in your program, Network connection problem, bad input data provided by user etc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system generated exceptions is given below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in thread "main" java.lang.ArithmeticException: / by zero at ExceptionDemo.main(ExceptionDemo.java:5)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ExceptionDemo : The class name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: The method name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ExceptionDemo.java : The filename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java:5 : Line number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131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093"/>
          </a:xfrm>
        </p:spPr>
        <p:txBody>
          <a:bodyPr/>
          <a:lstStyle/>
          <a:p>
            <a:r>
              <a:rPr lang="en-IN" b="1" dirty="0"/>
              <a:t>Exception-Handling Fundamentals cntd.,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202"/>
            <a:ext cx="10515600" cy="512676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exception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ensures that the flow of the program doesn’t break when an exception occurs.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if a program has bunch of statements and an exception occurs mid way after executing certain statements then the statements after the exception will not execute and the program will terminate abruptly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we make sure that all the statements execute and the flow of program doesn’t break.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6106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Types of </a:t>
            </a:r>
            <a:r>
              <a:rPr lang="en-US" b="1" dirty="0" smtClean="0">
                <a:latin typeface="+mn-lt"/>
              </a:rPr>
              <a:t>exceptions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929"/>
            <a:ext cx="10515600" cy="4665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exceptions in Java: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1)Checked exceptions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2)Unchecked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1)Checked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other than Runtime Exceptions are known as Checked exceptions as the compiler checks them during compilation to see whether the programmer has handled them or not.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SQLException, IOException, ClassNotFoundException etc.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54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Inheritance</a:t>
            </a:r>
            <a:r>
              <a:rPr lang="en-US" b="1" dirty="0" smtClean="0"/>
              <a:t> </a:t>
            </a:r>
            <a:r>
              <a:rPr lang="en-US" b="1" dirty="0">
                <a:latin typeface="+mn-lt"/>
              </a:rPr>
              <a:t>basics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646"/>
            <a:ext cx="10515600" cy="488231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can be defined as the procedure or mechanism of acquiring all the properties and behavior of one class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another.</a:t>
            </a:r>
          </a:p>
          <a:p>
            <a:pPr algn="just"/>
            <a:r>
              <a:rPr lang="en-IN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terminology</a:t>
            </a:r>
            <a:r>
              <a:rPr lang="en-IN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Java, a class that is inherited is called a </a:t>
            </a:r>
            <a:r>
              <a:rPr lang="en-IN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superclass.</a:t>
            </a:r>
          </a:p>
          <a:p>
            <a:pPr algn="just"/>
            <a:r>
              <a:rPr lang="en-IN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that does the inheriting is called</a:t>
            </a:r>
            <a:r>
              <a:rPr lang="en-IN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subclass.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inherits all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methods defined by the superclass and adds its own, unique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extends used to inherit the properties of the base class to derived class.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smtClean="0"/>
              <a:t>exceptions cntd.,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Unchecked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Exceptions are also known as Unchecked Exceptions.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are not checked at compile-time so compiler does not check whether the programmer has handled them or not but it’s the responsibility of the programmer to handle these exceptions and provide a safe exit.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Aft>
                <a:spcPts val="1950"/>
              </a:spcAft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ArithmeticException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NullPointerException, ArrayIndexOutOfBoundsException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lvl="2" algn="just">
              <a:buFont typeface="Wingdings" panose="05000000000000000000" pitchFamily="2" charset="2"/>
              <a:buChar char="§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728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try and </a:t>
            </a:r>
            <a:r>
              <a:rPr lang="en-US" b="1" dirty="0" smtClean="0"/>
              <a:t>catch block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try block contains set of statements where an exception can occur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try block is always followed by a catch block, which handles the exception that occurs in associated try block.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block must be followed by catch blocks or finally block or both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try block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//statements that may cause an 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4485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237"/>
          </a:xfrm>
        </p:spPr>
        <p:txBody>
          <a:bodyPr/>
          <a:lstStyle/>
          <a:p>
            <a:r>
              <a:rPr lang="en-US" b="1" dirty="0"/>
              <a:t>using try and catch </a:t>
            </a:r>
            <a:r>
              <a:rPr lang="en-US" b="1" dirty="0" smtClean="0"/>
              <a:t>block cntd.,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614"/>
            <a:ext cx="10515600" cy="532661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catch block is where you handle the exceptions, this block must follow the try block.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try block can have several catch blocks associated with it. You can catch different exceptions in different catch blocks.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occurs in try block, the corresponding catch block that handles that particular exception executes.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if an arithmetic exception occurs in try block then the statements enclosed in catch block for arithmetic exception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executes.</a:t>
            </a:r>
          </a:p>
          <a:p>
            <a:pPr lvl="1" algn="just"/>
            <a:endParaRPr 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Times New Roman" panose="02020603050405020304" pitchFamily="18" charset="0"/>
              </a:rPr>
              <a:t>Syntax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Times New Roman" panose="02020603050405020304" pitchFamily="18" charset="0"/>
              </a:rPr>
              <a:t>of try catch in java</a:t>
            </a:r>
            <a:endParaRPr lang="en-US" b="1" dirty="0">
              <a:latin typeface="Times New Roman" panose="02020603050405020304" pitchFamily="18" charset="0"/>
              <a:ea typeface="DejaVu Sans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try{   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//statements that may cause an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(exception(type) e(object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ar-S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  //error handling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017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09"/>
            <a:ext cx="10515600" cy="1325563"/>
          </a:xfrm>
        </p:spPr>
        <p:txBody>
          <a:bodyPr/>
          <a:lstStyle/>
          <a:p>
            <a:r>
              <a:rPr lang="en-US" b="1" dirty="0"/>
              <a:t>using try and catch block cntd.,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26" y="1230021"/>
            <a:ext cx="10515600" cy="4728409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guard against and handle a run-time error, simply enclose the code that you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 to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inside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 following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block, include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 that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exception type that you wish to catch.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Exc2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args[])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d, a;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 // monitor a block of code.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0;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42 / d;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System.out.println("This will not be printed.");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catch (ArithmeticException e) { // catch divide-by-zero error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System.out.println("Division by zero.");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System.out.println("After catch statement.");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285" y="3594226"/>
            <a:ext cx="253497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zero.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catch statement.</a:t>
            </a:r>
          </a:p>
          <a:p>
            <a:endParaRPr lang="en-IN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626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Nested </a:t>
            </a:r>
            <a:r>
              <a:rPr lang="en-US" b="1" dirty="0"/>
              <a:t>try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256"/>
            <a:ext cx="10515600" cy="51177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 catch block is present in another try block then it is called the nested try catch block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Nested try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//Main try block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 1;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 2;   //try-catch block inside another try block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try {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statement 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//try-catch block inside nested try block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try {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statement 5;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statement 6;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596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682"/>
            <a:ext cx="10515600" cy="757505"/>
          </a:xfrm>
        </p:spPr>
        <p:txBody>
          <a:bodyPr/>
          <a:lstStyle/>
          <a:p>
            <a:r>
              <a:rPr lang="en-IN" b="1" dirty="0" smtClean="0"/>
              <a:t>Cntd.,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936"/>
            <a:ext cx="10515600" cy="5172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catch(Exception e2) {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//Exception Message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catch(Exception e1) {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//Exception Message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//Catch of Main(parent) try block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catch(Exception e3) {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//Exception Message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76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702" y="66360"/>
            <a:ext cx="10515600" cy="47684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Example-</a:t>
            </a:r>
            <a:r>
              <a:rPr lang="en-US" b="1" dirty="0"/>
              <a:t>nested try statements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9313" y="660256"/>
            <a:ext cx="4557666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NestedTry 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main method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main(String args[])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Main try block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initializing array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a[] = {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trying to print element at index 5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System.out.println(a[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try-block2 inside another try block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performing division by zero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a[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/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833" y="1204111"/>
            <a:ext cx="6907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(ArithmeticException e2)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"division by zero is not possible"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(ArrayIndexOutOfBoundsException e1) 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"ArrayIndexOutOfBoundsException"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"Element at such index does not exists"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main 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051833" y="4518176"/>
            <a:ext cx="60960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ArrayIndexOutOfBoundsException </a:t>
            </a:r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at such index does not exists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115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932"/>
          </a:xfrm>
        </p:spPr>
        <p:txBody>
          <a:bodyPr/>
          <a:lstStyle/>
          <a:p>
            <a:r>
              <a:rPr lang="en-US" b="1" dirty="0" smtClean="0"/>
              <a:t>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469"/>
            <a:ext cx="10515600" cy="5081494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throw keyword is used to explicitly throw an exception.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throw either checked or uncheked exception in java by throw keyword.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keyword is mainly used to throw custom exception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java throw keyword is given below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b="1" dirty="0" smtClean="0"/>
              <a:t>		throw</a:t>
            </a:r>
            <a:r>
              <a:rPr lang="en-IN" dirty="0"/>
              <a:t> exception;  </a:t>
            </a:r>
          </a:p>
          <a:p>
            <a:pPr algn="just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b="1" dirty="0"/>
              <a:t>throw</a:t>
            </a:r>
            <a:r>
              <a:rPr lang="en-IN" dirty="0"/>
              <a:t> </a:t>
            </a:r>
            <a:r>
              <a:rPr lang="en-IN" b="1" dirty="0"/>
              <a:t>new</a:t>
            </a:r>
            <a:r>
              <a:rPr lang="en-IN" dirty="0"/>
              <a:t> IOException("sorry device error);  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99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184"/>
          </a:xfrm>
        </p:spPr>
        <p:txBody>
          <a:bodyPr/>
          <a:lstStyle/>
          <a:p>
            <a:r>
              <a:rPr lang="en-IN" b="1" dirty="0" smtClean="0"/>
              <a:t>Throw  Example 1: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310"/>
            <a:ext cx="10515600" cy="51086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TestThrow1{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static void validate(int age){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if(age&lt;18)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throw new ArithmeticException("not valid");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else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System.out.println("welcome to vote");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}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public static void main(String args[]){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validate(13);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System.out.println("rest of the code...");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}  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1248" y="1604935"/>
            <a:ext cx="3829615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IN" b="1" u="sng" dirty="0" smtClean="0"/>
              <a:t>Output: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Arial Unicode MS"/>
              </a:rPr>
              <a:t>Exception </a:t>
            </a:r>
            <a:r>
              <a:rPr lang="en-US" dirty="0">
                <a:solidFill>
                  <a:schemeClr val="tx1"/>
                </a:solidFill>
                <a:latin typeface="Arial Unicode MS"/>
              </a:rPr>
              <a:t>in thread main java.lang.ArithmeticException:not valid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1373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02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Throw Example 2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472469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Java program that demonstrates the use of throw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ThrowExcep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"demo"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(NullPointerException e)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"Caught inside fun()."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e;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rethrowing the exception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8206" y="1557196"/>
            <a:ext cx="46172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main(String args[])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fun();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(NullPointerException 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"Caught in main."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04217"/>
            <a:ext cx="107402" cy="24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8618" y="5042780"/>
            <a:ext cx="418270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273239"/>
                </a:solidFill>
                <a:latin typeface="Consolas" panose="020B0609020204030204" pitchFamily="49" charset="0"/>
              </a:rPr>
              <a:t>Output:</a:t>
            </a:r>
          </a:p>
          <a:p>
            <a:r>
              <a:rPr lang="en-US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Caught 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fun</a:t>
            </a:r>
            <a:r>
              <a:rPr lang="en-US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en-US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Caught in main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3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66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Inheritance</a:t>
            </a:r>
            <a:r>
              <a:rPr lang="en-US" b="1" dirty="0" smtClean="0">
                <a:latin typeface="+mn-lt"/>
              </a:rPr>
              <a:t> basics cntd.,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2752"/>
            <a:ext cx="10515600" cy="48642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 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derive extends base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</a:t>
            </a:r>
          </a:p>
          <a:p>
            <a:pPr marL="0" indent="0">
              <a:buNone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4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12" y="-4093"/>
            <a:ext cx="10515600" cy="1325563"/>
          </a:xfrm>
        </p:spPr>
        <p:txBody>
          <a:bodyPr/>
          <a:lstStyle/>
          <a:p>
            <a:r>
              <a:rPr lang="en-IN" b="1" dirty="0"/>
              <a:t>throws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12" y="1376127"/>
            <a:ext cx="10515600" cy="48008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is a keyword in Java which is used in the signature of method to indicate that this method might throw one of the listed type exceptions.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 to these methods has to handle the exception using a try-catch block. 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b="1" dirty="0" smtClean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4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method_name(parameters) throws exception_list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exception_list 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comma separated list of all the exceptions which a method might throw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error we can handle the exception in two ways: </a:t>
            </a:r>
          </a:p>
          <a:p>
            <a:pPr marL="914400" lvl="1" indent="-457200" algn="just" fontAlgn="base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 try catch</a:t>
            </a:r>
          </a:p>
          <a:p>
            <a:pPr marL="914400" lvl="1" indent="-457200" algn="just" fontAlgn="base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 throws keyword</a:t>
            </a:r>
          </a:p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throws keyword to delegate the responsibility of exception handling to the caller (It may be a method or JVM) then caller method is responsible to handle that exception</a:t>
            </a:r>
            <a:r>
              <a:rPr lang="en-IN" sz="2400" dirty="0">
                <a:solidFill>
                  <a:srgbClr val="273239"/>
                </a:solidFill>
                <a:latin typeface="urw-din"/>
              </a:rPr>
              <a:t>.  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99588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93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Throws cntd.,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4934" y="1586827"/>
            <a:ext cx="8908611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Java program to illustrate error in case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of unhandled exception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main(String[] args)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Thread.sleep(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 All"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9" y="5251010"/>
            <a:ext cx="1025229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Output:</a:t>
            </a:r>
          </a:p>
          <a:p>
            <a:pPr lvl="0"/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error: unreported exception InterruptedException; must be caught or declared to be thrown</a:t>
            </a:r>
            <a:r>
              <a:rPr lang="en-US" sz="105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8480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Throws cntd.,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4934" y="1740715"/>
            <a:ext cx="8908611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//Java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to illustrate throws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tst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public static void main(String[] args)throws InterruptedException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Thread.sleep(10000);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System.out.println("Hello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All");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5251010"/>
            <a:ext cx="1025229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Output:</a:t>
            </a:r>
          </a:p>
          <a:p>
            <a:r>
              <a:rPr lang="en-IN" dirty="0" smtClean="0"/>
              <a:t>Hello 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7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1741"/>
            <a:ext cx="10515600" cy="1325563"/>
          </a:xfrm>
        </p:spPr>
        <p:txBody>
          <a:bodyPr/>
          <a:lstStyle/>
          <a:p>
            <a:r>
              <a:rPr lang="en-IN" b="1" dirty="0"/>
              <a:t>Throws cntd.,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720070"/>
              </p:ext>
            </p:extLst>
          </p:nvPr>
        </p:nvGraphicFramePr>
        <p:xfrm>
          <a:off x="552263" y="811734"/>
          <a:ext cx="5996411" cy="6246788"/>
        </p:xfrm>
        <a:graphic>
          <a:graphicData uri="http://schemas.openxmlformats.org/drawingml/2006/table">
            <a:tbl>
              <a:tblPr/>
              <a:tblGrid>
                <a:gridCol w="5996411"/>
              </a:tblGrid>
              <a:tr h="435133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2000" b="0" i="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 Java program to demonstrate working of throws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ThrowsExecp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static void fun() throws IllegalAccessException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System.out.println("Inside fun(). ");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throw new IllegalAccessException("demo");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public static void main(String args[])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try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{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fun();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catch(IllegalAccessException e)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{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    System.out.println("caught in main.");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53853" marR="53853" marT="75394" marB="753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4765" y="2994409"/>
            <a:ext cx="343653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fun(). </a:t>
            </a:r>
            <a:endParaRPr lang="en-US" sz="2000" dirty="0" smtClean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caught </a:t>
            </a:r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main.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3077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Throws cntd.,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 to remember about throws keyword: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keyword is required only for checked exception and usage of throws keyword for unchecked exception is meaningless.</a:t>
            </a:r>
          </a:p>
          <a:p>
            <a:pPr algn="just"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keyword is required only to convince compiler and usage of throws keyword does not prevent abnormal termination of program.</a:t>
            </a:r>
          </a:p>
          <a:p>
            <a:pPr algn="just"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help of throws keyword we can provide information to the caller of the method about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40583723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710049"/>
          </a:xfrm>
        </p:spPr>
        <p:txBody>
          <a:bodyPr/>
          <a:lstStyle/>
          <a:p>
            <a:r>
              <a:rPr lang="en-IN" b="1" dirty="0" smtClean="0"/>
              <a:t>finally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4545"/>
            <a:ext cx="10515600" cy="5232418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as final is a reserved keyword, so in same way finally is also a reserved keyword in java i.e, we can’t use it as an identifier.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keyword is used in association with a try/catch block and guarantees that a section of code will be executed, even if an exception is thrown.</a:t>
            </a:r>
          </a:p>
        </p:txBody>
      </p:sp>
    </p:spTree>
    <p:extLst>
      <p:ext uri="{BB962C8B-B14F-4D97-AF65-F5344CB8AC3E}">
        <p14:creationId xmlns:p14="http://schemas.microsoft.com/office/powerpoint/2010/main" val="28287600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387"/>
          </a:xfrm>
        </p:spPr>
        <p:txBody>
          <a:bodyPr/>
          <a:lstStyle/>
          <a:p>
            <a:r>
              <a:rPr lang="en-IN" b="1" dirty="0" smtClean="0"/>
              <a:t>Finally Example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74763"/>
            <a:ext cx="5644046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A Java program to demonstrate finally.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 method that throws an exception and has finally.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This method will be called inside try-catch.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"inside A"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RuntimeException(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"demo"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"A's finally"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514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813" y="0"/>
            <a:ext cx="10515600" cy="740194"/>
          </a:xfrm>
        </p:spPr>
        <p:txBody>
          <a:bodyPr/>
          <a:lstStyle/>
          <a:p>
            <a:r>
              <a:rPr lang="en-IN" b="1" dirty="0"/>
              <a:t>Finally </a:t>
            </a:r>
            <a:r>
              <a:rPr lang="en-IN" b="1" dirty="0" smtClean="0"/>
              <a:t>Example cntd.,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7813" y="834014"/>
            <a:ext cx="717033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This method also calls finally. This method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will be called outside try-catch.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"inside B"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"B's finally"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main(String args[])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(Exception e) 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"Exception caught"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08914" y="1296237"/>
            <a:ext cx="371789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u="sng" dirty="0" smtClean="0">
                <a:solidFill>
                  <a:srgbClr val="273239"/>
                </a:solidFill>
                <a:latin typeface="Consolas" panose="020B0609020204030204" pitchFamily="49" charset="0"/>
              </a:rPr>
              <a:t>Output: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inside 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A </a:t>
            </a:r>
            <a:endParaRPr lang="en-US" dirty="0" smtClean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A's 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finally </a:t>
            </a:r>
            <a:endParaRPr lang="en-US" dirty="0" smtClean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Exception caught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inside </a:t>
            </a:r>
            <a:r>
              <a:rPr 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73239"/>
                </a:solidFill>
                <a:latin typeface="Consolas" panose="020B0609020204030204" pitchFamily="49" charset="0"/>
              </a:rPr>
              <a:t>B's finally</a:t>
            </a:r>
            <a:r>
              <a:rPr lang="en-US" sz="1050" dirty="0"/>
              <a:t> 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7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7856"/>
            <a:ext cx="10515600" cy="1325563"/>
          </a:xfrm>
        </p:spPr>
        <p:txBody>
          <a:bodyPr/>
          <a:lstStyle/>
          <a:p>
            <a:r>
              <a:rPr lang="en-IN" b="1" dirty="0" smtClean="0"/>
              <a:t>Types of Inheritance</a:t>
            </a:r>
            <a:endParaRPr lang="en-IN" b="1" dirty="0"/>
          </a:p>
        </p:txBody>
      </p:sp>
      <p:pic>
        <p:nvPicPr>
          <p:cNvPr id="3075" name="Picture 2" descr="imag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88" y="1027906"/>
            <a:ext cx="9140825" cy="624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55564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91" y="-30917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Single Inheritance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3988"/>
            <a:ext cx="10515600" cy="51629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single class gets derived from its base class, then this type of inheritance is termed as single inheritance.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Teacher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teach()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System.out.println("Teaching subjects");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Students extends Teacher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listen()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System.out.println("Listening to teacher");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9030" y="1557196"/>
            <a:ext cx="48164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CheckForInheritance {</a:t>
            </a:r>
          </a:p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args[]) {</a:t>
            </a:r>
          </a:p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Students s1 = new Students();</a:t>
            </a:r>
          </a:p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s1.teach();</a:t>
            </a:r>
          </a:p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s1.listen();</a:t>
            </a:r>
          </a:p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8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Multi-level Inheritance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149"/>
            <a:ext cx="10515600" cy="5153921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type of inheritance, a derived class gets created from another derived class and can have any number of levels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8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Teacher{</a:t>
            </a:r>
          </a:p>
          <a:p>
            <a:pPr marL="0" indent="0">
              <a:buNone/>
            </a:pP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teach() {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System.out.println("Teaching subject");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 extends Teacher {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listen() {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System.out.println("Listening");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homeTution extends Student {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explains() {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System.out.println("Does homework");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479" y="1819748"/>
            <a:ext cx="53596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CheckForInheritance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 argu[])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homeTution h = new himeTution();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h.explains();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h.teach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h.listen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4" y="37457"/>
            <a:ext cx="16017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1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2683</Words>
  <Application>Microsoft Office PowerPoint</Application>
  <PresentationFormat>Widescreen</PresentationFormat>
  <Paragraphs>834</Paragraphs>
  <Slides>67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Arial</vt:lpstr>
      <vt:lpstr>Arial Unicode MS</vt:lpstr>
      <vt:lpstr>Calibri</vt:lpstr>
      <vt:lpstr>Calibri Light</vt:lpstr>
      <vt:lpstr>Consolas</vt:lpstr>
      <vt:lpstr>DejaVu Sans</vt:lpstr>
      <vt:lpstr>times new roman</vt:lpstr>
      <vt:lpstr>times new roman</vt:lpstr>
      <vt:lpstr>urw-din</vt:lpstr>
      <vt:lpstr>Wingdings</vt:lpstr>
      <vt:lpstr>Office Theme</vt:lpstr>
      <vt:lpstr>Slide</vt:lpstr>
      <vt:lpstr>PowerPoint Presentation</vt:lpstr>
      <vt:lpstr>PowerPoint Presentation</vt:lpstr>
      <vt:lpstr>PowerPoint Presentation</vt:lpstr>
      <vt:lpstr>PowerPoint Presentation</vt:lpstr>
      <vt:lpstr>Inheritance basics</vt:lpstr>
      <vt:lpstr>Inheritance basics cntd.,</vt:lpstr>
      <vt:lpstr>Types of Inheritance</vt:lpstr>
      <vt:lpstr>Single Inheritance</vt:lpstr>
      <vt:lpstr>Multi-level Inheritance</vt:lpstr>
      <vt:lpstr>Hierarchical Inheritance</vt:lpstr>
      <vt:lpstr>Hierarchical Inheritance cntd.,</vt:lpstr>
      <vt:lpstr>Member Access and Inheritance</vt:lpstr>
      <vt:lpstr>CNTD.,</vt:lpstr>
      <vt:lpstr> A Superclass Variable Can Reference a Subclass Object</vt:lpstr>
      <vt:lpstr>Cntd.,</vt:lpstr>
      <vt:lpstr>Super Keyword in Java</vt:lpstr>
      <vt:lpstr>Example 1: super is used to refer immediate parent class instance variable. </vt:lpstr>
      <vt:lpstr>Example 2: super is used to invoke parent class method  </vt:lpstr>
      <vt:lpstr>Example 3: super is used to invoke parent class constructor </vt:lpstr>
      <vt:lpstr>Method Overriding</vt:lpstr>
      <vt:lpstr>Method Overriding cntd..,</vt:lpstr>
      <vt:lpstr>Example: without method overriding</vt:lpstr>
      <vt:lpstr>Example: with method overriding</vt:lpstr>
      <vt:lpstr>Difference between method overloading and method overriding in java</vt:lpstr>
      <vt:lpstr>Abstract class in Java</vt:lpstr>
      <vt:lpstr>Cntd.,</vt:lpstr>
      <vt:lpstr>Example of Abstract class that has an abstract method</vt:lpstr>
      <vt:lpstr>Example 2: Abstract class</vt:lpstr>
      <vt:lpstr>Example 3: Abstract class</vt:lpstr>
      <vt:lpstr>Abstract class having constructor, data member and methods</vt:lpstr>
      <vt:lpstr>Using final with Inheritance</vt:lpstr>
      <vt:lpstr>Using final to Prevent Inheritance</vt:lpstr>
      <vt:lpstr>PowerPoint Presentation</vt:lpstr>
      <vt:lpstr>Defining an Interface</vt:lpstr>
      <vt:lpstr>Defining an Interface</vt:lpstr>
      <vt:lpstr>Declaring Interfaces cntd.,</vt:lpstr>
      <vt:lpstr>Declaring Interfaces cntd.,</vt:lpstr>
      <vt:lpstr>Implementing Interfaces</vt:lpstr>
      <vt:lpstr>Implementing Interfaces</vt:lpstr>
      <vt:lpstr>Implementing Interfaces cntd.,</vt:lpstr>
      <vt:lpstr>Implementing Interfaces cntd.,</vt:lpstr>
      <vt:lpstr>Implementing Interfaces cntd.,</vt:lpstr>
      <vt:lpstr>Applying Interfaces</vt:lpstr>
      <vt:lpstr>Variables in Interfaces</vt:lpstr>
      <vt:lpstr>PowerPoint Presentation</vt:lpstr>
      <vt:lpstr>Exception-Handling Fundamentals</vt:lpstr>
      <vt:lpstr>Exception-Handling Fundamentals cntd.,</vt:lpstr>
      <vt:lpstr>Exception-Handling Fundamentals cntd.,</vt:lpstr>
      <vt:lpstr>Types of exceptions</vt:lpstr>
      <vt:lpstr>Types of exceptions cntd.,</vt:lpstr>
      <vt:lpstr>using try and catch block</vt:lpstr>
      <vt:lpstr>using try and catch block cntd.,</vt:lpstr>
      <vt:lpstr>using try and catch block cntd.,</vt:lpstr>
      <vt:lpstr>Nested try statements</vt:lpstr>
      <vt:lpstr>Cntd.,</vt:lpstr>
      <vt:lpstr>Example-nested try statements</vt:lpstr>
      <vt:lpstr>throw</vt:lpstr>
      <vt:lpstr>Throw  Example 1:</vt:lpstr>
      <vt:lpstr>Throw Example 2</vt:lpstr>
      <vt:lpstr>throws</vt:lpstr>
      <vt:lpstr>Throws cntd.,</vt:lpstr>
      <vt:lpstr>Throws cntd.,</vt:lpstr>
      <vt:lpstr>Throws cntd.,</vt:lpstr>
      <vt:lpstr>Throws cntd.,</vt:lpstr>
      <vt:lpstr>finally</vt:lpstr>
      <vt:lpstr>Finally Example</vt:lpstr>
      <vt:lpstr>Finally Example cntd.,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</dc:creator>
  <cp:lastModifiedBy>radhika</cp:lastModifiedBy>
  <cp:revision>64</cp:revision>
  <dcterms:created xsi:type="dcterms:W3CDTF">2021-06-04T16:51:33Z</dcterms:created>
  <dcterms:modified xsi:type="dcterms:W3CDTF">2021-07-05T09:32:08Z</dcterms:modified>
</cp:coreProperties>
</file>