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sldx" ContentType="application/vnd.openxmlformats-officedocument.presentationml.slide"/>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75" r:id="rId22"/>
    <p:sldId id="276" r:id="rId23"/>
    <p:sldId id="279" r:id="rId24"/>
    <p:sldId id="280" r:id="rId25"/>
    <p:sldId id="281" r:id="rId26"/>
    <p:sldId id="282" r:id="rId27"/>
    <p:sldId id="284" r:id="rId28"/>
    <p:sldId id="283"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1D0DF6-FC47-456D-B355-74594909D7A3}"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382A7-755C-49B5-9592-35DB4A4CB259}" type="slidenum">
              <a:rPr lang="en-IN" smtClean="0"/>
              <a:t>‹#›</a:t>
            </a:fld>
            <a:endParaRPr lang="en-IN"/>
          </a:p>
        </p:txBody>
      </p:sp>
    </p:spTree>
    <p:extLst>
      <p:ext uri="{BB962C8B-B14F-4D97-AF65-F5344CB8AC3E}">
        <p14:creationId xmlns:p14="http://schemas.microsoft.com/office/powerpoint/2010/main" val="199692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1D0DF6-FC47-456D-B355-74594909D7A3}"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382A7-755C-49B5-9592-35DB4A4CB259}" type="slidenum">
              <a:rPr lang="en-IN" smtClean="0"/>
              <a:t>‹#›</a:t>
            </a:fld>
            <a:endParaRPr lang="en-IN"/>
          </a:p>
        </p:txBody>
      </p:sp>
    </p:spTree>
    <p:extLst>
      <p:ext uri="{BB962C8B-B14F-4D97-AF65-F5344CB8AC3E}">
        <p14:creationId xmlns:p14="http://schemas.microsoft.com/office/powerpoint/2010/main" val="424813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1D0DF6-FC47-456D-B355-74594909D7A3}"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382A7-755C-49B5-9592-35DB4A4CB259}" type="slidenum">
              <a:rPr lang="en-IN" smtClean="0"/>
              <a:t>‹#›</a:t>
            </a:fld>
            <a:endParaRPr lang="en-IN"/>
          </a:p>
        </p:txBody>
      </p:sp>
    </p:spTree>
    <p:extLst>
      <p:ext uri="{BB962C8B-B14F-4D97-AF65-F5344CB8AC3E}">
        <p14:creationId xmlns:p14="http://schemas.microsoft.com/office/powerpoint/2010/main" val="61042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1D0DF6-FC47-456D-B355-74594909D7A3}"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382A7-755C-49B5-9592-35DB4A4CB259}" type="slidenum">
              <a:rPr lang="en-IN" smtClean="0"/>
              <a:t>‹#›</a:t>
            </a:fld>
            <a:endParaRPr lang="en-IN"/>
          </a:p>
        </p:txBody>
      </p:sp>
    </p:spTree>
    <p:extLst>
      <p:ext uri="{BB962C8B-B14F-4D97-AF65-F5344CB8AC3E}">
        <p14:creationId xmlns:p14="http://schemas.microsoft.com/office/powerpoint/2010/main" val="320860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D0DF6-FC47-456D-B355-74594909D7A3}"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382A7-755C-49B5-9592-35DB4A4CB259}" type="slidenum">
              <a:rPr lang="en-IN" smtClean="0"/>
              <a:t>‹#›</a:t>
            </a:fld>
            <a:endParaRPr lang="en-IN"/>
          </a:p>
        </p:txBody>
      </p:sp>
    </p:spTree>
    <p:extLst>
      <p:ext uri="{BB962C8B-B14F-4D97-AF65-F5344CB8AC3E}">
        <p14:creationId xmlns:p14="http://schemas.microsoft.com/office/powerpoint/2010/main" val="3228205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1D0DF6-FC47-456D-B355-74594909D7A3}"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382A7-755C-49B5-9592-35DB4A4CB259}" type="slidenum">
              <a:rPr lang="en-IN" smtClean="0"/>
              <a:t>‹#›</a:t>
            </a:fld>
            <a:endParaRPr lang="en-IN"/>
          </a:p>
        </p:txBody>
      </p:sp>
    </p:spTree>
    <p:extLst>
      <p:ext uri="{BB962C8B-B14F-4D97-AF65-F5344CB8AC3E}">
        <p14:creationId xmlns:p14="http://schemas.microsoft.com/office/powerpoint/2010/main" val="198707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1D0DF6-FC47-456D-B355-74594909D7A3}" type="datetimeFigureOut">
              <a:rPr lang="en-IN" smtClean="0"/>
              <a:t>02-07-2021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E382A7-755C-49B5-9592-35DB4A4CB259}" type="slidenum">
              <a:rPr lang="en-IN" smtClean="0"/>
              <a:t>‹#›</a:t>
            </a:fld>
            <a:endParaRPr lang="en-IN"/>
          </a:p>
        </p:txBody>
      </p:sp>
    </p:spTree>
    <p:extLst>
      <p:ext uri="{BB962C8B-B14F-4D97-AF65-F5344CB8AC3E}">
        <p14:creationId xmlns:p14="http://schemas.microsoft.com/office/powerpoint/2010/main" val="24024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1D0DF6-FC47-456D-B355-74594909D7A3}" type="datetimeFigureOut">
              <a:rPr lang="en-IN" smtClean="0"/>
              <a:t>02-07-2021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E382A7-755C-49B5-9592-35DB4A4CB259}" type="slidenum">
              <a:rPr lang="en-IN" smtClean="0"/>
              <a:t>‹#›</a:t>
            </a:fld>
            <a:endParaRPr lang="en-IN"/>
          </a:p>
        </p:txBody>
      </p:sp>
    </p:spTree>
    <p:extLst>
      <p:ext uri="{BB962C8B-B14F-4D97-AF65-F5344CB8AC3E}">
        <p14:creationId xmlns:p14="http://schemas.microsoft.com/office/powerpoint/2010/main" val="374003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D0DF6-FC47-456D-B355-74594909D7A3}" type="datetimeFigureOut">
              <a:rPr lang="en-IN" smtClean="0"/>
              <a:t>02-07-2021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E382A7-755C-49B5-9592-35DB4A4CB259}" type="slidenum">
              <a:rPr lang="en-IN" smtClean="0"/>
              <a:t>‹#›</a:t>
            </a:fld>
            <a:endParaRPr lang="en-IN"/>
          </a:p>
        </p:txBody>
      </p:sp>
    </p:spTree>
    <p:extLst>
      <p:ext uri="{BB962C8B-B14F-4D97-AF65-F5344CB8AC3E}">
        <p14:creationId xmlns:p14="http://schemas.microsoft.com/office/powerpoint/2010/main" val="230435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D0DF6-FC47-456D-B355-74594909D7A3}"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382A7-755C-49B5-9592-35DB4A4CB259}" type="slidenum">
              <a:rPr lang="en-IN" smtClean="0"/>
              <a:t>‹#›</a:t>
            </a:fld>
            <a:endParaRPr lang="en-IN"/>
          </a:p>
        </p:txBody>
      </p:sp>
    </p:spTree>
    <p:extLst>
      <p:ext uri="{BB962C8B-B14F-4D97-AF65-F5344CB8AC3E}">
        <p14:creationId xmlns:p14="http://schemas.microsoft.com/office/powerpoint/2010/main" val="370117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D0DF6-FC47-456D-B355-74594909D7A3}"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382A7-755C-49B5-9592-35DB4A4CB259}" type="slidenum">
              <a:rPr lang="en-IN" smtClean="0"/>
              <a:t>‹#›</a:t>
            </a:fld>
            <a:endParaRPr lang="en-IN"/>
          </a:p>
        </p:txBody>
      </p:sp>
    </p:spTree>
    <p:extLst>
      <p:ext uri="{BB962C8B-B14F-4D97-AF65-F5344CB8AC3E}">
        <p14:creationId xmlns:p14="http://schemas.microsoft.com/office/powerpoint/2010/main" val="344452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D0DF6-FC47-456D-B355-74594909D7A3}" type="datetimeFigureOut">
              <a:rPr lang="en-IN" smtClean="0"/>
              <a:t>02-07-2021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382A7-755C-49B5-9592-35DB4A4CB259}" type="slidenum">
              <a:rPr lang="en-IN" smtClean="0"/>
              <a:t>‹#›</a:t>
            </a:fld>
            <a:endParaRPr lang="en-IN"/>
          </a:p>
        </p:txBody>
      </p:sp>
    </p:spTree>
    <p:extLst>
      <p:ext uri="{BB962C8B-B14F-4D97-AF65-F5344CB8AC3E}">
        <p14:creationId xmlns:p14="http://schemas.microsoft.com/office/powerpoint/2010/main" val="3829066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PowerPoint_Slide1.sl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java-lang-system-class-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reading_char.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PowerPoint_Slide2.sld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read_string.doc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odule%204-reading%20&amp;%20writing%20files.doc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odule4-%20userdefine_package.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formatted-output-in-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C76E11-ECD2-4EF1-A67A-4491759811C6}"/>
              </a:ext>
            </a:extLst>
          </p:cNvPr>
          <p:cNvSpPr>
            <a:spLocks noGrp="1"/>
          </p:cNvSpPr>
          <p:nvPr>
            <p:ph type="title"/>
          </p:nvPr>
        </p:nvSpPr>
        <p:spPr/>
        <p:txBody>
          <a:bodyPr/>
          <a:lstStyle/>
          <a:p>
            <a:pPr>
              <a:defRPr/>
            </a:pPr>
            <a:endParaRPr lang="en-US">
              <a:solidFill>
                <a:schemeClr val="tx2">
                  <a:satMod val="130000"/>
                </a:schemeClr>
              </a:solidFill>
            </a:endParaRPr>
          </a:p>
        </p:txBody>
      </p:sp>
      <p:sp>
        <p:nvSpPr>
          <p:cNvPr id="1028" name="Content Placeholder 4">
            <a:extLst>
              <a:ext uri="{FF2B5EF4-FFF2-40B4-BE49-F238E27FC236}">
                <a16:creationId xmlns="" xmlns:a16="http://schemas.microsoft.com/office/drawing/2014/main" id="{1214CF23-6A5F-4679-A0C9-D33479EEE8C9}"/>
              </a:ext>
            </a:extLst>
          </p:cNvPr>
          <p:cNvSpPr>
            <a:spLocks noGrp="1"/>
          </p:cNvSpPr>
          <p:nvPr>
            <p:ph idx="1"/>
          </p:nvPr>
        </p:nvSpPr>
        <p:spPr/>
        <p:txBody>
          <a:bodyPr/>
          <a:lstStyle/>
          <a:p>
            <a:pPr eaLnBrk="1" hangingPunct="1"/>
            <a:endParaRPr lang="en-US" altLang="en-US" dirty="0"/>
          </a:p>
        </p:txBody>
      </p:sp>
      <p:sp>
        <p:nvSpPr>
          <p:cNvPr id="3" name="Footer Placeholder 2">
            <a:extLst>
              <a:ext uri="{FF2B5EF4-FFF2-40B4-BE49-F238E27FC236}">
                <a16:creationId xmlns="" xmlns:a16="http://schemas.microsoft.com/office/drawing/2014/main" id="{672F1C2F-9DC4-409A-8DC6-3ACB3C6E015B}"/>
              </a:ext>
            </a:extLst>
          </p:cNvPr>
          <p:cNvSpPr>
            <a:spLocks noGrp="1"/>
          </p:cNvSpPr>
          <p:nvPr>
            <p:ph type="ftr" sz="quarter" idx="11"/>
          </p:nvPr>
        </p:nvSpPr>
        <p:spPr>
          <a:xfrm rot="5400000">
            <a:off x="8514186" y="3737240"/>
            <a:ext cx="3200400" cy="365760"/>
          </a:xfrm>
          <a:prstGeom prst="rect">
            <a:avLst/>
          </a:prstGeom>
        </p:spPr>
        <p:txBody>
          <a:bodyPr/>
          <a:lstStyle/>
          <a:p>
            <a:pPr>
              <a:defRPr/>
            </a:pPr>
            <a:endParaRPr lang="en-US"/>
          </a:p>
        </p:txBody>
      </p:sp>
      <p:sp>
        <p:nvSpPr>
          <p:cNvPr id="4" name="Slide Number Placeholder 3">
            <a:extLst>
              <a:ext uri="{FF2B5EF4-FFF2-40B4-BE49-F238E27FC236}">
                <a16:creationId xmlns="" xmlns:a16="http://schemas.microsoft.com/office/drawing/2014/main" id="{C3223CE9-5393-487A-8C89-3FBD72240394}"/>
              </a:ext>
            </a:extLst>
          </p:cNvPr>
          <p:cNvSpPr>
            <a:spLocks noGrp="1"/>
          </p:cNvSpPr>
          <p:nvPr>
            <p:ph type="sldNum" sz="quarter" idx="12"/>
          </p:nvPr>
        </p:nvSpPr>
        <p:spPr>
          <a:xfrm>
            <a:off x="9653016" y="5734050"/>
            <a:ext cx="609600" cy="521208"/>
          </a:xfrm>
          <a:prstGeom prst="rect">
            <a:avLst/>
          </a:prstGeo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774244-756C-4A23-BD25-9A3F4ECCD1CE}" type="slidenum">
              <a:rPr lang="en-US" altLang="en-US">
                <a:solidFill>
                  <a:srgbClr val="B5A788"/>
                </a:solidFill>
              </a:rPr>
              <a:pPr eaLnBrk="1" hangingPunct="1"/>
              <a:t>1</a:t>
            </a:fld>
            <a:endParaRPr lang="en-US" altLang="en-US">
              <a:solidFill>
                <a:srgbClr val="B5A788"/>
              </a:solidFill>
            </a:endParaRPr>
          </a:p>
        </p:txBody>
      </p:sp>
      <p:sp>
        <p:nvSpPr>
          <p:cNvPr id="1031" name="Rectangle 2">
            <a:extLst>
              <a:ext uri="{FF2B5EF4-FFF2-40B4-BE49-F238E27FC236}">
                <a16:creationId xmlns="" xmlns:a16="http://schemas.microsoft.com/office/drawing/2014/main" id="{AF1FEA2D-F73E-410A-8699-DC6109FB6940}"/>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1026" name="Object 2">
            <a:extLst>
              <a:ext uri="{FF2B5EF4-FFF2-40B4-BE49-F238E27FC236}">
                <a16:creationId xmlns="" xmlns:a16="http://schemas.microsoft.com/office/drawing/2014/main" id="{9ECD184C-92C3-4C65-ACB5-DF711191FB9D}"/>
              </a:ext>
            </a:extLst>
          </p:cNvPr>
          <p:cNvGraphicFramePr>
            <a:graphicFrameLocks noChangeAspect="1"/>
          </p:cNvGraphicFramePr>
          <p:nvPr>
            <p:extLst>
              <p:ext uri="{D42A27DB-BD31-4B8C-83A1-F6EECF244321}">
                <p14:modId xmlns:p14="http://schemas.microsoft.com/office/powerpoint/2010/main" val="1561264291"/>
              </p:ext>
            </p:extLst>
          </p:nvPr>
        </p:nvGraphicFramePr>
        <p:xfrm>
          <a:off x="407405" y="112238"/>
          <a:ext cx="11144815" cy="6827838"/>
        </p:xfrm>
        <a:graphic>
          <a:graphicData uri="http://schemas.openxmlformats.org/presentationml/2006/ole">
            <mc:AlternateContent xmlns:mc="http://schemas.openxmlformats.org/markup-compatibility/2006">
              <mc:Choice xmlns:v="urn:schemas-microsoft-com:vml" Requires="v">
                <p:oleObj spid="_x0000_s1054" name="Slide" r:id="rId3" imgW="4133046" imgH="3099718" progId="PowerPoint.Slide.12">
                  <p:embed/>
                </p:oleObj>
              </mc:Choice>
              <mc:Fallback>
                <p:oleObj name="Slide" r:id="rId3" imgW="4133046" imgH="3099718" progId="PowerPoint.Slide.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405" y="112238"/>
                        <a:ext cx="11144815" cy="6827838"/>
                      </a:xfrm>
                      <a:prstGeom prst="rect">
                        <a:avLst/>
                      </a:prstGeom>
                      <a:noFill/>
                      <a:extLst/>
                    </p:spPr>
                  </p:pic>
                </p:oleObj>
              </mc:Fallback>
            </mc:AlternateContent>
          </a:graphicData>
        </a:graphic>
      </p:graphicFrame>
    </p:spTree>
    <p:extLst>
      <p:ext uri="{BB962C8B-B14F-4D97-AF65-F5344CB8AC3E}">
        <p14:creationId xmlns:p14="http://schemas.microsoft.com/office/powerpoint/2010/main" val="2108055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1668"/>
          </a:xfrm>
        </p:spPr>
        <p:txBody>
          <a:bodyPr/>
          <a:lstStyle/>
          <a:p>
            <a:r>
              <a:rPr lang="en-IN" dirty="0" smtClean="0"/>
              <a:t>Cntd.,</a:t>
            </a:r>
            <a:endParaRPr lang="en-IN" dirty="0"/>
          </a:p>
        </p:txBody>
      </p:sp>
      <p:sp>
        <p:nvSpPr>
          <p:cNvPr id="3" name="Content Placeholder 2"/>
          <p:cNvSpPr>
            <a:spLocks noGrp="1"/>
          </p:cNvSpPr>
          <p:nvPr>
            <p:ph idx="1"/>
          </p:nvPr>
        </p:nvSpPr>
        <p:spPr>
          <a:xfrm>
            <a:off x="838200" y="1176794"/>
            <a:ext cx="10515600" cy="500016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automatically appends zero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to the rightmost part of decimal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System.out.printf("Formatted to "+ "specific width: n = %.4f\n", n);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n = 2324435.3f;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here number is formatted from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right margin and occupies a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width of 20 characters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System.out.printf("Formatted to "+ "right margin: n = %20.4f\n", n);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a:t>
            </a:r>
            <a:endParaRPr lang="en-US"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751151" y="5258991"/>
            <a:ext cx="5430741" cy="1477328"/>
          </a:xfrm>
          <a:prstGeom prst="rect">
            <a:avLst/>
          </a:prstGeom>
          <a:solidFill>
            <a:schemeClr val="accent1">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O/P:</a:t>
            </a:r>
            <a:endParaRPr lang="en-IN" dirty="0"/>
          </a:p>
          <a:p>
            <a:r>
              <a:rPr lang="en-US" b="1" dirty="0"/>
              <a:t>Printing simple integer: x = 100</a:t>
            </a:r>
            <a:endParaRPr lang="en-IN" dirty="0"/>
          </a:p>
          <a:p>
            <a:r>
              <a:rPr lang="en-US" b="1" dirty="0"/>
              <a:t>Formatted with precision:PI=3.14</a:t>
            </a:r>
            <a:endParaRPr lang="en-IN" dirty="0"/>
          </a:p>
          <a:p>
            <a:r>
              <a:rPr lang="en-US" b="1" dirty="0"/>
              <a:t>Formatted to specific width:n=5.2000</a:t>
            </a:r>
            <a:endParaRPr lang="en-IN" dirty="0"/>
          </a:p>
          <a:p>
            <a:r>
              <a:rPr lang="en-US" b="1" dirty="0"/>
              <a:t>Formatted to right marcgin:n=2324435.2500</a:t>
            </a:r>
            <a:endParaRPr lang="en-IN" dirty="0"/>
          </a:p>
        </p:txBody>
      </p:sp>
      <p:pic>
        <p:nvPicPr>
          <p:cNvPr id="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684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5278"/>
          </a:xfrm>
        </p:spPr>
        <p:txBody>
          <a:bodyPr/>
          <a:lstStyle/>
          <a:p>
            <a:r>
              <a:rPr lang="en-US" b="1" dirty="0" smtClean="0"/>
              <a:t>I/O Basics Cntd.,</a:t>
            </a:r>
            <a:endParaRPr lang="en-IN" dirty="0"/>
          </a:p>
        </p:txBody>
      </p:sp>
      <p:sp>
        <p:nvSpPr>
          <p:cNvPr id="3" name="Content Placeholder 2"/>
          <p:cNvSpPr>
            <a:spLocks noGrp="1"/>
          </p:cNvSpPr>
          <p:nvPr>
            <p:ph idx="1"/>
          </p:nvPr>
        </p:nvSpPr>
        <p:spPr>
          <a:xfrm>
            <a:off x="766638" y="1240404"/>
            <a:ext cx="10515600" cy="4351338"/>
          </a:xfrm>
        </p:spPr>
        <p:txBody>
          <a:bodyPr>
            <a:normAutofit/>
          </a:bodyPr>
          <a:lstStyle/>
          <a:p>
            <a:r>
              <a:rPr lang="en-US" sz="2500" b="1" dirty="0">
                <a:latin typeface="Times New Roman" panose="02020603050405020304" pitchFamily="18" charset="0"/>
                <a:cs typeface="Times New Roman" panose="02020603050405020304" pitchFamily="18" charset="0"/>
                <a:hlinkClick r:id="rId2"/>
              </a:rPr>
              <a:t>System.err</a:t>
            </a:r>
            <a:r>
              <a:rPr lang="en-US" sz="2500" b="1" dirty="0">
                <a:latin typeface="Times New Roman" panose="02020603050405020304" pitchFamily="18" charset="0"/>
                <a:cs typeface="Times New Roman" panose="02020603050405020304" pitchFamily="18" charset="0"/>
              </a:rPr>
              <a:t>: This is the standard error stream that is used to output all the error data that a program might throw, on a computer screen or any standard output device.</a:t>
            </a:r>
            <a:endParaRPr lang="en-IN"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This stream also uses all the 3 above-mentioned functions to output the error data:</a:t>
            </a:r>
            <a:endParaRPr lang="en-IN" sz="2500" dirty="0">
              <a:latin typeface="Times New Roman" panose="02020603050405020304" pitchFamily="18" charset="0"/>
              <a:cs typeface="Times New Roman" panose="02020603050405020304" pitchFamily="18" charset="0"/>
            </a:endParaRPr>
          </a:p>
          <a:p>
            <a:pPr lvl="1"/>
            <a:r>
              <a:rPr lang="en-US" sz="2100" dirty="0">
                <a:latin typeface="Times New Roman" panose="02020603050405020304" pitchFamily="18" charset="0"/>
                <a:cs typeface="Times New Roman" panose="02020603050405020304" pitchFamily="18" charset="0"/>
              </a:rPr>
              <a:t>print()</a:t>
            </a:r>
            <a:endParaRPr lang="en-IN" sz="2100" dirty="0">
              <a:latin typeface="Times New Roman" panose="02020603050405020304" pitchFamily="18" charset="0"/>
              <a:cs typeface="Times New Roman" panose="02020603050405020304" pitchFamily="18" charset="0"/>
            </a:endParaRPr>
          </a:p>
          <a:p>
            <a:pPr lvl="1"/>
            <a:r>
              <a:rPr lang="en-US" sz="2100" dirty="0">
                <a:latin typeface="Times New Roman" panose="02020603050405020304" pitchFamily="18" charset="0"/>
                <a:cs typeface="Times New Roman" panose="02020603050405020304" pitchFamily="18" charset="0"/>
              </a:rPr>
              <a:t>println()</a:t>
            </a:r>
            <a:endParaRPr lang="en-IN" sz="2100" dirty="0">
              <a:latin typeface="Times New Roman" panose="02020603050405020304" pitchFamily="18" charset="0"/>
              <a:cs typeface="Times New Roman" panose="02020603050405020304" pitchFamily="18" charset="0"/>
            </a:endParaRPr>
          </a:p>
          <a:p>
            <a:pPr lvl="1"/>
            <a:r>
              <a:rPr lang="en-US" sz="2100" dirty="0">
                <a:latin typeface="Times New Roman" panose="02020603050405020304" pitchFamily="18" charset="0"/>
                <a:cs typeface="Times New Roman" panose="02020603050405020304" pitchFamily="18" charset="0"/>
              </a:rPr>
              <a:t>printf()</a:t>
            </a:r>
            <a:endParaRPr lang="en-IN" sz="2100"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5967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0938"/>
          </a:xfrm>
        </p:spPr>
        <p:txBody>
          <a:bodyPr/>
          <a:lstStyle/>
          <a:p>
            <a:r>
              <a:rPr lang="en-US" b="1" dirty="0" smtClean="0">
                <a:latin typeface="Times New Roman" panose="02020603050405020304" pitchFamily="18" charset="0"/>
                <a:cs typeface="Times New Roman" panose="02020603050405020304" pitchFamily="18" charset="0"/>
              </a:rPr>
              <a:t>System.err </a:t>
            </a:r>
            <a:r>
              <a:rPr lang="en-IN" b="1" dirty="0" smtClean="0"/>
              <a:t>Cntd.,</a:t>
            </a:r>
            <a:endParaRPr lang="en-IN" b="1" dirty="0"/>
          </a:p>
        </p:txBody>
      </p:sp>
      <p:sp>
        <p:nvSpPr>
          <p:cNvPr id="3" name="Content Placeholder 2"/>
          <p:cNvSpPr>
            <a:spLocks noGrp="1"/>
          </p:cNvSpPr>
          <p:nvPr>
            <p:ph idx="1"/>
          </p:nvPr>
        </p:nvSpPr>
        <p:spPr>
          <a:xfrm>
            <a:off x="615563" y="1149764"/>
            <a:ext cx="10515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Example:</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Java code to illustrate standard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input output streams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import java.io.*;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public class SimpleIO {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public static void main(String args[]) throws IOException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 InputStreamReader class to read input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InputStreamReader inp = null;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Storing the input in inp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inp = new InputStreamReader(System.in); </a:t>
            </a:r>
            <a:endParaRPr lang="en-IN" sz="2000" dirty="0">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8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106"/>
          </a:xfrm>
        </p:spPr>
        <p:txBody>
          <a:bodyPr/>
          <a:lstStyle/>
          <a:p>
            <a:r>
              <a:rPr lang="en-US" b="1" dirty="0" smtClean="0">
                <a:latin typeface="Times New Roman" panose="02020603050405020304" pitchFamily="18" charset="0"/>
                <a:cs typeface="Times New Roman" panose="02020603050405020304" pitchFamily="18" charset="0"/>
              </a:rPr>
              <a:t>System.err </a:t>
            </a:r>
            <a:r>
              <a:rPr lang="en-IN" b="1" dirty="0" smtClean="0"/>
              <a:t>Cntd.,</a:t>
            </a:r>
            <a:endParaRPr lang="en-IN" dirty="0"/>
          </a:p>
        </p:txBody>
      </p:sp>
      <p:sp>
        <p:nvSpPr>
          <p:cNvPr id="3" name="Content Placeholder 2"/>
          <p:cNvSpPr>
            <a:spLocks noGrp="1"/>
          </p:cNvSpPr>
          <p:nvPr>
            <p:ph idx="1"/>
          </p:nvPr>
        </p:nvSpPr>
        <p:spPr>
          <a:xfrm>
            <a:off x="639417" y="1105232"/>
            <a:ext cx="10515600" cy="4351338"/>
          </a:xfrm>
        </p:spPr>
        <p:txBody>
          <a:bodyPr>
            <a:normAutofit fontScale="25000" lnSpcReduction="20000"/>
          </a:bodyPr>
          <a:lstStyle/>
          <a:p>
            <a:pPr marL="0" indent="0">
              <a:buNone/>
            </a:pPr>
            <a:r>
              <a:rPr lang="en-US" sz="5000" dirty="0">
                <a:latin typeface="Times New Roman" panose="02020603050405020304" pitchFamily="18" charset="0"/>
                <a:cs typeface="Times New Roman" panose="02020603050405020304" pitchFamily="18" charset="0"/>
              </a:rPr>
              <a:t>	System.out.println("Enter characters, "+ " and '0' to quit."); </a:t>
            </a:r>
            <a:endParaRPr lang="en-IN" sz="5000" dirty="0">
              <a:latin typeface="Times New Roman" panose="02020603050405020304" pitchFamily="18" charset="0"/>
              <a:cs typeface="Times New Roman" panose="02020603050405020304" pitchFamily="18" charset="0"/>
            </a:endParaRPr>
          </a:p>
          <a:p>
            <a:pPr marL="0" indent="0">
              <a:buNone/>
            </a:pPr>
            <a:r>
              <a:rPr lang="en-US" sz="5000" dirty="0">
                <a:latin typeface="Times New Roman" panose="02020603050405020304" pitchFamily="18" charset="0"/>
                <a:cs typeface="Times New Roman" panose="02020603050405020304" pitchFamily="18" charset="0"/>
              </a:rPr>
              <a:t>		char c; </a:t>
            </a:r>
            <a:endParaRPr lang="en-IN" sz="5000" dirty="0">
              <a:latin typeface="Times New Roman" panose="02020603050405020304" pitchFamily="18" charset="0"/>
              <a:cs typeface="Times New Roman" panose="02020603050405020304" pitchFamily="18" charset="0"/>
            </a:endParaRPr>
          </a:p>
          <a:p>
            <a:pPr marL="0" indent="0">
              <a:buNone/>
            </a:pPr>
            <a:r>
              <a:rPr lang="en-US" sz="5000" dirty="0">
                <a:latin typeface="Times New Roman" panose="02020603050405020304" pitchFamily="18" charset="0"/>
                <a:cs typeface="Times New Roman" panose="02020603050405020304" pitchFamily="18" charset="0"/>
              </a:rPr>
              <a:t>		do { </a:t>
            </a:r>
            <a:endParaRPr lang="en-IN" sz="5000" dirty="0">
              <a:latin typeface="Times New Roman" panose="02020603050405020304" pitchFamily="18" charset="0"/>
              <a:cs typeface="Times New Roman" panose="02020603050405020304" pitchFamily="18" charset="0"/>
            </a:endParaRPr>
          </a:p>
          <a:p>
            <a:pPr marL="0" indent="0">
              <a:buNone/>
            </a:pPr>
            <a:r>
              <a:rPr lang="en-US" sz="5000" dirty="0">
                <a:latin typeface="Times New Roman" panose="02020603050405020304" pitchFamily="18" charset="0"/>
                <a:cs typeface="Times New Roman" panose="02020603050405020304" pitchFamily="18" charset="0"/>
              </a:rPr>
              <a:t>			c = (char)inp.read(); </a:t>
            </a:r>
            <a:endParaRPr lang="en-IN" sz="5000" dirty="0">
              <a:latin typeface="Times New Roman" panose="02020603050405020304" pitchFamily="18" charset="0"/>
              <a:cs typeface="Times New Roman" panose="02020603050405020304" pitchFamily="18" charset="0"/>
            </a:endParaRPr>
          </a:p>
          <a:p>
            <a:pPr marL="0" indent="0">
              <a:buNone/>
            </a:pPr>
            <a:r>
              <a:rPr lang="en-US" sz="5000" dirty="0">
                <a:latin typeface="Times New Roman" panose="02020603050405020304" pitchFamily="18" charset="0"/>
                <a:cs typeface="Times New Roman" panose="02020603050405020304" pitchFamily="18" charset="0"/>
              </a:rPr>
              <a:t>			System.out.println(c); </a:t>
            </a:r>
            <a:endParaRPr lang="en-IN" sz="5000" dirty="0">
              <a:latin typeface="Times New Roman" panose="02020603050405020304" pitchFamily="18" charset="0"/>
              <a:cs typeface="Times New Roman" panose="02020603050405020304" pitchFamily="18" charset="0"/>
            </a:endParaRPr>
          </a:p>
          <a:p>
            <a:pPr marL="0" indent="0">
              <a:buNone/>
            </a:pPr>
            <a:r>
              <a:rPr lang="en-US" sz="5000" dirty="0">
                <a:latin typeface="Times New Roman" panose="02020603050405020304" pitchFamily="18" charset="0"/>
                <a:cs typeface="Times New Roman" panose="02020603050405020304" pitchFamily="18" charset="0"/>
              </a:rPr>
              <a:t>		} while (c != '0'); </a:t>
            </a:r>
            <a:endParaRPr lang="en-IN" sz="5000" dirty="0">
              <a:latin typeface="Times New Roman" panose="02020603050405020304" pitchFamily="18" charset="0"/>
              <a:cs typeface="Times New Roman" panose="02020603050405020304" pitchFamily="18" charset="0"/>
            </a:endParaRPr>
          </a:p>
          <a:p>
            <a:pPr marL="0" indent="0">
              <a:buNone/>
            </a:pPr>
            <a:r>
              <a:rPr lang="en-US" sz="5000" dirty="0">
                <a:latin typeface="Times New Roman" panose="02020603050405020304" pitchFamily="18" charset="0"/>
                <a:cs typeface="Times New Roman" panose="02020603050405020304" pitchFamily="18" charset="0"/>
              </a:rPr>
              <a:t>	} </a:t>
            </a:r>
            <a:endParaRPr lang="en-IN" sz="5000" dirty="0">
              <a:latin typeface="Times New Roman" panose="02020603050405020304" pitchFamily="18" charset="0"/>
              <a:cs typeface="Times New Roman" panose="02020603050405020304" pitchFamily="18" charset="0"/>
            </a:endParaRPr>
          </a:p>
          <a:p>
            <a:pPr marL="0" indent="0">
              <a:buNone/>
            </a:pPr>
            <a:r>
              <a:rPr lang="en-US" sz="5000" dirty="0">
                <a:latin typeface="Times New Roman" panose="02020603050405020304" pitchFamily="18" charset="0"/>
                <a:cs typeface="Times New Roman" panose="02020603050405020304" pitchFamily="18" charset="0"/>
              </a:rPr>
              <a:t>} </a:t>
            </a:r>
            <a:endParaRPr lang="en-US" sz="5000" dirty="0" smtClean="0">
              <a:latin typeface="Times New Roman" panose="02020603050405020304" pitchFamily="18" charset="0"/>
              <a:cs typeface="Times New Roman" panose="02020603050405020304" pitchFamily="18" charset="0"/>
            </a:endParaRPr>
          </a:p>
          <a:p>
            <a:pPr marL="0" indent="0">
              <a:buNone/>
            </a:pPr>
            <a:r>
              <a:rPr lang="en-US" sz="5000" b="1" u="sng" dirty="0" smtClean="0">
                <a:latin typeface="Times New Roman" panose="02020603050405020304" pitchFamily="18" charset="0"/>
                <a:cs typeface="Times New Roman" panose="02020603050405020304" pitchFamily="18" charset="0"/>
              </a:rPr>
              <a:t>Output:</a:t>
            </a:r>
          </a:p>
          <a:p>
            <a:pPr marL="0" indent="0">
              <a:buNone/>
            </a:pPr>
            <a:r>
              <a:rPr lang="en-US" sz="5000" dirty="0">
                <a:latin typeface="Times New Roman" panose="02020603050405020304" pitchFamily="18" charset="0"/>
                <a:cs typeface="Times New Roman" panose="02020603050405020304" pitchFamily="18" charset="0"/>
              </a:rPr>
              <a:t>Enter characters, and '0' to quit.</a:t>
            </a:r>
            <a:endParaRPr lang="en-IN" sz="5000" dirty="0">
              <a:latin typeface="Times New Roman" panose="02020603050405020304" pitchFamily="18" charset="0"/>
              <a:cs typeface="Times New Roman" panose="02020603050405020304" pitchFamily="18" charset="0"/>
            </a:endParaRPr>
          </a:p>
          <a:p>
            <a:pPr marL="0" indent="0">
              <a:buNone/>
            </a:pPr>
            <a:r>
              <a:rPr lang="en-US" sz="5000" dirty="0">
                <a:latin typeface="Times New Roman" panose="02020603050405020304" pitchFamily="18" charset="0"/>
                <a:cs typeface="Times New Roman" panose="02020603050405020304" pitchFamily="18" charset="0"/>
              </a:rPr>
              <a:t>G</a:t>
            </a:r>
            <a:endParaRPr lang="en-IN" sz="5000" dirty="0">
              <a:latin typeface="Times New Roman" panose="02020603050405020304" pitchFamily="18" charset="0"/>
              <a:cs typeface="Times New Roman" panose="02020603050405020304" pitchFamily="18" charset="0"/>
            </a:endParaRPr>
          </a:p>
          <a:p>
            <a:pPr marL="0" indent="0">
              <a:buNone/>
            </a:pPr>
            <a:r>
              <a:rPr lang="en-US" sz="5000" b="1" dirty="0" smtClean="0">
                <a:latin typeface="Times New Roman" panose="02020603050405020304" pitchFamily="18" charset="0"/>
                <a:cs typeface="Times New Roman" panose="02020603050405020304" pitchFamily="18" charset="0"/>
              </a:rPr>
              <a:t>o</a:t>
            </a:r>
            <a:endParaRPr lang="en-IN" sz="5000" dirty="0">
              <a:latin typeface="Times New Roman" panose="02020603050405020304" pitchFamily="18" charset="0"/>
              <a:cs typeface="Times New Roman" panose="02020603050405020304" pitchFamily="18" charset="0"/>
            </a:endParaRPr>
          </a:p>
          <a:p>
            <a:pPr marL="0" indent="0">
              <a:buNone/>
            </a:pPr>
            <a:r>
              <a:rPr lang="en-US" sz="5000" b="1" dirty="0" smtClean="0">
                <a:latin typeface="Times New Roman" panose="02020603050405020304" pitchFamily="18" charset="0"/>
                <a:cs typeface="Times New Roman" panose="02020603050405020304" pitchFamily="18" charset="0"/>
              </a:rPr>
              <a:t>0</a:t>
            </a:r>
            <a:endParaRPr lang="en-IN" sz="5000" dirty="0">
              <a:latin typeface="Times New Roman" panose="02020603050405020304" pitchFamily="18" charset="0"/>
              <a:cs typeface="Times New Roman" panose="02020603050405020304" pitchFamily="18" charset="0"/>
            </a:endParaRPr>
          </a:p>
          <a:p>
            <a:pPr marL="0" indent="0">
              <a:buNone/>
            </a:pPr>
            <a:r>
              <a:rPr lang="en-US" sz="5000" b="1" dirty="0" smtClean="0">
                <a:latin typeface="Times New Roman" panose="02020603050405020304" pitchFamily="18" charset="0"/>
                <a:cs typeface="Times New Roman" panose="02020603050405020304" pitchFamily="18" charset="0"/>
              </a:rPr>
              <a:t>d</a:t>
            </a:r>
            <a:endParaRPr lang="en-IN" sz="5000" dirty="0">
              <a:latin typeface="Times New Roman" panose="02020603050405020304" pitchFamily="18" charset="0"/>
              <a:cs typeface="Times New Roman" panose="02020603050405020304" pitchFamily="18" charset="0"/>
            </a:endParaRPr>
          </a:p>
          <a:p>
            <a:pPr marL="0" indent="0">
              <a:buNone/>
            </a:pPr>
            <a:r>
              <a:rPr lang="en-US" sz="5000" b="1" dirty="0" smtClean="0">
                <a:latin typeface="Times New Roman" panose="02020603050405020304" pitchFamily="18" charset="0"/>
                <a:cs typeface="Times New Roman" panose="02020603050405020304" pitchFamily="18" charset="0"/>
              </a:rPr>
              <a:t>D</a:t>
            </a:r>
            <a:endParaRPr lang="en-IN" sz="5000" dirty="0">
              <a:latin typeface="Times New Roman" panose="02020603050405020304" pitchFamily="18" charset="0"/>
              <a:cs typeface="Times New Roman" panose="02020603050405020304" pitchFamily="18" charset="0"/>
            </a:endParaRPr>
          </a:p>
          <a:p>
            <a:pPr marL="0" indent="0">
              <a:buNone/>
            </a:pPr>
            <a:r>
              <a:rPr lang="en-US" sz="5000" b="1" dirty="0" smtClean="0">
                <a:latin typeface="Times New Roman" panose="02020603050405020304" pitchFamily="18" charset="0"/>
                <a:cs typeface="Times New Roman" panose="02020603050405020304" pitchFamily="18" charset="0"/>
              </a:rPr>
              <a:t>a</a:t>
            </a:r>
            <a:endParaRPr lang="en-IN" sz="5000" dirty="0">
              <a:latin typeface="Times New Roman" panose="02020603050405020304" pitchFamily="18" charset="0"/>
              <a:cs typeface="Times New Roman" panose="02020603050405020304" pitchFamily="18" charset="0"/>
            </a:endParaRPr>
          </a:p>
          <a:p>
            <a:pPr marL="0" indent="0">
              <a:buNone/>
            </a:pPr>
            <a:r>
              <a:rPr lang="en-US" sz="5000" b="1" dirty="0" smtClean="0">
                <a:latin typeface="Times New Roman" panose="02020603050405020304" pitchFamily="18" charset="0"/>
                <a:cs typeface="Times New Roman" panose="02020603050405020304" pitchFamily="18" charset="0"/>
              </a:rPr>
              <a:t>y</a:t>
            </a:r>
            <a:endParaRPr lang="en-IN" sz="5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02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Byte Streams and Character Streams</a:t>
            </a:r>
          </a:p>
        </p:txBody>
      </p:sp>
      <p:sp>
        <p:nvSpPr>
          <p:cNvPr id="3" name="Content Placeholder 2"/>
          <p:cNvSpPr>
            <a:spLocks noGrp="1"/>
          </p:cNvSpPr>
          <p:nvPr>
            <p:ph idx="1"/>
          </p:nvPr>
        </p:nvSpPr>
        <p:spPr>
          <a:xfrm>
            <a:off x="838200" y="1484768"/>
            <a:ext cx="10515600" cy="4692195"/>
          </a:xfrm>
        </p:spPr>
        <p:txBody>
          <a:bodyPr>
            <a:normAutofit/>
          </a:bodyPr>
          <a:lstStyle/>
          <a:p>
            <a:pPr algn="just"/>
            <a:r>
              <a:rPr lang="en-IN" sz="2400" dirty="0">
                <a:latin typeface="Times New Roman" panose="02020603050405020304" pitchFamily="18" charset="0"/>
                <a:cs typeface="Times New Roman" panose="02020603050405020304" pitchFamily="18" charset="0"/>
              </a:rPr>
              <a:t>Java byte streams are used to perform input and output of 8-bit bytes.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Though </a:t>
            </a:r>
            <a:r>
              <a:rPr lang="en-IN" sz="2400" dirty="0">
                <a:latin typeface="Times New Roman" panose="02020603050405020304" pitchFamily="18" charset="0"/>
                <a:cs typeface="Times New Roman" panose="02020603050405020304" pitchFamily="18" charset="0"/>
              </a:rPr>
              <a:t>there are many classes related to byte streams but the most frequently used classes are, </a:t>
            </a:r>
            <a:r>
              <a:rPr lang="en-IN" sz="2400" b="1" dirty="0">
                <a:latin typeface="Times New Roman" panose="02020603050405020304" pitchFamily="18" charset="0"/>
                <a:cs typeface="Times New Roman" panose="02020603050405020304" pitchFamily="18" charset="0"/>
              </a:rPr>
              <a:t>FileInputStream</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FileOutputStream</a:t>
            </a:r>
            <a:r>
              <a:rPr lang="en-IN" sz="2400" dirty="0" smtClean="0">
                <a:latin typeface="Times New Roman" panose="02020603050405020304" pitchFamily="18" charset="0"/>
                <a:cs typeface="Times New Roman" panose="02020603050405020304" pitchFamily="18" charset="0"/>
              </a:rPr>
              <a:t>.</a:t>
            </a:r>
          </a:p>
          <a:p>
            <a:r>
              <a:rPr lang="en-IN" sz="2400" dirty="0"/>
              <a:t>Two of the most important are </a:t>
            </a:r>
            <a:r>
              <a:rPr lang="en-IN" sz="2400" b="1" dirty="0"/>
              <a:t>read( ) </a:t>
            </a:r>
            <a:r>
              <a:rPr lang="en-IN" sz="2400" dirty="0"/>
              <a:t>and </a:t>
            </a:r>
            <a:r>
              <a:rPr lang="en-IN" sz="2400" b="1" dirty="0"/>
              <a:t>write( </a:t>
            </a:r>
            <a:r>
              <a:rPr lang="en-IN" sz="2400" b="1" dirty="0" smtClean="0"/>
              <a:t>)</a:t>
            </a:r>
            <a:r>
              <a:rPr lang="en-IN" sz="2400" dirty="0" smtClean="0"/>
              <a:t>,which,respectively</a:t>
            </a:r>
            <a:r>
              <a:rPr lang="en-IN" sz="2400" dirty="0"/>
              <a:t>, read and write bytes of data</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Java </a:t>
            </a:r>
            <a:r>
              <a:rPr lang="en-IN" sz="2400" b="1" dirty="0">
                <a:latin typeface="Times New Roman" panose="02020603050405020304" pitchFamily="18" charset="0"/>
                <a:cs typeface="Times New Roman" panose="02020603050405020304" pitchFamily="18" charset="0"/>
              </a:rPr>
              <a:t>Character</a:t>
            </a:r>
            <a:r>
              <a:rPr lang="en-IN" sz="2400" dirty="0">
                <a:latin typeface="Times New Roman" panose="02020603050405020304" pitchFamily="18" charset="0"/>
                <a:cs typeface="Times New Roman" panose="02020603050405020304" pitchFamily="18" charset="0"/>
              </a:rPr>
              <a:t> streams are used to perform input and output for 16-bit Unicode</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a:t>
            </a:r>
            <a:r>
              <a:rPr lang="en-IN" sz="2400" dirty="0" smtClean="0">
                <a:latin typeface="Times New Roman" panose="02020603050405020304" pitchFamily="18" charset="0"/>
                <a:cs typeface="Times New Roman" panose="02020603050405020304" pitchFamily="18" charset="0"/>
              </a:rPr>
              <a:t>he </a:t>
            </a:r>
            <a:r>
              <a:rPr lang="en-IN" sz="2400" dirty="0">
                <a:latin typeface="Times New Roman" panose="02020603050405020304" pitchFamily="18" charset="0"/>
                <a:cs typeface="Times New Roman" panose="02020603050405020304" pitchFamily="18" charset="0"/>
              </a:rPr>
              <a:t>most frequently used </a:t>
            </a:r>
            <a:r>
              <a:rPr lang="en-IN" sz="2400" dirty="0" smtClean="0">
                <a:latin typeface="Times New Roman" panose="02020603050405020304" pitchFamily="18" charset="0"/>
                <a:cs typeface="Times New Roman" panose="02020603050405020304" pitchFamily="18" charset="0"/>
              </a:rPr>
              <a:t>classes are</a:t>
            </a:r>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 FileReader</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FileWriter</a:t>
            </a:r>
            <a:r>
              <a:rPr lang="en-IN" sz="2400" b="1" dirty="0" smtClean="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Though internally FileReader uses FileInputStream and FileWriter uses FileOutputStream but here the major difference is that FileReader reads two bytes at a time and FileWriter writes two bytes at a time.</a:t>
            </a: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67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a:t>The Byte Stream Classes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1639243"/>
              </p:ext>
            </p:extLst>
          </p:nvPr>
        </p:nvGraphicFramePr>
        <p:xfrm>
          <a:off x="838200" y="1185863"/>
          <a:ext cx="10515600" cy="425196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IN" sz="1800" b="0" i="0" u="none" strike="noStrike" kern="1200" baseline="0" dirty="0" smtClean="0">
                          <a:solidFill>
                            <a:schemeClr val="lt1"/>
                          </a:solidFill>
                          <a:latin typeface="+mn-lt"/>
                          <a:ea typeface="+mn-ea"/>
                          <a:cs typeface="+mn-cs"/>
                        </a:rPr>
                        <a:t>Stream Class</a:t>
                      </a:r>
                      <a:endParaRPr lang="en-IN" dirty="0"/>
                    </a:p>
                  </a:txBody>
                  <a:tcPr/>
                </a:tc>
                <a:tc>
                  <a:txBody>
                    <a:bodyPr/>
                    <a:lstStyle/>
                    <a:p>
                      <a:r>
                        <a:rPr lang="en-IN" sz="1800" b="0" i="0" u="none" strike="noStrike" kern="1200" baseline="0" dirty="0" smtClean="0">
                          <a:solidFill>
                            <a:schemeClr val="lt1"/>
                          </a:solidFill>
                          <a:latin typeface="+mn-lt"/>
                          <a:ea typeface="+mn-ea"/>
                          <a:cs typeface="+mn-cs"/>
                        </a:rPr>
                        <a:t>Meaning</a:t>
                      </a:r>
                      <a:endParaRPr lang="en-IN" dirty="0"/>
                    </a:p>
                  </a:txBody>
                  <a:tcPr/>
                </a:tc>
              </a:tr>
              <a:tr h="370840">
                <a:tc>
                  <a:txBody>
                    <a:bodyPr/>
                    <a:lstStyle/>
                    <a:p>
                      <a:r>
                        <a:rPr lang="en-IN" sz="1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BufferedInputStream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Buffered input stream</a:t>
                      </a:r>
                      <a:endParaRPr lang="en-IN" sz="1200" dirty="0">
                        <a:latin typeface="Times New Roman" panose="02020603050405020304" pitchFamily="18" charset="0"/>
                        <a:cs typeface="Times New Roman" panose="02020603050405020304" pitchFamily="18" charset="0"/>
                      </a:endParaRPr>
                    </a:p>
                  </a:txBody>
                  <a:tcPr/>
                </a:tc>
              </a:tr>
              <a:tr h="370840">
                <a:tc>
                  <a:txBody>
                    <a:bodyPr/>
                    <a:lstStyle/>
                    <a:p>
                      <a:r>
                        <a:rPr lang="en-IN" sz="1200" b="0" i="0" u="none" strike="noStrike" baseline="0" dirty="0" smtClean="0">
                          <a:latin typeface="Times New Roman" panose="02020603050405020304" pitchFamily="18" charset="0"/>
                          <a:cs typeface="Times New Roman" panose="02020603050405020304" pitchFamily="18" charset="0"/>
                        </a:rPr>
                        <a:t>BufferedOutputStream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baseline="0" dirty="0" smtClean="0">
                          <a:latin typeface="Times New Roman" panose="02020603050405020304" pitchFamily="18" charset="0"/>
                          <a:cs typeface="Times New Roman" panose="02020603050405020304" pitchFamily="18" charset="0"/>
                        </a:rPr>
                        <a:t>Buffered </a:t>
                      </a:r>
                      <a:r>
                        <a:rPr lang="en-IN" sz="1200" b="0" i="0" u="none" strike="noStrike" baseline="0" dirty="0" smtClean="0">
                          <a:latin typeface="Times New Roman" panose="02020603050405020304" pitchFamily="18" charset="0"/>
                          <a:cs typeface="Times New Roman" panose="02020603050405020304" pitchFamily="18" charset="0"/>
                        </a:rPr>
                        <a:t>output stream</a:t>
                      </a:r>
                      <a:endParaRPr lang="en-IN" sz="1200" dirty="0">
                        <a:latin typeface="Times New Roman" panose="02020603050405020304" pitchFamily="18" charset="0"/>
                        <a:cs typeface="Times New Roman" panose="02020603050405020304" pitchFamily="18" charset="0"/>
                      </a:endParaRPr>
                    </a:p>
                  </a:txBody>
                  <a:tcPr/>
                </a:tc>
              </a:tr>
              <a:tr h="370840">
                <a:tc>
                  <a:txBody>
                    <a:bodyPr/>
                    <a:lstStyle/>
                    <a:p>
                      <a:r>
                        <a:rPr lang="en-IN" sz="1200" b="0" i="0" u="none" strike="noStrike" baseline="0" dirty="0" smtClean="0">
                          <a:latin typeface="Times New Roman" panose="02020603050405020304" pitchFamily="18" charset="0"/>
                          <a:cs typeface="Times New Roman" panose="02020603050405020304" pitchFamily="18" charset="0"/>
                        </a:rPr>
                        <a:t>ByteArrayInputStream Input stream that reads from a byte array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baseline="0" dirty="0" smtClean="0">
                          <a:latin typeface="Times New Roman" panose="02020603050405020304" pitchFamily="18" charset="0"/>
                          <a:cs typeface="Times New Roman" panose="02020603050405020304" pitchFamily="18" charset="0"/>
                        </a:rPr>
                        <a:t>Input </a:t>
                      </a:r>
                      <a:r>
                        <a:rPr lang="en-IN" sz="1200" b="0" i="0" u="none" strike="noStrike" baseline="0" dirty="0" smtClean="0">
                          <a:latin typeface="Times New Roman" panose="02020603050405020304" pitchFamily="18" charset="0"/>
                          <a:cs typeface="Times New Roman" panose="02020603050405020304" pitchFamily="18" charset="0"/>
                        </a:rPr>
                        <a:t>stream that reads from a byte array</a:t>
                      </a:r>
                      <a:endParaRPr lang="en-IN" sz="1200" dirty="0">
                        <a:latin typeface="Times New Roman" panose="02020603050405020304" pitchFamily="18" charset="0"/>
                        <a:cs typeface="Times New Roman" panose="02020603050405020304" pitchFamily="18" charset="0"/>
                      </a:endParaRPr>
                    </a:p>
                  </a:txBody>
                  <a:tcPr/>
                </a:tc>
              </a:tr>
              <a:tr h="370840">
                <a:tc>
                  <a:txBody>
                    <a:bodyPr/>
                    <a:lstStyle/>
                    <a:p>
                      <a:r>
                        <a:rPr lang="en-IN" sz="1200" b="0" i="0" u="none" strike="noStrike" baseline="0" dirty="0" smtClean="0">
                          <a:latin typeface="Times New Roman" panose="02020603050405020304" pitchFamily="18" charset="0"/>
                          <a:cs typeface="Times New Roman" panose="02020603050405020304" pitchFamily="18" charset="0"/>
                        </a:rPr>
                        <a:t>ByteArrayOutputStream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baseline="0" dirty="0" smtClean="0">
                          <a:latin typeface="Times New Roman" panose="02020603050405020304" pitchFamily="18" charset="0"/>
                          <a:cs typeface="Times New Roman" panose="02020603050405020304" pitchFamily="18" charset="0"/>
                        </a:rPr>
                        <a:t>Output </a:t>
                      </a:r>
                      <a:r>
                        <a:rPr lang="en-IN" sz="1200" b="0" i="0" u="none" strike="noStrike" baseline="0" dirty="0" smtClean="0">
                          <a:latin typeface="Times New Roman" panose="02020603050405020304" pitchFamily="18" charset="0"/>
                          <a:cs typeface="Times New Roman" panose="02020603050405020304" pitchFamily="18" charset="0"/>
                        </a:rPr>
                        <a:t>stream that writes to a byte array</a:t>
                      </a:r>
                      <a:endParaRPr lang="en-IN" sz="1200" dirty="0">
                        <a:latin typeface="Times New Roman" panose="02020603050405020304" pitchFamily="18" charset="0"/>
                        <a:cs typeface="Times New Roman" panose="02020603050405020304" pitchFamily="18" charset="0"/>
                      </a:endParaRPr>
                    </a:p>
                  </a:txBody>
                  <a:tcPr/>
                </a:tc>
              </a:tr>
              <a:tr h="370840">
                <a:tc>
                  <a:txBody>
                    <a:bodyPr/>
                    <a:lstStyle/>
                    <a:p>
                      <a:pPr algn="l"/>
                      <a:r>
                        <a:rPr lang="en-IN" sz="1200" b="0" i="0" u="none" strike="noStrike" baseline="0" dirty="0" smtClean="0">
                          <a:latin typeface="Times New Roman" panose="02020603050405020304" pitchFamily="18" charset="0"/>
                          <a:cs typeface="Times New Roman" panose="02020603050405020304" pitchFamily="18" charset="0"/>
                        </a:rPr>
                        <a:t>DataInputStream</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IN" sz="1200" b="0" i="0" u="none" strike="noStrike" baseline="0" dirty="0" smtClean="0">
                          <a:latin typeface="Times New Roman" panose="02020603050405020304" pitchFamily="18" charset="0"/>
                          <a:cs typeface="Times New Roman" panose="02020603050405020304" pitchFamily="18" charset="0"/>
                        </a:rPr>
                        <a:t>An </a:t>
                      </a:r>
                      <a:r>
                        <a:rPr lang="en-IN" sz="1200" b="0" i="0" u="none" strike="noStrike" baseline="0" dirty="0" smtClean="0">
                          <a:latin typeface="Times New Roman" panose="02020603050405020304" pitchFamily="18" charset="0"/>
                          <a:cs typeface="Times New Roman" panose="02020603050405020304" pitchFamily="18" charset="0"/>
                        </a:rPr>
                        <a:t>input stream that contains methods for reading the Java standard</a:t>
                      </a:r>
                    </a:p>
                    <a:p>
                      <a:pPr algn="l"/>
                      <a:r>
                        <a:rPr lang="en-IN" sz="1200" b="0" i="0" u="none" strike="noStrike" baseline="0" dirty="0" smtClean="0">
                          <a:latin typeface="Times New Roman" panose="02020603050405020304" pitchFamily="18" charset="0"/>
                          <a:cs typeface="Times New Roman" panose="02020603050405020304" pitchFamily="18" charset="0"/>
                        </a:rPr>
                        <a:t>data types</a:t>
                      </a:r>
                      <a:endParaRPr lang="en-IN" sz="1200" dirty="0">
                        <a:latin typeface="Times New Roman" panose="02020603050405020304" pitchFamily="18" charset="0"/>
                        <a:cs typeface="Times New Roman" panose="02020603050405020304" pitchFamily="18" charset="0"/>
                      </a:endParaRPr>
                    </a:p>
                  </a:txBody>
                  <a:tcPr/>
                </a:tc>
              </a:tr>
              <a:tr h="370840">
                <a:tc>
                  <a:txBody>
                    <a:bodyPr/>
                    <a:lstStyle/>
                    <a:p>
                      <a:pPr algn="l"/>
                      <a:r>
                        <a:rPr lang="en-IN" sz="1200" b="0" i="0" u="none" strike="noStrike" baseline="0" dirty="0" smtClean="0">
                          <a:latin typeface="Times New Roman" panose="02020603050405020304" pitchFamily="18" charset="0"/>
                          <a:cs typeface="Times New Roman" panose="02020603050405020304" pitchFamily="18" charset="0"/>
                        </a:rPr>
                        <a:t>DataOutputStream</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IN" sz="1200" b="0" i="0" u="none" strike="noStrike" baseline="0" dirty="0" smtClean="0">
                          <a:latin typeface="Times New Roman" panose="02020603050405020304" pitchFamily="18" charset="0"/>
                          <a:cs typeface="Times New Roman" panose="02020603050405020304" pitchFamily="18" charset="0"/>
                        </a:rPr>
                        <a:t>An </a:t>
                      </a:r>
                      <a:r>
                        <a:rPr lang="en-IN" sz="1200" b="0" i="0" u="none" strike="noStrike" baseline="0" dirty="0" smtClean="0">
                          <a:latin typeface="Times New Roman" panose="02020603050405020304" pitchFamily="18" charset="0"/>
                          <a:cs typeface="Times New Roman" panose="02020603050405020304" pitchFamily="18" charset="0"/>
                        </a:rPr>
                        <a:t>output stream that contains methods for writing the Java standard</a:t>
                      </a:r>
                    </a:p>
                    <a:p>
                      <a:pPr algn="l"/>
                      <a:r>
                        <a:rPr lang="en-IN" sz="1200" b="0" i="0" u="none" strike="noStrike" baseline="0" dirty="0" smtClean="0">
                          <a:latin typeface="Times New Roman" panose="02020603050405020304" pitchFamily="18" charset="0"/>
                          <a:cs typeface="Times New Roman" panose="02020603050405020304" pitchFamily="18" charset="0"/>
                        </a:rPr>
                        <a:t>data types</a:t>
                      </a:r>
                      <a:endParaRPr lang="en-IN" sz="1200" dirty="0">
                        <a:latin typeface="Times New Roman" panose="02020603050405020304" pitchFamily="18" charset="0"/>
                        <a:cs typeface="Times New Roman" panose="02020603050405020304" pitchFamily="18" charset="0"/>
                      </a:endParaRPr>
                    </a:p>
                  </a:txBody>
                  <a:tcPr/>
                </a:tc>
              </a:tr>
              <a:tr h="370840">
                <a:tc>
                  <a:txBody>
                    <a:bodyPr/>
                    <a:lstStyle/>
                    <a:p>
                      <a:r>
                        <a:rPr lang="en-IN" sz="1200" b="0" i="0" u="none" strike="noStrike" baseline="0" dirty="0" smtClean="0">
                          <a:latin typeface="Times New Roman" panose="02020603050405020304" pitchFamily="18" charset="0"/>
                          <a:cs typeface="Times New Roman" panose="02020603050405020304" pitchFamily="18" charset="0"/>
                        </a:rPr>
                        <a:t>FileInputStream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baseline="0" dirty="0" smtClean="0">
                          <a:latin typeface="Times New Roman" panose="02020603050405020304" pitchFamily="18" charset="0"/>
                          <a:cs typeface="Times New Roman" panose="02020603050405020304" pitchFamily="18" charset="0"/>
                        </a:rPr>
                        <a:t>Input </a:t>
                      </a:r>
                      <a:r>
                        <a:rPr lang="en-IN" sz="1200" b="0" i="0" u="none" strike="noStrike" baseline="0" dirty="0" smtClean="0">
                          <a:latin typeface="Times New Roman" panose="02020603050405020304" pitchFamily="18" charset="0"/>
                          <a:cs typeface="Times New Roman" panose="02020603050405020304" pitchFamily="18" charset="0"/>
                        </a:rPr>
                        <a:t>stream that reads from a file</a:t>
                      </a:r>
                      <a:endParaRPr lang="en-IN" sz="1200" dirty="0">
                        <a:latin typeface="Times New Roman" panose="02020603050405020304" pitchFamily="18" charset="0"/>
                        <a:cs typeface="Times New Roman" panose="02020603050405020304" pitchFamily="18" charset="0"/>
                      </a:endParaRPr>
                    </a:p>
                  </a:txBody>
                  <a:tcPr/>
                </a:tc>
              </a:tr>
              <a:tr h="370840">
                <a:tc>
                  <a:txBody>
                    <a:bodyPr/>
                    <a:lstStyle/>
                    <a:p>
                      <a:r>
                        <a:rPr lang="en-IN" sz="1200" b="0" i="0" u="none" strike="noStrike" baseline="0" dirty="0" smtClean="0">
                          <a:latin typeface="Times New Roman" panose="02020603050405020304" pitchFamily="18" charset="0"/>
                          <a:cs typeface="Times New Roman" panose="02020603050405020304" pitchFamily="18" charset="0"/>
                        </a:rPr>
                        <a:t>FileOutputStream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baseline="0" dirty="0" smtClean="0">
                          <a:latin typeface="Times New Roman" panose="02020603050405020304" pitchFamily="18" charset="0"/>
                          <a:cs typeface="Times New Roman" panose="02020603050405020304" pitchFamily="18" charset="0"/>
                        </a:rPr>
                        <a:t>Output </a:t>
                      </a:r>
                      <a:r>
                        <a:rPr lang="en-IN" sz="1200" b="0" i="0" u="none" strike="noStrike" baseline="0" dirty="0" smtClean="0">
                          <a:latin typeface="Times New Roman" panose="02020603050405020304" pitchFamily="18" charset="0"/>
                          <a:cs typeface="Times New Roman" panose="02020603050405020304" pitchFamily="18" charset="0"/>
                        </a:rPr>
                        <a:t>stream that writes to a file</a:t>
                      </a:r>
                      <a:endParaRPr lang="en-IN" sz="1200" dirty="0">
                        <a:latin typeface="Times New Roman" panose="02020603050405020304" pitchFamily="18" charset="0"/>
                        <a:cs typeface="Times New Roman" panose="02020603050405020304" pitchFamily="18" charset="0"/>
                      </a:endParaRPr>
                    </a:p>
                  </a:txBody>
                  <a:tcPr/>
                </a:tc>
              </a:tr>
              <a:tr h="370840">
                <a:tc>
                  <a:txBody>
                    <a:bodyPr/>
                    <a:lstStyle/>
                    <a:p>
                      <a:r>
                        <a:rPr lang="en-IN" sz="1200" b="0" i="0" u="none" strike="noStrike" baseline="0" dirty="0" smtClean="0">
                          <a:latin typeface="Times New Roman" panose="02020603050405020304" pitchFamily="18" charset="0"/>
                          <a:cs typeface="Times New Roman" panose="02020603050405020304" pitchFamily="18" charset="0"/>
                        </a:rPr>
                        <a:t>FilterInputStream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baseline="0" dirty="0" smtClean="0">
                          <a:latin typeface="Times New Roman" panose="02020603050405020304" pitchFamily="18" charset="0"/>
                          <a:cs typeface="Times New Roman" panose="02020603050405020304" pitchFamily="18" charset="0"/>
                        </a:rPr>
                        <a:t>FilterInputStream Implements InputStream</a:t>
                      </a:r>
                      <a:endParaRPr lang="en-IN" sz="1200" dirty="0">
                        <a:latin typeface="Times New Roman" panose="02020603050405020304" pitchFamily="18" charset="0"/>
                        <a:cs typeface="Times New Roman" panose="02020603050405020304" pitchFamily="18" charset="0"/>
                      </a:endParaRPr>
                    </a:p>
                  </a:txBody>
                  <a:tcPr/>
                </a:tc>
              </a:tr>
              <a:tr h="370840">
                <a:tc>
                  <a:txBody>
                    <a:bodyPr/>
                    <a:lstStyle/>
                    <a:p>
                      <a:r>
                        <a:rPr lang="en-IN" sz="1200" b="0" i="0" u="none" strike="noStrike" baseline="0" dirty="0" smtClean="0">
                          <a:latin typeface="Times New Roman" panose="02020603050405020304" pitchFamily="18" charset="0"/>
                          <a:cs typeface="Times New Roman" panose="02020603050405020304" pitchFamily="18" charset="0"/>
                        </a:rPr>
                        <a:t>FilterOutputStream </a:t>
                      </a:r>
                      <a:r>
                        <a:rPr lang="en-IN" sz="1200" b="0" i="0" u="none" strike="noStrike" baseline="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baseline="0" dirty="0" smtClean="0">
                          <a:latin typeface="Times New Roman" panose="02020603050405020304" pitchFamily="18" charset="0"/>
                          <a:cs typeface="Times New Roman" panose="02020603050405020304" pitchFamily="18" charset="0"/>
                        </a:rPr>
                        <a:t>FilterOutputStream Implements OutputStream</a:t>
                      </a:r>
                      <a:endParaRPr lang="en-IN" sz="1200" dirty="0">
                        <a:latin typeface="Times New Roman" panose="02020603050405020304" pitchFamily="18" charset="0"/>
                        <a:cs typeface="Times New Roman" panose="02020603050405020304" pitchFamily="18" charset="0"/>
                      </a:endParaRPr>
                    </a:p>
                  </a:txBody>
                  <a:tcPr/>
                </a:tc>
              </a:tr>
            </a:tbl>
          </a:graphicData>
        </a:graphic>
      </p:graphicFrame>
      <p:pic>
        <p:nvPicPr>
          <p:cNvPr id="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2710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Character Stream I/O Classes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7866595"/>
              </p:ext>
            </p:extLst>
          </p:nvPr>
        </p:nvGraphicFramePr>
        <p:xfrm>
          <a:off x="838198" y="1825627"/>
          <a:ext cx="10560114" cy="3395223"/>
        </p:xfrm>
        <a:graphic>
          <a:graphicData uri="http://schemas.openxmlformats.org/drawingml/2006/table">
            <a:tbl>
              <a:tblPr firstRow="1" bandRow="1">
                <a:tableStyleId>{5C22544A-7EE6-4342-B048-85BDC9FD1C3A}</a:tableStyleId>
              </a:tblPr>
              <a:tblGrid>
                <a:gridCol w="2593065"/>
                <a:gridCol w="7967049"/>
              </a:tblGrid>
              <a:tr h="377247">
                <a:tc>
                  <a:txBody>
                    <a:bodyPr/>
                    <a:lstStyle/>
                    <a:p>
                      <a:r>
                        <a:rPr lang="en-IN" sz="1400" b="1" i="0" u="none" strike="noStrike" baseline="0" dirty="0" smtClean="0">
                          <a:latin typeface="Times New Roman" panose="02020603050405020304" pitchFamily="18" charset="0"/>
                          <a:cs typeface="Times New Roman" panose="02020603050405020304" pitchFamily="18" charset="0"/>
                        </a:rPr>
                        <a:t>Stream Class </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i="0" u="none" strike="noStrike" baseline="0" dirty="0" smtClean="0">
                          <a:latin typeface="Times New Roman" panose="02020603050405020304" pitchFamily="18" charset="0"/>
                          <a:cs typeface="Times New Roman" panose="02020603050405020304" pitchFamily="18" charset="0"/>
                        </a:rPr>
                        <a:t> Meaning</a:t>
                      </a:r>
                      <a:endParaRPr lang="en-IN" sz="1400" b="1" dirty="0">
                        <a:latin typeface="Times New Roman" panose="02020603050405020304" pitchFamily="18" charset="0"/>
                        <a:cs typeface="Times New Roman" panose="02020603050405020304" pitchFamily="18" charset="0"/>
                      </a:endParaRPr>
                    </a:p>
                  </a:txBody>
                  <a:tcPr/>
                </a:tc>
              </a:tr>
              <a:tr h="377247">
                <a:tc>
                  <a:txBody>
                    <a:bodyPr/>
                    <a:lstStyle/>
                    <a:p>
                      <a:pPr marL="0" algn="l" defTabSz="914400" rtl="0" eaLnBrk="1" latinLnBrk="0" hangingPunct="1"/>
                      <a:r>
                        <a:rPr lang="en-IN" sz="1800" b="0" i="0" u="none" strike="noStrike" kern="1200" baseline="0" dirty="0" smtClean="0">
                          <a:solidFill>
                            <a:schemeClr val="dk1"/>
                          </a:solidFill>
                          <a:latin typeface="+mn-lt"/>
                          <a:ea typeface="+mn-ea"/>
                          <a:cs typeface="+mn-cs"/>
                        </a:rPr>
                        <a:t>BufferedReader</a:t>
                      </a:r>
                      <a:endParaRPr lang="en-IN" sz="1800" b="0" i="0" u="none" strike="noStrike" kern="1200" baseline="0" dirty="0">
                        <a:solidFill>
                          <a:schemeClr val="dk1"/>
                        </a:solidFill>
                        <a:latin typeface="+mn-lt"/>
                        <a:ea typeface="+mn-ea"/>
                        <a:cs typeface="+mn-cs"/>
                      </a:endParaRPr>
                    </a:p>
                  </a:txBody>
                  <a:tcPr/>
                </a:tc>
                <a:tc>
                  <a:txBody>
                    <a:bodyPr/>
                    <a:lstStyle/>
                    <a:p>
                      <a:pPr marL="0" algn="l" defTabSz="914400" rtl="0" eaLnBrk="1" latinLnBrk="0" hangingPunct="1"/>
                      <a:r>
                        <a:rPr lang="en-IN" sz="1800" b="0" i="0" u="none" strike="noStrike" kern="1200" baseline="0" dirty="0" smtClean="0">
                          <a:solidFill>
                            <a:schemeClr val="dk1"/>
                          </a:solidFill>
                          <a:latin typeface="+mn-lt"/>
                          <a:ea typeface="+mn-ea"/>
                          <a:cs typeface="+mn-cs"/>
                        </a:rPr>
                        <a:t>Buffered input character stream</a:t>
                      </a:r>
                      <a:endParaRPr lang="en-IN" sz="1800" b="0" i="0" u="none" strike="noStrike" kern="1200" baseline="0" dirty="0">
                        <a:solidFill>
                          <a:schemeClr val="dk1"/>
                        </a:solidFill>
                        <a:latin typeface="+mn-lt"/>
                        <a:ea typeface="+mn-ea"/>
                        <a:cs typeface="+mn-cs"/>
                      </a:endParaRPr>
                    </a:p>
                  </a:txBody>
                  <a:tcPr/>
                </a:tc>
              </a:tr>
              <a:tr h="377247">
                <a:tc>
                  <a:txBody>
                    <a:bodyPr/>
                    <a:lstStyle/>
                    <a:p>
                      <a:r>
                        <a:rPr lang="en-IN" sz="1800" b="0" i="0" u="none" strike="noStrike" kern="1200" baseline="0" dirty="0" smtClean="0">
                          <a:solidFill>
                            <a:schemeClr val="dk1"/>
                          </a:solidFill>
                          <a:latin typeface="+mn-lt"/>
                          <a:ea typeface="+mn-ea"/>
                          <a:cs typeface="+mn-cs"/>
                        </a:rPr>
                        <a:t>BufferedWriter</a:t>
                      </a:r>
                      <a:endParaRPr lang="en-IN" dirty="0"/>
                    </a:p>
                  </a:txBody>
                  <a:tcPr/>
                </a:tc>
                <a:tc>
                  <a:txBody>
                    <a:bodyPr/>
                    <a:lstStyle/>
                    <a:p>
                      <a:r>
                        <a:rPr lang="en-IN" sz="1800" b="0" i="0" u="none" strike="noStrike" kern="1200" baseline="0" dirty="0" smtClean="0">
                          <a:solidFill>
                            <a:schemeClr val="dk1"/>
                          </a:solidFill>
                          <a:latin typeface="+mn-lt"/>
                          <a:ea typeface="+mn-ea"/>
                          <a:cs typeface="+mn-cs"/>
                        </a:rPr>
                        <a:t>Buffered output character stream</a:t>
                      </a:r>
                      <a:endParaRPr lang="en-IN" dirty="0"/>
                    </a:p>
                  </a:txBody>
                  <a:tcPr/>
                </a:tc>
              </a:tr>
              <a:tr h="377247">
                <a:tc>
                  <a:txBody>
                    <a:bodyPr/>
                    <a:lstStyle/>
                    <a:p>
                      <a:r>
                        <a:rPr lang="en-IN" sz="1800" b="0" i="0" u="none" strike="noStrike" kern="1200" baseline="0" dirty="0" smtClean="0">
                          <a:solidFill>
                            <a:schemeClr val="dk1"/>
                          </a:solidFill>
                          <a:latin typeface="+mn-lt"/>
                          <a:ea typeface="+mn-ea"/>
                          <a:cs typeface="+mn-cs"/>
                        </a:rPr>
                        <a:t>CharArrayReader</a:t>
                      </a:r>
                      <a:endParaRPr lang="en-IN" dirty="0"/>
                    </a:p>
                  </a:txBody>
                  <a:tcPr/>
                </a:tc>
                <a:tc>
                  <a:txBody>
                    <a:bodyPr/>
                    <a:lstStyle/>
                    <a:p>
                      <a:r>
                        <a:rPr lang="en-IN" sz="1800" b="0" i="0" u="none" strike="noStrike" kern="1200" baseline="0" dirty="0" smtClean="0">
                          <a:solidFill>
                            <a:schemeClr val="dk1"/>
                          </a:solidFill>
                          <a:latin typeface="+mn-lt"/>
                          <a:ea typeface="+mn-ea"/>
                          <a:cs typeface="+mn-cs"/>
                        </a:rPr>
                        <a:t>Input stream that reads from a character array</a:t>
                      </a:r>
                      <a:endParaRPr lang="en-IN" dirty="0"/>
                    </a:p>
                  </a:txBody>
                  <a:tcPr/>
                </a:tc>
              </a:tr>
              <a:tr h="377247">
                <a:tc>
                  <a:txBody>
                    <a:bodyPr/>
                    <a:lstStyle/>
                    <a:p>
                      <a:r>
                        <a:rPr lang="en-IN" sz="1800" b="0" i="0" u="none" strike="noStrike" kern="1200" baseline="0" dirty="0" smtClean="0">
                          <a:solidFill>
                            <a:schemeClr val="dk1"/>
                          </a:solidFill>
                          <a:latin typeface="+mn-lt"/>
                          <a:ea typeface="+mn-ea"/>
                          <a:cs typeface="+mn-cs"/>
                        </a:rPr>
                        <a:t>CharArrayWriter</a:t>
                      </a:r>
                      <a:endParaRPr lang="en-IN" dirty="0"/>
                    </a:p>
                  </a:txBody>
                  <a:tcPr/>
                </a:tc>
                <a:tc>
                  <a:txBody>
                    <a:bodyPr/>
                    <a:lstStyle/>
                    <a:p>
                      <a:r>
                        <a:rPr lang="en-IN" sz="1800" b="0" i="0" u="none" strike="noStrike" kern="1200" baseline="0" dirty="0" smtClean="0">
                          <a:solidFill>
                            <a:schemeClr val="dk1"/>
                          </a:solidFill>
                          <a:latin typeface="+mn-lt"/>
                          <a:ea typeface="+mn-ea"/>
                          <a:cs typeface="+mn-cs"/>
                        </a:rPr>
                        <a:t>Output stream that writes to a character array</a:t>
                      </a:r>
                      <a:endParaRPr lang="en-IN" dirty="0"/>
                    </a:p>
                  </a:txBody>
                  <a:tcPr/>
                </a:tc>
              </a:tr>
              <a:tr h="377247">
                <a:tc>
                  <a:txBody>
                    <a:bodyPr/>
                    <a:lstStyle/>
                    <a:p>
                      <a:r>
                        <a:rPr lang="en-IN" sz="1800" b="0" i="0" u="none" strike="noStrike" kern="1200" baseline="0" dirty="0" smtClean="0">
                          <a:solidFill>
                            <a:schemeClr val="dk1"/>
                          </a:solidFill>
                          <a:latin typeface="+mn-lt"/>
                          <a:ea typeface="+mn-ea"/>
                          <a:cs typeface="+mn-cs"/>
                        </a:rPr>
                        <a:t>FileReader</a:t>
                      </a:r>
                      <a:endParaRPr lang="en-IN" dirty="0"/>
                    </a:p>
                  </a:txBody>
                  <a:tcPr/>
                </a:tc>
                <a:tc>
                  <a:txBody>
                    <a:bodyPr/>
                    <a:lstStyle/>
                    <a:p>
                      <a:r>
                        <a:rPr lang="en-IN" sz="1800" b="0" i="0" u="none" strike="noStrike" kern="1200" baseline="0" dirty="0" smtClean="0">
                          <a:solidFill>
                            <a:schemeClr val="dk1"/>
                          </a:solidFill>
                          <a:latin typeface="+mn-lt"/>
                          <a:ea typeface="+mn-ea"/>
                          <a:cs typeface="+mn-cs"/>
                        </a:rPr>
                        <a:t>Input stream that reads from a file</a:t>
                      </a:r>
                      <a:endParaRPr lang="en-IN" dirty="0"/>
                    </a:p>
                  </a:txBody>
                  <a:tcPr/>
                </a:tc>
              </a:tr>
              <a:tr h="377247">
                <a:tc>
                  <a:txBody>
                    <a:bodyPr/>
                    <a:lstStyle/>
                    <a:p>
                      <a:r>
                        <a:rPr lang="en-IN" sz="1800" b="0" i="0" u="none" strike="noStrike" kern="1200" baseline="0" dirty="0" smtClean="0">
                          <a:solidFill>
                            <a:schemeClr val="dk1"/>
                          </a:solidFill>
                          <a:latin typeface="+mn-lt"/>
                          <a:ea typeface="+mn-ea"/>
                          <a:cs typeface="+mn-cs"/>
                        </a:rPr>
                        <a:t>FileWriter</a:t>
                      </a:r>
                      <a:endParaRPr lang="en-IN" dirty="0"/>
                    </a:p>
                  </a:txBody>
                  <a:tcPr/>
                </a:tc>
                <a:tc>
                  <a:txBody>
                    <a:bodyPr/>
                    <a:lstStyle/>
                    <a:p>
                      <a:r>
                        <a:rPr lang="en-IN" sz="1800" b="0" i="0" u="none" strike="noStrike" kern="1200" baseline="0" dirty="0" smtClean="0">
                          <a:solidFill>
                            <a:schemeClr val="dk1"/>
                          </a:solidFill>
                          <a:latin typeface="+mn-lt"/>
                          <a:ea typeface="+mn-ea"/>
                          <a:cs typeface="+mn-cs"/>
                        </a:rPr>
                        <a:t>Output stream that writes to a file</a:t>
                      </a:r>
                      <a:endParaRPr lang="en-IN" dirty="0"/>
                    </a:p>
                  </a:txBody>
                  <a:tcPr/>
                </a:tc>
              </a:tr>
              <a:tr h="377247">
                <a:tc>
                  <a:txBody>
                    <a:bodyPr/>
                    <a:lstStyle/>
                    <a:p>
                      <a:r>
                        <a:rPr lang="en-IN" sz="1800" b="0" i="0" u="none" strike="noStrike" kern="1200" baseline="0" dirty="0" smtClean="0">
                          <a:solidFill>
                            <a:schemeClr val="dk1"/>
                          </a:solidFill>
                          <a:latin typeface="+mn-lt"/>
                          <a:ea typeface="+mn-ea"/>
                          <a:cs typeface="+mn-cs"/>
                        </a:rPr>
                        <a:t>FilterReader</a:t>
                      </a:r>
                      <a:endParaRPr lang="en-IN" dirty="0"/>
                    </a:p>
                  </a:txBody>
                  <a:tcPr/>
                </a:tc>
                <a:tc>
                  <a:txBody>
                    <a:bodyPr/>
                    <a:lstStyle/>
                    <a:p>
                      <a:r>
                        <a:rPr lang="en-IN" sz="1800" b="0" i="0" u="none" strike="noStrike" kern="1200" baseline="0" dirty="0" smtClean="0">
                          <a:solidFill>
                            <a:schemeClr val="dk1"/>
                          </a:solidFill>
                          <a:latin typeface="+mn-lt"/>
                          <a:ea typeface="+mn-ea"/>
                          <a:cs typeface="+mn-cs"/>
                        </a:rPr>
                        <a:t>Filtered reader</a:t>
                      </a:r>
                      <a:endParaRPr lang="en-IN" dirty="0"/>
                    </a:p>
                  </a:txBody>
                  <a:tcPr/>
                </a:tc>
              </a:tr>
              <a:tr h="377247">
                <a:tc>
                  <a:txBody>
                    <a:bodyPr/>
                    <a:lstStyle/>
                    <a:p>
                      <a:r>
                        <a:rPr lang="en-IN" sz="1800" b="0" i="0" u="none" strike="noStrike" kern="1200" baseline="0" dirty="0" smtClean="0">
                          <a:solidFill>
                            <a:schemeClr val="dk1"/>
                          </a:solidFill>
                          <a:latin typeface="+mn-lt"/>
                          <a:ea typeface="+mn-ea"/>
                          <a:cs typeface="+mn-cs"/>
                        </a:rPr>
                        <a:t>FilterWriter</a:t>
                      </a:r>
                      <a:endParaRPr lang="en-IN" dirty="0"/>
                    </a:p>
                  </a:txBody>
                  <a:tcPr/>
                </a:tc>
                <a:tc>
                  <a:txBody>
                    <a:bodyPr/>
                    <a:lstStyle/>
                    <a:p>
                      <a:r>
                        <a:rPr lang="en-IN" sz="1800" b="0" i="0" u="none" strike="noStrike" kern="1200" baseline="0" dirty="0" smtClean="0">
                          <a:solidFill>
                            <a:schemeClr val="dk1"/>
                          </a:solidFill>
                          <a:latin typeface="+mn-lt"/>
                          <a:ea typeface="+mn-ea"/>
                          <a:cs typeface="+mn-cs"/>
                        </a:rPr>
                        <a:t>Filtered writer</a:t>
                      </a:r>
                      <a:endParaRPr lang="en-IN" dirty="0"/>
                    </a:p>
                  </a:txBody>
                  <a:tcPr/>
                </a:tc>
              </a:tr>
            </a:tbl>
          </a:graphicData>
        </a:graphic>
      </p:graphicFrame>
      <p:pic>
        <p:nvPicPr>
          <p:cNvPr id="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0949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Reading Console </a:t>
            </a:r>
            <a:r>
              <a:rPr lang="en-US" b="1" dirty="0" smtClean="0"/>
              <a:t>Input</a:t>
            </a:r>
            <a:endParaRPr lang="en-IN" b="1" dirty="0"/>
          </a:p>
        </p:txBody>
      </p:sp>
      <p:sp>
        <p:nvSpPr>
          <p:cNvPr id="3" name="Content Placeholder 2"/>
          <p:cNvSpPr>
            <a:spLocks noGrp="1"/>
          </p:cNvSpPr>
          <p:nvPr>
            <p:ph idx="1"/>
          </p:nvPr>
        </p:nvSpPr>
        <p:spPr/>
        <p:txBody>
          <a:bodyPr/>
          <a:lstStyle/>
          <a:p>
            <a:pPr marL="0" indent="0" fontAlgn="base">
              <a:buNone/>
            </a:pPr>
            <a:r>
              <a:rPr lang="en-IN" dirty="0">
                <a:latin typeface="Times New Roman" panose="02020603050405020304" pitchFamily="18" charset="0"/>
                <a:cs typeface="Times New Roman" panose="02020603050405020304" pitchFamily="18" charset="0"/>
              </a:rPr>
              <a:t>There are three different ways to read the input from Java Console, they are –</a:t>
            </a:r>
          </a:p>
          <a:p>
            <a:pPr lvl="1" fontAlgn="base"/>
            <a:r>
              <a:rPr lang="en-IN" dirty="0">
                <a:latin typeface="Times New Roman" panose="02020603050405020304" pitchFamily="18" charset="0"/>
                <a:cs typeface="Times New Roman" panose="02020603050405020304" pitchFamily="18" charset="0"/>
              </a:rPr>
              <a:t>Using Java Bufferedreader Class</a:t>
            </a:r>
          </a:p>
          <a:p>
            <a:pPr lvl="1" fontAlgn="base"/>
            <a:r>
              <a:rPr lang="en-IN" dirty="0">
                <a:latin typeface="Times New Roman" panose="02020603050405020304" pitchFamily="18" charset="0"/>
                <a:cs typeface="Times New Roman" panose="02020603050405020304" pitchFamily="18" charset="0"/>
              </a:rPr>
              <a:t>Scanner Class in Java</a:t>
            </a:r>
          </a:p>
          <a:p>
            <a:pPr lvl="1" fontAlgn="base"/>
            <a:r>
              <a:rPr lang="en-IN" dirty="0">
                <a:latin typeface="Times New Roman" panose="02020603050405020304" pitchFamily="18" charset="0"/>
                <a:cs typeface="Times New Roman" panose="02020603050405020304" pitchFamily="18" charset="0"/>
              </a:rPr>
              <a:t>Console Class in Java</a:t>
            </a: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5802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595"/>
          </a:xfrm>
        </p:spPr>
        <p:txBody>
          <a:bodyPr>
            <a:normAutofit fontScale="90000"/>
          </a:bodyPr>
          <a:lstStyle/>
          <a:p>
            <a:pPr fontAlgn="base"/>
            <a:r>
              <a:rPr lang="en-IN" dirty="0"/>
              <a:t> </a:t>
            </a:r>
            <a:r>
              <a:rPr lang="en-IN" b="1" dirty="0"/>
              <a:t>Java Bufferedreader Class</a:t>
            </a:r>
          </a:p>
        </p:txBody>
      </p:sp>
      <p:sp>
        <p:nvSpPr>
          <p:cNvPr id="3" name="Content Placeholder 2"/>
          <p:cNvSpPr>
            <a:spLocks noGrp="1"/>
          </p:cNvSpPr>
          <p:nvPr>
            <p:ph idx="1"/>
          </p:nvPr>
        </p:nvSpPr>
        <p:spPr>
          <a:xfrm>
            <a:off x="838199" y="1131684"/>
            <a:ext cx="11239123" cy="5045279"/>
          </a:xfrm>
        </p:spPr>
        <p:txBody>
          <a:bodyPr>
            <a:normAutofit fontScale="25000" lnSpcReduction="20000"/>
          </a:bodyPr>
          <a:lstStyle/>
          <a:p>
            <a:pPr algn="just">
              <a:lnSpc>
                <a:spcPct val="170000"/>
              </a:lnSpc>
            </a:pPr>
            <a:r>
              <a:rPr lang="en-IN" sz="7200" dirty="0">
                <a:solidFill>
                  <a:srgbClr val="333333"/>
                </a:solidFill>
                <a:latin typeface="Times New Roman" panose="02020603050405020304" pitchFamily="18" charset="0"/>
                <a:cs typeface="Times New Roman" panose="02020603050405020304" pitchFamily="18" charset="0"/>
              </a:rPr>
              <a:t>Java BufferedReader class is used to read the text from a character-based input stream. It can be used to read data line by line by readLine() method. It makes the performance fast. It inherits Reader class.</a:t>
            </a:r>
          </a:p>
          <a:p>
            <a:pPr algn="just">
              <a:lnSpc>
                <a:spcPct val="170000"/>
              </a:lnSpc>
            </a:pPr>
            <a:r>
              <a:rPr lang="en-IN" sz="7200" b="1" u="sng" dirty="0" smtClean="0">
                <a:latin typeface="Times New Roman" panose="02020603050405020304" pitchFamily="18" charset="0"/>
                <a:cs typeface="Times New Roman" panose="02020603050405020304" pitchFamily="18" charset="0"/>
              </a:rPr>
              <a:t>Example:</a:t>
            </a:r>
          </a:p>
          <a:p>
            <a:pPr marL="0" indent="0" fontAlgn="base">
              <a:lnSpc>
                <a:spcPct val="170000"/>
              </a:lnSpc>
              <a:buNone/>
            </a:pPr>
            <a:r>
              <a:rPr lang="en-IN" sz="7200" dirty="0" smtClean="0">
                <a:latin typeface="Times New Roman" panose="02020603050405020304" pitchFamily="18" charset="0"/>
                <a:cs typeface="Times New Roman" panose="02020603050405020304" pitchFamily="18" charset="0"/>
              </a:rPr>
              <a:t>import </a:t>
            </a:r>
            <a:r>
              <a:rPr lang="en-IN" sz="7200" dirty="0">
                <a:latin typeface="Times New Roman" panose="02020603050405020304" pitchFamily="18" charset="0"/>
                <a:cs typeface="Times New Roman" panose="02020603050405020304" pitchFamily="18" charset="0"/>
              </a:rPr>
              <a:t>java.io.BufferedReader;</a:t>
            </a:r>
          </a:p>
          <a:p>
            <a:pPr marL="0" indent="0" fontAlgn="base">
              <a:buNone/>
            </a:pPr>
            <a:r>
              <a:rPr lang="en-IN" sz="7200" dirty="0">
                <a:latin typeface="Times New Roman" panose="02020603050405020304" pitchFamily="18" charset="0"/>
                <a:cs typeface="Times New Roman" panose="02020603050405020304" pitchFamily="18" charset="0"/>
              </a:rPr>
              <a:t>import java.io.IOException;</a:t>
            </a:r>
          </a:p>
          <a:p>
            <a:pPr marL="0" indent="0" fontAlgn="base">
              <a:buNone/>
            </a:pPr>
            <a:r>
              <a:rPr lang="en-IN" sz="7200" dirty="0">
                <a:latin typeface="Times New Roman" panose="02020603050405020304" pitchFamily="18" charset="0"/>
                <a:cs typeface="Times New Roman" panose="02020603050405020304" pitchFamily="18" charset="0"/>
              </a:rPr>
              <a:t>import java.io.InputStreamReader;</a:t>
            </a:r>
          </a:p>
          <a:p>
            <a:pPr marL="0" indent="0" fontAlgn="base">
              <a:buNone/>
            </a:pPr>
            <a:r>
              <a:rPr lang="en-IN" sz="7200" dirty="0">
                <a:latin typeface="Times New Roman" panose="02020603050405020304" pitchFamily="18" charset="0"/>
                <a:cs typeface="Times New Roman" panose="02020603050405020304" pitchFamily="18" charset="0"/>
              </a:rPr>
              <a:t>public </a:t>
            </a:r>
            <a:r>
              <a:rPr lang="en-IN" sz="7200" b="1" dirty="0">
                <a:latin typeface="Times New Roman" panose="02020603050405020304" pitchFamily="18" charset="0"/>
                <a:cs typeface="Times New Roman" panose="02020603050405020304" pitchFamily="18" charset="0"/>
              </a:rPr>
              <a:t>class</a:t>
            </a:r>
            <a:r>
              <a:rPr lang="en-IN" sz="7200" dirty="0">
                <a:latin typeface="Times New Roman" panose="02020603050405020304" pitchFamily="18" charset="0"/>
                <a:cs typeface="Times New Roman" panose="02020603050405020304" pitchFamily="18" charset="0"/>
              </a:rPr>
              <a:t> Test</a:t>
            </a:r>
          </a:p>
          <a:p>
            <a:pPr marL="0" indent="0" fontAlgn="base">
              <a:buNone/>
            </a:pPr>
            <a:r>
              <a:rPr lang="en-IN" sz="7200" dirty="0">
                <a:latin typeface="Times New Roman" panose="02020603050405020304" pitchFamily="18" charset="0"/>
                <a:cs typeface="Times New Roman" panose="02020603050405020304" pitchFamily="18" charset="0"/>
              </a:rPr>
              <a:t>{</a:t>
            </a:r>
          </a:p>
          <a:p>
            <a:pPr marL="0" indent="0" fontAlgn="base">
              <a:buNone/>
            </a:pPr>
            <a:r>
              <a:rPr lang="en-IN" sz="7200" dirty="0">
                <a:latin typeface="Times New Roman" panose="02020603050405020304" pitchFamily="18" charset="0"/>
                <a:cs typeface="Times New Roman" panose="02020603050405020304" pitchFamily="18" charset="0"/>
              </a:rPr>
              <a:t>public static </a:t>
            </a:r>
            <a:r>
              <a:rPr lang="en-IN" sz="7200" b="1" dirty="0">
                <a:latin typeface="Times New Roman" panose="02020603050405020304" pitchFamily="18" charset="0"/>
                <a:cs typeface="Times New Roman" panose="02020603050405020304" pitchFamily="18" charset="0"/>
              </a:rPr>
              <a:t>void</a:t>
            </a:r>
            <a:r>
              <a:rPr lang="en-IN" sz="7200" dirty="0">
                <a:latin typeface="Times New Roman" panose="02020603050405020304" pitchFamily="18" charset="0"/>
                <a:cs typeface="Times New Roman" panose="02020603050405020304" pitchFamily="18" charset="0"/>
              </a:rPr>
              <a:t> main(String[] args) throws IOException</a:t>
            </a:r>
          </a:p>
          <a:p>
            <a:pPr marL="0" indent="0" fontAlgn="base">
              <a:buNone/>
            </a:pPr>
            <a:r>
              <a:rPr lang="en-IN" sz="7200" dirty="0">
                <a:latin typeface="Times New Roman" panose="02020603050405020304" pitchFamily="18" charset="0"/>
                <a:cs typeface="Times New Roman" panose="02020603050405020304" pitchFamily="18" charset="0"/>
              </a:rPr>
              <a:t>{</a:t>
            </a:r>
          </a:p>
          <a:p>
            <a:pPr marL="0" indent="0" fontAlgn="base">
              <a:buNone/>
            </a:pPr>
            <a:r>
              <a:rPr lang="en-IN" sz="7200" dirty="0">
                <a:latin typeface="Times New Roman" panose="02020603050405020304" pitchFamily="18" charset="0"/>
                <a:cs typeface="Times New Roman" panose="02020603050405020304" pitchFamily="18" charset="0"/>
              </a:rPr>
              <a:t>BufferedReader reader =</a:t>
            </a:r>
          </a:p>
          <a:p>
            <a:pPr marL="0" indent="0" fontAlgn="base">
              <a:buNone/>
            </a:pPr>
            <a:r>
              <a:rPr lang="en-IN" sz="7200" b="1" dirty="0">
                <a:latin typeface="Times New Roman" panose="02020603050405020304" pitchFamily="18" charset="0"/>
                <a:cs typeface="Times New Roman" panose="02020603050405020304" pitchFamily="18" charset="0"/>
              </a:rPr>
              <a:t>new</a:t>
            </a:r>
            <a:r>
              <a:rPr lang="en-IN" sz="7200" dirty="0">
                <a:latin typeface="Times New Roman" panose="02020603050405020304" pitchFamily="18" charset="0"/>
                <a:cs typeface="Times New Roman" panose="02020603050405020304" pitchFamily="18" charset="0"/>
              </a:rPr>
              <a:t> BufferedReader(</a:t>
            </a:r>
            <a:r>
              <a:rPr lang="en-IN" sz="7200" b="1" dirty="0">
                <a:latin typeface="Times New Roman" panose="02020603050405020304" pitchFamily="18" charset="0"/>
                <a:cs typeface="Times New Roman" panose="02020603050405020304" pitchFamily="18" charset="0"/>
              </a:rPr>
              <a:t>new</a:t>
            </a:r>
            <a:r>
              <a:rPr lang="en-IN" sz="7200" dirty="0">
                <a:latin typeface="Times New Roman" panose="02020603050405020304" pitchFamily="18" charset="0"/>
                <a:cs typeface="Times New Roman" panose="02020603050405020304" pitchFamily="18" charset="0"/>
              </a:rPr>
              <a:t> InputStreamReader(System.in));</a:t>
            </a:r>
          </a:p>
          <a:p>
            <a:pPr marL="0" indent="0" fontAlgn="base">
              <a:buNone/>
            </a:pPr>
            <a:r>
              <a:rPr lang="en-IN" sz="7200" dirty="0">
                <a:latin typeface="Times New Roman" panose="02020603050405020304" pitchFamily="18" charset="0"/>
                <a:cs typeface="Times New Roman" panose="02020603050405020304" pitchFamily="18" charset="0"/>
              </a:rPr>
              <a:t>String name = reader.readLine();</a:t>
            </a:r>
          </a:p>
          <a:p>
            <a:pPr marL="0" indent="0" fontAlgn="base">
              <a:buNone/>
            </a:pPr>
            <a:r>
              <a:rPr lang="en-IN" sz="7200" dirty="0">
                <a:latin typeface="Times New Roman" panose="02020603050405020304" pitchFamily="18" charset="0"/>
                <a:cs typeface="Times New Roman" panose="02020603050405020304" pitchFamily="18" charset="0"/>
              </a:rPr>
              <a:t>System.out.println(name); </a:t>
            </a:r>
          </a:p>
          <a:p>
            <a:pPr marL="0" indent="0" fontAlgn="base">
              <a:buNone/>
            </a:pPr>
            <a:r>
              <a:rPr lang="en-IN" sz="7200" dirty="0">
                <a:latin typeface="Times New Roman" panose="02020603050405020304" pitchFamily="18" charset="0"/>
                <a:cs typeface="Times New Roman" panose="02020603050405020304" pitchFamily="18" charset="0"/>
              </a:rPr>
              <a:t>}</a:t>
            </a:r>
          </a:p>
          <a:p>
            <a:pPr marL="0" indent="0" fontAlgn="base">
              <a:buNone/>
            </a:pPr>
            <a:r>
              <a:rPr lang="en-IN" sz="7200"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956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Reading </a:t>
            </a:r>
            <a:r>
              <a:rPr lang="en-IN" b="1" dirty="0" smtClean="0"/>
              <a:t>Character</a:t>
            </a:r>
            <a:endParaRPr lang="en-IN" dirty="0"/>
          </a:p>
        </p:txBody>
      </p:sp>
      <p:sp>
        <p:nvSpPr>
          <p:cNvPr id="3" name="Content Placeholder 2"/>
          <p:cNvSpPr>
            <a:spLocks noGrp="1"/>
          </p:cNvSpPr>
          <p:nvPr>
            <p:ph idx="1"/>
          </p:nvPr>
        </p:nvSpPr>
        <p:spPr/>
        <p:txBody>
          <a:bodyPr/>
          <a:lstStyle/>
          <a:p>
            <a:r>
              <a:rPr lang="en-IN" dirty="0"/>
              <a:t>To read a character from a </a:t>
            </a:r>
            <a:r>
              <a:rPr lang="en-IN" b="1" dirty="0"/>
              <a:t>BufferedReader</a:t>
            </a:r>
            <a:r>
              <a:rPr lang="en-IN" dirty="0"/>
              <a:t>, use </a:t>
            </a:r>
            <a:r>
              <a:rPr lang="en-IN" b="1" dirty="0"/>
              <a:t>read( )</a:t>
            </a:r>
            <a:r>
              <a:rPr lang="en-IN" dirty="0"/>
              <a:t>. The version of </a:t>
            </a:r>
            <a:r>
              <a:rPr lang="en-IN" b="1" dirty="0"/>
              <a:t>read( ) </a:t>
            </a:r>
            <a:r>
              <a:rPr lang="en-IN" dirty="0"/>
              <a:t>that we </a:t>
            </a:r>
            <a:r>
              <a:rPr lang="en-IN" dirty="0" smtClean="0"/>
              <a:t>will be </a:t>
            </a:r>
            <a:r>
              <a:rPr lang="en-IN" dirty="0"/>
              <a:t>using is</a:t>
            </a:r>
          </a:p>
          <a:p>
            <a:r>
              <a:rPr lang="en-IN" dirty="0"/>
              <a:t>int read( ) throws </a:t>
            </a:r>
            <a:r>
              <a:rPr lang="en-IN" dirty="0" smtClean="0"/>
              <a:t>IOException</a:t>
            </a:r>
          </a:p>
          <a:p>
            <a:r>
              <a:rPr lang="en-IN" dirty="0" smtClean="0"/>
              <a:t>Example:</a:t>
            </a:r>
            <a:r>
              <a:rPr lang="en-IN" dirty="0" smtClean="0">
                <a:hlinkClick r:id="rId2" action="ppaction://hlinkfile"/>
              </a:rPr>
              <a:t>reading_char.docx</a:t>
            </a:r>
            <a:endParaRPr lang="en-IN" dirty="0"/>
          </a:p>
        </p:txBody>
      </p:sp>
      <p:pic>
        <p:nvPicPr>
          <p:cNvPr id="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095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0A7084F-FF09-47E1-A34B-1536B624A7C9}"/>
              </a:ext>
            </a:extLst>
          </p:cNvPr>
          <p:cNvSpPr>
            <a:spLocks noGrp="1"/>
          </p:cNvSpPr>
          <p:nvPr>
            <p:ph type="ftr" sz="quarter" idx="11"/>
          </p:nvPr>
        </p:nvSpPr>
        <p:spPr/>
        <p:txBody>
          <a:bodyPr/>
          <a:lstStyle/>
          <a:p>
            <a:pPr>
              <a:defRPr/>
            </a:pPr>
            <a:endParaRPr lang="en-US"/>
          </a:p>
        </p:txBody>
      </p:sp>
      <p:sp>
        <p:nvSpPr>
          <p:cNvPr id="3" name="Slide Number Placeholder 2">
            <a:extLst>
              <a:ext uri="{FF2B5EF4-FFF2-40B4-BE49-F238E27FC236}">
                <a16:creationId xmlns="" xmlns:a16="http://schemas.microsoft.com/office/drawing/2014/main" id="{EAF1DC80-3AFB-44AB-A46B-C0911254FB3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C5EE7F-7780-46C2-B372-AFCBC32A2125}" type="slidenum">
              <a:rPr lang="en-US" altLang="en-US">
                <a:solidFill>
                  <a:srgbClr val="B5A788"/>
                </a:solidFill>
              </a:rPr>
              <a:pPr eaLnBrk="1" hangingPunct="1"/>
              <a:t>2</a:t>
            </a:fld>
            <a:endParaRPr lang="en-US" altLang="en-US">
              <a:solidFill>
                <a:srgbClr val="B5A788"/>
              </a:solidFill>
            </a:endParaRPr>
          </a:p>
        </p:txBody>
      </p:sp>
      <p:sp>
        <p:nvSpPr>
          <p:cNvPr id="2053" name="Rectangle 2">
            <a:extLst>
              <a:ext uri="{FF2B5EF4-FFF2-40B4-BE49-F238E27FC236}">
                <a16:creationId xmlns="" xmlns:a16="http://schemas.microsoft.com/office/drawing/2014/main" id="{6178134C-C4B0-4FF0-87B1-255CBC81155C}"/>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2050" name="Object 2">
            <a:extLst>
              <a:ext uri="{FF2B5EF4-FFF2-40B4-BE49-F238E27FC236}">
                <a16:creationId xmlns="" xmlns:a16="http://schemas.microsoft.com/office/drawing/2014/main" id="{5C982188-4797-4781-98EC-E03F68D58FD5}"/>
              </a:ext>
            </a:extLst>
          </p:cNvPr>
          <p:cNvGraphicFramePr>
            <a:graphicFrameLocks noChangeAspect="1"/>
          </p:cNvGraphicFramePr>
          <p:nvPr>
            <p:extLst/>
          </p:nvPr>
        </p:nvGraphicFramePr>
        <p:xfrm>
          <a:off x="262549" y="1"/>
          <a:ext cx="11751399" cy="6842125"/>
        </p:xfrm>
        <a:graphic>
          <a:graphicData uri="http://schemas.openxmlformats.org/presentationml/2006/ole">
            <mc:AlternateContent xmlns:mc="http://schemas.openxmlformats.org/markup-compatibility/2006">
              <mc:Choice xmlns:v="urn:schemas-microsoft-com:vml" Requires="v">
                <p:oleObj spid="_x0000_s2078" name="Slide" r:id="rId3" imgW="2490047" imgH="1868555" progId="PowerPoint.Slide.12">
                  <p:embed/>
                </p:oleObj>
              </mc:Choice>
              <mc:Fallback>
                <p:oleObj name="Slide" r:id="rId3" imgW="2490047" imgH="1868555" progId="PowerPoint.Slide.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549" y="1"/>
                        <a:ext cx="11751399" cy="6842125"/>
                      </a:xfrm>
                      <a:prstGeom prst="rect">
                        <a:avLst/>
                      </a:prstGeom>
                      <a:noFill/>
                      <a:extLst/>
                    </p:spPr>
                  </p:pic>
                </p:oleObj>
              </mc:Fallback>
            </mc:AlternateContent>
          </a:graphicData>
        </a:graphic>
      </p:graphicFrame>
    </p:spTree>
    <p:extLst>
      <p:ext uri="{BB962C8B-B14F-4D97-AF65-F5344CB8AC3E}">
        <p14:creationId xmlns:p14="http://schemas.microsoft.com/office/powerpoint/2010/main" val="3362851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Reading Strings</a:t>
            </a:r>
            <a:endParaRPr lang="en-IN" dirty="0"/>
          </a:p>
        </p:txBody>
      </p:sp>
      <p:sp>
        <p:nvSpPr>
          <p:cNvPr id="3" name="Content Placeholder 2"/>
          <p:cNvSpPr>
            <a:spLocks noGrp="1"/>
          </p:cNvSpPr>
          <p:nvPr>
            <p:ph idx="1"/>
          </p:nvPr>
        </p:nvSpPr>
        <p:spPr/>
        <p:txBody>
          <a:bodyPr/>
          <a:lstStyle/>
          <a:p>
            <a:r>
              <a:rPr lang="en-IN" dirty="0"/>
              <a:t>To read a string from the keyboard, use the version of </a:t>
            </a:r>
            <a:r>
              <a:rPr lang="en-IN" b="1" dirty="0"/>
              <a:t>readLine( ) </a:t>
            </a:r>
            <a:r>
              <a:rPr lang="en-IN" dirty="0"/>
              <a:t>that is a member of the</a:t>
            </a:r>
          </a:p>
          <a:p>
            <a:r>
              <a:rPr lang="en-IN" b="1" dirty="0"/>
              <a:t>BufferedReader </a:t>
            </a:r>
            <a:r>
              <a:rPr lang="en-IN" dirty="0"/>
              <a:t>class. Its general form is shown here:</a:t>
            </a:r>
          </a:p>
          <a:p>
            <a:r>
              <a:rPr lang="en-IN" dirty="0"/>
              <a:t>String readLine( ) throws </a:t>
            </a:r>
            <a:r>
              <a:rPr lang="en-IN" dirty="0" smtClean="0"/>
              <a:t>IOException</a:t>
            </a:r>
          </a:p>
          <a:p>
            <a:r>
              <a:rPr lang="en-IN" dirty="0" smtClean="0"/>
              <a:t>Example: </a:t>
            </a:r>
            <a:r>
              <a:rPr lang="en-IN" dirty="0" smtClean="0">
                <a:hlinkClick r:id="rId2" action="ppaction://hlinkfile"/>
              </a:rPr>
              <a:t>read_string.docx</a:t>
            </a:r>
            <a:endParaRPr lang="en-IN" dirty="0"/>
          </a:p>
        </p:txBody>
      </p:sp>
      <p:pic>
        <p:nvPicPr>
          <p:cNvPr id="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720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8986"/>
          </a:xfrm>
        </p:spPr>
        <p:txBody>
          <a:bodyPr/>
          <a:lstStyle/>
          <a:p>
            <a:pPr fontAlgn="base"/>
            <a:r>
              <a:rPr lang="en-IN" b="1" dirty="0"/>
              <a:t>Scanner Class in Java</a:t>
            </a:r>
          </a:p>
        </p:txBody>
      </p:sp>
      <p:sp>
        <p:nvSpPr>
          <p:cNvPr id="3" name="Content Placeholder 2"/>
          <p:cNvSpPr>
            <a:spLocks noGrp="1"/>
          </p:cNvSpPr>
          <p:nvPr>
            <p:ph idx="1"/>
          </p:nvPr>
        </p:nvSpPr>
        <p:spPr>
          <a:xfrm>
            <a:off x="838200" y="1077362"/>
            <a:ext cx="10515600" cy="5099601"/>
          </a:xfrm>
        </p:spPr>
        <p:txBody>
          <a:bodyPr/>
          <a:lstStyle/>
          <a:p>
            <a:r>
              <a:rPr lang="en-IN" dirty="0">
                <a:latin typeface="Times New Roman" panose="02020603050405020304" pitchFamily="18" charset="0"/>
                <a:cs typeface="Times New Roman" panose="02020603050405020304" pitchFamily="18" charset="0"/>
              </a:rPr>
              <a:t>The Scanner class provides various methods for easing the way we get input from the console.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Scanner </a:t>
            </a:r>
            <a:r>
              <a:rPr lang="en-IN" dirty="0">
                <a:latin typeface="Times New Roman" panose="02020603050405020304" pitchFamily="18" charset="0"/>
                <a:cs typeface="Times New Roman" panose="02020603050405020304" pitchFamily="18" charset="0"/>
              </a:rPr>
              <a:t>class is defined in </a:t>
            </a:r>
            <a:r>
              <a:rPr lang="en-IN" b="1" dirty="0">
                <a:latin typeface="Times New Roman" panose="02020603050405020304" pitchFamily="18" charset="0"/>
                <a:cs typeface="Times New Roman" panose="02020603050405020304" pitchFamily="18" charset="0"/>
              </a:rPr>
              <a:t>java.util</a:t>
            </a:r>
            <a:r>
              <a:rPr lang="en-IN" dirty="0">
                <a:latin typeface="Times New Roman" panose="02020603050405020304" pitchFamily="18" charset="0"/>
                <a:cs typeface="Times New Roman" panose="02020603050405020304" pitchFamily="18" charset="0"/>
              </a:rPr>
              <a:t> so you need to import this first.</a:t>
            </a:r>
          </a:p>
          <a:p>
            <a:r>
              <a:rPr lang="en-IN" dirty="0">
                <a:latin typeface="Times New Roman" panose="02020603050405020304" pitchFamily="18" charset="0"/>
                <a:cs typeface="Times New Roman" panose="02020603050405020304" pitchFamily="18" charset="0"/>
              </a:rPr>
              <a:t>The Scanner also uses System.in and its syntax is as follows:</a:t>
            </a:r>
          </a:p>
          <a:p>
            <a:r>
              <a:rPr lang="en-IN" dirty="0">
                <a:latin typeface="Times New Roman" panose="02020603050405020304" pitchFamily="18" charset="0"/>
                <a:cs typeface="Times New Roman" panose="02020603050405020304" pitchFamily="18" charset="0"/>
              </a:rPr>
              <a:t>Scanner obj_name = new Scanner (System.in</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Some methods of scanner class are as follows</a:t>
            </a:r>
          </a:p>
          <a:p>
            <a:pPr lvl="1"/>
            <a:r>
              <a:rPr lang="en-IN" dirty="0">
                <a:latin typeface="Times New Roman" panose="02020603050405020304" pitchFamily="18" charset="0"/>
                <a:cs typeface="Times New Roman" panose="02020603050405020304" pitchFamily="18" charset="0"/>
              </a:rPr>
              <a:t>next</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It reads the next token as a String</a:t>
            </a:r>
            <a:r>
              <a:rPr lang="en-IN" dirty="0" smtClean="0">
                <a:latin typeface="Times New Roman" panose="02020603050405020304" pitchFamily="18" charset="0"/>
                <a:cs typeface="Times New Roman" panose="02020603050405020304" pitchFamily="18" charset="0"/>
              </a:rPr>
              <a:t>.</a:t>
            </a:r>
          </a:p>
          <a:p>
            <a:pPr lvl="1"/>
            <a:r>
              <a:rPr lang="en-IN" dirty="0">
                <a:latin typeface="Times New Roman" panose="02020603050405020304" pitchFamily="18" charset="0"/>
                <a:cs typeface="Times New Roman" panose="02020603050405020304" pitchFamily="18" charset="0"/>
              </a:rPr>
              <a:t>nextLine</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It reads the next input line as a String</a:t>
            </a:r>
            <a:r>
              <a:rPr lang="en-IN" dirty="0" smtClean="0">
                <a:latin typeface="Times New Roman" panose="02020603050405020304" pitchFamily="18" charset="0"/>
                <a:cs typeface="Times New Roman" panose="02020603050405020304" pitchFamily="18" charset="0"/>
              </a:rPr>
              <a:t>.</a:t>
            </a:r>
          </a:p>
          <a:p>
            <a:pPr lvl="1"/>
            <a:r>
              <a:rPr lang="en-IN" dirty="0">
                <a:latin typeface="Times New Roman" panose="02020603050405020304" pitchFamily="18" charset="0"/>
                <a:cs typeface="Times New Roman" panose="02020603050405020304" pitchFamily="18" charset="0"/>
              </a:rPr>
              <a:t>nextInt</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It reads the next input value as an </a:t>
            </a:r>
            <a:r>
              <a:rPr lang="en-IN" dirty="0" smtClean="0">
                <a:latin typeface="Times New Roman" panose="02020603050405020304" pitchFamily="18" charset="0"/>
                <a:cs typeface="Times New Roman" panose="02020603050405020304" pitchFamily="18" charset="0"/>
              </a:rPr>
              <a:t>integer.</a:t>
            </a:r>
          </a:p>
          <a:p>
            <a:pPr lvl="1"/>
            <a:r>
              <a:rPr lang="en-IN" dirty="0">
                <a:latin typeface="Times New Roman" panose="02020603050405020304" pitchFamily="18" charset="0"/>
                <a:cs typeface="Times New Roman" panose="02020603050405020304" pitchFamily="18" charset="0"/>
              </a:rPr>
              <a:t>nextDouble</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It reads the next input value as a double value.</a:t>
            </a: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1679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5200"/>
          </a:xfrm>
        </p:spPr>
        <p:txBody>
          <a:bodyPr/>
          <a:lstStyle/>
          <a:p>
            <a:r>
              <a:rPr lang="en-IN" b="1" dirty="0" smtClean="0"/>
              <a:t>Example of scanner class in java</a:t>
            </a:r>
            <a:endParaRPr lang="en-IN" b="1" dirty="0"/>
          </a:p>
        </p:txBody>
      </p:sp>
      <p:sp>
        <p:nvSpPr>
          <p:cNvPr id="3" name="Content Placeholder 2"/>
          <p:cNvSpPr>
            <a:spLocks noGrp="1"/>
          </p:cNvSpPr>
          <p:nvPr>
            <p:ph idx="1"/>
          </p:nvPr>
        </p:nvSpPr>
        <p:spPr>
          <a:xfrm>
            <a:off x="838200" y="1240326"/>
            <a:ext cx="10515600" cy="4936637"/>
          </a:xfrm>
        </p:spPr>
        <p:txBody>
          <a:bodyPr>
            <a:normAutofit fontScale="70000" lnSpcReduction="20000"/>
          </a:bodyPr>
          <a:lstStyle/>
          <a:p>
            <a:pPr marL="0" indent="0" fontAlgn="base">
              <a:buNone/>
            </a:pPr>
            <a:r>
              <a:rPr lang="en-IN" dirty="0">
                <a:latin typeface="Times New Roman" panose="02020603050405020304" pitchFamily="18" charset="0"/>
                <a:cs typeface="Times New Roman" panose="02020603050405020304" pitchFamily="18" charset="0"/>
              </a:rPr>
              <a:t>import java.util.Scanner;</a:t>
            </a:r>
          </a:p>
          <a:p>
            <a:pPr marL="0" indent="0" fontAlgn="base">
              <a:buNone/>
            </a:pPr>
            <a:r>
              <a:rPr lang="en-IN" b="1" dirty="0">
                <a:latin typeface="Times New Roman" panose="02020603050405020304" pitchFamily="18" charset="0"/>
                <a:cs typeface="Times New Roman" panose="02020603050405020304" pitchFamily="18" charset="0"/>
              </a:rPr>
              <a:t>class</a:t>
            </a:r>
            <a:r>
              <a:rPr lang="en-IN" dirty="0">
                <a:latin typeface="Times New Roman" panose="02020603050405020304" pitchFamily="18" charset="0"/>
                <a:cs typeface="Times New Roman" panose="02020603050405020304" pitchFamily="18" charset="0"/>
              </a:rPr>
              <a:t> GetInputFromUser</a:t>
            </a:r>
          </a:p>
          <a:p>
            <a:pPr marL="0" indent="0" fontAlgn="base">
              <a:buNone/>
            </a:pPr>
            <a:r>
              <a:rPr lang="en-IN" dirty="0">
                <a:latin typeface="Times New Roman" panose="02020603050405020304" pitchFamily="18" charset="0"/>
                <a:cs typeface="Times New Roman" panose="02020603050405020304" pitchFamily="18" charset="0"/>
              </a:rPr>
              <a:t>{</a:t>
            </a:r>
          </a:p>
          <a:p>
            <a:pPr marL="0" indent="0" fontAlgn="base">
              <a:buNone/>
            </a:pPr>
            <a:r>
              <a:rPr lang="en-IN" dirty="0">
                <a:latin typeface="Times New Roman" panose="02020603050405020304" pitchFamily="18" charset="0"/>
                <a:cs typeface="Times New Roman" panose="02020603050405020304" pitchFamily="18" charset="0"/>
              </a:rPr>
              <a:t>public static </a:t>
            </a:r>
            <a:r>
              <a:rPr lang="en-IN" b="1" dirty="0">
                <a:latin typeface="Times New Roman" panose="02020603050405020304" pitchFamily="18" charset="0"/>
                <a:cs typeface="Times New Roman" panose="02020603050405020304" pitchFamily="18" charset="0"/>
              </a:rPr>
              <a:t>void</a:t>
            </a:r>
            <a:r>
              <a:rPr lang="en-IN" dirty="0">
                <a:latin typeface="Times New Roman" panose="02020603050405020304" pitchFamily="18" charset="0"/>
                <a:cs typeface="Times New Roman" panose="02020603050405020304" pitchFamily="18" charset="0"/>
              </a:rPr>
              <a:t> main(String args[])</a:t>
            </a:r>
          </a:p>
          <a:p>
            <a:pPr marL="0" indent="0" fontAlgn="base">
              <a:buNone/>
            </a:pPr>
            <a:r>
              <a:rPr lang="en-IN" dirty="0">
                <a:latin typeface="Times New Roman" panose="02020603050405020304" pitchFamily="18" charset="0"/>
                <a:cs typeface="Times New Roman" panose="02020603050405020304" pitchFamily="18" charset="0"/>
              </a:rPr>
              <a:t>{</a:t>
            </a:r>
          </a:p>
          <a:p>
            <a:pPr marL="0" indent="0" fontAlgn="base">
              <a:buNone/>
            </a:pPr>
            <a:r>
              <a:rPr lang="en-IN" dirty="0">
                <a:latin typeface="Times New Roman" panose="02020603050405020304" pitchFamily="18" charset="0"/>
                <a:cs typeface="Times New Roman" panose="02020603050405020304" pitchFamily="18" charset="0"/>
              </a:rPr>
              <a:t>Scanner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 </a:t>
            </a:r>
            <a:r>
              <a:rPr lang="en-IN" b="1" dirty="0">
                <a:latin typeface="Times New Roman" panose="02020603050405020304" pitchFamily="18" charset="0"/>
                <a:cs typeface="Times New Roman" panose="02020603050405020304" pitchFamily="18" charset="0"/>
              </a:rPr>
              <a:t>new</a:t>
            </a:r>
            <a:r>
              <a:rPr lang="en-IN" dirty="0">
                <a:latin typeface="Times New Roman" panose="02020603050405020304" pitchFamily="18" charset="0"/>
                <a:cs typeface="Times New Roman" panose="02020603050405020304" pitchFamily="18" charset="0"/>
              </a:rPr>
              <a:t> Scanner(System.in);</a:t>
            </a:r>
          </a:p>
          <a:p>
            <a:pPr marL="0" indent="0" fontAlgn="base">
              <a:buNone/>
            </a:pPr>
            <a:r>
              <a:rPr lang="en-IN" dirty="0">
                <a:latin typeface="Times New Roman" panose="02020603050405020304" pitchFamily="18" charset="0"/>
                <a:cs typeface="Times New Roman" panose="02020603050405020304" pitchFamily="18" charset="0"/>
              </a:rPr>
              <a:t>String s =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.nextLine();</a:t>
            </a:r>
          </a:p>
          <a:p>
            <a:pPr marL="0" indent="0" fontAlgn="base">
              <a:buNone/>
            </a:pPr>
            <a:r>
              <a:rPr lang="en-IN" dirty="0">
                <a:latin typeface="Times New Roman" panose="02020603050405020304" pitchFamily="18" charset="0"/>
                <a:cs typeface="Times New Roman" panose="02020603050405020304" pitchFamily="18" charset="0"/>
              </a:rPr>
              <a:t>System.out.println("You entered string "+s);</a:t>
            </a:r>
          </a:p>
          <a:p>
            <a:pPr marL="0" indent="0" fontAlgn="base">
              <a:buNone/>
            </a:pPr>
            <a:r>
              <a:rPr lang="en-IN" dirty="0">
                <a:latin typeface="Times New Roman" panose="02020603050405020304" pitchFamily="18" charset="0"/>
                <a:cs typeface="Times New Roman" panose="02020603050405020304" pitchFamily="18" charset="0"/>
              </a:rPr>
              <a:t>int a =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.nextInt();</a:t>
            </a:r>
          </a:p>
          <a:p>
            <a:pPr marL="0" indent="0" fontAlgn="base">
              <a:buNone/>
            </a:pPr>
            <a:r>
              <a:rPr lang="en-IN" dirty="0">
                <a:latin typeface="Times New Roman" panose="02020603050405020304" pitchFamily="18" charset="0"/>
                <a:cs typeface="Times New Roman" panose="02020603050405020304" pitchFamily="18" charset="0"/>
              </a:rPr>
              <a:t>System.out.println("You entered integer "+a);</a:t>
            </a:r>
          </a:p>
          <a:p>
            <a:pPr marL="0" indent="0" fontAlgn="base">
              <a:buNone/>
            </a:pPr>
            <a:r>
              <a:rPr lang="en-IN" dirty="0">
                <a:latin typeface="Times New Roman" panose="02020603050405020304" pitchFamily="18" charset="0"/>
                <a:cs typeface="Times New Roman" panose="02020603050405020304" pitchFamily="18" charset="0"/>
              </a:rPr>
              <a:t>float b =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.nextFloat();</a:t>
            </a:r>
          </a:p>
          <a:p>
            <a:pPr marL="0" indent="0" fontAlgn="base">
              <a:buNone/>
            </a:pPr>
            <a:r>
              <a:rPr lang="en-IN" dirty="0">
                <a:latin typeface="Times New Roman" panose="02020603050405020304" pitchFamily="18" charset="0"/>
                <a:cs typeface="Times New Roman" panose="02020603050405020304" pitchFamily="18" charset="0"/>
              </a:rPr>
              <a:t>System.out.println("You entered float "+b);</a:t>
            </a:r>
          </a:p>
          <a:p>
            <a:pPr marL="0" indent="0" fontAlgn="base">
              <a:buNone/>
            </a:pPr>
            <a:r>
              <a:rPr lang="en-IN" dirty="0">
                <a:latin typeface="Times New Roman" panose="02020603050405020304" pitchFamily="18" charset="0"/>
                <a:cs typeface="Times New Roman" panose="02020603050405020304" pitchFamily="18" charset="0"/>
              </a:rPr>
              <a:t>}</a:t>
            </a:r>
          </a:p>
          <a:p>
            <a:pPr marL="0" indent="0" fontAlgn="base">
              <a:buNone/>
            </a:pPr>
            <a:r>
              <a:rPr lang="en-IN" dirty="0">
                <a:latin typeface="Times New Roman" panose="02020603050405020304" pitchFamily="18" charset="0"/>
                <a:cs typeface="Times New Roman" panose="02020603050405020304" pitchFamily="18" charset="0"/>
              </a:rPr>
              <a:t>}</a:t>
            </a: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7769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5200"/>
          </a:xfrm>
        </p:spPr>
        <p:txBody>
          <a:bodyPr/>
          <a:lstStyle/>
          <a:p>
            <a:r>
              <a:rPr lang="en-IN" b="1" dirty="0"/>
              <a:t>Writing Console Output</a:t>
            </a:r>
            <a:endParaRPr lang="en-IN" b="1" dirty="0"/>
          </a:p>
        </p:txBody>
      </p:sp>
      <p:sp>
        <p:nvSpPr>
          <p:cNvPr id="3" name="Content Placeholder 2"/>
          <p:cNvSpPr>
            <a:spLocks noGrp="1"/>
          </p:cNvSpPr>
          <p:nvPr>
            <p:ph idx="1"/>
          </p:nvPr>
        </p:nvSpPr>
        <p:spPr>
          <a:xfrm>
            <a:off x="838200" y="1240326"/>
            <a:ext cx="10515600" cy="4936637"/>
          </a:xfrm>
        </p:spPr>
        <p:txBody>
          <a:bodyPr>
            <a:normAutofit/>
          </a:bodyPr>
          <a:lstStyle/>
          <a:p>
            <a:pPr algn="just" fontAlgn="base"/>
            <a:r>
              <a:rPr lang="en-IN" dirty="0">
                <a:latin typeface="Times New Roman" panose="02020603050405020304" pitchFamily="18" charset="0"/>
                <a:cs typeface="Times New Roman" panose="02020603050405020304" pitchFamily="18" charset="0"/>
              </a:rPr>
              <a:t>Console output is most easily accomplished with </a:t>
            </a:r>
            <a:r>
              <a:rPr lang="en-IN" b="1" dirty="0">
                <a:latin typeface="Times New Roman" panose="02020603050405020304" pitchFamily="18" charset="0"/>
                <a:cs typeface="Times New Roman" panose="02020603050405020304" pitchFamily="18" charset="0"/>
              </a:rPr>
              <a:t>print( ) </a:t>
            </a:r>
            <a:r>
              <a:rPr lang="en-IN" dirty="0">
                <a:latin typeface="Times New Roman" panose="02020603050405020304" pitchFamily="18" charset="0"/>
                <a:cs typeface="Times New Roman" panose="02020603050405020304" pitchFamily="18" charset="0"/>
              </a:rPr>
              <a:t>and </a:t>
            </a:r>
            <a:endParaRPr lang="en-IN" dirty="0" smtClean="0">
              <a:latin typeface="Times New Roman" panose="02020603050405020304" pitchFamily="18" charset="0"/>
              <a:cs typeface="Times New Roman" panose="02020603050405020304" pitchFamily="18" charset="0"/>
            </a:endParaRPr>
          </a:p>
          <a:p>
            <a:pPr marL="0" indent="0" algn="just" fontAlgn="base">
              <a:buNone/>
            </a:pPr>
            <a:r>
              <a:rPr lang="en-IN" b="1" dirty="0" smtClean="0">
                <a:latin typeface="Times New Roman" panose="02020603050405020304" pitchFamily="18" charset="0"/>
                <a:cs typeface="Times New Roman" panose="02020603050405020304" pitchFamily="18" charset="0"/>
              </a:rPr>
              <a:t>println</a:t>
            </a: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These methods are defined by </a:t>
            </a:r>
            <a:r>
              <a:rPr lang="en-IN" dirty="0" smtClean="0">
                <a:latin typeface="Times New Roman" panose="02020603050405020304" pitchFamily="18" charset="0"/>
                <a:cs typeface="Times New Roman" panose="02020603050405020304" pitchFamily="18" charset="0"/>
              </a:rPr>
              <a:t>theclass </a:t>
            </a:r>
            <a:r>
              <a:rPr lang="en-IN" b="1" dirty="0" smtClean="0">
                <a:latin typeface="Times New Roman" panose="02020603050405020304" pitchFamily="18" charset="0"/>
                <a:cs typeface="Times New Roman" panose="02020603050405020304" pitchFamily="18" charset="0"/>
              </a:rPr>
              <a:t>PrintStream.</a:t>
            </a:r>
          </a:p>
          <a:p>
            <a:r>
              <a:rPr lang="en-IN" b="1" dirty="0">
                <a:latin typeface="Times New Roman" panose="02020603050405020304" pitchFamily="18" charset="0"/>
                <a:cs typeface="Times New Roman" panose="02020603050405020304" pitchFamily="18" charset="0"/>
              </a:rPr>
              <a:t>PrintStream </a:t>
            </a:r>
            <a:r>
              <a:rPr lang="en-IN" dirty="0">
                <a:latin typeface="Times New Roman" panose="02020603050405020304" pitchFamily="18" charset="0"/>
                <a:cs typeface="Times New Roman" panose="02020603050405020304" pitchFamily="18" charset="0"/>
              </a:rPr>
              <a:t>is an output stream derived from </a:t>
            </a:r>
            <a:r>
              <a:rPr lang="en-IN" b="1" dirty="0">
                <a:latin typeface="Times New Roman" panose="02020603050405020304" pitchFamily="18" charset="0"/>
                <a:cs typeface="Times New Roman" panose="02020603050405020304" pitchFamily="18" charset="0"/>
              </a:rPr>
              <a:t>OutputStream</a:t>
            </a:r>
            <a:r>
              <a:rPr lang="en-IN" dirty="0">
                <a:latin typeface="Times New Roman" panose="02020603050405020304" pitchFamily="18" charset="0"/>
                <a:cs typeface="Times New Roman" panose="02020603050405020304" pitchFamily="18" charset="0"/>
              </a:rPr>
              <a:t>, it also </a:t>
            </a:r>
            <a:r>
              <a:rPr lang="en-IN" dirty="0" smtClean="0">
                <a:latin typeface="Times New Roman" panose="02020603050405020304" pitchFamily="18" charset="0"/>
                <a:cs typeface="Times New Roman" panose="02020603050405020304" pitchFamily="18" charset="0"/>
              </a:rPr>
              <a:t>implements the low-level method </a:t>
            </a:r>
            <a:r>
              <a:rPr lang="en-IN" b="1" dirty="0" smtClean="0">
                <a:latin typeface="Times New Roman" panose="02020603050405020304" pitchFamily="18" charset="0"/>
                <a:cs typeface="Times New Roman" panose="02020603050405020304" pitchFamily="18" charset="0"/>
              </a:rPr>
              <a:t>write( )</a:t>
            </a:r>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Thus, </a:t>
            </a:r>
            <a:r>
              <a:rPr lang="en-IN" b="1" dirty="0" smtClean="0">
                <a:latin typeface="Times New Roman" panose="02020603050405020304" pitchFamily="18" charset="0"/>
                <a:cs typeface="Times New Roman" panose="02020603050405020304" pitchFamily="18" charset="0"/>
              </a:rPr>
              <a:t>write( ) </a:t>
            </a:r>
            <a:r>
              <a:rPr lang="en-IN" dirty="0" smtClean="0">
                <a:latin typeface="Times New Roman" panose="02020603050405020304" pitchFamily="18" charset="0"/>
                <a:cs typeface="Times New Roman" panose="02020603050405020304" pitchFamily="18" charset="0"/>
              </a:rPr>
              <a:t>can be used to write to the console. </a:t>
            </a:r>
          </a:p>
          <a:p>
            <a:r>
              <a:rPr lang="en-IN" dirty="0" smtClean="0">
                <a:latin typeface="Times New Roman" panose="02020603050405020304" pitchFamily="18" charset="0"/>
                <a:cs typeface="Times New Roman" panose="02020603050405020304" pitchFamily="18" charset="0"/>
              </a:rPr>
              <a:t>The simplest form </a:t>
            </a:r>
            <a:r>
              <a:rPr lang="en-IN" dirty="0">
                <a:latin typeface="Times New Roman" panose="02020603050405020304" pitchFamily="18" charset="0"/>
                <a:cs typeface="Times New Roman" panose="02020603050405020304" pitchFamily="18" charset="0"/>
              </a:rPr>
              <a:t>of </a:t>
            </a:r>
            <a:r>
              <a:rPr lang="en-IN" b="1" dirty="0">
                <a:latin typeface="Times New Roman" panose="02020603050405020304" pitchFamily="18" charset="0"/>
                <a:cs typeface="Times New Roman" panose="02020603050405020304" pitchFamily="18" charset="0"/>
              </a:rPr>
              <a:t>write( ) </a:t>
            </a:r>
            <a:r>
              <a:rPr lang="en-IN" dirty="0">
                <a:latin typeface="Times New Roman" panose="02020603050405020304" pitchFamily="18" charset="0"/>
                <a:cs typeface="Times New Roman" panose="02020603050405020304" pitchFamily="18" charset="0"/>
              </a:rPr>
              <a:t>defined by </a:t>
            </a:r>
            <a:r>
              <a:rPr lang="en-IN" b="1" dirty="0">
                <a:latin typeface="Times New Roman" panose="02020603050405020304" pitchFamily="18" charset="0"/>
                <a:cs typeface="Times New Roman" panose="02020603050405020304" pitchFamily="18" charset="0"/>
              </a:rPr>
              <a:t>PrintStream </a:t>
            </a:r>
            <a:r>
              <a:rPr lang="en-IN" dirty="0">
                <a:latin typeface="Times New Roman" panose="02020603050405020304" pitchFamily="18" charset="0"/>
                <a:cs typeface="Times New Roman" panose="02020603050405020304" pitchFamily="18" charset="0"/>
              </a:rPr>
              <a:t>is shown here:</a:t>
            </a:r>
          </a:p>
          <a:p>
            <a:pPr marL="0" indent="0" algn="ctr">
              <a:buNone/>
            </a:pPr>
            <a:r>
              <a:rPr lang="en-IN" b="1" dirty="0">
                <a:latin typeface="Times New Roman" panose="02020603050405020304" pitchFamily="18" charset="0"/>
                <a:cs typeface="Times New Roman" panose="02020603050405020304" pitchFamily="18" charset="0"/>
              </a:rPr>
              <a:t>void write(int </a:t>
            </a:r>
            <a:r>
              <a:rPr lang="en-IN" b="1" i="1" dirty="0">
                <a:latin typeface="Times New Roman" panose="02020603050405020304" pitchFamily="18" charset="0"/>
                <a:cs typeface="Times New Roman" panose="02020603050405020304" pitchFamily="18" charset="0"/>
              </a:rPr>
              <a:t>byteval</a:t>
            </a:r>
            <a:r>
              <a:rPr lang="en-IN"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785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smtClean="0"/>
              <a:t>Example of write()</a:t>
            </a:r>
            <a:endParaRPr lang="en-IN" b="1" dirty="0"/>
          </a:p>
        </p:txBody>
      </p:sp>
      <p:sp>
        <p:nvSpPr>
          <p:cNvPr id="3" name="Content Placeholder 2"/>
          <p:cNvSpPr>
            <a:spLocks noGrp="1"/>
          </p:cNvSpPr>
          <p:nvPr>
            <p:ph idx="1"/>
          </p:nvPr>
        </p:nvSpPr>
        <p:spPr>
          <a:xfrm>
            <a:off x="838200" y="1191882"/>
            <a:ext cx="10515600" cy="4351338"/>
          </a:xfrm>
        </p:spPr>
        <p:txBody>
          <a:bodyPr>
            <a:noAutofit/>
          </a:bodyPr>
          <a:lstStyle/>
          <a:p>
            <a:pPr marL="0" indent="0" fontAlgn="base">
              <a:buNone/>
            </a:pPr>
            <a:r>
              <a:rPr lang="en-IN" sz="1500" dirty="0">
                <a:latin typeface="Times New Roman" panose="02020603050405020304" pitchFamily="18" charset="0"/>
                <a:cs typeface="Times New Roman" panose="02020603050405020304" pitchFamily="18" charset="0"/>
              </a:rPr>
              <a:t>class WriteDemo {</a:t>
            </a:r>
          </a:p>
          <a:p>
            <a:pPr marL="0" indent="0" fontAlgn="base">
              <a:buNone/>
            </a:pPr>
            <a:r>
              <a:rPr lang="en-IN" sz="1500" dirty="0">
                <a:latin typeface="Times New Roman" panose="02020603050405020304" pitchFamily="18" charset="0"/>
                <a:cs typeface="Times New Roman" panose="02020603050405020304" pitchFamily="18" charset="0"/>
              </a:rPr>
              <a:t> </a:t>
            </a:r>
          </a:p>
          <a:p>
            <a:pPr marL="0" indent="0" fontAlgn="base">
              <a:buNone/>
            </a:pPr>
            <a:r>
              <a:rPr lang="en-IN" sz="1500" dirty="0">
                <a:latin typeface="Times New Roman" panose="02020603050405020304" pitchFamily="18" charset="0"/>
                <a:cs typeface="Times New Roman" panose="02020603050405020304" pitchFamily="18" charset="0"/>
              </a:rPr>
              <a:t>   public static void main(String args[]) {</a:t>
            </a:r>
          </a:p>
          <a:p>
            <a:pPr marL="0" indent="0" fontAlgn="base">
              <a:buNone/>
            </a:pPr>
            <a:r>
              <a:rPr lang="en-IN" sz="1500" dirty="0">
                <a:latin typeface="Times New Roman" panose="02020603050405020304" pitchFamily="18" charset="0"/>
                <a:cs typeface="Times New Roman" panose="02020603050405020304" pitchFamily="18" charset="0"/>
              </a:rPr>
              <a:t> </a:t>
            </a:r>
          </a:p>
          <a:p>
            <a:pPr marL="0" indent="0" fontAlgn="base">
              <a:buNone/>
            </a:pPr>
            <a:r>
              <a:rPr lang="en-IN" sz="1500" dirty="0">
                <a:latin typeface="Times New Roman" panose="02020603050405020304" pitchFamily="18" charset="0"/>
                <a:cs typeface="Times New Roman" panose="02020603050405020304" pitchFamily="18" charset="0"/>
              </a:rPr>
              <a:t>    int b;</a:t>
            </a:r>
          </a:p>
          <a:p>
            <a:pPr marL="0" indent="0" fontAlgn="base">
              <a:buNone/>
            </a:pPr>
            <a:r>
              <a:rPr lang="en-IN" sz="1500" dirty="0">
                <a:latin typeface="Times New Roman" panose="02020603050405020304" pitchFamily="18" charset="0"/>
                <a:cs typeface="Times New Roman" panose="02020603050405020304" pitchFamily="18" charset="0"/>
              </a:rPr>
              <a:t>    b = 'A';</a:t>
            </a:r>
          </a:p>
          <a:p>
            <a:pPr marL="0" indent="0" fontAlgn="base">
              <a:buNone/>
            </a:pPr>
            <a:r>
              <a:rPr lang="en-IN" sz="1500" dirty="0">
                <a:latin typeface="Times New Roman" panose="02020603050405020304" pitchFamily="18" charset="0"/>
                <a:cs typeface="Times New Roman" panose="02020603050405020304" pitchFamily="18" charset="0"/>
              </a:rPr>
              <a:t>    System.out.write(b);</a:t>
            </a:r>
          </a:p>
          <a:p>
            <a:pPr marL="0" indent="0" fontAlgn="base">
              <a:buNone/>
            </a:pPr>
            <a:r>
              <a:rPr lang="en-IN" sz="1500" dirty="0">
                <a:latin typeface="Times New Roman" panose="02020603050405020304" pitchFamily="18" charset="0"/>
                <a:cs typeface="Times New Roman" panose="02020603050405020304" pitchFamily="18" charset="0"/>
              </a:rPr>
              <a:t>    System.out.write('\n');</a:t>
            </a:r>
          </a:p>
          <a:p>
            <a:pPr marL="0" indent="0" fontAlgn="base">
              <a:buNone/>
            </a:pPr>
            <a:r>
              <a:rPr lang="en-IN" sz="1500" dirty="0">
                <a:latin typeface="Times New Roman" panose="02020603050405020304" pitchFamily="18" charset="0"/>
                <a:cs typeface="Times New Roman" panose="02020603050405020304" pitchFamily="18" charset="0"/>
              </a:rPr>
              <a:t>    System.out.write(65);</a:t>
            </a:r>
          </a:p>
          <a:p>
            <a:pPr marL="0" indent="0" fontAlgn="base">
              <a:buNone/>
            </a:pPr>
            <a:r>
              <a:rPr lang="en-IN" sz="1500" dirty="0">
                <a:latin typeface="Times New Roman" panose="02020603050405020304" pitchFamily="18" charset="0"/>
                <a:cs typeface="Times New Roman" panose="02020603050405020304" pitchFamily="18" charset="0"/>
              </a:rPr>
              <a:t>    System.out.write('\n');</a:t>
            </a:r>
          </a:p>
          <a:p>
            <a:pPr marL="0" indent="0" fontAlgn="base">
              <a:buNone/>
            </a:pPr>
            <a:r>
              <a:rPr lang="en-IN" sz="1500" dirty="0">
                <a:latin typeface="Times New Roman" panose="02020603050405020304" pitchFamily="18" charset="0"/>
                <a:cs typeface="Times New Roman" panose="02020603050405020304" pitchFamily="18" charset="0"/>
              </a:rPr>
              <a:t>    System.out.write('A');</a:t>
            </a:r>
          </a:p>
          <a:p>
            <a:pPr marL="0" indent="0" fontAlgn="base">
              <a:buNone/>
            </a:pPr>
            <a:r>
              <a:rPr lang="en-IN" sz="1500" dirty="0">
                <a:latin typeface="Times New Roman" panose="02020603050405020304" pitchFamily="18" charset="0"/>
                <a:cs typeface="Times New Roman" panose="02020603050405020304" pitchFamily="18" charset="0"/>
              </a:rPr>
              <a:t>    System.out.write('\n');</a:t>
            </a:r>
          </a:p>
          <a:p>
            <a:pPr marL="0" indent="0" fontAlgn="base">
              <a:buNone/>
            </a:pPr>
            <a:r>
              <a:rPr lang="en-IN" sz="1500" dirty="0">
                <a:latin typeface="Times New Roman" panose="02020603050405020304" pitchFamily="18" charset="0"/>
                <a:cs typeface="Times New Roman" panose="02020603050405020304" pitchFamily="18" charset="0"/>
              </a:rPr>
              <a:t> </a:t>
            </a:r>
          </a:p>
          <a:p>
            <a:pPr marL="0" indent="0" fontAlgn="base">
              <a:buNone/>
            </a:pPr>
            <a:r>
              <a:rPr lang="en-IN" sz="1500" dirty="0">
                <a:latin typeface="Times New Roman" panose="02020603050405020304" pitchFamily="18" charset="0"/>
                <a:cs typeface="Times New Roman" panose="02020603050405020304" pitchFamily="18" charset="0"/>
              </a:rPr>
              <a:t>  }</a:t>
            </a:r>
          </a:p>
          <a:p>
            <a:pPr marL="0" indent="0" fontAlgn="base">
              <a:buNone/>
            </a:pPr>
            <a:r>
              <a:rPr lang="en-IN" sz="15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6889687" y="2299580"/>
            <a:ext cx="3349783" cy="1477328"/>
          </a:xfrm>
          <a:prstGeom prst="rect">
            <a:avLst/>
          </a:prstGeom>
          <a:solidFill>
            <a:srgbClr val="FFC000"/>
          </a:solidFill>
        </p:spPr>
        <p:txBody>
          <a:bodyPr wrap="square" rtlCol="0">
            <a:spAutoFit/>
          </a:bodyPr>
          <a:lstStyle/>
          <a:p>
            <a:r>
              <a:rPr lang="en-IN" b="1" u="sng" dirty="0" smtClean="0"/>
              <a:t>Output:</a:t>
            </a:r>
          </a:p>
          <a:p>
            <a:r>
              <a:rPr lang="en-IN" dirty="0" smtClean="0"/>
              <a:t>A</a:t>
            </a:r>
          </a:p>
          <a:p>
            <a:r>
              <a:rPr lang="en-IN" dirty="0" smtClean="0"/>
              <a:t>A</a:t>
            </a:r>
          </a:p>
          <a:p>
            <a:r>
              <a:rPr lang="en-IN" dirty="0"/>
              <a:t>A</a:t>
            </a:r>
            <a:endParaRPr lang="en-IN" dirty="0" smtClean="0"/>
          </a:p>
          <a:p>
            <a:endParaRPr lang="en-IN" dirty="0"/>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386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Reading and Writing Files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latin typeface="Times New Roman" panose="02020603050405020304" pitchFamily="18" charset="0"/>
                <a:cs typeface="Times New Roman" panose="02020603050405020304" pitchFamily="18" charset="0"/>
              </a:rPr>
              <a:t>Java provides a number of classes and methods that allow you to read and write files.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In Java, all </a:t>
            </a:r>
            <a:r>
              <a:rPr lang="en-IN" dirty="0">
                <a:latin typeface="Times New Roman" panose="02020603050405020304" pitchFamily="18" charset="0"/>
                <a:cs typeface="Times New Roman" panose="02020603050405020304" pitchFamily="18" charset="0"/>
              </a:rPr>
              <a:t>files are byte-oriented, and Java provides methods to read and write bytes from and to </a:t>
            </a:r>
            <a:r>
              <a:rPr lang="en-IN" dirty="0" smtClean="0">
                <a:latin typeface="Times New Roman" panose="02020603050405020304" pitchFamily="18" charset="0"/>
                <a:cs typeface="Times New Roman" panose="02020603050405020304" pitchFamily="18" charset="0"/>
              </a:rPr>
              <a:t>a file.</a:t>
            </a:r>
          </a:p>
          <a:p>
            <a:pPr algn="just"/>
            <a:r>
              <a:rPr lang="en-IN" dirty="0">
                <a:latin typeface="Times New Roman" panose="02020603050405020304" pitchFamily="18" charset="0"/>
                <a:cs typeface="Times New Roman" panose="02020603050405020304" pitchFamily="18" charset="0"/>
              </a:rPr>
              <a:t>Two of the most often-used stream classes are </a:t>
            </a:r>
            <a:r>
              <a:rPr lang="en-IN" b="1" dirty="0">
                <a:latin typeface="Times New Roman" panose="02020603050405020304" pitchFamily="18" charset="0"/>
                <a:cs typeface="Times New Roman" panose="02020603050405020304" pitchFamily="18" charset="0"/>
              </a:rPr>
              <a:t>FileInputStream </a:t>
            </a:r>
            <a:r>
              <a:rPr lang="en-IN" dirty="0">
                <a:latin typeface="Times New Roman" panose="02020603050405020304" pitchFamily="18" charset="0"/>
                <a:cs typeface="Times New Roman" panose="02020603050405020304" pitchFamily="18" charset="0"/>
              </a:rPr>
              <a:t>and </a:t>
            </a:r>
            <a:r>
              <a:rPr lang="en-IN" b="1" dirty="0" smtClean="0">
                <a:latin typeface="Times New Roman" panose="02020603050405020304" pitchFamily="18" charset="0"/>
                <a:cs typeface="Times New Roman" panose="02020603050405020304" pitchFamily="18" charset="0"/>
              </a:rPr>
              <a:t>FileOutputStream</a:t>
            </a:r>
            <a:r>
              <a:rPr lang="en-IN" dirty="0" smtClean="0">
                <a:latin typeface="Times New Roman" panose="02020603050405020304" pitchFamily="18" charset="0"/>
                <a:cs typeface="Times New Roman" panose="02020603050405020304" pitchFamily="18" charset="0"/>
              </a:rPr>
              <a:t>,which </a:t>
            </a:r>
            <a:r>
              <a:rPr lang="en-IN" dirty="0">
                <a:latin typeface="Times New Roman" panose="02020603050405020304" pitchFamily="18" charset="0"/>
                <a:cs typeface="Times New Roman" panose="02020603050405020304" pitchFamily="18" charset="0"/>
              </a:rPr>
              <a:t>create byte streams linked to files</a:t>
            </a:r>
            <a:r>
              <a:rPr lang="en-IN" dirty="0" smtClean="0">
                <a:latin typeface="Times New Roman" panose="02020603050405020304" pitchFamily="18" charset="0"/>
                <a:cs typeface="Times New Roman" panose="02020603050405020304" pitchFamily="18" charset="0"/>
              </a:rPr>
              <a:t>.</a:t>
            </a:r>
          </a:p>
          <a:p>
            <a:pPr algn="just"/>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To open a file, you simply create an object of one </a:t>
            </a:r>
            <a:r>
              <a:rPr lang="en-IN" dirty="0" smtClean="0">
                <a:latin typeface="Times New Roman" panose="02020603050405020304" pitchFamily="18" charset="0"/>
                <a:cs typeface="Times New Roman" panose="02020603050405020304" pitchFamily="18" charset="0"/>
              </a:rPr>
              <a:t>of these </a:t>
            </a:r>
            <a:r>
              <a:rPr lang="en-IN" dirty="0">
                <a:latin typeface="Times New Roman" panose="02020603050405020304" pitchFamily="18" charset="0"/>
                <a:cs typeface="Times New Roman" panose="02020603050405020304" pitchFamily="18" charset="0"/>
              </a:rPr>
              <a:t>classes, specifying the name of the file as an argument to the </a:t>
            </a:r>
            <a:r>
              <a:rPr lang="en-IN" dirty="0" smtClean="0">
                <a:latin typeface="Times New Roman" panose="02020603050405020304" pitchFamily="18" charset="0"/>
                <a:cs typeface="Times New Roman" panose="02020603050405020304" pitchFamily="18" charset="0"/>
              </a:rPr>
              <a:t>constructor. Following are the forms that are used</a:t>
            </a:r>
          </a:p>
          <a:p>
            <a:pPr lvl="1" algn="just"/>
            <a:r>
              <a:rPr lang="en-IN" b="1" dirty="0">
                <a:latin typeface="Times New Roman" panose="02020603050405020304" pitchFamily="18" charset="0"/>
                <a:cs typeface="Times New Roman" panose="02020603050405020304" pitchFamily="18" charset="0"/>
              </a:rPr>
              <a:t>FileInputStream(String </a:t>
            </a:r>
            <a:r>
              <a:rPr lang="en-IN" b="1" i="1" dirty="0">
                <a:latin typeface="Times New Roman" panose="02020603050405020304" pitchFamily="18" charset="0"/>
                <a:cs typeface="Times New Roman" panose="02020603050405020304" pitchFamily="18" charset="0"/>
              </a:rPr>
              <a:t>fileName</a:t>
            </a:r>
            <a:r>
              <a:rPr lang="en-IN" b="1" dirty="0">
                <a:latin typeface="Times New Roman" panose="02020603050405020304" pitchFamily="18" charset="0"/>
                <a:cs typeface="Times New Roman" panose="02020603050405020304" pitchFamily="18" charset="0"/>
              </a:rPr>
              <a:t>) throws FileNotFoundException</a:t>
            </a:r>
          </a:p>
          <a:p>
            <a:pPr lvl="1" algn="just"/>
            <a:r>
              <a:rPr lang="en-IN" b="1" dirty="0">
                <a:latin typeface="Times New Roman" panose="02020603050405020304" pitchFamily="18" charset="0"/>
                <a:cs typeface="Times New Roman" panose="02020603050405020304" pitchFamily="18" charset="0"/>
              </a:rPr>
              <a:t>FileOutputStream(String </a:t>
            </a:r>
            <a:r>
              <a:rPr lang="en-IN" b="1" i="1" dirty="0">
                <a:latin typeface="Times New Roman" panose="02020603050405020304" pitchFamily="18" charset="0"/>
                <a:cs typeface="Times New Roman" panose="02020603050405020304" pitchFamily="18" charset="0"/>
              </a:rPr>
              <a:t>fileName</a:t>
            </a:r>
            <a:r>
              <a:rPr lang="en-IN" b="1" dirty="0">
                <a:latin typeface="Times New Roman" panose="02020603050405020304" pitchFamily="18" charset="0"/>
                <a:cs typeface="Times New Roman" panose="02020603050405020304" pitchFamily="18" charset="0"/>
              </a:rPr>
              <a:t>) throws FileNotFoundException</a:t>
            </a:r>
            <a:endParaRPr lang="en-IN" b="1" dirty="0">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739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Reading and Writing </a:t>
            </a:r>
            <a:r>
              <a:rPr lang="en-IN" b="1" dirty="0" smtClean="0"/>
              <a:t>Files cntd.,</a:t>
            </a:r>
            <a:endParaRPr lang="en-IN" dirty="0"/>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When you are done with a file, you should close it by calling </a:t>
            </a:r>
            <a:r>
              <a:rPr lang="en-IN" b="1" dirty="0">
                <a:latin typeface="Times New Roman" panose="02020603050405020304" pitchFamily="18" charset="0"/>
                <a:cs typeface="Times New Roman" panose="02020603050405020304" pitchFamily="18" charset="0"/>
              </a:rPr>
              <a:t>close( )</a:t>
            </a:r>
            <a:r>
              <a:rPr lang="en-IN" dirty="0">
                <a:latin typeface="Times New Roman" panose="02020603050405020304" pitchFamily="18" charset="0"/>
                <a:cs typeface="Times New Roman" panose="02020603050405020304" pitchFamily="18" charset="0"/>
              </a:rPr>
              <a:t>. It is defined </a:t>
            </a:r>
            <a:r>
              <a:rPr lang="en-IN" dirty="0" smtClean="0">
                <a:latin typeface="Times New Roman" panose="02020603050405020304" pitchFamily="18" charset="0"/>
                <a:cs typeface="Times New Roman" panose="02020603050405020304" pitchFamily="18" charset="0"/>
              </a:rPr>
              <a:t>by both </a:t>
            </a:r>
            <a:r>
              <a:rPr lang="en-IN" b="1" dirty="0">
                <a:latin typeface="Times New Roman" panose="02020603050405020304" pitchFamily="18" charset="0"/>
                <a:cs typeface="Times New Roman" panose="02020603050405020304" pitchFamily="18" charset="0"/>
              </a:rPr>
              <a:t>FileInputStream </a:t>
            </a:r>
            <a:r>
              <a:rPr lang="en-IN" dirty="0">
                <a:latin typeface="Times New Roman" panose="02020603050405020304" pitchFamily="18" charset="0"/>
                <a:cs typeface="Times New Roman" panose="02020603050405020304" pitchFamily="18" charset="0"/>
              </a:rPr>
              <a:t>and </a:t>
            </a:r>
            <a:r>
              <a:rPr lang="en-IN" b="1" dirty="0">
                <a:latin typeface="Times New Roman" panose="02020603050405020304" pitchFamily="18" charset="0"/>
                <a:cs typeface="Times New Roman" panose="02020603050405020304" pitchFamily="18" charset="0"/>
              </a:rPr>
              <a:t>FileOutputStream</a:t>
            </a:r>
            <a:r>
              <a:rPr lang="en-IN" dirty="0">
                <a:latin typeface="Times New Roman" panose="02020603050405020304" pitchFamily="18" charset="0"/>
                <a:cs typeface="Times New Roman" panose="02020603050405020304" pitchFamily="18" charset="0"/>
              </a:rPr>
              <a:t>, as shown here:</a:t>
            </a:r>
          </a:p>
          <a:p>
            <a:pPr lvl="1"/>
            <a:r>
              <a:rPr lang="en-IN" b="1" dirty="0" smtClean="0">
                <a:latin typeface="Times New Roman" panose="02020603050405020304" pitchFamily="18" charset="0"/>
                <a:cs typeface="Times New Roman" panose="02020603050405020304" pitchFamily="18" charset="0"/>
              </a:rPr>
              <a:t>void </a:t>
            </a:r>
            <a:r>
              <a:rPr lang="en-IN" b="1" dirty="0">
                <a:latin typeface="Times New Roman" panose="02020603050405020304" pitchFamily="18" charset="0"/>
                <a:cs typeface="Times New Roman" panose="02020603050405020304" pitchFamily="18" charset="0"/>
              </a:rPr>
              <a:t>close( ) throws IOException</a:t>
            </a:r>
          </a:p>
          <a:p>
            <a:r>
              <a:rPr lang="en-IN" dirty="0">
                <a:latin typeface="Times New Roman" panose="02020603050405020304" pitchFamily="18" charset="0"/>
                <a:cs typeface="Times New Roman" panose="02020603050405020304" pitchFamily="18" charset="0"/>
              </a:rPr>
              <a:t>To read from a file, you can use a version of </a:t>
            </a:r>
            <a:r>
              <a:rPr lang="en-IN" b="1" dirty="0">
                <a:latin typeface="Times New Roman" panose="02020603050405020304" pitchFamily="18" charset="0"/>
                <a:cs typeface="Times New Roman" panose="02020603050405020304" pitchFamily="18" charset="0"/>
              </a:rPr>
              <a:t>read( ) </a:t>
            </a:r>
            <a:r>
              <a:rPr lang="en-IN" dirty="0">
                <a:latin typeface="Times New Roman" panose="02020603050405020304" pitchFamily="18" charset="0"/>
                <a:cs typeface="Times New Roman" panose="02020603050405020304" pitchFamily="18" charset="0"/>
              </a:rPr>
              <a:t>that is defined within </a:t>
            </a:r>
            <a:r>
              <a:rPr lang="en-IN" b="1" dirty="0">
                <a:latin typeface="Times New Roman" panose="02020603050405020304" pitchFamily="18" charset="0"/>
                <a:cs typeface="Times New Roman" panose="02020603050405020304" pitchFamily="18" charset="0"/>
              </a:rPr>
              <a:t>FileInputStream</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int </a:t>
            </a:r>
            <a:r>
              <a:rPr lang="en-IN" b="1" dirty="0">
                <a:latin typeface="Times New Roman" panose="02020603050405020304" pitchFamily="18" charset="0"/>
                <a:cs typeface="Times New Roman" panose="02020603050405020304" pitchFamily="18" charset="0"/>
              </a:rPr>
              <a:t>read( ) throws </a:t>
            </a:r>
            <a:r>
              <a:rPr lang="en-IN" b="1" dirty="0" smtClean="0">
                <a:latin typeface="Times New Roman" panose="02020603050405020304" pitchFamily="18" charset="0"/>
                <a:cs typeface="Times New Roman" panose="02020603050405020304" pitchFamily="18" charset="0"/>
              </a:rPr>
              <a:t>IOException</a:t>
            </a:r>
          </a:p>
          <a:p>
            <a:pPr marL="457200" lvl="1" indent="0">
              <a:buNone/>
            </a:pPr>
            <a:r>
              <a:rPr lang="en-IN" dirty="0" smtClean="0">
                <a:latin typeface="Times New Roman" panose="02020603050405020304" pitchFamily="18" charset="0"/>
                <a:cs typeface="Times New Roman" panose="02020603050405020304" pitchFamily="18" charset="0"/>
                <a:hlinkClick r:id="rId2" action="ppaction://hlinkfile"/>
              </a:rPr>
              <a:t>Example</a:t>
            </a:r>
            <a:r>
              <a:rPr lang="en-IN" dirty="0"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hlinkClick r:id="rId2" action="ppaction://hlinkfile"/>
              </a:rPr>
              <a:t>Module 4-reading &amp; writing files.docx</a:t>
            </a:r>
            <a:endParaRPr lang="en-IN" b="1" dirty="0">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583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165" y="134435"/>
            <a:ext cx="10515600" cy="2852737"/>
          </a:xfrm>
        </p:spPr>
        <p:txBody>
          <a:bodyPr>
            <a:normAutofit/>
          </a:bodyPr>
          <a:lstStyle/>
          <a:p>
            <a:r>
              <a:rPr lang="en-IN" sz="4800" b="1" dirty="0">
                <a:latin typeface="+mn-lt"/>
                <a:ea typeface="+mn-ea"/>
                <a:cs typeface="+mn-cs"/>
              </a:rPr>
              <a:t>Chapter </a:t>
            </a:r>
            <a:r>
              <a:rPr lang="en-IN" sz="4800" b="1" dirty="0">
                <a:latin typeface="+mn-lt"/>
                <a:ea typeface="+mn-ea"/>
                <a:cs typeface="+mn-cs"/>
              </a:rPr>
              <a:t>9</a:t>
            </a:r>
            <a:r>
              <a:rPr lang="en-IN" sz="4800" b="1" dirty="0">
                <a:latin typeface="+mn-lt"/>
                <a:ea typeface="+mn-ea"/>
                <a:cs typeface="+mn-cs"/>
              </a:rPr>
              <a:t>: </a:t>
            </a:r>
            <a:r>
              <a:rPr lang="en-IN" sz="4800" b="1" dirty="0">
                <a:latin typeface="+mn-lt"/>
                <a:ea typeface="+mn-ea"/>
                <a:cs typeface="+mn-cs"/>
              </a:rPr>
              <a:t>Packages</a:t>
            </a:r>
          </a:p>
        </p:txBody>
      </p:sp>
    </p:spTree>
    <p:extLst>
      <p:ext uri="{BB962C8B-B14F-4D97-AF65-F5344CB8AC3E}">
        <p14:creationId xmlns:p14="http://schemas.microsoft.com/office/powerpoint/2010/main" val="1679481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408"/>
          </a:xfrm>
        </p:spPr>
        <p:txBody>
          <a:bodyPr/>
          <a:lstStyle/>
          <a:p>
            <a:r>
              <a:rPr lang="en-US" b="1" dirty="0"/>
              <a:t>Defining a package</a:t>
            </a:r>
            <a:endParaRPr lang="en-IN" b="1" dirty="0"/>
          </a:p>
        </p:txBody>
      </p:sp>
      <p:sp>
        <p:nvSpPr>
          <p:cNvPr id="3" name="Content Placeholder 2"/>
          <p:cNvSpPr>
            <a:spLocks noGrp="1"/>
          </p:cNvSpPr>
          <p:nvPr>
            <p:ph idx="1"/>
          </p:nvPr>
        </p:nvSpPr>
        <p:spPr>
          <a:xfrm>
            <a:off x="838200" y="1261534"/>
            <a:ext cx="10515600" cy="4915429"/>
          </a:xfrm>
        </p:spPr>
        <p:txBody>
          <a:bodyPr>
            <a:normAutofit/>
          </a:bodyPr>
          <a:lstStyle/>
          <a:p>
            <a:pPr algn="just"/>
            <a:r>
              <a:rPr lang="en-US" sz="2000" dirty="0">
                <a:latin typeface="Times New Roman" panose="02020603050405020304" pitchFamily="18" charset="0"/>
                <a:cs typeface="Times New Roman" panose="02020603050405020304" pitchFamily="18" charset="0"/>
              </a:rPr>
              <a:t>Java package is a mechanism of grouping similar type of classes, interfaces, and sub-classes collectively based on functionality</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smtClean="0">
                <a:latin typeface="Times New Roman" panose="02020603050405020304" pitchFamily="18" charset="0"/>
                <a:cs typeface="Times New Roman" panose="02020603050405020304" pitchFamily="18" charset="0"/>
              </a:rPr>
              <a:t>Advantages:</a:t>
            </a:r>
          </a:p>
          <a:p>
            <a:pPr marL="228600" lvl="1" algn="just">
              <a:spcBef>
                <a:spcPts val="1000"/>
              </a:spcBef>
            </a:pPr>
            <a:r>
              <a:rPr lang="en-US" sz="2000" b="1" dirty="0">
                <a:latin typeface="Times New Roman" panose="02020603050405020304" pitchFamily="18" charset="0"/>
                <a:cs typeface="Times New Roman" panose="02020603050405020304" pitchFamily="18" charset="0"/>
              </a:rPr>
              <a:t>Re-usability:</a:t>
            </a:r>
            <a:r>
              <a:rPr lang="en-US" sz="2000" dirty="0">
                <a:latin typeface="Times New Roman" panose="02020603050405020304" pitchFamily="18" charset="0"/>
                <a:cs typeface="Times New Roman" panose="02020603050405020304" pitchFamily="18" charset="0"/>
              </a:rPr>
              <a:t>The classes contained in the packages of another program can be easily reused</a:t>
            </a:r>
            <a:endParaRPr lang="en-IN" sz="2000" dirty="0">
              <a:latin typeface="Times New Roman" panose="02020603050405020304" pitchFamily="18" charset="0"/>
              <a:cs typeface="Times New Roman" panose="02020603050405020304" pitchFamily="18" charset="0"/>
            </a:endParaRPr>
          </a:p>
          <a:p>
            <a:pPr marL="228600" lvl="1" algn="just">
              <a:spcBef>
                <a:spcPts val="1000"/>
              </a:spcBef>
            </a:pPr>
            <a:r>
              <a:rPr lang="en-IN" sz="2000" b="1" dirty="0">
                <a:latin typeface="Times New Roman" panose="02020603050405020304" pitchFamily="18" charset="0"/>
                <a:cs typeface="Times New Roman" panose="02020603050405020304" pitchFamily="18" charset="0"/>
              </a:rPr>
              <a:t>Preventing </a:t>
            </a:r>
            <a:r>
              <a:rPr lang="en-IN"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Name </a:t>
            </a:r>
            <a:r>
              <a:rPr lang="en-US" sz="2000" b="1" dirty="0">
                <a:latin typeface="Times New Roman" panose="02020603050405020304" pitchFamily="18" charset="0"/>
                <a:cs typeface="Times New Roman" panose="02020603050405020304" pitchFamily="18" charset="0"/>
              </a:rPr>
              <a:t>Conflicts:</a:t>
            </a:r>
            <a:r>
              <a:rPr lang="en-US" sz="2000" dirty="0">
                <a:latin typeface="Times New Roman" panose="02020603050405020304" pitchFamily="18" charset="0"/>
                <a:cs typeface="Times New Roman" panose="02020603050405020304" pitchFamily="18" charset="0"/>
              </a:rPr>
              <a:t>Packages help us to uniquely identify a class, for example, we can have </a:t>
            </a:r>
            <a:r>
              <a:rPr lang="en-US"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two classes with name Employee in two packages, college.staff.cse.Employee and </a:t>
            </a:r>
            <a:r>
              <a:rPr lang="en-IN" sz="2000" dirty="0" smtClean="0">
                <a:latin typeface="Times New Roman" panose="02020603050405020304" pitchFamily="18" charset="0"/>
                <a:cs typeface="Times New Roman" panose="02020603050405020304" pitchFamily="18" charset="0"/>
              </a:rPr>
              <a:t>college.staff.ee.Employee.</a:t>
            </a:r>
          </a:p>
          <a:p>
            <a:pPr marL="228600" lvl="1" algn="just">
              <a:spcBef>
                <a:spcPts val="1000"/>
              </a:spcBef>
            </a:pPr>
            <a:r>
              <a:rPr lang="en-US" sz="2000" b="1" dirty="0">
                <a:latin typeface="Times New Roman" panose="02020603050405020304" pitchFamily="18" charset="0"/>
                <a:cs typeface="Times New Roman" panose="02020603050405020304" pitchFamily="18" charset="0"/>
              </a:rPr>
              <a:t>Controlled Access: </a:t>
            </a:r>
            <a:r>
              <a:rPr lang="en-US" sz="2000" dirty="0">
                <a:latin typeface="Times New Roman" panose="02020603050405020304" pitchFamily="18" charset="0"/>
                <a:cs typeface="Times New Roman" panose="02020603050405020304" pitchFamily="18" charset="0"/>
              </a:rPr>
              <a:t>Offers access protection such as protected classes, default classes and private </a:t>
            </a:r>
            <a:r>
              <a:rPr lang="en-US" sz="2000" dirty="0" smtClean="0">
                <a:latin typeface="Times New Roman" panose="02020603050405020304" pitchFamily="18" charset="0"/>
                <a:cs typeface="Times New Roman" panose="02020603050405020304" pitchFamily="18" charset="0"/>
              </a:rPr>
              <a:t>class.</a:t>
            </a:r>
          </a:p>
          <a:p>
            <a:pPr marL="228600" lvl="1" algn="just">
              <a:spcBef>
                <a:spcPts val="1000"/>
              </a:spcBef>
            </a:pPr>
            <a:r>
              <a:rPr lang="en-US" sz="2000" b="1" dirty="0" smtClean="0">
                <a:latin typeface="Times New Roman" panose="02020603050405020304" pitchFamily="18" charset="0"/>
                <a:cs typeface="Times New Roman" panose="02020603050405020304" pitchFamily="18" charset="0"/>
              </a:rPr>
              <a:t>Data Encapsulation:</a:t>
            </a:r>
            <a:r>
              <a:rPr lang="en-US" sz="2000" dirty="0" smtClean="0">
                <a:latin typeface="Times New Roman" panose="02020603050405020304" pitchFamily="18" charset="0"/>
                <a:cs typeface="Times New Roman" panose="02020603050405020304" pitchFamily="18" charset="0"/>
              </a:rPr>
              <a:t>They provide </a:t>
            </a:r>
            <a:r>
              <a:rPr lang="en-US" sz="2000" dirty="0">
                <a:latin typeface="Times New Roman" panose="02020603050405020304" pitchFamily="18" charset="0"/>
                <a:cs typeface="Times New Roman" panose="02020603050405020304" pitchFamily="18" charset="0"/>
              </a:rPr>
              <a:t>a way to hide classes, preventing other programs from accessing classes that are meant for internal use </a:t>
            </a:r>
            <a:r>
              <a:rPr lang="en-US" sz="2000" dirty="0" smtClean="0">
                <a:latin typeface="Times New Roman" panose="02020603050405020304" pitchFamily="18" charset="0"/>
                <a:cs typeface="Times New Roman" panose="02020603050405020304" pitchFamily="18" charset="0"/>
              </a:rPr>
              <a:t>only.</a:t>
            </a:r>
            <a:endParaRPr lang="en-IN" sz="2000" dirty="0">
              <a:latin typeface="Times New Roman" panose="02020603050405020304" pitchFamily="18" charset="0"/>
              <a:cs typeface="Times New Roman" panose="02020603050405020304" pitchFamily="18" charset="0"/>
            </a:endParaRPr>
          </a:p>
          <a:p>
            <a:pPr marL="228600" lvl="1" algn="just">
              <a:spcBef>
                <a:spcPts val="1000"/>
              </a:spcBef>
            </a:pPr>
            <a:r>
              <a:rPr lang="en-US" sz="2000" b="1" dirty="0">
                <a:latin typeface="Times New Roman" panose="02020603050405020304" pitchFamily="18" charset="0"/>
                <a:cs typeface="Times New Roman" panose="02020603050405020304" pitchFamily="18" charset="0"/>
              </a:rPr>
              <a:t>Maintainance:</a:t>
            </a:r>
            <a:r>
              <a:rPr lang="en-US" sz="2000" dirty="0">
                <a:latin typeface="Times New Roman" panose="02020603050405020304" pitchFamily="18" charset="0"/>
                <a:cs typeface="Times New Roman" panose="02020603050405020304" pitchFamily="18" charset="0"/>
              </a:rPr>
              <a:t>With packages, you can organize your project better and easily locate related classes.</a:t>
            </a:r>
            <a:endParaRPr lang="en-IN" sz="2000" dirty="0">
              <a:latin typeface="Times New Roman" panose="02020603050405020304" pitchFamily="18" charset="0"/>
              <a:cs typeface="Times New Roman" panose="02020603050405020304" pitchFamily="18" charset="0"/>
            </a:endParaRPr>
          </a:p>
          <a:p>
            <a:pPr marL="228600" lvl="1" algn="just">
              <a:spcBef>
                <a:spcPts val="1000"/>
              </a:spcBef>
            </a:pPr>
            <a:endParaRPr lang="en-IN" sz="2000" dirty="0">
              <a:latin typeface="Times New Roman" panose="02020603050405020304" pitchFamily="18" charset="0"/>
              <a:cs typeface="Times New Roman" panose="02020603050405020304" pitchFamily="18" charset="0"/>
            </a:endParaRPr>
          </a:p>
          <a:p>
            <a:pPr marL="228600" lvl="1" algn="just">
              <a:spcBef>
                <a:spcPts val="1000"/>
              </a:spcBef>
            </a:pPr>
            <a:endParaRPr lang="en-IN" sz="2000" dirty="0">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2687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408"/>
          </a:xfrm>
        </p:spPr>
        <p:txBody>
          <a:bodyPr/>
          <a:lstStyle/>
          <a:p>
            <a:r>
              <a:rPr lang="en-US" b="1" dirty="0"/>
              <a:t>Defining a </a:t>
            </a:r>
            <a:r>
              <a:rPr lang="en-US" b="1" dirty="0" smtClean="0"/>
              <a:t>package cntd.,</a:t>
            </a:r>
            <a:endParaRPr lang="en-IN" dirty="0"/>
          </a:p>
        </p:txBody>
      </p:sp>
      <p:sp>
        <p:nvSpPr>
          <p:cNvPr id="3" name="Content Placeholder 2"/>
          <p:cNvSpPr>
            <a:spLocks noGrp="1"/>
          </p:cNvSpPr>
          <p:nvPr>
            <p:ph idx="1"/>
          </p:nvPr>
        </p:nvSpPr>
        <p:spPr>
          <a:xfrm>
            <a:off x="838200" y="1168400"/>
            <a:ext cx="10515600" cy="5008563"/>
          </a:xfrm>
        </p:spPr>
        <p:txBody>
          <a:bodyPr/>
          <a:lstStyle/>
          <a:p>
            <a:pPr marL="0" indent="0">
              <a:buNone/>
            </a:pPr>
            <a:r>
              <a:rPr lang="en-US" b="1" dirty="0"/>
              <a:t>Types of Packages in </a:t>
            </a:r>
            <a:r>
              <a:rPr lang="en-US" b="1" dirty="0" smtClean="0"/>
              <a:t>Java:</a:t>
            </a:r>
          </a:p>
          <a:p>
            <a:pPr lvl="1">
              <a:buFont typeface="Wingdings" panose="05000000000000000000" pitchFamily="2" charset="2"/>
              <a:buChar char="Ø"/>
            </a:pPr>
            <a:r>
              <a:rPr lang="en-US" dirty="0" smtClean="0"/>
              <a:t>Built-in </a:t>
            </a:r>
            <a:r>
              <a:rPr lang="en-US" dirty="0"/>
              <a:t>Packages</a:t>
            </a:r>
            <a:endParaRPr lang="en-IN" dirty="0"/>
          </a:p>
          <a:p>
            <a:pPr lvl="1">
              <a:buFont typeface="Wingdings" panose="05000000000000000000" pitchFamily="2" charset="2"/>
              <a:buChar char="Ø"/>
            </a:pPr>
            <a:r>
              <a:rPr lang="en-US" dirty="0"/>
              <a:t>User Defined Packages</a:t>
            </a:r>
            <a:endParaRPr lang="en-IN" dirty="0"/>
          </a:p>
          <a:p>
            <a:r>
              <a:rPr lang="en-US" b="1" dirty="0"/>
              <a:t>Built-in </a:t>
            </a:r>
            <a:r>
              <a:rPr lang="en-US" b="1" dirty="0" smtClean="0"/>
              <a:t>Packages</a:t>
            </a:r>
          </a:p>
          <a:p>
            <a:pPr lvl="1"/>
            <a:r>
              <a:rPr lang="en-US" dirty="0"/>
              <a:t>Built-in packages or predefined packages are those that come along as a part of Java Development Kit to simplify the task of Java programmer. </a:t>
            </a:r>
            <a:endParaRPr lang="en-US" dirty="0" smtClean="0"/>
          </a:p>
          <a:p>
            <a:pPr lvl="1"/>
            <a:r>
              <a:rPr lang="en-US" dirty="0"/>
              <a:t>They consist of a huge number of predefined classes and interfaces that are a part of Java API’s</a:t>
            </a:r>
            <a:r>
              <a:rPr lang="en-US" dirty="0" smtClean="0"/>
              <a:t>.</a:t>
            </a:r>
          </a:p>
          <a:p>
            <a:pPr lvl="1"/>
            <a:r>
              <a:rPr lang="en-US" dirty="0"/>
              <a:t>Some of the commonly used built-in packages are java.lang, java.io, java.util, </a:t>
            </a:r>
            <a:r>
              <a:rPr lang="en-US" dirty="0" smtClean="0"/>
              <a:t>java.applet</a:t>
            </a:r>
            <a:r>
              <a:rPr lang="en-US" dirty="0"/>
              <a:t>.</a:t>
            </a:r>
            <a:endParaRPr lang="en-IN" b="1" dirty="0"/>
          </a:p>
        </p:txBody>
      </p:sp>
    </p:spTree>
    <p:extLst>
      <p:ext uri="{BB962C8B-B14F-4D97-AF65-F5344CB8AC3E}">
        <p14:creationId xmlns:p14="http://schemas.microsoft.com/office/powerpoint/2010/main" val="83602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1"/>
            <a:ext cx="8229600" cy="5592763"/>
          </a:xfrm>
        </p:spPr>
        <p:txBody>
          <a:bodyPr/>
          <a:lstStyle/>
          <a:p>
            <a:pPr algn="ctr">
              <a:buNone/>
            </a:pPr>
            <a:endParaRPr lang="en-US" b="1" dirty="0" smtClean="0"/>
          </a:p>
          <a:p>
            <a:pPr algn="ctr">
              <a:buNone/>
            </a:pPr>
            <a:endParaRPr lang="en-US" b="1" dirty="0" smtClean="0"/>
          </a:p>
          <a:p>
            <a:pPr algn="ctr">
              <a:buNone/>
            </a:pPr>
            <a:r>
              <a:rPr lang="en-US" sz="4800" b="1" dirty="0"/>
              <a:t>Module </a:t>
            </a:r>
            <a:r>
              <a:rPr lang="en-US" sz="4800" b="1" dirty="0" smtClean="0"/>
              <a:t>4:</a:t>
            </a:r>
            <a:endParaRPr lang="en-US" sz="4800" b="1" dirty="0"/>
          </a:p>
          <a:p>
            <a:pPr algn="ctr">
              <a:buNone/>
            </a:pPr>
            <a:r>
              <a:rPr lang="en-US" sz="4800" b="1" dirty="0" smtClean="0"/>
              <a:t>Input/Output,</a:t>
            </a:r>
            <a:r>
              <a:rPr lang="en-US" sz="4800" b="1" dirty="0"/>
              <a:t> Packages:</a:t>
            </a:r>
            <a:r>
              <a:rPr lang="en-US" sz="4800" dirty="0"/>
              <a:t> </a:t>
            </a:r>
            <a:endParaRPr lang="en-IN" sz="4800" dirty="0"/>
          </a:p>
          <a:p>
            <a:pPr algn="ctr">
              <a:buNone/>
            </a:pPr>
            <a:endParaRPr lang="en-IN" sz="4800" dirty="0"/>
          </a:p>
        </p:txBody>
      </p:sp>
      <p:sp>
        <p:nvSpPr>
          <p:cNvPr id="4" name="Footer Placeholder 3"/>
          <p:cNvSpPr>
            <a:spLocks noGrp="1"/>
          </p:cNvSpPr>
          <p:nvPr>
            <p:ph type="ftr" sz="quarter" idx="11"/>
          </p:nvPr>
        </p:nvSpPr>
        <p:spPr/>
        <p:txBody>
          <a:bodyPr/>
          <a:lstStyle/>
          <a:p>
            <a:r>
              <a:rPr lang="en-US" smtClean="0"/>
              <a:t>Dept of ISE,DSCE</a:t>
            </a:r>
            <a:endParaRPr lang="en-US"/>
          </a:p>
        </p:txBody>
      </p:sp>
    </p:spTree>
    <p:extLst>
      <p:ext uri="{BB962C8B-B14F-4D97-AF65-F5344CB8AC3E}">
        <p14:creationId xmlns:p14="http://schemas.microsoft.com/office/powerpoint/2010/main" val="1338647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3942"/>
          </a:xfrm>
        </p:spPr>
        <p:txBody>
          <a:bodyPr>
            <a:normAutofit fontScale="90000"/>
          </a:bodyPr>
          <a:lstStyle/>
          <a:p>
            <a:r>
              <a:rPr lang="en-US" b="1" dirty="0"/>
              <a:t>Defining a package cntd.,</a:t>
            </a:r>
            <a:endParaRPr lang="en-IN" dirty="0"/>
          </a:p>
        </p:txBody>
      </p:sp>
      <p:sp>
        <p:nvSpPr>
          <p:cNvPr id="3" name="Content Placeholder 2"/>
          <p:cNvSpPr>
            <a:spLocks noGrp="1"/>
          </p:cNvSpPr>
          <p:nvPr>
            <p:ph idx="1"/>
          </p:nvPr>
        </p:nvSpPr>
        <p:spPr>
          <a:xfrm>
            <a:off x="838200" y="1077362"/>
            <a:ext cx="10515600" cy="5099601"/>
          </a:xfrm>
        </p:spPr>
        <p:txBody>
          <a:bodyPr>
            <a:noAutofit/>
          </a:bodyPr>
          <a:lstStyle/>
          <a:p>
            <a:pPr marL="0" indent="0">
              <a:buNone/>
            </a:pPr>
            <a:r>
              <a:rPr lang="en-IN" sz="1400" b="1" u="sng" dirty="0" smtClean="0">
                <a:latin typeface="Times New Roman" panose="02020603050405020304" pitchFamily="18" charset="0"/>
                <a:cs typeface="Times New Roman" panose="02020603050405020304" pitchFamily="18" charset="0"/>
              </a:rPr>
              <a:t>Example:</a:t>
            </a:r>
          </a:p>
          <a:p>
            <a:pPr marL="0" indent="0">
              <a:buNone/>
            </a:pPr>
            <a:r>
              <a:rPr lang="en-US" sz="1400" b="1" dirty="0" smtClean="0">
                <a:latin typeface="Times New Roman" panose="02020603050405020304" pitchFamily="18" charset="0"/>
                <a:cs typeface="Times New Roman" panose="02020603050405020304" pitchFamily="18" charset="0"/>
              </a:rPr>
              <a:t>package</a:t>
            </a:r>
            <a:r>
              <a:rPr lang="en-US" sz="1400" dirty="0" smtClean="0">
                <a:latin typeface="Times New Roman" panose="02020603050405020304" pitchFamily="18" charset="0"/>
                <a:cs typeface="Times New Roman" panose="02020603050405020304" pitchFamily="18" charset="0"/>
              </a:rPr>
              <a:t> DSCE;</a:t>
            </a:r>
            <a:endParaRPr lang="en-IN"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import</a:t>
            </a:r>
            <a:r>
              <a:rPr lang="en-US" sz="1400" dirty="0">
                <a:latin typeface="Times New Roman" panose="02020603050405020304" pitchFamily="18" charset="0"/>
                <a:cs typeface="Times New Roman" panose="02020603050405020304" pitchFamily="18" charset="0"/>
              </a:rPr>
              <a:t> java.util.ArrayList</a:t>
            </a:r>
            <a:r>
              <a:rPr lang="en-US"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class</a:t>
            </a:r>
            <a:r>
              <a:rPr lang="en-US" sz="1400" dirty="0">
                <a:latin typeface="Times New Roman" panose="02020603050405020304" pitchFamily="18" charset="0"/>
                <a:cs typeface="Times New Roman" panose="02020603050405020304" pitchFamily="18" charset="0"/>
              </a:rPr>
              <a:t> BuiltInPackage </a:t>
            </a:r>
            <a:r>
              <a:rPr lang="en-US"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public</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static</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void</a:t>
            </a:r>
            <a:r>
              <a:rPr lang="en-US" sz="1400" dirty="0">
                <a:latin typeface="Times New Roman" panose="02020603050405020304" pitchFamily="18" charset="0"/>
                <a:cs typeface="Times New Roman" panose="02020603050405020304" pitchFamily="18" charset="0"/>
              </a:rPr>
              <a:t> main(String[] args) </a:t>
            </a:r>
            <a:r>
              <a:rPr lang="en-US"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ArrayList&lt;Integer&gt; myList = </a:t>
            </a:r>
            <a:r>
              <a:rPr lang="en-US" sz="1400" b="1" dirty="0">
                <a:latin typeface="Times New Roman" panose="02020603050405020304" pitchFamily="18" charset="0"/>
                <a:cs typeface="Times New Roman" panose="02020603050405020304" pitchFamily="18" charset="0"/>
              </a:rPr>
              <a:t>new</a:t>
            </a:r>
            <a:r>
              <a:rPr lang="en-US" sz="1400" dirty="0">
                <a:latin typeface="Times New Roman" panose="02020603050405020304" pitchFamily="18" charset="0"/>
                <a:cs typeface="Times New Roman" panose="02020603050405020304" pitchFamily="18" charset="0"/>
              </a:rPr>
              <a:t> ArrayList&lt;&gt;(3);</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myList.add(3);</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myList.add(2);</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myList.add(1);</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System.out.println("The elements of list are: " + myList);</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066638" y="3322623"/>
            <a:ext cx="2426328" cy="923330"/>
          </a:xfrm>
          <a:prstGeom prst="rect">
            <a:avLst/>
          </a:prstGeom>
          <a:solidFill>
            <a:schemeClr val="accent2">
              <a:lumMod val="20000"/>
              <a:lumOff val="80000"/>
            </a:schemeClr>
          </a:solidFill>
        </p:spPr>
        <p:txBody>
          <a:bodyPr wrap="square" rtlCol="0">
            <a:spAutoFit/>
          </a:bodyPr>
          <a:lstStyle/>
          <a:p>
            <a:r>
              <a:rPr lang="en-IN" b="1" smtClean="0"/>
              <a:t>Output:</a:t>
            </a:r>
          </a:p>
          <a:p>
            <a:r>
              <a:rPr lang="en-IN" dirty="0" smtClean="0"/>
              <a:t>The </a:t>
            </a:r>
            <a:r>
              <a:rPr lang="en-IN" dirty="0"/>
              <a:t>elements of list are: [3, 2, 1]</a:t>
            </a:r>
            <a:endParaRPr lang="en-IN" dirty="0"/>
          </a:p>
        </p:txBody>
      </p:sp>
      <p:sp>
        <p:nvSpPr>
          <p:cNvPr id="5" name="TextBox 4"/>
          <p:cNvSpPr txBox="1"/>
          <p:nvPr/>
        </p:nvSpPr>
        <p:spPr>
          <a:xfrm>
            <a:off x="8193386" y="3657600"/>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825811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a package cntd.,</a:t>
            </a:r>
            <a:endParaRPr lang="en-IN" dirty="0"/>
          </a:p>
        </p:txBody>
      </p:sp>
      <p:sp>
        <p:nvSpPr>
          <p:cNvPr id="3" name="Content Placeholder 2"/>
          <p:cNvSpPr>
            <a:spLocks noGrp="1"/>
          </p:cNvSpPr>
          <p:nvPr>
            <p:ph idx="1"/>
          </p:nvPr>
        </p:nvSpPr>
        <p:spPr/>
        <p:txBody>
          <a:bodyPr/>
          <a:lstStyle/>
          <a:p>
            <a:r>
              <a:rPr lang="en-US" b="1" dirty="0"/>
              <a:t>User Defined </a:t>
            </a:r>
            <a:r>
              <a:rPr lang="en-US" b="1" dirty="0" smtClean="0"/>
              <a:t>Packages:</a:t>
            </a:r>
          </a:p>
          <a:p>
            <a:r>
              <a:rPr lang="en-US" dirty="0" smtClean="0"/>
              <a:t>User-defined </a:t>
            </a:r>
            <a:r>
              <a:rPr lang="en-US" dirty="0"/>
              <a:t>packages are those which are developed by users in order to group related classes, interfaces and sub packages. </a:t>
            </a:r>
            <a:endParaRPr lang="en-US" dirty="0" smtClean="0"/>
          </a:p>
          <a:p>
            <a:r>
              <a:rPr lang="en-US" smtClean="0"/>
              <a:t>Example:</a:t>
            </a:r>
            <a:r>
              <a:rPr lang="en-US" smtClean="0">
                <a:hlinkClick r:id="rId2" action="ppaction://hlinkfile"/>
              </a:rPr>
              <a:t>module4- userdefine_package.docx</a:t>
            </a:r>
            <a:endParaRPr lang="en-US" dirty="0" smtClean="0"/>
          </a:p>
          <a:p>
            <a:endParaRPr lang="en-IN" dirty="0"/>
          </a:p>
        </p:txBody>
      </p:sp>
    </p:spTree>
    <p:extLst>
      <p:ext uri="{BB962C8B-B14F-4D97-AF65-F5344CB8AC3E}">
        <p14:creationId xmlns:p14="http://schemas.microsoft.com/office/powerpoint/2010/main" val="3818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93165" y="134435"/>
            <a:ext cx="10515600" cy="2852737"/>
          </a:xfrm>
        </p:spPr>
        <p:txBody>
          <a:bodyPr>
            <a:normAutofit/>
          </a:bodyPr>
          <a:lstStyle/>
          <a:p>
            <a:r>
              <a:rPr lang="en-IN" sz="4800" b="1" dirty="0">
                <a:latin typeface="+mn-lt"/>
                <a:ea typeface="+mn-ea"/>
                <a:cs typeface="+mn-cs"/>
              </a:rPr>
              <a:t>Chapter 13: </a:t>
            </a:r>
            <a:r>
              <a:rPr lang="en-US" sz="4800" b="1" dirty="0">
                <a:latin typeface="+mn-lt"/>
                <a:ea typeface="+mn-ea"/>
                <a:cs typeface="+mn-cs"/>
              </a:rPr>
              <a:t>Input/Output</a:t>
            </a:r>
            <a:endParaRPr lang="en-IN" sz="4800" b="1" dirty="0">
              <a:latin typeface="+mn-lt"/>
              <a:ea typeface="+mn-ea"/>
              <a:cs typeface="+mn-cs"/>
            </a:endParaRPr>
          </a:p>
        </p:txBody>
      </p:sp>
    </p:spTree>
    <p:extLst>
      <p:ext uri="{BB962C8B-B14F-4D97-AF65-F5344CB8AC3E}">
        <p14:creationId xmlns:p14="http://schemas.microsoft.com/office/powerpoint/2010/main" val="154643498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Basics</a:t>
            </a:r>
            <a:endParaRPr lang="en-IN" dirty="0"/>
          </a:p>
        </p:txBody>
      </p:sp>
      <p:sp>
        <p:nvSpPr>
          <p:cNvPr id="3" name="Content Placeholder 2"/>
          <p:cNvSpPr>
            <a:spLocks noGrp="1"/>
          </p:cNvSpPr>
          <p:nvPr>
            <p:ph idx="1"/>
          </p:nvPr>
        </p:nvSpPr>
        <p:spPr>
          <a:xfrm>
            <a:off x="838200" y="1327868"/>
            <a:ext cx="10515600" cy="4849095"/>
          </a:xfrm>
        </p:spPr>
        <p:txBody>
          <a:bodyPr>
            <a:normAutofit/>
          </a:bodyPr>
          <a:lstStyle/>
          <a:p>
            <a:pPr marL="0" indent="0" algn="just">
              <a:buNone/>
            </a:pPr>
            <a:endParaRPr lang="en-IN" sz="2600" dirty="0" smtClean="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JAVA brings various Streams with its I/O package that helps the user to perform all the input-output operations. These streams support all the types of objects, data-types, characters, files etc to fully execute the I/O operations.</a:t>
            </a:r>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Java </a:t>
            </a:r>
            <a:r>
              <a:rPr lang="en-IN" sz="2600" dirty="0">
                <a:latin typeface="Times New Roman" panose="02020603050405020304" pitchFamily="18" charset="0"/>
                <a:cs typeface="Times New Roman" panose="02020603050405020304" pitchFamily="18" charset="0"/>
              </a:rPr>
              <a:t>I/O (Input and Output) is used </a:t>
            </a:r>
            <a:r>
              <a:rPr lang="en-IN" sz="2600" i="1" dirty="0">
                <a:latin typeface="Times New Roman" panose="02020603050405020304" pitchFamily="18" charset="0"/>
                <a:cs typeface="Times New Roman" panose="02020603050405020304" pitchFamily="18" charset="0"/>
              </a:rPr>
              <a:t>to process the input</a:t>
            </a:r>
            <a:r>
              <a:rPr lang="en-IN" sz="2600" dirty="0">
                <a:latin typeface="Times New Roman" panose="02020603050405020304" pitchFamily="18" charset="0"/>
                <a:cs typeface="Times New Roman" panose="02020603050405020304" pitchFamily="18" charset="0"/>
              </a:rPr>
              <a:t> and </a:t>
            </a:r>
            <a:r>
              <a:rPr lang="en-IN" sz="2600" i="1" dirty="0">
                <a:latin typeface="Times New Roman" panose="02020603050405020304" pitchFamily="18" charset="0"/>
                <a:cs typeface="Times New Roman" panose="02020603050405020304" pitchFamily="18" charset="0"/>
              </a:rPr>
              <a:t>produce the output</a:t>
            </a:r>
            <a:r>
              <a:rPr lang="en-IN" sz="2600" dirty="0">
                <a:latin typeface="Times New Roman" panose="02020603050405020304" pitchFamily="18" charset="0"/>
                <a:cs typeface="Times New Roman" panose="02020603050405020304" pitchFamily="18" charset="0"/>
              </a:rPr>
              <a:t>.</a:t>
            </a:r>
          </a:p>
          <a:p>
            <a:pPr algn="just"/>
            <a:r>
              <a:rPr lang="en-IN" sz="2600" dirty="0">
                <a:latin typeface="Times New Roman" panose="02020603050405020304" pitchFamily="18" charset="0"/>
                <a:cs typeface="Times New Roman" panose="02020603050405020304" pitchFamily="18" charset="0"/>
              </a:rPr>
              <a:t>Java uses the concept of a stream to make I/O operation fast. The java.io package contains all the classes required for input and output operations.</a:t>
            </a:r>
          </a:p>
          <a:p>
            <a:pPr algn="just"/>
            <a:r>
              <a:rPr lang="en-IN" sz="2600" dirty="0">
                <a:latin typeface="Times New Roman" panose="02020603050405020304" pitchFamily="18" charset="0"/>
                <a:cs typeface="Times New Roman" panose="02020603050405020304" pitchFamily="18" charset="0"/>
              </a:rPr>
              <a:t>We can perform file handling in Java by Java I/O API.</a:t>
            </a:r>
          </a:p>
          <a:p>
            <a:pPr algn="just"/>
            <a:endParaRPr lang="en-IN" sz="2600" dirty="0">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27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I/O Basics Cntd.,</a:t>
            </a:r>
            <a:endParaRPr lang="en-IN" dirty="0"/>
          </a:p>
        </p:txBody>
      </p:sp>
      <p:sp>
        <p:nvSpPr>
          <p:cNvPr id="3" name="Content Placeholder 2"/>
          <p:cNvSpPr>
            <a:spLocks noGrp="1"/>
          </p:cNvSpPr>
          <p:nvPr>
            <p:ph idx="1"/>
          </p:nvPr>
        </p:nvSpPr>
        <p:spPr>
          <a:xfrm>
            <a:off x="707666" y="1280160"/>
            <a:ext cx="10646134" cy="4896803"/>
          </a:xfrm>
        </p:spPr>
        <p:txBody>
          <a:bodyPr>
            <a:normAutofit fontScale="92500" lnSpcReduction="20000"/>
          </a:bodyPr>
          <a:lstStyle/>
          <a:p>
            <a:pPr marL="0" indent="0">
              <a:buNone/>
            </a:pPr>
            <a:r>
              <a:rPr lang="en-IN" b="1" dirty="0"/>
              <a:t>Stream</a:t>
            </a:r>
          </a:p>
          <a:p>
            <a:pPr algn="just"/>
            <a:r>
              <a:rPr lang="en-IN" sz="2400" dirty="0">
                <a:latin typeface="Times New Roman" panose="02020603050405020304" pitchFamily="18" charset="0"/>
                <a:cs typeface="Times New Roman" panose="02020603050405020304" pitchFamily="18" charset="0"/>
              </a:rPr>
              <a:t>A stream is a sequence of data. In Java, a stream is composed of bytes. </a:t>
            </a:r>
            <a:endParaRPr lang="en-IN" sz="2400" dirty="0" smtClean="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In Java, 3 streams are created for us automatically. All these streams are attached with the </a:t>
            </a:r>
            <a:r>
              <a:rPr lang="en-IN" sz="2400" dirty="0" smtClean="0">
                <a:latin typeface="Times New Roman" panose="02020603050405020304" pitchFamily="18" charset="0"/>
                <a:cs typeface="Times New Roman" panose="02020603050405020304" pitchFamily="18" charset="0"/>
              </a:rPr>
              <a:t>console</a:t>
            </a:r>
          </a:p>
          <a:p>
            <a:pPr marL="457200" indent="-457200" algn="just">
              <a:buAutoNum type="arabicParenR"/>
            </a:pPr>
            <a:r>
              <a:rPr lang="en-IN" sz="2400" b="1" dirty="0" smtClean="0">
                <a:latin typeface="Times New Roman" panose="02020603050405020304" pitchFamily="18" charset="0"/>
                <a:cs typeface="Times New Roman" panose="02020603050405020304" pitchFamily="18" charset="0"/>
              </a:rPr>
              <a:t>System.out</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standard output </a:t>
            </a:r>
            <a:r>
              <a:rPr lang="en-IN" sz="2400" dirty="0" smtClean="0">
                <a:latin typeface="Times New Roman" panose="02020603050405020304" pitchFamily="18" charset="0"/>
                <a:cs typeface="Times New Roman" panose="02020603050405020304" pitchFamily="18" charset="0"/>
              </a:rPr>
              <a:t>stream</a:t>
            </a:r>
          </a:p>
          <a:p>
            <a:pPr lvl="1" algn="just"/>
            <a:r>
              <a:rPr lang="en-US" sz="2000" dirty="0">
                <a:latin typeface="Times New Roman" panose="02020603050405020304" pitchFamily="18" charset="0"/>
                <a:cs typeface="Times New Roman" panose="02020603050405020304" pitchFamily="18" charset="0"/>
              </a:rPr>
              <a:t>This is the </a:t>
            </a:r>
            <a:r>
              <a:rPr lang="en-US" sz="2000" b="1" dirty="0">
                <a:latin typeface="Times New Roman" panose="02020603050405020304" pitchFamily="18" charset="0"/>
                <a:cs typeface="Times New Roman" panose="02020603050405020304" pitchFamily="18" charset="0"/>
              </a:rPr>
              <a:t>standard output stream </a:t>
            </a:r>
            <a:r>
              <a:rPr lang="en-US" sz="2000" dirty="0">
                <a:latin typeface="Times New Roman" panose="02020603050405020304" pitchFamily="18" charset="0"/>
                <a:cs typeface="Times New Roman" panose="02020603050405020304" pitchFamily="18" charset="0"/>
              </a:rPr>
              <a:t>that is used to produce the result of a program on an output device like the computer screen.</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400" b="1" dirty="0" smtClean="0">
                <a:latin typeface="Times New Roman" panose="02020603050405020304" pitchFamily="18" charset="0"/>
                <a:cs typeface="Times New Roman" panose="02020603050405020304" pitchFamily="18" charset="0"/>
              </a:rPr>
              <a:t>2</a:t>
            </a:r>
            <a:r>
              <a:rPr lang="en-IN" sz="2400" b="1" dirty="0">
                <a:latin typeface="Times New Roman" panose="02020603050405020304" pitchFamily="18" charset="0"/>
                <a:cs typeface="Times New Roman" panose="02020603050405020304" pitchFamily="18" charset="0"/>
              </a:rPr>
              <a:t>) System.in: </a:t>
            </a:r>
            <a:r>
              <a:rPr lang="en-IN" sz="2400" dirty="0">
                <a:latin typeface="Times New Roman" panose="02020603050405020304" pitchFamily="18" charset="0"/>
                <a:cs typeface="Times New Roman" panose="02020603050405020304" pitchFamily="18" charset="0"/>
              </a:rPr>
              <a:t>standard input </a:t>
            </a:r>
            <a:r>
              <a:rPr lang="en-IN" sz="2400" dirty="0" smtClean="0">
                <a:latin typeface="Times New Roman" panose="02020603050405020304" pitchFamily="18" charset="0"/>
                <a:cs typeface="Times New Roman" panose="02020603050405020304" pitchFamily="18" charset="0"/>
              </a:rPr>
              <a:t>stream</a:t>
            </a:r>
          </a:p>
          <a:p>
            <a:pPr marL="800100" lvl="2" indent="-342900" algn="just">
              <a:spcBef>
                <a:spcPts val="1000"/>
              </a:spcBef>
            </a:pPr>
            <a:r>
              <a:rPr lang="en-US" dirty="0">
                <a:latin typeface="Times New Roman" panose="02020603050405020304" pitchFamily="18" charset="0"/>
                <a:cs typeface="Times New Roman" panose="02020603050405020304" pitchFamily="18" charset="0"/>
              </a:rPr>
              <a:t>This is the standard input stream that is used to read characters from the keyboard or any other standard input device.</a:t>
            </a:r>
            <a:endParaRPr lang="en-IN"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3) System.err: </a:t>
            </a:r>
            <a:r>
              <a:rPr lang="en-IN" sz="2400" dirty="0">
                <a:latin typeface="Times New Roman" panose="02020603050405020304" pitchFamily="18" charset="0"/>
                <a:cs typeface="Times New Roman" panose="02020603050405020304" pitchFamily="18" charset="0"/>
              </a:rPr>
              <a:t>standard error </a:t>
            </a:r>
            <a:r>
              <a:rPr lang="en-IN" sz="2400" dirty="0" smtClean="0">
                <a:latin typeface="Times New Roman" panose="02020603050405020304" pitchFamily="18" charset="0"/>
                <a:cs typeface="Times New Roman" panose="02020603050405020304" pitchFamily="18" charset="0"/>
              </a:rPr>
              <a:t>stream</a:t>
            </a:r>
          </a:p>
          <a:p>
            <a:pPr lvl="1" algn="just"/>
            <a:r>
              <a:rPr lang="en-US" sz="2000" dirty="0">
                <a:latin typeface="Times New Roman" panose="02020603050405020304" pitchFamily="18" charset="0"/>
                <a:cs typeface="Times New Roman" panose="02020603050405020304" pitchFamily="18" charset="0"/>
              </a:rPr>
              <a:t>This is the standard error stream that is used to output all the error data that a program might throw, on a 	computer screen or any standard output device.</a:t>
            </a:r>
            <a:endParaRPr lang="en-IN" sz="2000" dirty="0">
              <a:latin typeface="Times New Roman" panose="02020603050405020304" pitchFamily="18" charset="0"/>
              <a:cs typeface="Times New Roman" panose="02020603050405020304" pitchFamily="18" charset="0"/>
            </a:endParaRPr>
          </a:p>
          <a:p>
            <a:pPr marL="800100" lvl="2" indent="-342900" algn="just">
              <a:spcBef>
                <a:spcPts val="1000"/>
              </a:spcBef>
            </a:pPr>
            <a:r>
              <a:rPr lang="en-IN" sz="2400" dirty="0" smtClean="0"/>
              <a:t>	</a:t>
            </a:r>
            <a:r>
              <a:rPr lang="en-IN" sz="2100" b="1" u="sng" dirty="0">
                <a:latin typeface="Times New Roman" panose="02020603050405020304" pitchFamily="18" charset="0"/>
                <a:cs typeface="Times New Roman" panose="02020603050405020304" pitchFamily="18" charset="0"/>
              </a:rPr>
              <a:t>Ex:</a:t>
            </a:r>
            <a:r>
              <a:rPr lang="en-IN" sz="2100" dirty="0">
                <a:latin typeface="Times New Roman" panose="02020603050405020304" pitchFamily="18" charset="0"/>
                <a:cs typeface="Times New Roman" panose="02020603050405020304" pitchFamily="18" charset="0"/>
              </a:rPr>
              <a:t>System.err.println("error message");  </a:t>
            </a:r>
          </a:p>
          <a:p>
            <a:pPr marL="0" indent="0" algn="just">
              <a:buNone/>
            </a:pP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15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6840"/>
          </a:xfrm>
        </p:spPr>
        <p:txBody>
          <a:bodyPr/>
          <a:lstStyle/>
          <a:p>
            <a:r>
              <a:rPr lang="en-US" b="1" dirty="0" smtClean="0"/>
              <a:t>I/O Basics Cntd.,</a:t>
            </a:r>
            <a:endParaRPr lang="en-IN" dirty="0"/>
          </a:p>
        </p:txBody>
      </p:sp>
      <p:sp>
        <p:nvSpPr>
          <p:cNvPr id="3" name="Content Placeholder 2"/>
          <p:cNvSpPr>
            <a:spLocks noGrp="1"/>
          </p:cNvSpPr>
          <p:nvPr>
            <p:ph idx="1"/>
          </p:nvPr>
        </p:nvSpPr>
        <p:spPr>
          <a:xfrm>
            <a:off x="838200" y="1311966"/>
            <a:ext cx="10515600" cy="4864997"/>
          </a:xfrm>
        </p:spPr>
        <p:txBody>
          <a:bodyPr>
            <a:noAutofit/>
          </a:bodyPr>
          <a:lstStyle/>
          <a:p>
            <a:r>
              <a:rPr lang="en-US" sz="1800" dirty="0" smtClean="0">
                <a:latin typeface="Times New Roman" panose="02020603050405020304" pitchFamily="18" charset="0"/>
                <a:cs typeface="Times New Roman" panose="02020603050405020304" pitchFamily="18" charset="0"/>
              </a:rPr>
              <a:t>Following are thelist </a:t>
            </a:r>
            <a:r>
              <a:rPr lang="en-US" sz="1800" dirty="0">
                <a:latin typeface="Times New Roman" panose="02020603050405020304" pitchFamily="18" charset="0"/>
                <a:cs typeface="Times New Roman" panose="02020603050405020304" pitchFamily="18" charset="0"/>
              </a:rPr>
              <a:t>of the various print functions that we use to output statements:</a:t>
            </a:r>
            <a:endParaRPr lang="en-IN" sz="1800" dirty="0">
              <a:latin typeface="Times New Roman" panose="02020603050405020304" pitchFamily="18" charset="0"/>
              <a:cs typeface="Times New Roman" panose="02020603050405020304" pitchFamily="18" charset="0"/>
            </a:endParaRPr>
          </a:p>
          <a:p>
            <a:pPr marL="457200" lvl="1" indent="0">
              <a:buNone/>
            </a:pPr>
            <a:r>
              <a:rPr lang="en-US" sz="1800" b="1" dirty="0" smtClean="0">
                <a:latin typeface="Times New Roman" panose="02020603050405020304" pitchFamily="18" charset="0"/>
                <a:cs typeface="Times New Roman" panose="02020603050405020304" pitchFamily="18" charset="0"/>
              </a:rPr>
              <a:t>1. print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method in Java is used to display a text on the console.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text is passed as the parameter to this method in the form of String. This method prints the text on the console and the cursor remains at the end of the text at the console.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next printing takes place from just here</a:t>
            </a:r>
            <a:r>
              <a:rPr lang="en-US"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Syntax:       System.out.print(</a:t>
            </a:r>
            <a:r>
              <a:rPr lang="en-US" sz="1800" i="1" dirty="0">
                <a:latin typeface="Times New Roman" panose="02020603050405020304" pitchFamily="18" charset="0"/>
                <a:cs typeface="Times New Roman" panose="02020603050405020304" pitchFamily="18" charset="0"/>
              </a:rPr>
              <a:t>parameter</a:t>
            </a:r>
            <a:r>
              <a:rPr lang="en-US" sz="1800" b="1"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Example:// </a:t>
            </a:r>
            <a:r>
              <a:rPr lang="en-US" sz="1800" b="1" dirty="0">
                <a:latin typeface="Times New Roman" panose="02020603050405020304" pitchFamily="18" charset="0"/>
                <a:cs typeface="Times New Roman" panose="02020603050405020304" pitchFamily="18" charset="0"/>
              </a:rPr>
              <a:t>Java code to illustrate print() </a:t>
            </a:r>
            <a:endParaRPr lang="en-IN"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import java.io.*; </a:t>
            </a:r>
            <a:endParaRPr lang="en-IN"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class Demo_print { </a:t>
            </a:r>
            <a:endParaRPr lang="en-IN"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public static void main(String[] args) </a:t>
            </a:r>
            <a:endParaRPr lang="en-IN"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 </a:t>
            </a:r>
            <a:endParaRPr lang="en-IN"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 using print() ,</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all are printed in the </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same line </a:t>
            </a:r>
            <a:endParaRPr lang="en-IN"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System.out.print("GfG! "); </a:t>
            </a:r>
            <a:endParaRPr lang="en-IN"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System.out.print("GfG! "); </a:t>
            </a:r>
            <a:endParaRPr lang="en-IN"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System.out.print("GfG! ");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529885" y="3562184"/>
            <a:ext cx="2989691" cy="923330"/>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Output:GfG! GfG! GfG</a:t>
            </a: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64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8058"/>
          </a:xfrm>
        </p:spPr>
        <p:txBody>
          <a:bodyPr/>
          <a:lstStyle/>
          <a:p>
            <a:r>
              <a:rPr lang="en-US" b="1" dirty="0" smtClean="0"/>
              <a:t>I/O Basics Cntd.,</a:t>
            </a:r>
            <a:endParaRPr lang="en-IN" dirty="0"/>
          </a:p>
        </p:txBody>
      </p:sp>
      <p:sp>
        <p:nvSpPr>
          <p:cNvPr id="3" name="Content Placeholder 2"/>
          <p:cNvSpPr>
            <a:spLocks noGrp="1"/>
          </p:cNvSpPr>
          <p:nvPr>
            <p:ph idx="1"/>
          </p:nvPr>
        </p:nvSpPr>
        <p:spPr>
          <a:xfrm>
            <a:off x="742784" y="1009816"/>
            <a:ext cx="10515600" cy="4769582"/>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Println(): </a:t>
            </a:r>
            <a:r>
              <a:rPr lang="en-US" sz="1800" dirty="0">
                <a:latin typeface="Times New Roman" panose="02020603050405020304" pitchFamily="18" charset="0"/>
                <a:cs typeface="Times New Roman" panose="02020603050405020304" pitchFamily="18" charset="0"/>
              </a:rPr>
              <a:t>This method in Java is also used to display a text on the console.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prints the text on the console and the cursor moves to the start of the next line at the console. The next printing takes place from the next line.</a:t>
            </a:r>
            <a:endParaRPr lang="en-IN"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Syntax:</a:t>
            </a:r>
            <a:r>
              <a:rPr lang="en-US" sz="1800" dirty="0">
                <a:latin typeface="Times New Roman" panose="02020603050405020304" pitchFamily="18" charset="0"/>
                <a:cs typeface="Times New Roman" panose="02020603050405020304" pitchFamily="18" charset="0"/>
              </a:rPr>
              <a:t>System.out.println(</a:t>
            </a:r>
            <a:r>
              <a:rPr lang="en-US" sz="1800" i="1" dirty="0">
                <a:latin typeface="Times New Roman" panose="02020603050405020304" pitchFamily="18" charset="0"/>
                <a:cs typeface="Times New Roman" panose="02020603050405020304" pitchFamily="18" charset="0"/>
              </a:rPr>
              <a:t>parameter</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Example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Java code to illustrate println()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import java.io.*;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class Demo_print {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public static void main(String[] args)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 using println()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 all are printed in the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 different line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System.out.println("GfG! ");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System.out.println("GfG! ");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System.out.println("GfG! ");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 </a:t>
            </a:r>
            <a:r>
              <a:rPr lang="en-US"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110330" y="3649648"/>
            <a:ext cx="1816523" cy="923330"/>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smtClean="0"/>
              <a:t> </a:t>
            </a:r>
            <a:r>
              <a:rPr lang="en-US" b="1" dirty="0">
                <a:solidFill>
                  <a:srgbClr val="FF0000"/>
                </a:solidFill>
              </a:rPr>
              <a:t>Output: </a:t>
            </a:r>
            <a:r>
              <a:rPr lang="en-US" b="1" dirty="0" smtClean="0">
                <a:solidFill>
                  <a:srgbClr val="FF0000"/>
                </a:solidFill>
              </a:rPr>
              <a:t>	     GfG</a:t>
            </a:r>
            <a:r>
              <a:rPr lang="en-US" b="1" dirty="0">
                <a:solidFill>
                  <a:srgbClr val="FF0000"/>
                </a:solidFill>
              </a:rPr>
              <a:t>!</a:t>
            </a:r>
            <a:endParaRPr lang="en-IN" b="1" dirty="0">
              <a:solidFill>
                <a:srgbClr val="FF0000"/>
              </a:solidFill>
            </a:endParaRPr>
          </a:p>
          <a:p>
            <a:r>
              <a:rPr lang="en-US" b="1" dirty="0">
                <a:solidFill>
                  <a:srgbClr val="FF0000"/>
                </a:solidFill>
              </a:rPr>
              <a:t>	     GfG!</a:t>
            </a:r>
            <a:endParaRPr lang="en-IN" b="1" dirty="0">
              <a:solidFill>
                <a:srgbClr val="FF0000"/>
              </a:solidFill>
            </a:endParaRPr>
          </a:p>
          <a:p>
            <a:r>
              <a:rPr lang="en-US" b="1" dirty="0">
                <a:solidFill>
                  <a:srgbClr val="FF0000"/>
                </a:solidFill>
              </a:rPr>
              <a:t>	     GfG!</a:t>
            </a:r>
            <a:endParaRPr lang="en-IN" b="1" dirty="0">
              <a:solidFill>
                <a:srgbClr val="FF0000"/>
              </a:solidFill>
            </a:endParaRPr>
          </a:p>
        </p:txBody>
      </p:sp>
      <p:pic>
        <p:nvPicPr>
          <p:cNvPr id="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58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912"/>
          </a:xfrm>
        </p:spPr>
        <p:txBody>
          <a:bodyPr/>
          <a:lstStyle/>
          <a:p>
            <a:r>
              <a:rPr lang="en-US" b="1" dirty="0" smtClean="0"/>
              <a:t>I/O Basics Cntd.,</a:t>
            </a:r>
            <a:endParaRPr lang="en-IN" dirty="0"/>
          </a:p>
        </p:txBody>
      </p:sp>
      <p:sp>
        <p:nvSpPr>
          <p:cNvPr id="3" name="Content Placeholder 2"/>
          <p:cNvSpPr>
            <a:spLocks noGrp="1"/>
          </p:cNvSpPr>
          <p:nvPr>
            <p:ph idx="1"/>
          </p:nvPr>
        </p:nvSpPr>
        <p:spPr>
          <a:xfrm>
            <a:off x="838200" y="1200647"/>
            <a:ext cx="10515600" cy="4976316"/>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hlinkClick r:id="rId2"/>
              </a:rPr>
              <a:t>printf()</a:t>
            </a:r>
            <a:r>
              <a:rPr lang="en-US" dirty="0">
                <a:latin typeface="Times New Roman" panose="02020603050405020304" pitchFamily="18" charset="0"/>
                <a:cs typeface="Times New Roman" panose="02020603050405020304" pitchFamily="18" charset="0"/>
              </a:rPr>
              <a:t>: This is the easiest of all methods as this is similar to printf in C.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Note </a:t>
            </a:r>
            <a:r>
              <a:rPr lang="en-US" dirty="0">
                <a:latin typeface="Times New Roman" panose="02020603050405020304" pitchFamily="18" charset="0"/>
                <a:cs typeface="Times New Roman" panose="02020603050405020304" pitchFamily="18" charset="0"/>
              </a:rPr>
              <a:t>that System.out.print() and System.out.println() take a single argument, but printf() may take multiple arguments. This is used to format the output in Java.</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 Java program to demonstrate working of printf() in Java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JavaFormatter1 {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public static void main(String args[])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int x = 100;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System.out.printf( "Printing simple"+ " integer: x = %d\n", x);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this will print it upto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2 decimal places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System.out.printf("Formatted with"+ " precison: PI = %.2f\n",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Math.PI);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float n = 5.2f; </a:t>
            </a:r>
            <a:endParaRPr lang="en-IN" dirty="0">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6214" y="55564"/>
            <a:ext cx="1601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7946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1475</TotalTime>
  <Words>1337</Words>
  <Application>Microsoft Office PowerPoint</Application>
  <PresentationFormat>Widescreen</PresentationFormat>
  <Paragraphs>314</Paragraphs>
  <Slides>31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Calibri</vt:lpstr>
      <vt:lpstr>Calibri Light</vt:lpstr>
      <vt:lpstr>Times New Roman</vt:lpstr>
      <vt:lpstr>Wingdings</vt:lpstr>
      <vt:lpstr>Office Theme</vt:lpstr>
      <vt:lpstr>Slide</vt:lpstr>
      <vt:lpstr>PowerPoint Presentation</vt:lpstr>
      <vt:lpstr>PowerPoint Presentation</vt:lpstr>
      <vt:lpstr>PowerPoint Presentation</vt:lpstr>
      <vt:lpstr>Chapter 13: Input/Output</vt:lpstr>
      <vt:lpstr>I/O Basics</vt:lpstr>
      <vt:lpstr>I/O Basics Cntd.,</vt:lpstr>
      <vt:lpstr>I/O Basics Cntd.,</vt:lpstr>
      <vt:lpstr>I/O Basics Cntd.,</vt:lpstr>
      <vt:lpstr>I/O Basics Cntd.,</vt:lpstr>
      <vt:lpstr>Cntd.,</vt:lpstr>
      <vt:lpstr>I/O Basics Cntd.,</vt:lpstr>
      <vt:lpstr>System.err Cntd.,</vt:lpstr>
      <vt:lpstr>System.err Cntd.,</vt:lpstr>
      <vt:lpstr>Byte Streams and Character Streams</vt:lpstr>
      <vt:lpstr>The Byte Stream Classes</vt:lpstr>
      <vt:lpstr>The Character Stream I/O Classes</vt:lpstr>
      <vt:lpstr>Reading Console Input</vt:lpstr>
      <vt:lpstr> Java Bufferedreader Class</vt:lpstr>
      <vt:lpstr>Reading Character</vt:lpstr>
      <vt:lpstr>Reading Strings</vt:lpstr>
      <vt:lpstr>Scanner Class in Java</vt:lpstr>
      <vt:lpstr>Example of scanner class in java</vt:lpstr>
      <vt:lpstr>Writing Console Output</vt:lpstr>
      <vt:lpstr>Example of write()</vt:lpstr>
      <vt:lpstr>Reading and Writing Files</vt:lpstr>
      <vt:lpstr>Reading and Writing Files cntd.,</vt:lpstr>
      <vt:lpstr>Chapter 9: Packages</vt:lpstr>
      <vt:lpstr>Defining a package</vt:lpstr>
      <vt:lpstr>Defining a package cntd.,</vt:lpstr>
      <vt:lpstr>Defining a package cntd.,</vt:lpstr>
      <vt:lpstr>Defining a package cntd.,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radhika</dc:creator>
  <cp:lastModifiedBy>radhika</cp:lastModifiedBy>
  <cp:revision>37</cp:revision>
  <dcterms:created xsi:type="dcterms:W3CDTF">2021-06-19T02:59:33Z</dcterms:created>
  <dcterms:modified xsi:type="dcterms:W3CDTF">2021-07-03T03:48:33Z</dcterms:modified>
</cp:coreProperties>
</file>