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1" r:id="rId4"/>
    <p:sldId id="266" r:id="rId5"/>
    <p:sldId id="258" r:id="rId6"/>
    <p:sldId id="259"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29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7/21/2021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7/21/2021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7/21/2021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7/21/2021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7/21/2021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1C83-BBF7-4F2A-B7B2-1A6C7153690A}"/>
              </a:ext>
            </a:extLst>
          </p:cNvPr>
          <p:cNvSpPr>
            <a:spLocks noGrp="1"/>
          </p:cNvSpPr>
          <p:nvPr>
            <p:ph type="ctrTitle"/>
          </p:nvPr>
        </p:nvSpPr>
        <p:spPr>
          <a:xfrm>
            <a:off x="1031748" y="990600"/>
            <a:ext cx="7315200" cy="2438400"/>
          </a:xfrm>
        </p:spPr>
        <p:txBody>
          <a:bodyPr>
            <a:normAutofit fontScale="90000"/>
          </a:bodyPr>
          <a:lstStyle/>
          <a:p>
            <a:pPr algn="ctr"/>
            <a:r>
              <a:rPr lang="en-IN" sz="3100" b="1" i="0" strike="noStrike" baseline="0" dirty="0">
                <a:solidFill>
                  <a:schemeClr val="tx1">
                    <a:lumMod val="95000"/>
                    <a:lumOff val="5000"/>
                  </a:schemeClr>
                </a:solidFill>
                <a:latin typeface="Times New Roman" panose="02020603050405020304" pitchFamily="18" charset="0"/>
              </a:rPr>
              <a:t>5</a:t>
            </a:r>
            <a:r>
              <a:rPr lang="en-IN" sz="3100" b="1" i="0" strike="noStrike" baseline="30000" dirty="0">
                <a:solidFill>
                  <a:schemeClr val="tx1">
                    <a:lumMod val="95000"/>
                    <a:lumOff val="5000"/>
                  </a:schemeClr>
                </a:solidFill>
                <a:latin typeface="Times New Roman" panose="02020603050405020304" pitchFamily="18" charset="0"/>
              </a:rPr>
              <a:t>th</a:t>
            </a:r>
            <a:r>
              <a:rPr lang="en-IN" sz="3100" b="1" i="0" strike="noStrike" baseline="0" dirty="0">
                <a:solidFill>
                  <a:schemeClr val="tx1">
                    <a:lumMod val="95000"/>
                    <a:lumOff val="5000"/>
                  </a:schemeClr>
                </a:solidFill>
                <a:latin typeface="Times New Roman" panose="02020603050405020304" pitchFamily="18" charset="0"/>
              </a:rPr>
              <a:t> module</a:t>
            </a:r>
            <a:br>
              <a:rPr lang="en-IN" sz="3600" b="1" i="0" strike="noStrike" baseline="0" dirty="0">
                <a:solidFill>
                  <a:schemeClr val="tx1">
                    <a:lumMod val="95000"/>
                    <a:lumOff val="5000"/>
                  </a:schemeClr>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3100" b="1" i="0" u="none" strike="noStrike" baseline="0" dirty="0">
                <a:solidFill>
                  <a:srgbClr val="000000"/>
                </a:solidFill>
                <a:latin typeface="Times New Roman" panose="02020603050405020304" pitchFamily="18" charset="0"/>
              </a:rPr>
              <a:t>Computer Communication Networks </a:t>
            </a:r>
            <a:r>
              <a:rPr lang="en-IN" sz="1800" b="0" i="0" u="none" strike="noStrike" baseline="0" dirty="0">
                <a:solidFill>
                  <a:srgbClr val="000000"/>
                </a:solidFill>
                <a:latin typeface="Times New Roman" panose="02020603050405020304" pitchFamily="18" charset="0"/>
              </a:rPr>
              <a:t>	</a:t>
            </a:r>
            <a:br>
              <a:rPr lang="en-IN" sz="1800" b="0" i="0" u="none" strike="noStrike" baseline="0" dirty="0">
                <a:solidFill>
                  <a:srgbClr val="000000"/>
                </a:solidFill>
                <a:latin typeface="Times New Roman" panose="02020603050405020304" pitchFamily="18" charset="0"/>
              </a:rPr>
            </a:br>
            <a:br>
              <a:rPr lang="en-IN" sz="3600" b="1" i="0" u="sng" strike="noStrike" baseline="0" dirty="0">
                <a:solidFill>
                  <a:schemeClr val="tx1">
                    <a:lumMod val="95000"/>
                    <a:lumOff val="5000"/>
                  </a:schemeClr>
                </a:solidFill>
                <a:latin typeface="Times New Roman" panose="02020603050405020304" pitchFamily="18" charset="0"/>
              </a:rPr>
            </a:br>
            <a:r>
              <a:rPr lang="en-IN" sz="3600" b="1" i="0" u="sng" strike="noStrike" baseline="0" dirty="0">
                <a:solidFill>
                  <a:schemeClr val="tx1">
                    <a:lumMod val="75000"/>
                    <a:lumOff val="25000"/>
                  </a:schemeClr>
                </a:solidFill>
                <a:latin typeface="Times New Roman" panose="02020603050405020304" pitchFamily="18" charset="0"/>
              </a:rPr>
              <a:t>E-MAIL</a:t>
            </a:r>
            <a:r>
              <a:rPr lang="en-IN" sz="3600" b="1" i="0" strike="noStrike" baseline="0" dirty="0">
                <a:solidFill>
                  <a:schemeClr val="bg1">
                    <a:lumMod val="85000"/>
                  </a:schemeClr>
                </a:solidFill>
                <a:latin typeface="Times New Roman" panose="02020603050405020304" pitchFamily="18" charset="0"/>
              </a:rPr>
              <a:t> </a:t>
            </a:r>
            <a:br>
              <a:rPr lang="en-IN" sz="3600" b="1" i="0" strike="noStrike" baseline="0" dirty="0">
                <a:solidFill>
                  <a:schemeClr val="tx1">
                    <a:lumMod val="95000"/>
                    <a:lumOff val="5000"/>
                  </a:schemeClr>
                </a:solidFill>
                <a:latin typeface="Times New Roman" panose="02020603050405020304" pitchFamily="18" charset="0"/>
              </a:rPr>
            </a:br>
            <a:endParaRPr lang="en-IN" sz="3100" dirty="0">
              <a:solidFill>
                <a:schemeClr val="tx1">
                  <a:lumMod val="75000"/>
                  <a:lumOff val="25000"/>
                </a:schemeClr>
              </a:solidFill>
            </a:endParaRPr>
          </a:p>
        </p:txBody>
      </p:sp>
      <p:sp>
        <p:nvSpPr>
          <p:cNvPr id="3" name="Subtitle 2">
            <a:extLst>
              <a:ext uri="{FF2B5EF4-FFF2-40B4-BE49-F238E27FC236}">
                <a16:creationId xmlns:a16="http://schemas.microsoft.com/office/drawing/2014/main" id="{5BFC2CC1-E563-423A-BB1F-58167000289C}"/>
              </a:ext>
            </a:extLst>
          </p:cNvPr>
          <p:cNvSpPr>
            <a:spLocks noGrp="1"/>
          </p:cNvSpPr>
          <p:nvPr>
            <p:ph type="subTitle" idx="1"/>
          </p:nvPr>
        </p:nvSpPr>
        <p:spPr>
          <a:xfrm>
            <a:off x="1233365" y="3862387"/>
            <a:ext cx="7315200" cy="1443038"/>
          </a:xfrm>
        </p:spPr>
        <p:txBody>
          <a:bodyPr>
            <a:normAutofit/>
          </a:bodyPr>
          <a:lstStyle/>
          <a:p>
            <a:r>
              <a:rPr lang="en-IN" sz="2400" b="1" i="0" u="none" strike="noStrike" baseline="0" dirty="0">
                <a:solidFill>
                  <a:schemeClr val="tx1">
                    <a:lumMod val="75000"/>
                    <a:lumOff val="25000"/>
                  </a:schemeClr>
                </a:solidFill>
                <a:latin typeface="Times New Roman" panose="02020603050405020304" pitchFamily="18" charset="0"/>
              </a:rPr>
              <a:t>-</a:t>
            </a:r>
            <a:r>
              <a:rPr lang="en-IN" sz="2400" dirty="0">
                <a:solidFill>
                  <a:schemeClr val="tx1">
                    <a:lumMod val="75000"/>
                    <a:lumOff val="25000"/>
                  </a:schemeClr>
                </a:solidFill>
                <a:latin typeface="Times New Roman" panose="02020603050405020304" pitchFamily="18" charset="0"/>
              </a:rPr>
              <a:t>   </a:t>
            </a:r>
            <a:r>
              <a:rPr lang="en-IN" sz="2400" b="0" i="0" u="none" strike="noStrike" baseline="0" dirty="0">
                <a:solidFill>
                  <a:schemeClr val="tx1">
                    <a:lumMod val="75000"/>
                    <a:lumOff val="25000"/>
                  </a:schemeClr>
                </a:solidFill>
                <a:latin typeface="Times New Roman" panose="02020603050405020304" pitchFamily="18" charset="0"/>
              </a:rPr>
              <a:t>Architecture of E-mail</a:t>
            </a:r>
            <a:br>
              <a:rPr lang="en-IN" sz="2400" b="0" i="0" u="none" strike="noStrike" baseline="0" dirty="0">
                <a:solidFill>
                  <a:schemeClr val="tx1">
                    <a:lumMod val="75000"/>
                    <a:lumOff val="25000"/>
                  </a:schemeClr>
                </a:solidFill>
                <a:latin typeface="Times New Roman" panose="02020603050405020304" pitchFamily="18" charset="0"/>
              </a:rPr>
            </a:br>
            <a:r>
              <a:rPr lang="en-IN" sz="2400" b="1" i="0" u="none" strike="noStrike" baseline="0" dirty="0">
                <a:solidFill>
                  <a:schemeClr val="tx1">
                    <a:lumMod val="75000"/>
                    <a:lumOff val="25000"/>
                  </a:schemeClr>
                </a:solidFill>
                <a:latin typeface="Times New Roman" panose="02020603050405020304" pitchFamily="18" charset="0"/>
              </a:rPr>
              <a:t>-</a:t>
            </a:r>
            <a:r>
              <a:rPr lang="en-IN" sz="2400" dirty="0">
                <a:solidFill>
                  <a:schemeClr val="tx1">
                    <a:lumMod val="75000"/>
                    <a:lumOff val="25000"/>
                  </a:schemeClr>
                </a:solidFill>
                <a:latin typeface="Times New Roman" panose="02020603050405020304" pitchFamily="18" charset="0"/>
              </a:rPr>
              <a:t>   </a:t>
            </a:r>
            <a:r>
              <a:rPr lang="en-IN" sz="2400" b="0" i="0" u="none" strike="noStrike" baseline="0" dirty="0">
                <a:solidFill>
                  <a:schemeClr val="tx1">
                    <a:lumMod val="75000"/>
                    <a:lumOff val="25000"/>
                  </a:schemeClr>
                </a:solidFill>
                <a:latin typeface="Times New Roman" panose="02020603050405020304" pitchFamily="18" charset="0"/>
              </a:rPr>
              <a:t>User Agent</a:t>
            </a:r>
            <a:endParaRPr lang="en-IN" sz="2000" dirty="0"/>
          </a:p>
        </p:txBody>
      </p:sp>
      <p:pic>
        <p:nvPicPr>
          <p:cNvPr id="11" name="Picture 10">
            <a:extLst>
              <a:ext uri="{FF2B5EF4-FFF2-40B4-BE49-F238E27FC236}">
                <a16:creationId xmlns:a16="http://schemas.microsoft.com/office/drawing/2014/main" id="{BE6AD1D9-5285-4DAB-B84F-2DB6EF2CB10C}"/>
              </a:ext>
            </a:extLst>
          </p:cNvPr>
          <p:cNvPicPr>
            <a:picLocks noChangeAspect="1"/>
          </p:cNvPicPr>
          <p:nvPr/>
        </p:nvPicPr>
        <p:blipFill rotWithShape="1">
          <a:blip r:embed="rId2"/>
          <a:srcRect l="6710" t="12241" r="6989" b="16194"/>
          <a:stretch/>
        </p:blipFill>
        <p:spPr>
          <a:xfrm>
            <a:off x="9553575" y="2209800"/>
            <a:ext cx="2343150" cy="1943100"/>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62478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FCA2-04AC-490C-9317-9817861AF276}"/>
              </a:ext>
            </a:extLst>
          </p:cNvPr>
          <p:cNvSpPr>
            <a:spLocks noGrp="1"/>
          </p:cNvSpPr>
          <p:nvPr>
            <p:ph type="title"/>
          </p:nvPr>
        </p:nvSpPr>
        <p:spPr/>
        <p:txBody>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What is E-mail </a:t>
            </a: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41BFE3-9CC5-4C0E-872A-EDE5FEF9BF97}"/>
              </a:ext>
            </a:extLst>
          </p:cNvPr>
          <p:cNvSpPr>
            <a:spLocks noGrp="1"/>
          </p:cNvSpPr>
          <p:nvPr>
            <p:ph idx="1"/>
          </p:nvPr>
        </p:nvSpPr>
        <p:spPr/>
        <p:txBody>
          <a:bodyPr>
            <a:normAutofit/>
          </a:bodyPr>
          <a:lstStyle/>
          <a:p>
            <a:pPr algn="just"/>
            <a:r>
              <a:rPr lang="en-US" sz="1800" b="0" i="0" dirty="0">
                <a:solidFill>
                  <a:schemeClr val="tx1"/>
                </a:solidFill>
                <a:effectLst/>
                <a:latin typeface="Book Antiqua" panose="02040602050305030304" pitchFamily="18" charset="0"/>
              </a:rPr>
              <a:t>Email is short for ‘Electronic mail’ and was designed as a program used to exchange messages that are stored within a computer. In terms of the programming, these are usually encoded using ASCII text. However, in most cases, a user can also send non-text files such as images, videos, and sound files through the mail as attachments.</a:t>
            </a:r>
          </a:p>
          <a:p>
            <a:pPr algn="just"/>
            <a:r>
              <a:rPr lang="en-US" sz="1800" b="0" i="0" dirty="0">
                <a:solidFill>
                  <a:schemeClr val="tx1"/>
                </a:solidFill>
                <a:effectLst/>
                <a:latin typeface="Book Antiqua" panose="02040602050305030304" pitchFamily="18" charset="0"/>
              </a:rPr>
              <a:t>Email can be used in a variety of ways, either personally or within an organization, as well as one on one or among a large group of people.</a:t>
            </a:r>
            <a:endParaRPr lang="en-IN" sz="1800"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128610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18AC4-D142-452B-8A67-8F5DE9466574}"/>
              </a:ext>
            </a:extLst>
          </p:cNvPr>
          <p:cNvSpPr>
            <a:spLocks noGrp="1"/>
          </p:cNvSpPr>
          <p:nvPr>
            <p:ph type="title"/>
          </p:nvPr>
        </p:nvSpPr>
        <p:spPr/>
        <p:txBody>
          <a:bodyPr>
            <a:normAutofit/>
          </a:bodyPr>
          <a:lstStyle/>
          <a:p>
            <a:r>
              <a:rPr lang="en-IN" b="0" i="0" u="none" strike="noStrike" baseline="0" dirty="0">
                <a:solidFill>
                  <a:schemeClr val="bg1">
                    <a:lumMod val="95000"/>
                  </a:schemeClr>
                </a:solidFill>
                <a:latin typeface="Times New Roman" panose="02020603050405020304" pitchFamily="18" charset="0"/>
              </a:rPr>
              <a:t>Architecture of Email</a:t>
            </a:r>
            <a:endParaRPr lang="en-IN" dirty="0">
              <a:solidFill>
                <a:schemeClr val="bg1">
                  <a:lumMod val="95000"/>
                </a:schemeClr>
              </a:solidFill>
            </a:endParaRPr>
          </a:p>
        </p:txBody>
      </p:sp>
      <p:pic>
        <p:nvPicPr>
          <p:cNvPr id="5" name="Content Placeholder 4">
            <a:extLst>
              <a:ext uri="{FF2B5EF4-FFF2-40B4-BE49-F238E27FC236}">
                <a16:creationId xmlns:a16="http://schemas.microsoft.com/office/drawing/2014/main" id="{1D74AC10-18A1-4B4A-834C-0D9A6B02B1EA}"/>
              </a:ext>
            </a:extLst>
          </p:cNvPr>
          <p:cNvPicPr>
            <a:picLocks noGrp="1" noChangeAspect="1"/>
          </p:cNvPicPr>
          <p:nvPr>
            <p:ph idx="1"/>
          </p:nvPr>
        </p:nvPicPr>
        <p:blipFill>
          <a:blip r:embed="rId2"/>
          <a:stretch>
            <a:fillRect/>
          </a:stretch>
        </p:blipFill>
        <p:spPr>
          <a:xfrm>
            <a:off x="3868738" y="2215078"/>
            <a:ext cx="7315200" cy="2418319"/>
          </a:xfr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9627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7111-4918-405A-BE14-A4803E669164}"/>
              </a:ext>
            </a:extLst>
          </p:cNvPr>
          <p:cNvSpPr>
            <a:spLocks noGrp="1"/>
          </p:cNvSpPr>
          <p:nvPr>
            <p:ph type="title"/>
          </p:nvPr>
        </p:nvSpPr>
        <p:spPr/>
        <p:txBody>
          <a:bodyPr>
            <a:normAutofit/>
          </a:bodyPr>
          <a:lstStyle/>
          <a:p>
            <a:r>
              <a:rPr lang="en-US" sz="4000" i="0" dirty="0">
                <a:solidFill>
                  <a:schemeClr val="bg1">
                    <a:lumMod val="95000"/>
                  </a:schemeClr>
                </a:solidFill>
                <a:effectLst/>
                <a:latin typeface="Times New Roman" panose="02020603050405020304" pitchFamily="18" charset="0"/>
                <a:cs typeface="Times New Roman" panose="02020603050405020304" pitchFamily="18" charset="0"/>
              </a:rPr>
              <a:t>User-agent</a:t>
            </a:r>
            <a:endParaRPr lang="en-IN" sz="4000"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F8A27A7-45E1-45ED-953D-AAF25833D4B4}"/>
              </a:ext>
            </a:extLst>
          </p:cNvPr>
          <p:cNvPicPr>
            <a:picLocks noGrp="1" noChangeAspect="1"/>
          </p:cNvPicPr>
          <p:nvPr>
            <p:ph idx="1"/>
          </p:nvPr>
        </p:nvPicPr>
        <p:blipFill>
          <a:blip r:embed="rId2"/>
          <a:stretch>
            <a:fillRect/>
          </a:stretch>
        </p:blipFill>
        <p:spPr>
          <a:xfrm>
            <a:off x="4651981" y="1852612"/>
            <a:ext cx="5312757" cy="3424238"/>
          </a:xfr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4642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7111-4918-405A-BE14-A4803E669164}"/>
              </a:ext>
            </a:extLst>
          </p:cNvPr>
          <p:cNvSpPr>
            <a:spLocks noGrp="1"/>
          </p:cNvSpPr>
          <p:nvPr>
            <p:ph type="title"/>
          </p:nvPr>
        </p:nvSpPr>
        <p:spPr/>
        <p:txBody>
          <a:bodyPr>
            <a:normAutofit/>
          </a:bodyPr>
          <a:lstStyle/>
          <a:p>
            <a:r>
              <a:rPr lang="en-US" sz="4000" i="0" dirty="0">
                <a:solidFill>
                  <a:schemeClr val="bg1">
                    <a:lumMod val="95000"/>
                  </a:schemeClr>
                </a:solidFill>
                <a:effectLst/>
                <a:latin typeface="Times New Roman" panose="02020603050405020304" pitchFamily="18" charset="0"/>
                <a:cs typeface="Times New Roman" panose="02020603050405020304" pitchFamily="18" charset="0"/>
              </a:rPr>
              <a:t>User-agent</a:t>
            </a:r>
            <a:endParaRPr lang="en-IN" sz="4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4257F4-FD13-4DC7-B3E4-4C0C2A752C51}"/>
              </a:ext>
            </a:extLst>
          </p:cNvPr>
          <p:cNvSpPr>
            <a:spLocks noGrp="1"/>
          </p:cNvSpPr>
          <p:nvPr>
            <p:ph idx="1"/>
          </p:nvPr>
        </p:nvSpPr>
        <p:spPr/>
        <p:txBody>
          <a:bodyPr/>
          <a:lstStyle/>
          <a:p>
            <a:pPr algn="just" fontAlgn="base"/>
            <a:r>
              <a:rPr lang="en-US" sz="1800" b="0" i="0" dirty="0">
                <a:solidFill>
                  <a:srgbClr val="000000"/>
                </a:solidFill>
                <a:effectLst/>
                <a:latin typeface="Book Antiqua" panose="02040602050305030304" pitchFamily="18" charset="0"/>
              </a:rPr>
              <a:t>Generally, </a:t>
            </a:r>
            <a:r>
              <a:rPr lang="en-US" sz="1800" b="1" i="0" dirty="0">
                <a:solidFill>
                  <a:srgbClr val="000000"/>
                </a:solidFill>
                <a:effectLst/>
                <a:latin typeface="Book Antiqua" panose="02040602050305030304" pitchFamily="18" charset="0"/>
              </a:rPr>
              <a:t>User Agent</a:t>
            </a:r>
            <a:r>
              <a:rPr lang="en-US" sz="1800" b="0" i="0" dirty="0">
                <a:solidFill>
                  <a:srgbClr val="000000"/>
                </a:solidFill>
                <a:effectLst/>
                <a:latin typeface="Book Antiqua" panose="02040602050305030304" pitchFamily="18" charset="0"/>
              </a:rPr>
              <a:t> is a program that provides a graphical or command based interface that lets users interact with the email system. User agent provides you to the ability to compose message and their replies, display incoming messages, and organize message by filling, searching, and discarding them. The act of sending new messages into the mail system for delivery is called </a:t>
            </a:r>
            <a:r>
              <a:rPr lang="en-US" sz="1800" b="1" i="0" dirty="0">
                <a:solidFill>
                  <a:srgbClr val="000000"/>
                </a:solidFill>
                <a:effectLst/>
                <a:latin typeface="Book Antiqua" panose="02040602050305030304" pitchFamily="18" charset="0"/>
              </a:rPr>
              <a:t>mail submission.</a:t>
            </a:r>
            <a:endParaRPr lang="en-US" sz="1800" b="0" i="0" dirty="0">
              <a:solidFill>
                <a:srgbClr val="000000"/>
              </a:solidFill>
              <a:effectLst/>
              <a:latin typeface="Book Antiqua" panose="02040602050305030304" pitchFamily="18" charset="0"/>
            </a:endParaRPr>
          </a:p>
          <a:p>
            <a:pPr algn="just" fontAlgn="base"/>
            <a:r>
              <a:rPr lang="en-US" sz="1800" b="1" i="0" dirty="0">
                <a:solidFill>
                  <a:srgbClr val="000000"/>
                </a:solidFill>
                <a:effectLst/>
                <a:latin typeface="Book Antiqua" panose="02040602050305030304" pitchFamily="18" charset="0"/>
              </a:rPr>
              <a:t>The User-Agent sub-system</a:t>
            </a:r>
            <a:r>
              <a:rPr lang="en-US" sz="1800" b="0" i="0" dirty="0">
                <a:solidFill>
                  <a:srgbClr val="000000"/>
                </a:solidFill>
                <a:effectLst/>
                <a:latin typeface="Book Antiqua" panose="02040602050305030304" pitchFamily="18" charset="0"/>
              </a:rPr>
              <a:t> does automatically filtered incoming mail packets according to its type, such as </a:t>
            </a:r>
            <a:r>
              <a:rPr lang="en-US" sz="1800" b="1" i="0" dirty="0">
                <a:solidFill>
                  <a:srgbClr val="000000"/>
                </a:solidFill>
                <a:effectLst/>
                <a:latin typeface="Book Antiqua" panose="02040602050305030304" pitchFamily="18" charset="0"/>
              </a:rPr>
              <a:t>social, updates, primary, promotions, spams etc. </a:t>
            </a:r>
            <a:r>
              <a:rPr lang="en-US" sz="1800" b="0" i="0" dirty="0">
                <a:solidFill>
                  <a:srgbClr val="000000"/>
                </a:solidFill>
                <a:effectLst/>
                <a:latin typeface="Book Antiqua" panose="02040602050305030304" pitchFamily="18" charset="0"/>
              </a:rPr>
              <a:t>These are the different types of mail messages coming from different sources.</a:t>
            </a:r>
          </a:p>
          <a:p>
            <a:endParaRPr lang="en-IN" dirty="0"/>
          </a:p>
        </p:txBody>
      </p:sp>
    </p:spTree>
    <p:extLst>
      <p:ext uri="{BB962C8B-B14F-4D97-AF65-F5344CB8AC3E}">
        <p14:creationId xmlns:p14="http://schemas.microsoft.com/office/powerpoint/2010/main" val="278164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7111-4918-405A-BE14-A4803E669164}"/>
              </a:ext>
            </a:extLst>
          </p:cNvPr>
          <p:cNvSpPr>
            <a:spLocks noGrp="1"/>
          </p:cNvSpPr>
          <p:nvPr>
            <p:ph type="title"/>
          </p:nvPr>
        </p:nvSpPr>
        <p:spPr/>
        <p:txBody>
          <a:bodyPr>
            <a:normAutofit/>
          </a:bodyPr>
          <a:lstStyle/>
          <a:p>
            <a:r>
              <a:rPr lang="en-US" sz="4000" i="0" dirty="0">
                <a:solidFill>
                  <a:schemeClr val="bg1">
                    <a:lumMod val="95000"/>
                  </a:schemeClr>
                </a:solidFill>
                <a:effectLst/>
                <a:latin typeface="Times New Roman" panose="02020603050405020304" pitchFamily="18" charset="0"/>
                <a:cs typeface="Times New Roman" panose="02020603050405020304" pitchFamily="18" charset="0"/>
              </a:rPr>
              <a:t>User-agent</a:t>
            </a:r>
            <a:endParaRPr lang="en-IN" sz="4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4257F4-FD13-4DC7-B3E4-4C0C2A752C51}"/>
              </a:ext>
            </a:extLst>
          </p:cNvPr>
          <p:cNvSpPr>
            <a:spLocks noGrp="1"/>
          </p:cNvSpPr>
          <p:nvPr>
            <p:ph idx="1"/>
          </p:nvPr>
        </p:nvSpPr>
        <p:spPr>
          <a:xfrm>
            <a:off x="3897843" y="868680"/>
            <a:ext cx="7315200" cy="5120640"/>
          </a:xfrm>
        </p:spPr>
        <p:txBody>
          <a:bodyPr/>
          <a:lstStyle/>
          <a:p>
            <a:pPr algn="just" fontAlgn="base"/>
            <a:r>
              <a:rPr lang="en-US" sz="1800" dirty="0">
                <a:solidFill>
                  <a:schemeClr val="tx1"/>
                </a:solidFill>
                <a:latin typeface="Book Antiqua" panose="02040602050305030304" pitchFamily="18" charset="0"/>
              </a:rPr>
              <a:t>Some advance </a:t>
            </a:r>
            <a:r>
              <a:rPr lang="en-US" sz="1800" b="1" dirty="0">
                <a:solidFill>
                  <a:schemeClr val="tx1"/>
                </a:solidFill>
                <a:latin typeface="Book Antiqua" panose="02040602050305030304" pitchFamily="18" charset="0"/>
              </a:rPr>
              <a:t>User-Agent</a:t>
            </a:r>
            <a:r>
              <a:rPr lang="en-US" sz="1800" dirty="0">
                <a:solidFill>
                  <a:schemeClr val="tx1"/>
                </a:solidFill>
                <a:latin typeface="Book Antiqua" panose="02040602050305030304" pitchFamily="18" charset="0"/>
              </a:rPr>
              <a:t> provides an advanced facility for us to send automatic reply responses to all mail senders. If we say in other words, Advance User-Agent generates automatically reply responses according to mail sender’s message without any user interaction. This feature is helpful for those peoples who want to give specific replies to all the senders.</a:t>
            </a:r>
          </a:p>
          <a:p>
            <a:pPr algn="just" fontAlgn="base"/>
            <a:r>
              <a:rPr lang="en-US" sz="1800" dirty="0">
                <a:solidFill>
                  <a:schemeClr val="tx1"/>
                </a:solidFill>
                <a:latin typeface="Book Antiqua" panose="02040602050305030304" pitchFamily="18" charset="0"/>
              </a:rPr>
              <a:t>There are many popular </a:t>
            </a:r>
            <a:r>
              <a:rPr lang="en-US" sz="1800" b="1" dirty="0">
                <a:solidFill>
                  <a:schemeClr val="tx1"/>
                </a:solidFill>
                <a:latin typeface="Book Antiqua" panose="02040602050305030304" pitchFamily="18" charset="0"/>
              </a:rPr>
              <a:t>user-agents</a:t>
            </a:r>
            <a:r>
              <a:rPr lang="en-US" sz="1800" dirty="0">
                <a:solidFill>
                  <a:schemeClr val="tx1"/>
                </a:solidFill>
                <a:latin typeface="Book Antiqua" panose="02040602050305030304" pitchFamily="18" charset="0"/>
              </a:rPr>
              <a:t>, including </a:t>
            </a:r>
            <a:r>
              <a:rPr lang="en-US" sz="1800" b="1" dirty="0">
                <a:solidFill>
                  <a:schemeClr val="tx1"/>
                </a:solidFill>
                <a:latin typeface="Book Antiqua" panose="02040602050305030304" pitchFamily="18" charset="0"/>
              </a:rPr>
              <a:t>Google Gmail, Microsoft Outlook, Mozilla Thunderbird, and Apple Mail</a:t>
            </a:r>
            <a:r>
              <a:rPr lang="en-US" sz="1800" dirty="0">
                <a:solidFill>
                  <a:schemeClr val="tx1"/>
                </a:solidFill>
                <a:latin typeface="Book Antiqua" panose="02040602050305030304" pitchFamily="18" charset="0"/>
              </a:rPr>
              <a:t>.</a:t>
            </a:r>
          </a:p>
          <a:p>
            <a:pPr algn="just"/>
            <a:r>
              <a:rPr lang="en-US" sz="1800" dirty="0">
                <a:solidFill>
                  <a:schemeClr val="tx1"/>
                </a:solidFill>
                <a:latin typeface="Book Antiqua" panose="02040602050305030304" pitchFamily="18" charset="0"/>
              </a:rPr>
              <a:t>These sub-systems are the basic or fundamental parts of the </a:t>
            </a:r>
            <a:r>
              <a:rPr lang="en-US" sz="1800" b="1" dirty="0">
                <a:solidFill>
                  <a:schemeClr val="tx1"/>
                </a:solidFill>
                <a:latin typeface="Book Antiqua" panose="02040602050305030304" pitchFamily="18" charset="0"/>
              </a:rPr>
              <a:t>Email System</a:t>
            </a:r>
            <a:r>
              <a:rPr lang="en-US" sz="1800" dirty="0">
                <a:solidFill>
                  <a:schemeClr val="tx1"/>
                </a:solidFill>
                <a:latin typeface="Book Antiqua" panose="02040602050305030304" pitchFamily="18" charset="0"/>
              </a:rPr>
              <a:t>. User Agent and Message transfer Agent both are the building blocks of </a:t>
            </a:r>
            <a:r>
              <a:rPr lang="en-US" sz="1800" b="1" dirty="0">
                <a:solidFill>
                  <a:schemeClr val="tx1"/>
                </a:solidFill>
                <a:latin typeface="Book Antiqua" panose="02040602050305030304" pitchFamily="18" charset="0"/>
              </a:rPr>
              <a:t>E-mail System.</a:t>
            </a:r>
            <a:endParaRPr lang="en-IN" sz="1800" dirty="0"/>
          </a:p>
        </p:txBody>
      </p:sp>
    </p:spTree>
    <p:extLst>
      <p:ext uri="{BB962C8B-B14F-4D97-AF65-F5344CB8AC3E}">
        <p14:creationId xmlns:p14="http://schemas.microsoft.com/office/powerpoint/2010/main" val="120284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7111-4918-405A-BE14-A4803E669164}"/>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Format of an email</a:t>
            </a:r>
          </a:p>
        </p:txBody>
      </p:sp>
      <p:pic>
        <p:nvPicPr>
          <p:cNvPr id="5" name="Content Placeholder 4">
            <a:extLst>
              <a:ext uri="{FF2B5EF4-FFF2-40B4-BE49-F238E27FC236}">
                <a16:creationId xmlns:a16="http://schemas.microsoft.com/office/drawing/2014/main" id="{1E825A09-D8E0-4027-B30C-5EDD76581136}"/>
              </a:ext>
            </a:extLst>
          </p:cNvPr>
          <p:cNvPicPr>
            <a:picLocks noGrp="1" noChangeAspect="1"/>
          </p:cNvPicPr>
          <p:nvPr>
            <p:ph idx="1"/>
          </p:nvPr>
        </p:nvPicPr>
        <p:blipFill>
          <a:blip r:embed="rId2"/>
          <a:stretch>
            <a:fillRect/>
          </a:stretch>
        </p:blipFill>
        <p:spPr>
          <a:xfrm>
            <a:off x="4103688" y="1506536"/>
            <a:ext cx="6845300" cy="4113213"/>
          </a:xfr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3260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28A4-73C2-4598-B282-4EE8D4D8F4E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E-mail address</a:t>
            </a:r>
          </a:p>
        </p:txBody>
      </p:sp>
      <p:pic>
        <p:nvPicPr>
          <p:cNvPr id="5" name="Content Placeholder 4">
            <a:extLst>
              <a:ext uri="{FF2B5EF4-FFF2-40B4-BE49-F238E27FC236}">
                <a16:creationId xmlns:a16="http://schemas.microsoft.com/office/drawing/2014/main" id="{66F367CD-68B5-4CA4-917D-8D4B54887175}"/>
              </a:ext>
            </a:extLst>
          </p:cNvPr>
          <p:cNvPicPr>
            <a:picLocks noGrp="1" noChangeAspect="1"/>
          </p:cNvPicPr>
          <p:nvPr>
            <p:ph idx="1"/>
          </p:nvPr>
        </p:nvPicPr>
        <p:blipFill>
          <a:blip r:embed="rId2"/>
          <a:stretch>
            <a:fillRect/>
          </a:stretch>
        </p:blipFill>
        <p:spPr>
          <a:xfrm>
            <a:off x="3810000" y="2811462"/>
            <a:ext cx="7600950" cy="1493838"/>
          </a:xfr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3243392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57</TotalTime>
  <Words>353</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Book Antiqua</vt:lpstr>
      <vt:lpstr>Corbel</vt:lpstr>
      <vt:lpstr>Times New Roman</vt:lpstr>
      <vt:lpstr>Wingdings 2</vt:lpstr>
      <vt:lpstr>Frame</vt:lpstr>
      <vt:lpstr>5th module   Computer Communication Networks    E-MAIL  </vt:lpstr>
      <vt:lpstr>What is E-mail </vt:lpstr>
      <vt:lpstr>Architecture of Email</vt:lpstr>
      <vt:lpstr>User-agent</vt:lpstr>
      <vt:lpstr>User-agent</vt:lpstr>
      <vt:lpstr>User-agent</vt:lpstr>
      <vt:lpstr>Format of an email</vt:lpstr>
      <vt:lpstr>E-mail address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dc:title>
  <dc:creator>Nithin TM</dc:creator>
  <cp:lastModifiedBy>Nithin TM</cp:lastModifiedBy>
  <cp:revision>8</cp:revision>
  <dcterms:created xsi:type="dcterms:W3CDTF">2021-07-21T14:28:52Z</dcterms:created>
  <dcterms:modified xsi:type="dcterms:W3CDTF">2021-07-21T15:26:31Z</dcterms:modified>
</cp:coreProperties>
</file>