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66" r:id="rId3"/>
    <p:sldId id="257" r:id="rId4"/>
    <p:sldId id="269" r:id="rId5"/>
    <p:sldId id="273" r:id="rId6"/>
    <p:sldId id="270" r:id="rId7"/>
    <p:sldId id="271" r:id="rId8"/>
    <p:sldId id="258" r:id="rId9"/>
    <p:sldId id="259" r:id="rId10"/>
    <p:sldId id="263" r:id="rId11"/>
    <p:sldId id="272" r:id="rId12"/>
    <p:sldId id="268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308" r:id="rId24"/>
    <p:sldId id="288" r:id="rId25"/>
    <p:sldId id="289" r:id="rId26"/>
    <p:sldId id="290" r:id="rId27"/>
    <p:sldId id="309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264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A8970-6160-416C-827A-8C9D952A6ECB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924DD-F8BF-4E8F-8DE4-7B5C371AE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650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176884" indent="-36728782"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48102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89620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443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792407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90FF05D8-3E37-4B2D-8286-E4F0A32BF710}" type="slidenum">
              <a:rPr lang="en-US" sz="1200" b="0"/>
              <a:pPr eaLnBrk="1" hangingPunct="1"/>
              <a:t>2</a:t>
            </a:fld>
            <a:endParaRPr lang="en-US" sz="1200" b="0"/>
          </a:p>
        </p:txBody>
      </p:sp>
      <p:sp>
        <p:nvSpPr>
          <p:cNvPr id="215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176884" indent="-36728782"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48102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89620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443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792407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AFE2A018-2991-4941-AB7A-6A93D4A50C8C}" type="slidenum">
              <a:rPr lang="en-US" sz="1200" b="0"/>
              <a:pPr eaLnBrk="1" hangingPunct="1"/>
              <a:t>18</a:t>
            </a:fld>
            <a:endParaRPr lang="en-US" sz="1200" b="0"/>
          </a:p>
        </p:txBody>
      </p:sp>
      <p:sp>
        <p:nvSpPr>
          <p:cNvPr id="399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176884" indent="-36728782"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48102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89620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443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792407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9F6FB6B9-D42D-439C-B028-81EA61443B24}" type="slidenum">
              <a:rPr lang="en-US" sz="1200" b="0"/>
              <a:pPr eaLnBrk="1" hangingPunct="1"/>
              <a:t>19</a:t>
            </a:fld>
            <a:endParaRPr lang="en-US" sz="1200" b="0"/>
          </a:p>
        </p:txBody>
      </p:sp>
      <p:sp>
        <p:nvSpPr>
          <p:cNvPr id="419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176884" indent="-36728782"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48102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89620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443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792407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BCD9CA0F-7192-478B-9BAA-E1FF6D55E14C}" type="slidenum">
              <a:rPr lang="en-US" sz="1200" b="0"/>
              <a:pPr eaLnBrk="1" hangingPunct="1"/>
              <a:t>20</a:t>
            </a:fld>
            <a:endParaRPr lang="en-US" sz="1200" b="0"/>
          </a:p>
        </p:txBody>
      </p:sp>
      <p:sp>
        <p:nvSpPr>
          <p:cNvPr id="440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176884" indent="-36728782"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48102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89620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443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792407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071CB430-4D88-4F62-9766-F61828C49BEE}" type="slidenum">
              <a:rPr lang="en-US" sz="1200" b="0"/>
              <a:pPr eaLnBrk="1" hangingPunct="1"/>
              <a:t>21</a:t>
            </a:fld>
            <a:endParaRPr lang="en-US" sz="1200" b="0"/>
          </a:p>
        </p:txBody>
      </p:sp>
      <p:sp>
        <p:nvSpPr>
          <p:cNvPr id="4608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176884" indent="-36728782"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48102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89620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443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792407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94550AE5-1310-4834-8631-74104353CD92}" type="slidenum">
              <a:rPr lang="en-US" sz="1200" b="0"/>
              <a:pPr eaLnBrk="1" hangingPunct="1"/>
              <a:t>22</a:t>
            </a:fld>
            <a:endParaRPr lang="en-US" sz="1200" b="0"/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176884" indent="-36728782"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48102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89620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443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792407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761D3E91-A9A8-47F7-85CE-9D9BA9DCDDEB}" type="slidenum">
              <a:rPr lang="en-US" sz="1200" b="0"/>
              <a:pPr eaLnBrk="1" hangingPunct="1"/>
              <a:t>24</a:t>
            </a:fld>
            <a:endParaRPr lang="en-US" sz="1200" b="0"/>
          </a:p>
        </p:txBody>
      </p:sp>
      <p:sp>
        <p:nvSpPr>
          <p:cNvPr id="50179" name="Rectangle 2"/>
          <p:cNvSpPr>
            <a:spLocks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80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176884" indent="-36728782"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48102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89620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443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792407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6EA99358-435D-4B16-9A0D-D0FC97DF40EA}" type="slidenum">
              <a:rPr lang="en-US" sz="1200" b="0"/>
              <a:pPr eaLnBrk="1" hangingPunct="1"/>
              <a:t>25</a:t>
            </a:fld>
            <a:endParaRPr lang="en-US" sz="1200" b="0"/>
          </a:p>
        </p:txBody>
      </p:sp>
      <p:sp>
        <p:nvSpPr>
          <p:cNvPr id="52227" name="Rectangle 2"/>
          <p:cNvSpPr>
            <a:spLocks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176884" indent="-36728782"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48102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89620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443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792407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5781C881-70E4-4393-B855-665E69A1E537}" type="slidenum">
              <a:rPr lang="en-US" sz="1200" b="0"/>
              <a:pPr eaLnBrk="1" hangingPunct="1"/>
              <a:t>26</a:t>
            </a:fld>
            <a:endParaRPr lang="en-US" sz="1200" b="0"/>
          </a:p>
        </p:txBody>
      </p:sp>
      <p:sp>
        <p:nvSpPr>
          <p:cNvPr id="54275" name="Rectangle 2"/>
          <p:cNvSpPr>
            <a:spLocks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4276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176884" indent="-36728782"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48102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89620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443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792407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FC81E7F3-079C-483C-B491-41ED53D7C311}" type="slidenum">
              <a:rPr lang="en-US" sz="1200" b="0"/>
              <a:pPr eaLnBrk="1" hangingPunct="1"/>
              <a:t>28</a:t>
            </a:fld>
            <a:endParaRPr lang="en-US" sz="1200" b="0"/>
          </a:p>
        </p:txBody>
      </p:sp>
      <p:sp>
        <p:nvSpPr>
          <p:cNvPr id="56323" name="Rectangle 2"/>
          <p:cNvSpPr>
            <a:spLocks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4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176884" indent="-36728782"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48102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89620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443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792407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C46E06DE-F0E6-46BB-BF4B-9303053F7CF7}" type="slidenum">
              <a:rPr lang="en-US" sz="1200" b="0"/>
              <a:pPr eaLnBrk="1" hangingPunct="1"/>
              <a:t>29</a:t>
            </a:fld>
            <a:endParaRPr lang="en-US" sz="1200" b="0"/>
          </a:p>
        </p:txBody>
      </p:sp>
      <p:sp>
        <p:nvSpPr>
          <p:cNvPr id="58371" name="Rectangle 2"/>
          <p:cNvSpPr>
            <a:spLocks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176884" indent="-36728782"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48102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89620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443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792407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E19DBB07-3EB7-417D-BECA-B9B22E13503E}" type="slidenum">
              <a:rPr lang="en-US" sz="1200" b="0"/>
              <a:pPr eaLnBrk="1" hangingPunct="1"/>
              <a:t>4</a:t>
            </a:fld>
            <a:endParaRPr lang="en-US" sz="1200" b="0"/>
          </a:p>
        </p:txBody>
      </p:sp>
      <p:sp>
        <p:nvSpPr>
          <p:cNvPr id="235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176884" indent="-36728782"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48102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89620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443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792407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4BB8592A-08CC-421B-99AF-D215BD70524C}" type="slidenum">
              <a:rPr lang="en-US" sz="1200" b="0"/>
              <a:pPr eaLnBrk="1" hangingPunct="1"/>
              <a:t>30</a:t>
            </a:fld>
            <a:endParaRPr lang="en-US" sz="1200" b="0"/>
          </a:p>
        </p:txBody>
      </p:sp>
      <p:sp>
        <p:nvSpPr>
          <p:cNvPr id="60419" name="Rectangle 2"/>
          <p:cNvSpPr>
            <a:spLocks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176884" indent="-36728782"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48102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89620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443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792407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F4AB5CD6-565C-4076-AFA6-D3B4FB95E3F2}" type="slidenum">
              <a:rPr lang="en-US" sz="1200" b="0"/>
              <a:pPr eaLnBrk="1" hangingPunct="1"/>
              <a:t>31</a:t>
            </a:fld>
            <a:endParaRPr lang="en-US" sz="1200" b="0"/>
          </a:p>
        </p:txBody>
      </p:sp>
      <p:sp>
        <p:nvSpPr>
          <p:cNvPr id="62467" name="Rectangle 2"/>
          <p:cNvSpPr>
            <a:spLocks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176884" indent="-36728782"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48102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89620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443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792407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8CA43F37-EAA2-4BC2-806A-6D5C4C37514D}" type="slidenum">
              <a:rPr lang="en-US" sz="1200" b="0"/>
              <a:pPr eaLnBrk="1" hangingPunct="1"/>
              <a:t>32</a:t>
            </a:fld>
            <a:endParaRPr lang="en-US" sz="1200" b="0"/>
          </a:p>
        </p:txBody>
      </p:sp>
      <p:sp>
        <p:nvSpPr>
          <p:cNvPr id="64515" name="Rectangle 2"/>
          <p:cNvSpPr>
            <a:spLocks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176884" indent="-36728782"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48102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89620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443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792407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40E47428-0EB0-4196-B67D-FF6C834A3604}" type="slidenum">
              <a:rPr lang="en-US" sz="1200" b="0"/>
              <a:pPr eaLnBrk="1" hangingPunct="1"/>
              <a:t>33</a:t>
            </a:fld>
            <a:endParaRPr lang="en-US" sz="1200" b="0"/>
          </a:p>
        </p:txBody>
      </p:sp>
      <p:sp>
        <p:nvSpPr>
          <p:cNvPr id="66563" name="Rectangle 2"/>
          <p:cNvSpPr>
            <a:spLocks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176884" indent="-36728782"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48102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89620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443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792407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815E65C6-6480-4799-A2A3-902DC01D8169}" type="slidenum">
              <a:rPr lang="en-US" sz="1200" b="0"/>
              <a:pPr eaLnBrk="1" hangingPunct="1"/>
              <a:t>34</a:t>
            </a:fld>
            <a:endParaRPr lang="en-US" sz="1200" b="0"/>
          </a:p>
        </p:txBody>
      </p:sp>
      <p:sp>
        <p:nvSpPr>
          <p:cNvPr id="68611" name="Rectangle 2"/>
          <p:cNvSpPr>
            <a:spLocks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176884" indent="-36728782"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48102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89620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443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792407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C1ECB1BA-0D45-469F-9392-E20537E9717D}" type="slidenum">
              <a:rPr lang="en-US" sz="1200" b="0"/>
              <a:pPr eaLnBrk="1" hangingPunct="1"/>
              <a:t>35</a:t>
            </a:fld>
            <a:endParaRPr lang="en-US" sz="1200" b="0"/>
          </a:p>
        </p:txBody>
      </p:sp>
      <p:sp>
        <p:nvSpPr>
          <p:cNvPr id="70659" name="Rectangle 2"/>
          <p:cNvSpPr>
            <a:spLocks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176884" indent="-36728782"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48102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89620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443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792407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B7D9422F-8B98-46F9-B5FF-DF0989A6DD1D}" type="slidenum">
              <a:rPr lang="en-US" sz="1200" b="0"/>
              <a:pPr eaLnBrk="1" hangingPunct="1"/>
              <a:t>36</a:t>
            </a:fld>
            <a:endParaRPr lang="en-US" sz="1200" b="0"/>
          </a:p>
        </p:txBody>
      </p:sp>
      <p:sp>
        <p:nvSpPr>
          <p:cNvPr id="72707" name="Rectangle 2"/>
          <p:cNvSpPr>
            <a:spLocks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176884" indent="-36728782"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48102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89620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443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792407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D464AEA3-6A08-421B-ADAE-4B14AFAC5A40}" type="slidenum">
              <a:rPr lang="en-US" sz="1200" b="0"/>
              <a:pPr eaLnBrk="1" hangingPunct="1"/>
              <a:t>37</a:t>
            </a:fld>
            <a:endParaRPr lang="en-US" sz="1200" b="0"/>
          </a:p>
        </p:txBody>
      </p:sp>
      <p:sp>
        <p:nvSpPr>
          <p:cNvPr id="74755" name="Rectangle 2"/>
          <p:cNvSpPr>
            <a:spLocks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176884" indent="-36728782"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48102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89620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443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792407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2560804E-4ABF-4468-A79D-FED6F31FE88B}" type="slidenum">
              <a:rPr lang="en-US" sz="1200" b="0"/>
              <a:pPr eaLnBrk="1" hangingPunct="1"/>
              <a:t>38</a:t>
            </a:fld>
            <a:endParaRPr lang="en-US" sz="1200" b="0"/>
          </a:p>
        </p:txBody>
      </p:sp>
      <p:sp>
        <p:nvSpPr>
          <p:cNvPr id="76803" name="Rectangle 2"/>
          <p:cNvSpPr>
            <a:spLocks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176884" indent="-36728782"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48102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89620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443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792407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32ABBE8E-D691-4BD9-BCD4-7BB0ACFF5891}" type="slidenum">
              <a:rPr lang="en-US" sz="1200" b="0"/>
              <a:pPr eaLnBrk="1" hangingPunct="1"/>
              <a:t>39</a:t>
            </a:fld>
            <a:endParaRPr lang="en-US" sz="1200" b="0"/>
          </a:p>
        </p:txBody>
      </p:sp>
      <p:sp>
        <p:nvSpPr>
          <p:cNvPr id="78851" name="Rectangle 2"/>
          <p:cNvSpPr>
            <a:spLocks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176884" indent="-36728782"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48102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89620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443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792407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2DB29AAC-873F-4737-92B8-725E2380BC00}" type="slidenum">
              <a:rPr lang="en-US" sz="1200" b="0"/>
              <a:pPr eaLnBrk="1" hangingPunct="1"/>
              <a:t>6</a:t>
            </a:fld>
            <a:endParaRPr lang="en-US" sz="1200" b="0"/>
          </a:p>
        </p:txBody>
      </p:sp>
      <p:sp>
        <p:nvSpPr>
          <p:cNvPr id="256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176884" indent="-36728782"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48102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89620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443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792407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6E5C9875-15F9-4C7A-9FE5-220B889B8D3F}" type="slidenum">
              <a:rPr lang="en-US" sz="1200" b="0"/>
              <a:pPr eaLnBrk="1" hangingPunct="1"/>
              <a:t>40</a:t>
            </a:fld>
            <a:endParaRPr lang="en-US" sz="1200" b="0"/>
          </a:p>
        </p:txBody>
      </p:sp>
      <p:sp>
        <p:nvSpPr>
          <p:cNvPr id="80899" name="Rectangle 2"/>
          <p:cNvSpPr>
            <a:spLocks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900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176884" indent="-36728782"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48102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89620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443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792407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21B62845-D07C-423A-8297-42BA929AF31A}" type="slidenum">
              <a:rPr lang="en-US" sz="1200" b="0"/>
              <a:pPr eaLnBrk="1" hangingPunct="1"/>
              <a:t>41</a:t>
            </a:fld>
            <a:endParaRPr lang="en-US" sz="1200" b="0"/>
          </a:p>
        </p:txBody>
      </p:sp>
      <p:sp>
        <p:nvSpPr>
          <p:cNvPr id="82947" name="Rectangle 2"/>
          <p:cNvSpPr>
            <a:spLocks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8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176884" indent="-36728782"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48102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89620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443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792407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F4EE9D34-A24E-4246-AC9C-D56550BC595E}" type="slidenum">
              <a:rPr lang="en-US" sz="1200" b="0"/>
              <a:pPr eaLnBrk="1" hangingPunct="1"/>
              <a:t>42</a:t>
            </a:fld>
            <a:endParaRPr lang="en-US" sz="1200" b="0"/>
          </a:p>
        </p:txBody>
      </p:sp>
      <p:sp>
        <p:nvSpPr>
          <p:cNvPr id="84995" name="Rectangle 2"/>
          <p:cNvSpPr>
            <a:spLocks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176884" indent="-36728782"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48102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89620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443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792407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2F808B6D-4363-4E02-9116-B19BA3F40F9D}" type="slidenum">
              <a:rPr lang="en-US" sz="1200" b="0"/>
              <a:pPr eaLnBrk="1" hangingPunct="1"/>
              <a:t>43</a:t>
            </a:fld>
            <a:endParaRPr lang="en-US" sz="1200" b="0"/>
          </a:p>
        </p:txBody>
      </p:sp>
      <p:sp>
        <p:nvSpPr>
          <p:cNvPr id="87043" name="Rectangle 2"/>
          <p:cNvSpPr>
            <a:spLocks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176884" indent="-36728782"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48102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89620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443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792407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08F1FDE8-13EE-4E28-BE63-2E564184704C}" type="slidenum">
              <a:rPr lang="en-US" sz="1200" b="0"/>
              <a:pPr eaLnBrk="1" hangingPunct="1"/>
              <a:t>44</a:t>
            </a:fld>
            <a:endParaRPr lang="en-US" sz="1200" b="0"/>
          </a:p>
        </p:txBody>
      </p:sp>
      <p:sp>
        <p:nvSpPr>
          <p:cNvPr id="89091" name="Rectangle 2"/>
          <p:cNvSpPr>
            <a:spLocks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176884" indent="-36728782"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48102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89620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443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792407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BEDE77E7-DEB0-4C82-958A-F1E55F46333A}" type="slidenum">
              <a:rPr lang="en-US" sz="1200" b="0"/>
              <a:pPr eaLnBrk="1" hangingPunct="1"/>
              <a:t>7</a:t>
            </a:fld>
            <a:endParaRPr lang="en-US" sz="1200" b="0"/>
          </a:p>
        </p:txBody>
      </p:sp>
      <p:sp>
        <p:nvSpPr>
          <p:cNvPr id="276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176884" indent="-36728782"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48102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89620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443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792407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07F1887D-DB2D-4214-84CA-7AB89C55176E}" type="slidenum">
              <a:rPr lang="en-US" sz="1200" b="0"/>
              <a:pPr eaLnBrk="1" hangingPunct="1"/>
              <a:t>13</a:t>
            </a:fld>
            <a:endParaRPr lang="en-US" sz="1200" b="0"/>
          </a:p>
        </p:txBody>
      </p:sp>
      <p:sp>
        <p:nvSpPr>
          <p:cNvPr id="2969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176884" indent="-36728782"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48102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89620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443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792407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24665278-EEDE-44E7-A37D-0C4EE21A2609}" type="slidenum">
              <a:rPr lang="en-US" sz="1200" b="0"/>
              <a:pPr eaLnBrk="1" hangingPunct="1"/>
              <a:t>14</a:t>
            </a:fld>
            <a:endParaRPr lang="en-US" sz="1200" b="0"/>
          </a:p>
        </p:txBody>
      </p:sp>
      <p:sp>
        <p:nvSpPr>
          <p:cNvPr id="317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176884" indent="-36728782"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48102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89620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443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792407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85F413C0-310B-476D-A897-4FDE731A9C0D}" type="slidenum">
              <a:rPr lang="en-US" sz="1200" b="0"/>
              <a:pPr eaLnBrk="1" hangingPunct="1"/>
              <a:t>15</a:t>
            </a:fld>
            <a:endParaRPr lang="en-US" sz="1200" b="0"/>
          </a:p>
        </p:txBody>
      </p:sp>
      <p:sp>
        <p:nvSpPr>
          <p:cNvPr id="337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176884" indent="-36728782"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48102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89620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443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792407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60F730BD-C8A0-4A20-9ED8-C58FAD6E004C}" type="slidenum">
              <a:rPr lang="en-US" sz="1200" b="0"/>
              <a:pPr eaLnBrk="1" hangingPunct="1"/>
              <a:t>16</a:t>
            </a:fld>
            <a:endParaRPr lang="en-US" sz="1200" b="0"/>
          </a:p>
        </p:txBody>
      </p:sp>
      <p:sp>
        <p:nvSpPr>
          <p:cNvPr id="358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176884" indent="-36728782"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48102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89620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443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792407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A7937023-3126-4DEE-A31C-5E48EC47C11D}" type="slidenum">
              <a:rPr lang="en-US" sz="1200" b="0"/>
              <a:pPr eaLnBrk="1" hangingPunct="1"/>
              <a:t>17</a:t>
            </a:fld>
            <a:endParaRPr lang="en-US" sz="1200" b="0"/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099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45DDF-35E9-4E8B-B346-12179A8E40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10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Module5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Randomization</a:t>
            </a:r>
          </a:p>
          <a:p>
            <a:r>
              <a:rPr lang="en-US" dirty="0" smtClean="0"/>
              <a:t>Text book: Chris Spear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800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66863"/>
            <a:ext cx="8000999" cy="452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60036"/>
            <a:ext cx="1914525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7608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randomization example</a:t>
            </a:r>
          </a:p>
          <a:p>
            <a:r>
              <a:rPr lang="en-US" dirty="0"/>
              <a:t>In the </a:t>
            </a:r>
            <a:r>
              <a:rPr lang="en-US" dirty="0" smtClean="0"/>
              <a:t>previous example,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Two variables addr1 and addr2 of same bit type are declared as rand and </a:t>
            </a:r>
            <a:r>
              <a:rPr lang="en-US" dirty="0" err="1"/>
              <a:t>randc</a:t>
            </a:r>
            <a:r>
              <a:rPr lang="en-US" dirty="0"/>
              <a:t> respectively, observe the randomized values of addr1 and addr2.</a:t>
            </a:r>
          </a:p>
          <a:p>
            <a:r>
              <a:rPr lang="en-US" dirty="0"/>
              <a:t>addr1 – takes the random value on every randomization</a:t>
            </a:r>
            <a:br>
              <a:rPr lang="en-US" dirty="0"/>
            </a:br>
            <a:r>
              <a:rPr lang="en-US" dirty="0"/>
              <a:t>addr2 – takes the random value on every randomization, but takes random value until every possible value has been assigned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940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randomize the object variables, the user needs to call randomize() method.</a:t>
            </a:r>
          </a:p>
          <a:p>
            <a:r>
              <a:rPr lang="en-US" dirty="0" smtClean="0"/>
              <a:t>example: </a:t>
            </a:r>
            <a:r>
              <a:rPr lang="en-IN" dirty="0" err="1" smtClean="0"/>
              <a:t>object.randomize</a:t>
            </a:r>
            <a:r>
              <a:rPr lang="en-IN" dirty="0" smtClean="0"/>
              <a:t>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7905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CBDF746B-4F20-469D-B43C-66DB05BF1478}" type="slidenum">
              <a:rPr lang="en-US" sz="1400" b="0">
                <a:solidFill>
                  <a:srgbClr val="6B6B6B"/>
                </a:solidFill>
              </a:rPr>
              <a:pPr eaLnBrk="1" hangingPunct="1"/>
              <a:t>13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1828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 smtClean="0"/>
              <a:t>Overview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 smtClean="0"/>
              <a:t>Randomization enables users to automatically generate random input stimulus for functional verification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 smtClean="0"/>
              <a:t>SystemVerilog enables user to specify random constrained (legal) values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 smtClean="0"/>
              <a:t>Random constraints should be specified using OOP</a:t>
            </a:r>
          </a:p>
          <a:p>
            <a:pPr lvl="2" eaLnBrk="1" hangingPunct="1">
              <a:lnSpc>
                <a:spcPct val="90000"/>
              </a:lnSpc>
              <a:buFont typeface="Wingdings 3" pitchFamily="-110" charset="2"/>
              <a:buNone/>
            </a:pPr>
            <a:endParaRPr lang="en-US" sz="1700" smtClean="0">
              <a:solidFill>
                <a:srgbClr val="0049B7"/>
              </a:solidFill>
            </a:endParaRPr>
          </a:p>
          <a:p>
            <a:pPr lvl="2" eaLnBrk="1" hangingPunct="1">
              <a:lnSpc>
                <a:spcPct val="90000"/>
              </a:lnSpc>
              <a:buFont typeface="Wingdings 3" pitchFamily="-110" charset="2"/>
              <a:buNone/>
            </a:pPr>
            <a:endParaRPr lang="en-US" sz="1700" smtClean="0">
              <a:solidFill>
                <a:srgbClr val="0049B7"/>
              </a:solidFill>
            </a:endParaRPr>
          </a:p>
          <a:p>
            <a:pPr lvl="2" eaLnBrk="1" hangingPunct="1">
              <a:lnSpc>
                <a:spcPct val="90000"/>
              </a:lnSpc>
            </a:pPr>
            <a:endParaRPr lang="en-US" sz="1500" smtClean="0">
              <a:solidFill>
                <a:srgbClr val="0049B7"/>
              </a:solidFill>
            </a:endParaRPr>
          </a:p>
          <a:p>
            <a:pPr lvl="2" eaLnBrk="1" hangingPunct="1">
              <a:lnSpc>
                <a:spcPct val="90000"/>
              </a:lnSpc>
            </a:pPr>
            <a:endParaRPr lang="en-US" sz="1500" smtClean="0">
              <a:solidFill>
                <a:srgbClr val="0049B7"/>
              </a:solidFill>
            </a:endParaRPr>
          </a:p>
          <a:p>
            <a:pPr lvl="2" eaLnBrk="1" hangingPunct="1">
              <a:lnSpc>
                <a:spcPct val="90000"/>
              </a:lnSpc>
              <a:buFont typeface="Wingdings 3" pitchFamily="-110" charset="2"/>
              <a:buNone/>
            </a:pPr>
            <a:endParaRPr lang="en-US" sz="1500" smtClean="0">
              <a:solidFill>
                <a:srgbClr val="0049B7"/>
              </a:solidFill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Randomization in SystemVerilog</a:t>
            </a:r>
          </a:p>
        </p:txBody>
      </p:sp>
    </p:spTree>
    <p:extLst>
      <p:ext uri="{BB962C8B-B14F-4D97-AF65-F5344CB8AC3E}">
        <p14:creationId xmlns:p14="http://schemas.microsoft.com/office/powerpoint/2010/main" val="362308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A0C65784-2657-41D4-A3E6-31BD9C9C9429}" type="slidenum">
              <a:rPr lang="en-US" sz="1400" b="0">
                <a:solidFill>
                  <a:srgbClr val="6B6B6B"/>
                </a:solidFill>
              </a:rPr>
              <a:pPr eaLnBrk="1" hangingPunct="1"/>
              <a:t>14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1828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 smtClean="0">
                <a:latin typeface="Courier New" pitchFamily="-110" charset="0"/>
              </a:rPr>
              <a:t>rand </a:t>
            </a:r>
            <a:r>
              <a:rPr lang="en-US" sz="2100" smtClean="0"/>
              <a:t>keyword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 smtClean="0"/>
              <a:t>Random variables are declared with the </a:t>
            </a:r>
            <a:r>
              <a:rPr lang="en-US" sz="1900" smtClean="0">
                <a:latin typeface="Courier New" pitchFamily="-110" charset="0"/>
              </a:rPr>
              <a:t>rand</a:t>
            </a:r>
            <a:r>
              <a:rPr lang="en-US" sz="1900" smtClean="0"/>
              <a:t> keyword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700" smtClean="0"/>
              <a:t>Their values are uniformly distributed over the specified range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700" smtClean="0"/>
              <a:t>If unconstrained the variable shall assign any value in the specified range with equal probability</a:t>
            </a:r>
          </a:p>
          <a:p>
            <a:pPr lvl="2" eaLnBrk="1" hangingPunct="1">
              <a:lnSpc>
                <a:spcPct val="90000"/>
              </a:lnSpc>
              <a:buFont typeface="Wingdings 3" pitchFamily="-110" charset="2"/>
              <a:buNone/>
            </a:pPr>
            <a:endParaRPr lang="en-US" sz="1700" smtClean="0">
              <a:solidFill>
                <a:srgbClr val="0049B7"/>
              </a:solidFill>
            </a:endParaRPr>
          </a:p>
          <a:p>
            <a:pPr lvl="2" eaLnBrk="1" hangingPunct="1">
              <a:lnSpc>
                <a:spcPct val="90000"/>
              </a:lnSpc>
              <a:buFont typeface="Wingdings 3" pitchFamily="-110" charset="2"/>
              <a:buNone/>
            </a:pPr>
            <a:endParaRPr lang="en-US" sz="1700" smtClean="0">
              <a:solidFill>
                <a:srgbClr val="0049B7"/>
              </a:solidFill>
            </a:endParaRPr>
          </a:p>
          <a:p>
            <a:pPr lvl="2" eaLnBrk="1" hangingPunct="1">
              <a:lnSpc>
                <a:spcPct val="90000"/>
              </a:lnSpc>
            </a:pPr>
            <a:endParaRPr lang="en-US" sz="1500" smtClean="0">
              <a:solidFill>
                <a:srgbClr val="0049B7"/>
              </a:solidFill>
            </a:endParaRPr>
          </a:p>
          <a:p>
            <a:pPr lvl="2" eaLnBrk="1" hangingPunct="1">
              <a:lnSpc>
                <a:spcPct val="90000"/>
              </a:lnSpc>
            </a:pPr>
            <a:endParaRPr lang="en-US" sz="1500" smtClean="0">
              <a:solidFill>
                <a:srgbClr val="0049B7"/>
              </a:solidFill>
            </a:endParaRPr>
          </a:p>
          <a:p>
            <a:pPr lvl="2" eaLnBrk="1" hangingPunct="1">
              <a:lnSpc>
                <a:spcPct val="90000"/>
              </a:lnSpc>
              <a:buFont typeface="Wingdings 3" pitchFamily="-110" charset="2"/>
              <a:buNone/>
            </a:pPr>
            <a:endParaRPr lang="en-US" sz="1500" smtClean="0">
              <a:solidFill>
                <a:srgbClr val="0049B7"/>
              </a:solidFill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Randomization in SystemVerilog</a:t>
            </a:r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1752600" y="4098925"/>
            <a:ext cx="2286000" cy="320675"/>
          </a:xfrm>
          <a:prstGeom prst="rect">
            <a:avLst/>
          </a:prstGeom>
          <a:noFill/>
          <a:ln w="1587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l" eaLnBrk="1" hangingPunct="1"/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rand</a:t>
            </a:r>
            <a:r>
              <a:rPr lang="en-US" sz="1400" b="0">
                <a:latin typeface="Courier New" pitchFamily="-110" charset="0"/>
              </a:rPr>
              <a:t> bit [7:0] y;</a:t>
            </a:r>
          </a:p>
        </p:txBody>
      </p:sp>
      <p:sp>
        <p:nvSpPr>
          <p:cNvPr id="30726" name="Rectangle 5"/>
          <p:cNvSpPr>
            <a:spLocks noChangeArrowheads="1"/>
          </p:cNvSpPr>
          <p:nvPr/>
        </p:nvSpPr>
        <p:spPr bwMode="auto">
          <a:xfrm>
            <a:off x="4267200" y="4111625"/>
            <a:ext cx="3892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>
                <a:solidFill>
                  <a:srgbClr val="009900"/>
                </a:solidFill>
                <a:latin typeface="Courier New" pitchFamily="-110" charset="0"/>
              </a:rPr>
              <a:t>8</a:t>
            </a:r>
            <a:r>
              <a:rPr lang="en-US" sz="1400" b="0">
                <a:solidFill>
                  <a:srgbClr val="009900"/>
                </a:solidFill>
              </a:rPr>
              <a:t>-bit unsigned integer with the range </a:t>
            </a:r>
            <a:r>
              <a:rPr lang="en-US" sz="1400" b="0">
                <a:solidFill>
                  <a:srgbClr val="009900"/>
                </a:solidFill>
                <a:latin typeface="Courier New" pitchFamily="-110" charset="0"/>
              </a:rPr>
              <a:t>0 </a:t>
            </a:r>
            <a:r>
              <a:rPr lang="en-US" sz="1400" b="0">
                <a:solidFill>
                  <a:srgbClr val="009900"/>
                </a:solidFill>
              </a:rPr>
              <a:t>to</a:t>
            </a:r>
            <a:r>
              <a:rPr lang="en-US" sz="1400" b="0">
                <a:solidFill>
                  <a:srgbClr val="009900"/>
                </a:solidFill>
                <a:latin typeface="Courier New" pitchFamily="-110" charset="0"/>
              </a:rPr>
              <a:t> 255</a:t>
            </a:r>
          </a:p>
        </p:txBody>
      </p:sp>
      <p:sp>
        <p:nvSpPr>
          <p:cNvPr id="30727" name="Line 6"/>
          <p:cNvSpPr>
            <a:spLocks noChangeShapeType="1"/>
          </p:cNvSpPr>
          <p:nvPr/>
        </p:nvSpPr>
        <p:spPr bwMode="auto">
          <a:xfrm flipH="1">
            <a:off x="4038600" y="4251325"/>
            <a:ext cx="3048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28" name="Rectangle 7"/>
          <p:cNvSpPr>
            <a:spLocks noChangeArrowheads="1"/>
          </p:cNvSpPr>
          <p:nvPr/>
        </p:nvSpPr>
        <p:spPr bwMode="auto">
          <a:xfrm>
            <a:off x="1600200" y="4572000"/>
            <a:ext cx="6915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>
                <a:solidFill>
                  <a:srgbClr val="009900"/>
                </a:solidFill>
              </a:rPr>
              <a:t>The probability of the same value repeating on successive calls to randomize is 1/256</a:t>
            </a:r>
          </a:p>
        </p:txBody>
      </p:sp>
      <p:sp>
        <p:nvSpPr>
          <p:cNvPr id="560136" name="Rectangle 8"/>
          <p:cNvSpPr>
            <a:spLocks noChangeArrowheads="1"/>
          </p:cNvSpPr>
          <p:nvPr/>
        </p:nvSpPr>
        <p:spPr bwMode="auto">
          <a:xfrm>
            <a:off x="1447800" y="4648200"/>
            <a:ext cx="7086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Rectangle 9"/>
          <p:cNvSpPr>
            <a:spLocks noChangeArrowheads="1"/>
          </p:cNvSpPr>
          <p:nvPr/>
        </p:nvSpPr>
        <p:spPr bwMode="auto">
          <a:xfrm>
            <a:off x="1828800" y="4889500"/>
            <a:ext cx="69310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buFontTx/>
              <a:buChar char="•"/>
            </a:pPr>
            <a:r>
              <a:rPr lang="en-US" sz="1400" b="0">
                <a:solidFill>
                  <a:srgbClr val="009900"/>
                </a:solidFill>
              </a:rPr>
              <a:t>If unconstrained </a:t>
            </a:r>
            <a:r>
              <a:rPr lang="en-US" sz="1400" b="0">
                <a:solidFill>
                  <a:srgbClr val="009900"/>
                </a:solidFill>
                <a:latin typeface="Courier New" pitchFamily="-110" charset="0"/>
              </a:rPr>
              <a:t>y</a:t>
            </a:r>
            <a:r>
              <a:rPr lang="en-US" sz="1400" b="0">
                <a:solidFill>
                  <a:srgbClr val="009900"/>
                </a:solidFill>
              </a:rPr>
              <a:t> is assigned any value in the range </a:t>
            </a:r>
            <a:r>
              <a:rPr lang="en-US" sz="1400" b="0">
                <a:solidFill>
                  <a:srgbClr val="009900"/>
                </a:solidFill>
                <a:latin typeface="Courier New" pitchFamily="-110" charset="0"/>
              </a:rPr>
              <a:t>0 </a:t>
            </a:r>
            <a:r>
              <a:rPr lang="en-US" sz="1400" b="0">
                <a:solidFill>
                  <a:srgbClr val="009900"/>
                </a:solidFill>
              </a:rPr>
              <a:t>to</a:t>
            </a:r>
            <a:r>
              <a:rPr lang="en-US" sz="1400" b="0">
                <a:solidFill>
                  <a:srgbClr val="009900"/>
                </a:solidFill>
                <a:latin typeface="Courier New" pitchFamily="-110" charset="0"/>
              </a:rPr>
              <a:t> 255</a:t>
            </a:r>
            <a:r>
              <a:rPr lang="en-US" sz="1400" b="0">
                <a:solidFill>
                  <a:srgbClr val="009900"/>
                </a:solidFill>
              </a:rPr>
              <a:t> with equal probability</a:t>
            </a:r>
          </a:p>
        </p:txBody>
      </p:sp>
      <p:sp>
        <p:nvSpPr>
          <p:cNvPr id="30731" name="Rectangle 10"/>
          <p:cNvSpPr>
            <a:spLocks noChangeArrowheads="1"/>
          </p:cNvSpPr>
          <p:nvPr/>
        </p:nvSpPr>
        <p:spPr bwMode="auto">
          <a:xfrm>
            <a:off x="1828800" y="5346700"/>
            <a:ext cx="65801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buFontTx/>
              <a:buChar char="•"/>
            </a:pPr>
            <a:r>
              <a:rPr lang="en-US" sz="1400" b="0">
                <a:solidFill>
                  <a:srgbClr val="009900"/>
                </a:solidFill>
              </a:rPr>
              <a:t>The probability of a value occurring on simultaneous calls to randomize is </a:t>
            </a:r>
            <a:r>
              <a:rPr lang="en-US" sz="1400" b="0">
                <a:solidFill>
                  <a:srgbClr val="009900"/>
                </a:solidFill>
                <a:latin typeface="Courier New" pitchFamily="-110" charset="0"/>
              </a:rPr>
              <a:t>1/256</a:t>
            </a:r>
          </a:p>
        </p:txBody>
      </p:sp>
    </p:spTree>
    <p:extLst>
      <p:ext uri="{BB962C8B-B14F-4D97-AF65-F5344CB8AC3E}">
        <p14:creationId xmlns:p14="http://schemas.microsoft.com/office/powerpoint/2010/main" val="897668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1D1529D1-2D86-4E3C-B776-FF938ED681CD}" type="slidenum">
              <a:rPr lang="en-US" sz="1400" b="0">
                <a:solidFill>
                  <a:srgbClr val="6B6B6B"/>
                </a:solidFill>
              </a:rPr>
              <a:pPr eaLnBrk="1" hangingPunct="1"/>
              <a:t>15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182880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100" smtClean="0">
                <a:latin typeface="Courier New" pitchFamily="-110" charset="0"/>
              </a:rPr>
              <a:t>randc </a:t>
            </a:r>
            <a:r>
              <a:rPr lang="en-US" sz="2100" smtClean="0"/>
              <a:t>keyword</a:t>
            </a:r>
            <a:r>
              <a:rPr lang="en-US" sz="1300" smtClean="0">
                <a:latin typeface="Courier New" pitchFamily="-110" charset="0"/>
              </a:rPr>
              <a:t> </a:t>
            </a:r>
            <a:endParaRPr lang="en-US" sz="1300" smtClean="0"/>
          </a:p>
          <a:p>
            <a:pPr lvl="1" eaLnBrk="1" hangingPunct="1">
              <a:lnSpc>
                <a:spcPct val="80000"/>
              </a:lnSpc>
            </a:pPr>
            <a:r>
              <a:rPr lang="en-US" sz="1900" smtClean="0"/>
              <a:t>Random cyclic variables are declared with the </a:t>
            </a:r>
            <a:r>
              <a:rPr lang="en-US" sz="1900" smtClean="0">
                <a:latin typeface="Courier New" pitchFamily="-110" charset="0"/>
              </a:rPr>
              <a:t>randc</a:t>
            </a:r>
            <a:r>
              <a:rPr lang="en-US" sz="1900" smtClean="0"/>
              <a:t> keyword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700" smtClean="0"/>
              <a:t>They cycle through all the values in a random permutation of their declared range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700" smtClean="0"/>
              <a:t>Can only be of the type </a:t>
            </a:r>
            <a:r>
              <a:rPr lang="en-US" sz="1700" smtClean="0">
                <a:latin typeface="Courier New" pitchFamily="-110" charset="0"/>
              </a:rPr>
              <a:t>bit</a:t>
            </a:r>
            <a:r>
              <a:rPr lang="en-US" sz="1700" smtClean="0"/>
              <a:t> or </a:t>
            </a:r>
            <a:r>
              <a:rPr lang="en-US" sz="1700" smtClean="0">
                <a:latin typeface="Courier New" pitchFamily="-110" charset="0"/>
              </a:rPr>
              <a:t>enum</a:t>
            </a:r>
          </a:p>
          <a:p>
            <a:pPr lvl="2" eaLnBrk="1" hangingPunct="1">
              <a:lnSpc>
                <a:spcPct val="80000"/>
              </a:lnSpc>
            </a:pPr>
            <a:endParaRPr lang="en-US" sz="1700" smtClean="0">
              <a:latin typeface="Courier New" pitchFamily="-110" charset="0"/>
            </a:endParaRPr>
          </a:p>
          <a:p>
            <a:pPr lvl="2" eaLnBrk="1" hangingPunct="1">
              <a:lnSpc>
                <a:spcPct val="80000"/>
              </a:lnSpc>
            </a:pPr>
            <a:endParaRPr lang="en-US" sz="1700" smtClean="0">
              <a:latin typeface="Courier New" pitchFamily="-110" charset="0"/>
            </a:endParaRPr>
          </a:p>
          <a:p>
            <a:pPr lvl="2" eaLnBrk="1" hangingPunct="1">
              <a:lnSpc>
                <a:spcPct val="80000"/>
              </a:lnSpc>
            </a:pPr>
            <a:endParaRPr lang="en-US" sz="1700" smtClean="0">
              <a:latin typeface="Courier New" pitchFamily="-110" charset="0"/>
            </a:endParaRPr>
          </a:p>
          <a:p>
            <a:pPr lvl="2" eaLnBrk="1" hangingPunct="1">
              <a:lnSpc>
                <a:spcPct val="80000"/>
              </a:lnSpc>
            </a:pPr>
            <a:endParaRPr lang="en-US" sz="1700" smtClean="0">
              <a:latin typeface="Courier New" pitchFamily="-110" charset="0"/>
            </a:endParaRPr>
          </a:p>
          <a:p>
            <a:pPr lvl="2" eaLnBrk="1" hangingPunct="1">
              <a:lnSpc>
                <a:spcPct val="80000"/>
              </a:lnSpc>
            </a:pPr>
            <a:endParaRPr lang="en-US" sz="1700" smtClean="0">
              <a:latin typeface="Courier New" pitchFamily="-110" charset="0"/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sz="1700" smtClean="0">
                <a:latin typeface="Courier New" pitchFamily="-110" charset="0"/>
              </a:rPr>
              <a:t>randc</a:t>
            </a:r>
            <a:r>
              <a:rPr lang="en-US" sz="1700" smtClean="0"/>
              <a:t> randomly iterates over all the values in the range and no value is repeated within an iteration</a:t>
            </a:r>
          </a:p>
          <a:p>
            <a:pPr lvl="3" eaLnBrk="1" hangingPunct="1">
              <a:lnSpc>
                <a:spcPct val="80000"/>
              </a:lnSpc>
            </a:pPr>
            <a:r>
              <a:rPr lang="en-US" sz="1500" smtClean="0"/>
              <a:t>When the iteration finishes, a new iteration automatically starts</a:t>
            </a:r>
          </a:p>
          <a:p>
            <a:pPr lvl="2" eaLnBrk="1" hangingPunct="1">
              <a:lnSpc>
                <a:spcPct val="80000"/>
              </a:lnSpc>
              <a:buFont typeface="Wingdings 3" pitchFamily="-110" charset="2"/>
              <a:buNone/>
            </a:pPr>
            <a:endParaRPr lang="en-US" sz="1500" smtClean="0">
              <a:solidFill>
                <a:srgbClr val="0049B7"/>
              </a:solidFill>
            </a:endParaRPr>
          </a:p>
          <a:p>
            <a:pPr lvl="2" eaLnBrk="1" hangingPunct="1">
              <a:lnSpc>
                <a:spcPct val="80000"/>
              </a:lnSpc>
              <a:buFont typeface="Wingdings 3" pitchFamily="-110" charset="2"/>
              <a:buNone/>
            </a:pPr>
            <a:endParaRPr lang="en-US" sz="2500" smtClean="0">
              <a:solidFill>
                <a:srgbClr val="0049B7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sz="2500" smtClean="0">
              <a:solidFill>
                <a:srgbClr val="0049B7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sz="2500" smtClean="0">
              <a:solidFill>
                <a:srgbClr val="0049B7"/>
              </a:solidFill>
            </a:endParaRPr>
          </a:p>
          <a:p>
            <a:pPr lvl="2" eaLnBrk="1" hangingPunct="1">
              <a:lnSpc>
                <a:spcPct val="80000"/>
              </a:lnSpc>
              <a:buFont typeface="Wingdings 3" pitchFamily="-110" charset="2"/>
              <a:buNone/>
            </a:pPr>
            <a:endParaRPr lang="en-US" sz="2500" smtClean="0">
              <a:solidFill>
                <a:srgbClr val="0049B7"/>
              </a:solidFill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Randomization in SystemVerilog</a:t>
            </a:r>
          </a:p>
        </p:txBody>
      </p:sp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1981200" y="3184525"/>
            <a:ext cx="2286000" cy="320675"/>
          </a:xfrm>
          <a:prstGeom prst="rect">
            <a:avLst/>
          </a:prstGeom>
          <a:noFill/>
          <a:ln w="1587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l" eaLnBrk="1" hangingPunct="1"/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randc</a:t>
            </a:r>
            <a:r>
              <a:rPr lang="en-US" sz="1400" b="0">
                <a:latin typeface="Courier New" pitchFamily="-110" charset="0"/>
              </a:rPr>
              <a:t> bit [1:0] y;</a:t>
            </a:r>
          </a:p>
        </p:txBody>
      </p:sp>
      <p:sp>
        <p:nvSpPr>
          <p:cNvPr id="32774" name="Rectangle 5"/>
          <p:cNvSpPr>
            <a:spLocks noChangeArrowheads="1"/>
          </p:cNvSpPr>
          <p:nvPr/>
        </p:nvSpPr>
        <p:spPr bwMode="auto">
          <a:xfrm>
            <a:off x="4724400" y="3184525"/>
            <a:ext cx="3541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>
                <a:solidFill>
                  <a:srgbClr val="009900"/>
                </a:solidFill>
              </a:rPr>
              <a:t>2-bit unsigned integer with the range 0 to 3</a:t>
            </a:r>
          </a:p>
        </p:txBody>
      </p:sp>
      <p:sp>
        <p:nvSpPr>
          <p:cNvPr id="32775" name="Line 6"/>
          <p:cNvSpPr>
            <a:spLocks noChangeShapeType="1"/>
          </p:cNvSpPr>
          <p:nvPr/>
        </p:nvSpPr>
        <p:spPr bwMode="auto">
          <a:xfrm flipH="1">
            <a:off x="4343400" y="3336925"/>
            <a:ext cx="3048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76" name="Rectangle 7"/>
          <p:cNvSpPr>
            <a:spLocks noChangeArrowheads="1"/>
          </p:cNvSpPr>
          <p:nvPr/>
        </p:nvSpPr>
        <p:spPr bwMode="auto">
          <a:xfrm>
            <a:off x="3200400" y="4800600"/>
            <a:ext cx="2193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>
                <a:solidFill>
                  <a:srgbClr val="009900"/>
                </a:solidFill>
              </a:rPr>
              <a:t> y can take values 0,1,2,3</a:t>
            </a:r>
          </a:p>
        </p:txBody>
      </p:sp>
      <p:sp>
        <p:nvSpPr>
          <p:cNvPr id="32777" name="Text Box 8"/>
          <p:cNvSpPr txBox="1">
            <a:spLocks noChangeArrowheads="1"/>
          </p:cNvSpPr>
          <p:nvPr/>
        </p:nvSpPr>
        <p:spPr bwMode="auto">
          <a:xfrm>
            <a:off x="2590800" y="5181600"/>
            <a:ext cx="434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l" eaLnBrk="1" hangingPunct="1"/>
            <a:r>
              <a:rPr lang="en-US" sz="1400" b="0">
                <a:latin typeface="Courier New" pitchFamily="-110" charset="0"/>
              </a:rPr>
              <a:t> initial permutation 0 -&gt; 3 -&gt; 2 -&gt; 1</a:t>
            </a:r>
          </a:p>
        </p:txBody>
      </p:sp>
      <p:sp>
        <p:nvSpPr>
          <p:cNvPr id="32778" name="Text Box 9"/>
          <p:cNvSpPr txBox="1">
            <a:spLocks noChangeArrowheads="1"/>
          </p:cNvSpPr>
          <p:nvPr/>
        </p:nvSpPr>
        <p:spPr bwMode="auto">
          <a:xfrm>
            <a:off x="2590800" y="5638800"/>
            <a:ext cx="434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l" eaLnBrk="1" hangingPunct="1"/>
            <a:r>
              <a:rPr lang="en-US" sz="1400" b="0">
                <a:latin typeface="Courier New" pitchFamily="-110" charset="0"/>
              </a:rPr>
              <a:t> next permutation    2 -&gt; 1 -&gt; 3 -&gt; 0</a:t>
            </a:r>
          </a:p>
        </p:txBody>
      </p:sp>
      <p:sp>
        <p:nvSpPr>
          <p:cNvPr id="32779" name="Text Box 10"/>
          <p:cNvSpPr txBox="1">
            <a:spLocks noChangeArrowheads="1"/>
          </p:cNvSpPr>
          <p:nvPr/>
        </p:nvSpPr>
        <p:spPr bwMode="auto">
          <a:xfrm>
            <a:off x="2590800" y="6096000"/>
            <a:ext cx="434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l" eaLnBrk="1" hangingPunct="1"/>
            <a:r>
              <a:rPr lang="en-US" sz="1400" b="0">
                <a:latin typeface="Courier New" pitchFamily="-110" charset="0"/>
              </a:rPr>
              <a:t> next permutation    2 -&gt; 0 -&gt; 1 -&gt; 3</a:t>
            </a:r>
          </a:p>
        </p:txBody>
      </p:sp>
      <p:grpSp>
        <p:nvGrpSpPr>
          <p:cNvPr id="32780" name="Group 11"/>
          <p:cNvGrpSpPr>
            <a:grpSpLocks/>
          </p:cNvGrpSpPr>
          <p:nvPr/>
        </p:nvGrpSpPr>
        <p:grpSpPr bwMode="auto">
          <a:xfrm>
            <a:off x="4648200" y="5334000"/>
            <a:ext cx="2362200" cy="457200"/>
            <a:chOff x="2928" y="3360"/>
            <a:chExt cx="1488" cy="288"/>
          </a:xfrm>
        </p:grpSpPr>
        <p:sp>
          <p:nvSpPr>
            <p:cNvPr id="32787" name="Line 12"/>
            <p:cNvSpPr>
              <a:spLocks noChangeShapeType="1"/>
            </p:cNvSpPr>
            <p:nvPr/>
          </p:nvSpPr>
          <p:spPr bwMode="auto">
            <a:xfrm>
              <a:off x="4176" y="33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788" name="Line 13"/>
            <p:cNvSpPr>
              <a:spLocks noChangeShapeType="1"/>
            </p:cNvSpPr>
            <p:nvPr/>
          </p:nvSpPr>
          <p:spPr bwMode="auto">
            <a:xfrm>
              <a:off x="4416" y="336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789" name="Line 14"/>
            <p:cNvSpPr>
              <a:spLocks noChangeShapeType="1"/>
            </p:cNvSpPr>
            <p:nvPr/>
          </p:nvSpPr>
          <p:spPr bwMode="auto">
            <a:xfrm flipH="1">
              <a:off x="2928" y="3504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790" name="Line 15"/>
            <p:cNvSpPr>
              <a:spLocks noChangeShapeType="1"/>
            </p:cNvSpPr>
            <p:nvPr/>
          </p:nvSpPr>
          <p:spPr bwMode="auto">
            <a:xfrm>
              <a:off x="2928" y="350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791" name="Line 16"/>
            <p:cNvSpPr>
              <a:spLocks noChangeShapeType="1"/>
            </p:cNvSpPr>
            <p:nvPr/>
          </p:nvSpPr>
          <p:spPr bwMode="auto">
            <a:xfrm>
              <a:off x="2928" y="36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2781" name="Group 17"/>
          <p:cNvGrpSpPr>
            <a:grpSpLocks/>
          </p:cNvGrpSpPr>
          <p:nvPr/>
        </p:nvGrpSpPr>
        <p:grpSpPr bwMode="auto">
          <a:xfrm>
            <a:off x="4648200" y="5791200"/>
            <a:ext cx="2362200" cy="457200"/>
            <a:chOff x="2928" y="3360"/>
            <a:chExt cx="1488" cy="288"/>
          </a:xfrm>
        </p:grpSpPr>
        <p:sp>
          <p:nvSpPr>
            <p:cNvPr id="32782" name="Line 18"/>
            <p:cNvSpPr>
              <a:spLocks noChangeShapeType="1"/>
            </p:cNvSpPr>
            <p:nvPr/>
          </p:nvSpPr>
          <p:spPr bwMode="auto">
            <a:xfrm>
              <a:off x="4176" y="33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783" name="Line 19"/>
            <p:cNvSpPr>
              <a:spLocks noChangeShapeType="1"/>
            </p:cNvSpPr>
            <p:nvPr/>
          </p:nvSpPr>
          <p:spPr bwMode="auto">
            <a:xfrm>
              <a:off x="4416" y="336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784" name="Line 20"/>
            <p:cNvSpPr>
              <a:spLocks noChangeShapeType="1"/>
            </p:cNvSpPr>
            <p:nvPr/>
          </p:nvSpPr>
          <p:spPr bwMode="auto">
            <a:xfrm flipH="1">
              <a:off x="2928" y="3504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785" name="Line 21"/>
            <p:cNvSpPr>
              <a:spLocks noChangeShapeType="1"/>
            </p:cNvSpPr>
            <p:nvPr/>
          </p:nvSpPr>
          <p:spPr bwMode="auto">
            <a:xfrm>
              <a:off x="2928" y="350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786" name="Line 22"/>
            <p:cNvSpPr>
              <a:spLocks noChangeShapeType="1"/>
            </p:cNvSpPr>
            <p:nvPr/>
          </p:nvSpPr>
          <p:spPr bwMode="auto">
            <a:xfrm>
              <a:off x="2928" y="36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80068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60878DE7-81C3-4CE5-A9FA-C29713B3FED6}" type="slidenum">
              <a:rPr lang="en-US" sz="1400" b="0">
                <a:solidFill>
                  <a:srgbClr val="6B6B6B"/>
                </a:solidFill>
              </a:rPr>
              <a:pPr eaLnBrk="1" hangingPunct="1"/>
              <a:t>16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1828800"/>
          </a:xfrm>
        </p:spPr>
        <p:txBody>
          <a:bodyPr/>
          <a:lstStyle/>
          <a:p>
            <a:pPr eaLnBrk="1" hangingPunct="1"/>
            <a:r>
              <a:rPr lang="en-US" sz="2100" smtClean="0"/>
              <a:t>Simple class with random variables</a:t>
            </a:r>
          </a:p>
          <a:p>
            <a:pPr lvl="1" eaLnBrk="1" hangingPunct="1"/>
            <a:r>
              <a:rPr lang="en-US" sz="1900" smtClean="0"/>
              <a:t>The </a:t>
            </a:r>
            <a:r>
              <a:rPr lang="en-US" sz="1900" smtClean="0">
                <a:latin typeface="Courier New" pitchFamily="-110" charset="0"/>
              </a:rPr>
              <a:t>Bus</a:t>
            </a:r>
            <a:r>
              <a:rPr lang="en-US" sz="1900" smtClean="0"/>
              <a:t> class models a simplified bus with two random variables: </a:t>
            </a:r>
            <a:r>
              <a:rPr lang="en-US" sz="1900" smtClean="0">
                <a:latin typeface="Courier New" pitchFamily="-110" charset="0"/>
              </a:rPr>
              <a:t>addr</a:t>
            </a:r>
            <a:r>
              <a:rPr lang="en-US" sz="1900" smtClean="0"/>
              <a:t>  and </a:t>
            </a:r>
            <a:r>
              <a:rPr lang="en-US" sz="1900" smtClean="0">
                <a:latin typeface="Courier New" pitchFamily="-110" charset="0"/>
              </a:rPr>
              <a:t>data</a:t>
            </a:r>
            <a:endParaRPr lang="en-US" sz="1900" smtClean="0"/>
          </a:p>
          <a:p>
            <a:pPr lvl="1" eaLnBrk="1" hangingPunct="1"/>
            <a:r>
              <a:rPr lang="en-US" sz="1900" smtClean="0"/>
              <a:t>The </a:t>
            </a:r>
            <a:r>
              <a:rPr lang="en-US" sz="1900" smtClean="0">
                <a:latin typeface="Courier New" pitchFamily="-110" charset="0"/>
              </a:rPr>
              <a:t>range1</a:t>
            </a:r>
            <a:r>
              <a:rPr lang="en-US" sz="1900" smtClean="0"/>
              <a:t> constraint specifies the limits for the values of </a:t>
            </a:r>
            <a:r>
              <a:rPr lang="en-US" sz="1900" smtClean="0">
                <a:latin typeface="Courier New" pitchFamily="-110" charset="0"/>
              </a:rPr>
              <a:t>addr</a:t>
            </a:r>
          </a:p>
          <a:p>
            <a:pPr lvl="2" eaLnBrk="1" hangingPunct="1"/>
            <a:r>
              <a:rPr lang="en-US" sz="1700" smtClean="0"/>
              <a:t>Ensure non conflicting and legal constraints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763588" y="4130675"/>
            <a:ext cx="5181600" cy="1171575"/>
          </a:xfrm>
          <a:prstGeom prst="rect">
            <a:avLst/>
          </a:prstGeom>
          <a:noFill/>
          <a:ln w="1587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l" eaLnBrk="1" hangingPunct="1"/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class</a:t>
            </a:r>
            <a:r>
              <a:rPr lang="en-US" sz="1400" b="0">
                <a:latin typeface="Courier New" pitchFamily="-110" charset="0"/>
              </a:rPr>
              <a:t> Bus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  </a:t>
            </a:r>
            <a:r>
              <a:rPr lang="en-US" sz="1400">
                <a:latin typeface="Courier New" pitchFamily="-110" charset="0"/>
              </a:rPr>
              <a:t>rand</a:t>
            </a:r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bit</a:t>
            </a:r>
            <a:r>
              <a:rPr lang="en-US" sz="1400" b="0">
                <a:latin typeface="Courier New" pitchFamily="-110" charset="0"/>
              </a:rPr>
              <a:t>[15:0] addr;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  </a:t>
            </a:r>
            <a:r>
              <a:rPr lang="en-US" sz="1400">
                <a:latin typeface="Courier New" pitchFamily="-110" charset="0"/>
              </a:rPr>
              <a:t>randc</a:t>
            </a:r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bit</a:t>
            </a:r>
            <a:r>
              <a:rPr lang="en-US" sz="1400" b="0">
                <a:latin typeface="Courier New" pitchFamily="-110" charset="0"/>
              </a:rPr>
              <a:t>[31:0] data;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  </a:t>
            </a:r>
            <a:r>
              <a:rPr lang="en-US" sz="1400">
                <a:latin typeface="Courier New" pitchFamily="-110" charset="0"/>
              </a:rPr>
              <a:t>constraint</a:t>
            </a:r>
            <a:r>
              <a:rPr lang="en-US" sz="1400" b="0">
                <a:latin typeface="Courier New" pitchFamily="-110" charset="0"/>
              </a:rPr>
              <a:t> range1 {addr&gt;1024; addr&lt;16384;}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endclass</a:t>
            </a:r>
            <a:endParaRPr lang="en-US" sz="1400" b="0">
              <a:latin typeface="Courier New" pitchFamily="-110" charset="0"/>
            </a:endParaRPr>
          </a:p>
        </p:txBody>
      </p:sp>
      <p:sp>
        <p:nvSpPr>
          <p:cNvPr id="34821" name="Line 4"/>
          <p:cNvSpPr>
            <a:spLocks noChangeShapeType="1"/>
          </p:cNvSpPr>
          <p:nvPr/>
        </p:nvSpPr>
        <p:spPr bwMode="auto">
          <a:xfrm flipH="1">
            <a:off x="3354388" y="4511675"/>
            <a:ext cx="26670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6097588" y="4359275"/>
            <a:ext cx="145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>
                <a:solidFill>
                  <a:srgbClr val="009900"/>
                </a:solidFill>
              </a:rPr>
              <a:t>random variable</a:t>
            </a:r>
          </a:p>
        </p:txBody>
      </p:sp>
      <p:sp>
        <p:nvSpPr>
          <p:cNvPr id="34823" name="Rectangle 6"/>
          <p:cNvSpPr>
            <a:spLocks noChangeArrowheads="1"/>
          </p:cNvSpPr>
          <p:nvPr/>
        </p:nvSpPr>
        <p:spPr bwMode="auto">
          <a:xfrm>
            <a:off x="6097588" y="4587875"/>
            <a:ext cx="2894012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 b="0">
                <a:solidFill>
                  <a:srgbClr val="009900"/>
                </a:solidFill>
              </a:rPr>
              <a:t>random cyclic: the random solver</a:t>
            </a:r>
          </a:p>
          <a:p>
            <a:pPr algn="l"/>
            <a:r>
              <a:rPr lang="en-US" sz="1400" b="0">
                <a:solidFill>
                  <a:srgbClr val="009900"/>
                </a:solidFill>
              </a:rPr>
              <a:t>will not repeat a permutation of values </a:t>
            </a:r>
          </a:p>
        </p:txBody>
      </p:sp>
      <p:sp>
        <p:nvSpPr>
          <p:cNvPr id="34824" name="Line 7"/>
          <p:cNvSpPr>
            <a:spLocks noChangeShapeType="1"/>
          </p:cNvSpPr>
          <p:nvPr/>
        </p:nvSpPr>
        <p:spPr bwMode="auto">
          <a:xfrm flipH="1">
            <a:off x="3430588" y="4740275"/>
            <a:ext cx="26670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25" name="Line 8"/>
          <p:cNvSpPr>
            <a:spLocks noChangeShapeType="1"/>
          </p:cNvSpPr>
          <p:nvPr/>
        </p:nvSpPr>
        <p:spPr bwMode="auto">
          <a:xfrm flipH="1" flipV="1">
            <a:off x="3811588" y="5045075"/>
            <a:ext cx="2284412" cy="51752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26" name="Rectangle 9"/>
          <p:cNvSpPr>
            <a:spLocks noChangeArrowheads="1"/>
          </p:cNvSpPr>
          <p:nvPr/>
        </p:nvSpPr>
        <p:spPr bwMode="auto">
          <a:xfrm>
            <a:off x="6096000" y="5410200"/>
            <a:ext cx="28956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 b="0">
                <a:solidFill>
                  <a:srgbClr val="009900"/>
                </a:solidFill>
              </a:rPr>
              <a:t>constraining the random variables to values between </a:t>
            </a:r>
            <a:r>
              <a:rPr lang="en-US" sz="1400" b="0">
                <a:solidFill>
                  <a:srgbClr val="009900"/>
                </a:solidFill>
                <a:latin typeface="Courier New" pitchFamily="-110" charset="0"/>
              </a:rPr>
              <a:t>1024 </a:t>
            </a:r>
            <a:r>
              <a:rPr lang="en-US" sz="1400" b="0">
                <a:solidFill>
                  <a:srgbClr val="009900"/>
                </a:solidFill>
                <a:latin typeface="Helvetica Neue Light" pitchFamily="-110" charset="0"/>
              </a:rPr>
              <a:t>and</a:t>
            </a:r>
            <a:r>
              <a:rPr lang="en-US" sz="1400" b="0">
                <a:solidFill>
                  <a:srgbClr val="009900"/>
                </a:solidFill>
                <a:latin typeface="Courier New" pitchFamily="-110" charset="0"/>
              </a:rPr>
              <a:t> 16384 </a:t>
            </a:r>
          </a:p>
        </p:txBody>
      </p:sp>
      <p:sp>
        <p:nvSpPr>
          <p:cNvPr id="34827" name="Rectangle 1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Randomization in SystemVerilog</a:t>
            </a:r>
          </a:p>
        </p:txBody>
      </p:sp>
      <p:sp>
        <p:nvSpPr>
          <p:cNvPr id="34828" name="Rectangle 11"/>
          <p:cNvSpPr>
            <a:spLocks noChangeArrowheads="1"/>
          </p:cNvSpPr>
          <p:nvPr/>
        </p:nvSpPr>
        <p:spPr bwMode="auto">
          <a:xfrm>
            <a:off x="1600200" y="5318125"/>
            <a:ext cx="36782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500" b="0" i="1">
                <a:solidFill>
                  <a:schemeClr val="accent2"/>
                </a:solidFill>
                <a:latin typeface="Times New Roman" pitchFamily="-110" charset="0"/>
              </a:rPr>
              <a:t>Example: Simple class with random variables</a:t>
            </a:r>
          </a:p>
        </p:txBody>
      </p:sp>
    </p:spTree>
    <p:extLst>
      <p:ext uri="{BB962C8B-B14F-4D97-AF65-F5344CB8AC3E}">
        <p14:creationId xmlns:p14="http://schemas.microsoft.com/office/powerpoint/2010/main" val="334559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52FDE2C1-2886-47CC-9FE3-78B81804F754}" type="slidenum">
              <a:rPr lang="en-US" sz="1400" b="0">
                <a:solidFill>
                  <a:srgbClr val="6B6B6B"/>
                </a:solidFill>
              </a:rPr>
              <a:pPr eaLnBrk="1" hangingPunct="1"/>
              <a:t>17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1676400" y="4422775"/>
            <a:ext cx="6019800" cy="1597025"/>
          </a:xfrm>
          <a:prstGeom prst="rect">
            <a:avLst/>
          </a:prstGeom>
          <a:noFill/>
          <a:ln w="1587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l" eaLnBrk="1" hangingPunct="1"/>
            <a:r>
              <a:rPr lang="en-US" sz="1400" b="0">
                <a:latin typeface="Courier New" pitchFamily="-110" charset="0"/>
              </a:rPr>
              <a:t> Bus bus=</a:t>
            </a:r>
            <a:r>
              <a:rPr lang="en-US" sz="1400">
                <a:latin typeface="Courier New" pitchFamily="-110" charset="0"/>
              </a:rPr>
              <a:t>new</a:t>
            </a:r>
            <a:r>
              <a:rPr lang="en-US" sz="1400" b="0">
                <a:latin typeface="Courier New" pitchFamily="-110" charset="0"/>
              </a:rPr>
              <a:t>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repeat </a:t>
            </a:r>
            <a:r>
              <a:rPr lang="en-US" sz="1400" b="0">
                <a:latin typeface="Courier New" pitchFamily="-110" charset="0"/>
              </a:rPr>
              <a:t>(50)</a:t>
            </a:r>
            <a:r>
              <a:rPr lang="en-US" sz="1400">
                <a:latin typeface="Courier New" pitchFamily="-110" charset="0"/>
              </a:rPr>
              <a:t> begin</a:t>
            </a:r>
          </a:p>
          <a:p>
            <a:pPr algn="l" eaLnBrk="1" hangingPunct="1"/>
            <a:r>
              <a:rPr lang="en-US" sz="1400">
                <a:latin typeface="Courier New" pitchFamily="-110" charset="0"/>
              </a:rPr>
              <a:t> 	if</a:t>
            </a:r>
            <a:r>
              <a:rPr lang="en-US" sz="1400" b="0">
                <a:latin typeface="Courier New" pitchFamily="-110" charset="0"/>
              </a:rPr>
              <a:t>(bus.randomize()==1)</a:t>
            </a:r>
            <a:endParaRPr lang="en-US" sz="1400">
              <a:latin typeface="Courier New" pitchFamily="-110" charset="0"/>
            </a:endParaRP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	$display(bus.addr, bus.data);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	else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	$display (“Randomization failed”);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end</a:t>
            </a:r>
            <a:endParaRPr lang="en-US" sz="1400" b="0">
              <a:latin typeface="Courier New" pitchFamily="-110" charset="0"/>
            </a:endParaRPr>
          </a:p>
        </p:txBody>
      </p:sp>
      <p:sp>
        <p:nvSpPr>
          <p:cNvPr id="36868" name="Line 3"/>
          <p:cNvSpPr>
            <a:spLocks noChangeShapeType="1"/>
          </p:cNvSpPr>
          <p:nvPr/>
        </p:nvSpPr>
        <p:spPr bwMode="auto">
          <a:xfrm flipH="1">
            <a:off x="2514600" y="3889375"/>
            <a:ext cx="1524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1828800" y="3444875"/>
            <a:ext cx="24082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>
                <a:solidFill>
                  <a:srgbClr val="009900"/>
                </a:solidFill>
              </a:rPr>
              <a:t> a bus object is created and </a:t>
            </a:r>
          </a:p>
          <a:p>
            <a:pPr algn="l"/>
            <a:r>
              <a:rPr lang="en-US" sz="1400" b="0">
                <a:solidFill>
                  <a:srgbClr val="009900"/>
                </a:solidFill>
              </a:rPr>
              <a:t> randomized 50 times</a:t>
            </a:r>
          </a:p>
        </p:txBody>
      </p:sp>
      <p:sp>
        <p:nvSpPr>
          <p:cNvPr id="3687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1828800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100" smtClean="0">
                <a:latin typeface="Courier New" pitchFamily="-110" charset="0"/>
              </a:rPr>
              <a:t>randomize()</a:t>
            </a:r>
            <a:r>
              <a:rPr lang="en-US" sz="2100" smtClean="0"/>
              <a:t>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 smtClean="0"/>
              <a:t>Calling </a:t>
            </a:r>
            <a:r>
              <a:rPr lang="en-US" sz="1900" smtClean="0">
                <a:latin typeface="Courier New" pitchFamily="-110" charset="0"/>
              </a:rPr>
              <a:t>randomize()</a:t>
            </a:r>
            <a:r>
              <a:rPr lang="en-US" sz="1900" smtClean="0"/>
              <a:t> causes new values to be selected for all of the random variables in an object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700" smtClean="0"/>
              <a:t>The random values obey the constraints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 smtClean="0">
                <a:latin typeface="Courier New" pitchFamily="-110" charset="0"/>
              </a:rPr>
              <a:t>randomize</a:t>
            </a:r>
            <a:r>
              <a:rPr lang="en-US" sz="1900" smtClean="0"/>
              <a:t> function returns a </a:t>
            </a:r>
            <a:r>
              <a:rPr lang="en-US" sz="1900" smtClean="0">
                <a:latin typeface="Courier New" pitchFamily="-110" charset="0"/>
              </a:rPr>
              <a:t>1</a:t>
            </a:r>
            <a:r>
              <a:rPr lang="en-US" sz="1900" smtClean="0"/>
              <a:t> on success and </a:t>
            </a:r>
            <a:r>
              <a:rPr lang="en-US" sz="1900" smtClean="0">
                <a:latin typeface="Courier New" pitchFamily="-110" charset="0"/>
              </a:rPr>
              <a:t>0</a:t>
            </a:r>
            <a:r>
              <a:rPr lang="en-US" sz="1900" smtClean="0"/>
              <a:t> on failure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 smtClean="0"/>
              <a:t>Unconstrained variables are assigned any values in their declared range</a:t>
            </a:r>
            <a:endParaRPr lang="en-US" sz="1900" smtClean="0">
              <a:solidFill>
                <a:srgbClr val="0049B7"/>
              </a:solidFill>
            </a:endParaRPr>
          </a:p>
          <a:p>
            <a:pPr lvl="2" eaLnBrk="1" hangingPunct="1">
              <a:lnSpc>
                <a:spcPct val="90000"/>
              </a:lnSpc>
              <a:buFont typeface="Wingdings 3" pitchFamily="-110" charset="2"/>
              <a:buNone/>
            </a:pPr>
            <a:endParaRPr lang="en-US" sz="1300" smtClean="0"/>
          </a:p>
        </p:txBody>
      </p:sp>
      <p:sp>
        <p:nvSpPr>
          <p:cNvPr id="36871" name="Line 6"/>
          <p:cNvSpPr>
            <a:spLocks noChangeShapeType="1"/>
          </p:cNvSpPr>
          <p:nvPr/>
        </p:nvSpPr>
        <p:spPr bwMode="auto">
          <a:xfrm flipH="1">
            <a:off x="4191000" y="4270375"/>
            <a:ext cx="304800" cy="685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72" name="Rectangle 7"/>
          <p:cNvSpPr>
            <a:spLocks noChangeArrowheads="1"/>
          </p:cNvSpPr>
          <p:nvPr/>
        </p:nvSpPr>
        <p:spPr bwMode="auto">
          <a:xfrm>
            <a:off x="3810000" y="3736975"/>
            <a:ext cx="24669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>
                <a:solidFill>
                  <a:srgbClr val="009900"/>
                </a:solidFill>
              </a:rPr>
              <a:t> result of each randomization</a:t>
            </a:r>
          </a:p>
          <a:p>
            <a:pPr algn="l"/>
            <a:r>
              <a:rPr lang="en-US" sz="1400" b="0">
                <a:solidFill>
                  <a:srgbClr val="009900"/>
                </a:solidFill>
              </a:rPr>
              <a:t> is checked</a:t>
            </a:r>
          </a:p>
        </p:txBody>
      </p:sp>
      <p:sp>
        <p:nvSpPr>
          <p:cNvPr id="36873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Randomization in SystemVerilog</a:t>
            </a:r>
          </a:p>
        </p:txBody>
      </p:sp>
      <p:sp>
        <p:nvSpPr>
          <p:cNvPr id="36874" name="Rectangle 9"/>
          <p:cNvSpPr>
            <a:spLocks noChangeArrowheads="1"/>
          </p:cNvSpPr>
          <p:nvPr/>
        </p:nvSpPr>
        <p:spPr bwMode="auto">
          <a:xfrm>
            <a:off x="2863850" y="6019800"/>
            <a:ext cx="32432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500" b="0" i="1">
                <a:solidFill>
                  <a:schemeClr val="accent2"/>
                </a:solidFill>
                <a:latin typeface="Times New Roman" pitchFamily="-110" charset="0"/>
              </a:rPr>
              <a:t>Example: randomize() function example</a:t>
            </a:r>
          </a:p>
        </p:txBody>
      </p:sp>
    </p:spTree>
    <p:extLst>
      <p:ext uri="{BB962C8B-B14F-4D97-AF65-F5344CB8AC3E}">
        <p14:creationId xmlns:p14="http://schemas.microsoft.com/office/powerpoint/2010/main" val="342182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ED6708D2-47F3-42A4-9CCE-61B5F43463A2}" type="slidenum">
              <a:rPr lang="en-US" sz="1400" b="0">
                <a:solidFill>
                  <a:srgbClr val="6B6B6B"/>
                </a:solidFill>
              </a:rPr>
              <a:pPr eaLnBrk="1" hangingPunct="1"/>
              <a:t>18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Randomization in SystemVerilog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100" smtClean="0"/>
              <a:t>The constraint solver</a:t>
            </a:r>
          </a:p>
          <a:p>
            <a:pPr lvl="1" eaLnBrk="1" hangingPunct="1"/>
            <a:r>
              <a:rPr lang="en-US" sz="1700" smtClean="0"/>
              <a:t>Solves constraint expressions</a:t>
            </a:r>
          </a:p>
          <a:p>
            <a:pPr lvl="1" eaLnBrk="1" hangingPunct="1"/>
            <a:r>
              <a:rPr lang="en-US" sz="1700" smtClean="0"/>
              <a:t>The same seed results in the same random values</a:t>
            </a:r>
          </a:p>
          <a:p>
            <a:pPr lvl="2" eaLnBrk="1" hangingPunct="1"/>
            <a:r>
              <a:rPr lang="en-US" sz="1500" smtClean="0"/>
              <a:t>Use a different seed to generate different set of random values</a:t>
            </a:r>
          </a:p>
          <a:p>
            <a:pPr lvl="1" eaLnBrk="1" hangingPunct="1"/>
            <a:r>
              <a:rPr lang="en-US" sz="1700" smtClean="0"/>
              <a:t>The solver is specific to the simulation vendor</a:t>
            </a:r>
          </a:p>
        </p:txBody>
      </p:sp>
    </p:spTree>
    <p:extLst>
      <p:ext uri="{BB962C8B-B14F-4D97-AF65-F5344CB8AC3E}">
        <p14:creationId xmlns:p14="http://schemas.microsoft.com/office/powerpoint/2010/main" val="365591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BD92A3D0-3333-472C-AB03-B34ECA789DA2}" type="slidenum">
              <a:rPr lang="en-US" sz="1400" b="0">
                <a:solidFill>
                  <a:srgbClr val="6B6B6B"/>
                </a:solidFill>
              </a:rPr>
              <a:pPr eaLnBrk="1" hangingPunct="1"/>
              <a:t>19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40963" name="Rectangle 16"/>
          <p:cNvSpPr>
            <a:spLocks noChangeArrowheads="1"/>
          </p:cNvSpPr>
          <p:nvPr/>
        </p:nvSpPr>
        <p:spPr bwMode="auto">
          <a:xfrm>
            <a:off x="1752600" y="3276600"/>
            <a:ext cx="1371600" cy="2286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4" name="Rectangle 17"/>
          <p:cNvSpPr>
            <a:spLocks noChangeArrowheads="1"/>
          </p:cNvSpPr>
          <p:nvPr/>
        </p:nvSpPr>
        <p:spPr bwMode="auto">
          <a:xfrm>
            <a:off x="1752600" y="3048000"/>
            <a:ext cx="1676400" cy="228600"/>
          </a:xfrm>
          <a:prstGeom prst="rect">
            <a:avLst/>
          </a:prstGeom>
          <a:solidFill>
            <a:srgbClr val="FFC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5" name="Rectangle 15"/>
          <p:cNvSpPr>
            <a:spLocks noChangeArrowheads="1"/>
          </p:cNvSpPr>
          <p:nvPr/>
        </p:nvSpPr>
        <p:spPr bwMode="auto">
          <a:xfrm>
            <a:off x="5181600" y="5638800"/>
            <a:ext cx="2514600" cy="2286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Rectangle 14"/>
          <p:cNvSpPr>
            <a:spLocks noChangeArrowheads="1"/>
          </p:cNvSpPr>
          <p:nvPr/>
        </p:nvSpPr>
        <p:spPr bwMode="auto">
          <a:xfrm>
            <a:off x="4419600" y="5638800"/>
            <a:ext cx="685800" cy="228600"/>
          </a:xfrm>
          <a:prstGeom prst="rect">
            <a:avLst/>
          </a:prstGeom>
          <a:solidFill>
            <a:srgbClr val="FFC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Constraint Details</a:t>
            </a:r>
          </a:p>
        </p:txBody>
      </p:sp>
      <p:sp>
        <p:nvSpPr>
          <p:cNvPr id="409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229600" cy="4525963"/>
          </a:xfrm>
        </p:spPr>
        <p:txBody>
          <a:bodyPr/>
          <a:lstStyle/>
          <a:p>
            <a:pPr eaLnBrk="1" hangingPunct="1"/>
            <a:r>
              <a:rPr lang="en-US" sz="2200" smtClean="0"/>
              <a:t>Constraint Blocks</a:t>
            </a:r>
          </a:p>
          <a:p>
            <a:pPr lvl="1" eaLnBrk="1" hangingPunct="1"/>
            <a:r>
              <a:rPr lang="en-US" sz="1700" smtClean="0"/>
              <a:t>Values of random variables are determined using constraint expressions that are declared using constraint blocks</a:t>
            </a:r>
          </a:p>
          <a:p>
            <a:pPr lvl="2" eaLnBrk="1" hangingPunct="1"/>
            <a:r>
              <a:rPr lang="en-US" sz="1400" smtClean="0"/>
              <a:t>Smart stimulus tests relationships between variables</a:t>
            </a:r>
            <a:endParaRPr lang="en-US" sz="1500" smtClean="0"/>
          </a:p>
          <a:p>
            <a:pPr lvl="1" eaLnBrk="1" hangingPunct="1"/>
            <a:r>
              <a:rPr lang="en-US" sz="1700" smtClean="0"/>
              <a:t>They are class members like tasks, functions and variables</a:t>
            </a:r>
          </a:p>
          <a:p>
            <a:pPr lvl="1" eaLnBrk="1" hangingPunct="1"/>
            <a:r>
              <a:rPr lang="en-US" sz="1700" smtClean="0"/>
              <a:t>Constraint declaration</a:t>
            </a:r>
          </a:p>
          <a:p>
            <a:pPr lvl="2" eaLnBrk="1" hangingPunct="1"/>
            <a:r>
              <a:rPr lang="en-US" sz="1500" i="1" smtClean="0"/>
              <a:t>Constraint identifier:</a:t>
            </a:r>
            <a:r>
              <a:rPr lang="en-US" sz="1500" smtClean="0"/>
              <a:t> is the name of the constraint block.</a:t>
            </a:r>
          </a:p>
          <a:p>
            <a:pPr lvl="2" eaLnBrk="1" hangingPunct="1"/>
            <a:r>
              <a:rPr lang="en-US" sz="1500" i="1" smtClean="0"/>
              <a:t>Constraint block</a:t>
            </a:r>
            <a:r>
              <a:rPr lang="en-US" sz="1500" smtClean="0"/>
              <a:t>: is a list of expression statements that restrict the range of variable or define relations between variables</a:t>
            </a:r>
          </a:p>
          <a:p>
            <a:pPr lvl="2" eaLnBrk="1" hangingPunct="1">
              <a:buFont typeface="Wingdings 3" pitchFamily="-110" charset="2"/>
              <a:buNone/>
            </a:pPr>
            <a:endParaRPr lang="en-US" sz="1500" smtClean="0"/>
          </a:p>
          <a:p>
            <a:pPr lvl="1" eaLnBrk="1" hangingPunct="1"/>
            <a:endParaRPr lang="en-US" sz="1700" smtClean="0"/>
          </a:p>
        </p:txBody>
      </p:sp>
      <p:sp>
        <p:nvSpPr>
          <p:cNvPr id="40969" name="Text Box 4"/>
          <p:cNvSpPr txBox="1">
            <a:spLocks noChangeArrowheads="1"/>
          </p:cNvSpPr>
          <p:nvPr/>
        </p:nvSpPr>
        <p:spPr bwMode="auto">
          <a:xfrm>
            <a:off x="3048000" y="4953000"/>
            <a:ext cx="4876800" cy="1171575"/>
          </a:xfrm>
          <a:prstGeom prst="rect">
            <a:avLst/>
          </a:prstGeom>
          <a:noFill/>
          <a:ln w="1587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l" eaLnBrk="1" hangingPunct="1"/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class</a:t>
            </a:r>
            <a:r>
              <a:rPr lang="en-US" sz="1400" b="0">
                <a:latin typeface="Courier New" pitchFamily="-110" charset="0"/>
              </a:rPr>
              <a:t> Bus</a:t>
            </a:r>
          </a:p>
          <a:p>
            <a:pPr algn="l" eaLnBrk="1" hangingPunct="1"/>
            <a:r>
              <a:rPr lang="en-US" sz="1400">
                <a:latin typeface="Courier New" pitchFamily="-110" charset="0"/>
              </a:rPr>
              <a:t> bit</a:t>
            </a:r>
            <a:r>
              <a:rPr lang="en-US" sz="1400" b="0">
                <a:latin typeface="Courier New" pitchFamily="-110" charset="0"/>
              </a:rPr>
              <a:t>[15:0] addr;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randc</a:t>
            </a:r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bit</a:t>
            </a:r>
            <a:r>
              <a:rPr lang="en-US" sz="1400" b="0">
                <a:latin typeface="Courier New" pitchFamily="-110" charset="0"/>
              </a:rPr>
              <a:t>[31:0] data;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constraint</a:t>
            </a:r>
            <a:r>
              <a:rPr lang="en-US" sz="1400" b="0">
                <a:latin typeface="Courier New" pitchFamily="-110" charset="0"/>
              </a:rPr>
              <a:t> range1 {addr&gt;1024; addr&lt;16384;}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endclass</a:t>
            </a:r>
            <a:endParaRPr lang="en-US" sz="1400" b="0">
              <a:latin typeface="Courier New" pitchFamily="-110" charset="0"/>
            </a:endParaRPr>
          </a:p>
        </p:txBody>
      </p:sp>
      <p:sp>
        <p:nvSpPr>
          <p:cNvPr id="500741" name="Line 5"/>
          <p:cNvSpPr>
            <a:spLocks noChangeShapeType="1"/>
          </p:cNvSpPr>
          <p:nvPr/>
        </p:nvSpPr>
        <p:spPr bwMode="auto">
          <a:xfrm>
            <a:off x="2362200" y="5165725"/>
            <a:ext cx="838200" cy="152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971" name="Rectangle 6"/>
          <p:cNvSpPr>
            <a:spLocks noChangeArrowheads="1"/>
          </p:cNvSpPr>
          <p:nvPr/>
        </p:nvSpPr>
        <p:spPr bwMode="auto">
          <a:xfrm>
            <a:off x="1257300" y="4619625"/>
            <a:ext cx="16700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 b="0">
                <a:solidFill>
                  <a:srgbClr val="CC3300"/>
                </a:solidFill>
              </a:rPr>
              <a:t>Error!!!</a:t>
            </a:r>
            <a:endParaRPr lang="en-US" sz="1400" b="0">
              <a:solidFill>
                <a:srgbClr val="009900"/>
              </a:solidFill>
            </a:endParaRPr>
          </a:p>
          <a:p>
            <a:r>
              <a:rPr lang="en-US" sz="1400" b="0">
                <a:solidFill>
                  <a:srgbClr val="009900"/>
                </a:solidFill>
              </a:rPr>
              <a:t>rand bit[15:0] addr;</a:t>
            </a:r>
          </a:p>
        </p:txBody>
      </p:sp>
      <p:sp>
        <p:nvSpPr>
          <p:cNvPr id="40972" name="Rectangle 7"/>
          <p:cNvSpPr>
            <a:spLocks noChangeArrowheads="1"/>
          </p:cNvSpPr>
          <p:nvPr/>
        </p:nvSpPr>
        <p:spPr bwMode="auto">
          <a:xfrm>
            <a:off x="4267200" y="4479925"/>
            <a:ext cx="1685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i="1">
                <a:solidFill>
                  <a:schemeClr val="accent2"/>
                </a:solidFill>
                <a:latin typeface="Times New Roman" pitchFamily="-110" charset="0"/>
              </a:rPr>
              <a:t>constraint_identifier</a:t>
            </a:r>
          </a:p>
        </p:txBody>
      </p:sp>
      <p:sp>
        <p:nvSpPr>
          <p:cNvPr id="40973" name="Line 8"/>
          <p:cNvSpPr>
            <a:spLocks noChangeShapeType="1"/>
          </p:cNvSpPr>
          <p:nvPr/>
        </p:nvSpPr>
        <p:spPr bwMode="auto">
          <a:xfrm flipH="1">
            <a:off x="4800600" y="4784725"/>
            <a:ext cx="381000" cy="93027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0974" name="Rectangle 9"/>
          <p:cNvSpPr>
            <a:spLocks noChangeArrowheads="1"/>
          </p:cNvSpPr>
          <p:nvPr/>
        </p:nvSpPr>
        <p:spPr bwMode="auto">
          <a:xfrm>
            <a:off x="6019800" y="4479925"/>
            <a:ext cx="1409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i="1">
                <a:solidFill>
                  <a:schemeClr val="accent2"/>
                </a:solidFill>
                <a:latin typeface="Times New Roman" pitchFamily="-110" charset="0"/>
              </a:rPr>
              <a:t>constraint_block</a:t>
            </a:r>
          </a:p>
        </p:txBody>
      </p:sp>
      <p:sp>
        <p:nvSpPr>
          <p:cNvPr id="40975" name="Line 11"/>
          <p:cNvSpPr>
            <a:spLocks noChangeShapeType="1"/>
          </p:cNvSpPr>
          <p:nvPr/>
        </p:nvSpPr>
        <p:spPr bwMode="auto">
          <a:xfrm flipH="1">
            <a:off x="6400800" y="4708525"/>
            <a:ext cx="381000" cy="93027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0748" name="Rectangle 12"/>
          <p:cNvSpPr>
            <a:spLocks noChangeArrowheads="1"/>
          </p:cNvSpPr>
          <p:nvPr/>
        </p:nvSpPr>
        <p:spPr bwMode="auto">
          <a:xfrm>
            <a:off x="1219200" y="4648200"/>
            <a:ext cx="1676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0749" name="Rectangle 13"/>
          <p:cNvSpPr>
            <a:spLocks noChangeArrowheads="1"/>
          </p:cNvSpPr>
          <p:nvPr/>
        </p:nvSpPr>
        <p:spPr bwMode="auto">
          <a:xfrm>
            <a:off x="1493838" y="4191000"/>
            <a:ext cx="6691312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300">
                <a:solidFill>
                  <a:srgbClr val="688C00"/>
                </a:solidFill>
              </a:rPr>
              <a:t>In the example below randomize() fails sometimes and succeeds sometimes, why?</a:t>
            </a:r>
          </a:p>
        </p:txBody>
      </p:sp>
      <p:sp>
        <p:nvSpPr>
          <p:cNvPr id="40978" name="Rectangle 18"/>
          <p:cNvSpPr>
            <a:spLocks noChangeArrowheads="1"/>
          </p:cNvSpPr>
          <p:nvPr/>
        </p:nvSpPr>
        <p:spPr bwMode="auto">
          <a:xfrm>
            <a:off x="3836988" y="6096000"/>
            <a:ext cx="29781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500" b="0" i="1">
                <a:solidFill>
                  <a:schemeClr val="accent2"/>
                </a:solidFill>
                <a:latin typeface="Times New Roman" pitchFamily="-110" charset="0"/>
              </a:rPr>
              <a:t>Example: Simple constraint example</a:t>
            </a:r>
          </a:p>
        </p:txBody>
      </p:sp>
    </p:spTree>
    <p:extLst>
      <p:ext uri="{BB962C8B-B14F-4D97-AF65-F5344CB8AC3E}">
        <p14:creationId xmlns:p14="http://schemas.microsoft.com/office/powerpoint/2010/main" val="172758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41" grpId="0" animBg="1"/>
      <p:bldP spid="500748" grpId="0" animBg="1"/>
      <p:bldP spid="5007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FBA808DF-49F9-4B30-87D6-944CD866A982}" type="slidenum">
              <a:rPr lang="en-US" sz="1400" b="0">
                <a:solidFill>
                  <a:srgbClr val="6B6B6B"/>
                </a:solidFill>
              </a:rPr>
              <a:pPr eaLnBrk="1" hangingPunct="1"/>
              <a:t>2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Randomization Overview</a:t>
            </a: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609600" y="1752600"/>
            <a:ext cx="80772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SzPct val="130000"/>
              <a:buFont typeface="Times" pitchFamily="-110" charset="0"/>
              <a:buNone/>
            </a:pPr>
            <a:endParaRPr lang="en-US" sz="2100" dirty="0">
              <a:solidFill>
                <a:srgbClr val="2766A0"/>
              </a:solidFill>
              <a:latin typeface="Helvetica Neue Light" pitchFamily="-110" charset="0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-110" charset="2"/>
              <a:buChar char="u"/>
            </a:pPr>
            <a:r>
              <a:rPr lang="en-US" sz="1900" b="0" dirty="0">
                <a:latin typeface="Helvetica Neue Light" pitchFamily="-110" charset="0"/>
              </a:rPr>
              <a:t>As designs grow it becomes more difficult to test their features through directed test cases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-110" charset="2"/>
              <a:buChar char="u"/>
            </a:pPr>
            <a:r>
              <a:rPr lang="en-US" sz="1900" b="0" dirty="0">
                <a:latin typeface="Helvetica Neue Light" pitchFamily="-110" charset="0"/>
              </a:rPr>
              <a:t>Directed </a:t>
            </a:r>
            <a:r>
              <a:rPr lang="en-US" sz="1900" b="0" dirty="0" smtClean="0">
                <a:latin typeface="Helvetica Neue Light" pitchFamily="-110" charset="0"/>
              </a:rPr>
              <a:t>test cases </a:t>
            </a:r>
            <a:r>
              <a:rPr lang="en-US" sz="1900" b="0" dirty="0">
                <a:latin typeface="Helvetica Neue Light" pitchFamily="-110" charset="0"/>
              </a:rPr>
              <a:t>checks specific features of a design and can only detect anticipated bugs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-110" charset="2"/>
              <a:buChar char="u"/>
            </a:pPr>
            <a:r>
              <a:rPr lang="en-US" sz="1900" b="0" dirty="0">
                <a:latin typeface="Helvetica Neue Light" pitchFamily="-110" charset="0"/>
              </a:rPr>
              <a:t>Directed </a:t>
            </a:r>
            <a:r>
              <a:rPr lang="en-US" sz="1900" b="0" dirty="0" smtClean="0">
                <a:latin typeface="Helvetica Neue Light" pitchFamily="-110" charset="0"/>
              </a:rPr>
              <a:t>test case </a:t>
            </a:r>
            <a:r>
              <a:rPr lang="en-US" sz="1900" b="0" dirty="0">
                <a:latin typeface="Helvetica Neue Light" pitchFamily="-110" charset="0"/>
              </a:rPr>
              <a:t>approach is a  time consuming </a:t>
            </a:r>
            <a:r>
              <a:rPr lang="en-US" sz="1900" b="0" dirty="0" smtClean="0">
                <a:latin typeface="Helvetica Neue Light" pitchFamily="-110" charset="0"/>
              </a:rPr>
              <a:t>exercise</a:t>
            </a:r>
          </a:p>
          <a:p>
            <a:pPr lvl="1" algn="l">
              <a:spcBef>
                <a:spcPct val="20000"/>
              </a:spcBef>
              <a:buClr>
                <a:schemeClr val="tx1"/>
              </a:buClr>
              <a:buSzPct val="80000"/>
            </a:pPr>
            <a:endParaRPr lang="en-US" sz="1900" b="0" dirty="0" smtClean="0">
              <a:latin typeface="Helvetica Neue Light" pitchFamily="-110" charset="0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-110" charset="2"/>
              <a:buChar char="u"/>
            </a:pPr>
            <a:r>
              <a:rPr lang="en-US" sz="1900" b="0" dirty="0" smtClean="0">
                <a:latin typeface="Helvetica Neue Light" pitchFamily="-110" charset="0"/>
              </a:rPr>
              <a:t>Directed </a:t>
            </a:r>
            <a:r>
              <a:rPr lang="en-US" sz="1900" b="0" dirty="0">
                <a:latin typeface="Helvetica Neue Light" pitchFamily="-110" charset="0"/>
              </a:rPr>
              <a:t>tests detect only anticipated bugs in the design</a:t>
            </a:r>
            <a:endParaRPr lang="en-US" sz="1900" b="0" dirty="0">
              <a:solidFill>
                <a:srgbClr val="FF3300"/>
              </a:solidFill>
              <a:latin typeface="Helvetica Neue Light" pitchFamily="-110" charset="0"/>
            </a:endParaRPr>
          </a:p>
          <a:p>
            <a:pPr marL="342900" indent="-342900">
              <a:spcBef>
                <a:spcPct val="20000"/>
              </a:spcBef>
              <a:buSzPct val="130000"/>
              <a:buFont typeface="Times" pitchFamily="-110" charset="0"/>
              <a:buNone/>
            </a:pPr>
            <a:endParaRPr lang="en-US" sz="2100" dirty="0">
              <a:solidFill>
                <a:srgbClr val="2766A0"/>
              </a:solidFill>
              <a:latin typeface="Helvetica Neue Light" pitchFamily="-110" charset="0"/>
            </a:endParaRPr>
          </a:p>
          <a:p>
            <a:pPr marL="342900" indent="-342900" algn="l">
              <a:spcBef>
                <a:spcPct val="20000"/>
              </a:spcBef>
              <a:buSzPct val="130000"/>
              <a:buFont typeface="Times" pitchFamily="-110" charset="0"/>
              <a:buChar char="•"/>
            </a:pPr>
            <a:endParaRPr lang="en-US" sz="2100" dirty="0">
              <a:solidFill>
                <a:srgbClr val="2766A0"/>
              </a:solidFill>
              <a:latin typeface="Helvetica Neue Light" pitchFamily="-110" charset="0"/>
            </a:endParaRPr>
          </a:p>
          <a:p>
            <a:pPr marL="342900" indent="-342900" algn="l">
              <a:spcBef>
                <a:spcPct val="20000"/>
              </a:spcBef>
              <a:buSzPct val="130000"/>
              <a:buFont typeface="Times" pitchFamily="-110" charset="0"/>
              <a:buChar char="•"/>
            </a:pPr>
            <a:endParaRPr lang="en-US" sz="2100" dirty="0">
              <a:solidFill>
                <a:srgbClr val="2766A0"/>
              </a:solidFill>
              <a:latin typeface="Helvetica Neue Light" pitchFamily="-110" charset="0"/>
            </a:endParaRPr>
          </a:p>
        </p:txBody>
      </p:sp>
      <p:sp>
        <p:nvSpPr>
          <p:cNvPr id="20485" name="AutoShape 5"/>
          <p:cNvSpPr>
            <a:spLocks/>
          </p:cNvSpPr>
          <p:nvPr/>
        </p:nvSpPr>
        <p:spPr bwMode="auto">
          <a:xfrm>
            <a:off x="2895600" y="1295400"/>
            <a:ext cx="2743200" cy="457200"/>
          </a:xfrm>
          <a:prstGeom prst="roundRect">
            <a:avLst>
              <a:gd name="adj" fmla="val 10343"/>
            </a:avLst>
          </a:prstGeom>
          <a:solidFill>
            <a:srgbClr val="E7A32C"/>
          </a:solidFill>
          <a:ln>
            <a:noFill/>
          </a:ln>
          <a:effectLst>
            <a:prstShdw prst="shdw17" dist="17961" dir="2700000">
              <a:srgbClr val="8B621A">
                <a:alpha val="74997"/>
              </a:srgbClr>
            </a:prst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eaLnBrk="0" hangingPunct="0"/>
            <a:r>
              <a:rPr lang="en-US" sz="2200" b="0">
                <a:solidFill>
                  <a:srgbClr val="FFFFFF"/>
                </a:solidFill>
                <a:latin typeface="American Typewriter" pitchFamily="-110" charset="0"/>
              </a:rPr>
              <a:t>Why Randomize?</a:t>
            </a:r>
          </a:p>
        </p:txBody>
      </p:sp>
      <p:sp>
        <p:nvSpPr>
          <p:cNvPr id="20486" name="AutoShape 6"/>
          <p:cNvSpPr>
            <a:spLocks/>
          </p:cNvSpPr>
          <p:nvPr/>
        </p:nvSpPr>
        <p:spPr bwMode="auto">
          <a:xfrm>
            <a:off x="762000" y="5410200"/>
            <a:ext cx="7772400" cy="762000"/>
          </a:xfrm>
          <a:prstGeom prst="roundRect">
            <a:avLst>
              <a:gd name="adj" fmla="val 10343"/>
            </a:avLst>
          </a:prstGeom>
          <a:solidFill>
            <a:srgbClr val="7BA600"/>
          </a:solidFill>
          <a:ln>
            <a:noFill/>
          </a:ln>
          <a:effectLst>
            <a:prstShdw prst="shdw17" dist="17961" dir="2700000">
              <a:srgbClr val="4A6400">
                <a:alpha val="74997"/>
              </a:srgbClr>
            </a:prst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eaLnBrk="0" hangingPunct="0"/>
            <a:r>
              <a:rPr lang="en-US" sz="2200" b="0">
                <a:solidFill>
                  <a:srgbClr val="FFFFFF"/>
                </a:solidFill>
                <a:latin typeface="American Typewriter" pitchFamily="-110" charset="0"/>
              </a:rPr>
              <a:t>Random testing detects the bugs you did not expect in your design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596900" y="4748213"/>
            <a:ext cx="7904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0">
                <a:solidFill>
                  <a:srgbClr val="7964D2"/>
                </a:solidFill>
              </a:rPr>
              <a:t>Solution is Constrained Random Testcases (CRT) which randomize the input stimulus</a:t>
            </a:r>
          </a:p>
        </p:txBody>
      </p:sp>
    </p:spTree>
    <p:extLst>
      <p:ext uri="{BB962C8B-B14F-4D97-AF65-F5344CB8AC3E}">
        <p14:creationId xmlns:p14="http://schemas.microsoft.com/office/powerpoint/2010/main" val="304018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840A7EAF-D719-46BC-BFE0-6833EB1F1A1F}" type="slidenum">
              <a:rPr lang="en-US" sz="1400" b="0">
                <a:solidFill>
                  <a:srgbClr val="6B6B6B"/>
                </a:solidFill>
              </a:rPr>
              <a:pPr eaLnBrk="1" hangingPunct="1"/>
              <a:t>20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Constraint Details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pPr eaLnBrk="1" hangingPunct="1"/>
            <a:r>
              <a:rPr lang="en-US" sz="2100" smtClean="0"/>
              <a:t>Simple expressions</a:t>
            </a:r>
          </a:p>
          <a:p>
            <a:pPr lvl="1" eaLnBrk="1" hangingPunct="1"/>
            <a:r>
              <a:rPr lang="en-US" sz="1900" smtClean="0"/>
              <a:t>Constraint variables have to be in a fixed order</a:t>
            </a:r>
          </a:p>
          <a:p>
            <a:pPr lvl="2" eaLnBrk="1" hangingPunct="1"/>
            <a:r>
              <a:rPr lang="en-US" sz="1700" smtClean="0"/>
              <a:t>There can be only one relational operator (&lt;, &lt;=, ==, &gt;= or &gt;)</a:t>
            </a:r>
          </a:p>
          <a:p>
            <a:pPr lvl="2" eaLnBrk="1" hangingPunct="1"/>
            <a:r>
              <a:rPr lang="en-US" sz="1700" smtClean="0"/>
              <a:t>For multiple variables use multiple expressions</a:t>
            </a:r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>
            <a:off x="609600" y="3886200"/>
            <a:ext cx="3810000" cy="958850"/>
          </a:xfrm>
          <a:prstGeom prst="rect">
            <a:avLst/>
          </a:prstGeom>
          <a:noFill/>
          <a:ln w="1587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l" eaLnBrk="1" hangingPunct="1"/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class</a:t>
            </a:r>
            <a:r>
              <a:rPr lang="en-US" sz="1400" b="0">
                <a:latin typeface="Courier New" pitchFamily="-110" charset="0"/>
              </a:rPr>
              <a:t> Bus</a:t>
            </a:r>
          </a:p>
          <a:p>
            <a:pPr algn="l" eaLnBrk="1" hangingPunct="1"/>
            <a:r>
              <a:rPr lang="en-US" sz="1400">
                <a:latin typeface="Courier New" pitchFamily="-110" charset="0"/>
              </a:rPr>
              <a:t> rand bit</a:t>
            </a:r>
            <a:r>
              <a:rPr lang="en-US" sz="1400" b="0">
                <a:latin typeface="Courier New" pitchFamily="-110" charset="0"/>
              </a:rPr>
              <a:t>[15:0] a,b,c;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constraint c1</a:t>
            </a:r>
            <a:r>
              <a:rPr lang="en-US" sz="1400" b="0">
                <a:latin typeface="Courier New" pitchFamily="-110" charset="0"/>
              </a:rPr>
              <a:t> { 0 &lt; a &lt; b &lt; c; }</a:t>
            </a:r>
          </a:p>
          <a:p>
            <a:pPr algn="l" eaLnBrk="1" hangingPunct="1"/>
            <a:r>
              <a:rPr lang="en-US" sz="1400">
                <a:latin typeface="Courier New" pitchFamily="-110" charset="0"/>
              </a:rPr>
              <a:t>endclass</a:t>
            </a:r>
            <a:endParaRPr lang="en-US" sz="1400" b="0">
              <a:latin typeface="Courier New" pitchFamily="-110" charset="0"/>
            </a:endParaRPr>
          </a:p>
        </p:txBody>
      </p:sp>
      <p:sp>
        <p:nvSpPr>
          <p:cNvPr id="43014" name="Rectangle 5"/>
          <p:cNvSpPr>
            <a:spLocks noChangeArrowheads="1"/>
          </p:cNvSpPr>
          <p:nvPr/>
        </p:nvSpPr>
        <p:spPr bwMode="auto">
          <a:xfrm>
            <a:off x="1981200" y="3048000"/>
            <a:ext cx="5562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1600">
                <a:solidFill>
                  <a:srgbClr val="009900"/>
                </a:solidFill>
                <a:latin typeface="Courier New" pitchFamily="-110" charset="0"/>
              </a:rPr>
              <a:t>Declare a constraint to solve: 0 &lt; a &lt; b &lt; c</a:t>
            </a:r>
            <a:endParaRPr lang="en-US" sz="1600" i="1">
              <a:solidFill>
                <a:srgbClr val="009900"/>
              </a:solidFill>
              <a:latin typeface="Courier New" pitchFamily="-110" charset="0"/>
            </a:endParaRPr>
          </a:p>
        </p:txBody>
      </p:sp>
      <p:sp>
        <p:nvSpPr>
          <p:cNvPr id="506886" name="Text Box 6"/>
          <p:cNvSpPr txBox="1">
            <a:spLocks noChangeArrowheads="1"/>
          </p:cNvSpPr>
          <p:nvPr/>
        </p:nvSpPr>
        <p:spPr bwMode="auto">
          <a:xfrm>
            <a:off x="4648200" y="3886200"/>
            <a:ext cx="3657600" cy="1384300"/>
          </a:xfrm>
          <a:prstGeom prst="rect">
            <a:avLst/>
          </a:prstGeom>
          <a:noFill/>
          <a:ln w="1587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l" eaLnBrk="1" hangingPunct="1"/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class</a:t>
            </a:r>
            <a:r>
              <a:rPr lang="en-US" sz="1400" b="0">
                <a:latin typeface="Courier New" pitchFamily="-110" charset="0"/>
              </a:rPr>
              <a:t> Bus</a:t>
            </a:r>
          </a:p>
          <a:p>
            <a:pPr algn="l" eaLnBrk="1" hangingPunct="1"/>
            <a:r>
              <a:rPr lang="en-US" sz="1400">
                <a:latin typeface="Courier New" pitchFamily="-110" charset="0"/>
              </a:rPr>
              <a:t> rand bit</a:t>
            </a:r>
            <a:r>
              <a:rPr lang="en-US" sz="1400" b="0">
                <a:latin typeface="Courier New" pitchFamily="-110" charset="0"/>
              </a:rPr>
              <a:t>[15:0] a,b,c;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constraint c1</a:t>
            </a:r>
            <a:r>
              <a:rPr lang="en-US" sz="1400" b="0">
                <a:latin typeface="Courier New" pitchFamily="-110" charset="0"/>
              </a:rPr>
              <a:t> { 0 &lt; a;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		a &lt; b;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		b &lt; c;}</a:t>
            </a:r>
          </a:p>
          <a:p>
            <a:pPr algn="l" eaLnBrk="1" hangingPunct="1"/>
            <a:r>
              <a:rPr lang="en-US" sz="1400">
                <a:latin typeface="Courier New" pitchFamily="-110" charset="0"/>
              </a:rPr>
              <a:t>endclass</a:t>
            </a:r>
            <a:endParaRPr lang="en-US" sz="1400" b="0">
              <a:latin typeface="Courier New" pitchFamily="-110" charset="0"/>
            </a:endParaRPr>
          </a:p>
        </p:txBody>
      </p:sp>
      <p:sp>
        <p:nvSpPr>
          <p:cNvPr id="506887" name="Rectangle 7"/>
          <p:cNvSpPr>
            <a:spLocks noChangeArrowheads="1"/>
          </p:cNvSpPr>
          <p:nvPr/>
        </p:nvSpPr>
        <p:spPr bwMode="auto">
          <a:xfrm>
            <a:off x="1600200" y="35052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 b="0">
                <a:solidFill>
                  <a:srgbClr val="CC3300"/>
                </a:solidFill>
              </a:rPr>
              <a:t>Error!!! </a:t>
            </a:r>
            <a:r>
              <a:rPr lang="en-US" sz="1400" b="0">
                <a:solidFill>
                  <a:srgbClr val="0066CC"/>
                </a:solidFill>
              </a:rPr>
              <a:t>wrong way</a:t>
            </a:r>
          </a:p>
        </p:txBody>
      </p:sp>
      <p:sp>
        <p:nvSpPr>
          <p:cNvPr id="506888" name="Rectangle 8"/>
          <p:cNvSpPr>
            <a:spLocks noChangeArrowheads="1"/>
          </p:cNvSpPr>
          <p:nvPr/>
        </p:nvSpPr>
        <p:spPr bwMode="auto">
          <a:xfrm>
            <a:off x="6096000" y="3505200"/>
            <a:ext cx="895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>
                <a:solidFill>
                  <a:srgbClr val="0066CC"/>
                </a:solidFill>
              </a:rPr>
              <a:t>right way</a:t>
            </a:r>
          </a:p>
        </p:txBody>
      </p:sp>
      <p:sp>
        <p:nvSpPr>
          <p:cNvPr id="506889" name="Rectangle 9"/>
          <p:cNvSpPr>
            <a:spLocks noChangeArrowheads="1"/>
          </p:cNvSpPr>
          <p:nvPr/>
        </p:nvSpPr>
        <p:spPr bwMode="auto">
          <a:xfrm>
            <a:off x="4724400" y="3962400"/>
            <a:ext cx="3048000" cy="1295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3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6" grpId="0" animBg="1"/>
      <p:bldP spid="506887" grpId="0"/>
      <p:bldP spid="506888" grpId="0"/>
      <p:bldP spid="50688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1036E17C-E2A2-46D9-A8B9-5975335BB529}" type="slidenum">
              <a:rPr lang="en-US" sz="1400" b="0">
                <a:solidFill>
                  <a:srgbClr val="6B6B6B"/>
                </a:solidFill>
              </a:rPr>
              <a:pPr eaLnBrk="1" hangingPunct="1"/>
              <a:t>21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Constraint Details: Example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eaLnBrk="1" hangingPunct="1"/>
            <a:r>
              <a:rPr lang="en-US" sz="2100" smtClean="0"/>
              <a:t>Set membership Operator: </a:t>
            </a:r>
            <a:r>
              <a:rPr lang="en-US" sz="2100" b="0" smtClean="0">
                <a:latin typeface="Courier New" pitchFamily="-110" charset="0"/>
              </a:rPr>
              <a:t>inside</a:t>
            </a:r>
          </a:p>
          <a:p>
            <a:pPr lvl="1" eaLnBrk="1" hangingPunct="1"/>
            <a:r>
              <a:rPr lang="en-US" sz="1900" smtClean="0"/>
              <a:t>If other constraints are absent, all values have an equal probability of being chosen by the </a:t>
            </a:r>
            <a:r>
              <a:rPr lang="en-US" sz="1900" smtClean="0">
                <a:latin typeface="Courier New" pitchFamily="-110" charset="0"/>
              </a:rPr>
              <a:t>inside</a:t>
            </a:r>
            <a:r>
              <a:rPr lang="en-US" sz="1900" smtClean="0"/>
              <a:t> operator</a:t>
            </a:r>
          </a:p>
          <a:p>
            <a:pPr lvl="1" eaLnBrk="1" hangingPunct="1"/>
            <a:r>
              <a:rPr lang="en-US" sz="1900" smtClean="0"/>
              <a:t>The negated (!) form of </a:t>
            </a:r>
            <a:r>
              <a:rPr lang="en-US" sz="1900" smtClean="0">
                <a:latin typeface="Courier New" pitchFamily="-110" charset="0"/>
              </a:rPr>
              <a:t>inside</a:t>
            </a:r>
            <a:r>
              <a:rPr lang="en-US" sz="1900" smtClean="0"/>
              <a:t> operator denotes that expression lies outside the set</a:t>
            </a:r>
          </a:p>
        </p:txBody>
      </p:sp>
      <p:sp>
        <p:nvSpPr>
          <p:cNvPr id="45061" name="Line 4"/>
          <p:cNvSpPr>
            <a:spLocks noChangeShapeType="1"/>
          </p:cNvSpPr>
          <p:nvPr/>
        </p:nvSpPr>
        <p:spPr bwMode="auto">
          <a:xfrm>
            <a:off x="1295400" y="3556000"/>
            <a:ext cx="9144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62" name="Rectangle 5"/>
          <p:cNvSpPr>
            <a:spLocks noChangeArrowheads="1"/>
          </p:cNvSpPr>
          <p:nvPr/>
        </p:nvSpPr>
        <p:spPr bwMode="auto">
          <a:xfrm>
            <a:off x="614363" y="3098800"/>
            <a:ext cx="229076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 b="0">
                <a:solidFill>
                  <a:srgbClr val="009900"/>
                </a:solidFill>
              </a:rPr>
              <a:t> addr is between 0 to 100</a:t>
            </a:r>
          </a:p>
          <a:p>
            <a:r>
              <a:rPr lang="en-US" sz="1400" b="0">
                <a:solidFill>
                  <a:srgbClr val="009900"/>
                </a:solidFill>
              </a:rPr>
              <a:t> or between 1024 to 16384</a:t>
            </a:r>
          </a:p>
        </p:txBody>
      </p:sp>
      <p:sp>
        <p:nvSpPr>
          <p:cNvPr id="45063" name="Text Box 6"/>
          <p:cNvSpPr txBox="1">
            <a:spLocks noChangeArrowheads="1"/>
          </p:cNvSpPr>
          <p:nvPr/>
        </p:nvSpPr>
        <p:spPr bwMode="auto">
          <a:xfrm>
            <a:off x="1981200" y="3937000"/>
            <a:ext cx="4876800" cy="2235200"/>
          </a:xfrm>
          <a:prstGeom prst="rect">
            <a:avLst/>
          </a:prstGeom>
          <a:noFill/>
          <a:ln w="1587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l" eaLnBrk="1" hangingPunct="1"/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class</a:t>
            </a:r>
            <a:r>
              <a:rPr lang="en-US" sz="1400" b="0">
                <a:latin typeface="Courier New" pitchFamily="-110" charset="0"/>
              </a:rPr>
              <a:t> Bus</a:t>
            </a:r>
          </a:p>
          <a:p>
            <a:pPr algn="l" eaLnBrk="1" hangingPunct="1"/>
            <a:r>
              <a:rPr lang="en-US" sz="1400">
                <a:latin typeface="Courier New" pitchFamily="-110" charset="0"/>
              </a:rPr>
              <a:t> rand bit</a:t>
            </a:r>
            <a:r>
              <a:rPr lang="en-US" sz="1400" b="0">
                <a:latin typeface="Courier New" pitchFamily="-110" charset="0"/>
              </a:rPr>
              <a:t>[15:0] addr;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randc</a:t>
            </a:r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bit</a:t>
            </a:r>
            <a:r>
              <a:rPr lang="en-US" sz="1400" b="0">
                <a:latin typeface="Courier New" pitchFamily="-110" charset="0"/>
              </a:rPr>
              <a:t>[31:0] data;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constraint</a:t>
            </a:r>
            <a:r>
              <a:rPr lang="en-US" sz="1400" b="0">
                <a:latin typeface="Courier New" pitchFamily="-110" charset="0"/>
              </a:rPr>
              <a:t> range1 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{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addr inside {[0:100],[1024:16384]};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data &gt; 1000;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data &lt; 10000;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}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endclass</a:t>
            </a:r>
            <a:endParaRPr lang="en-US" sz="1400" b="0">
              <a:latin typeface="Courier New" pitchFamily="-110" charset="0"/>
            </a:endParaRPr>
          </a:p>
        </p:txBody>
      </p:sp>
      <p:sp>
        <p:nvSpPr>
          <p:cNvPr id="45064" name="Rectangle 7"/>
          <p:cNvSpPr>
            <a:spLocks noChangeArrowheads="1"/>
          </p:cNvSpPr>
          <p:nvPr/>
        </p:nvSpPr>
        <p:spPr bwMode="auto">
          <a:xfrm>
            <a:off x="5638800" y="3098800"/>
            <a:ext cx="25908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 b="0">
                <a:solidFill>
                  <a:srgbClr val="009900"/>
                </a:solidFill>
              </a:rPr>
              <a:t> multiple mutually exclusive </a:t>
            </a:r>
          </a:p>
          <a:p>
            <a:pPr algn="l"/>
            <a:r>
              <a:rPr lang="en-US" sz="1400" b="0">
                <a:solidFill>
                  <a:srgbClr val="009900"/>
                </a:solidFill>
              </a:rPr>
              <a:t>constraints can be defined </a:t>
            </a:r>
          </a:p>
          <a:p>
            <a:pPr algn="l"/>
            <a:r>
              <a:rPr lang="en-US" sz="1400" b="0">
                <a:solidFill>
                  <a:srgbClr val="009900"/>
                </a:solidFill>
              </a:rPr>
              <a:t>within one constraint</a:t>
            </a:r>
          </a:p>
        </p:txBody>
      </p:sp>
      <p:sp>
        <p:nvSpPr>
          <p:cNvPr id="45065" name="Line 8"/>
          <p:cNvSpPr>
            <a:spLocks noChangeShapeType="1"/>
          </p:cNvSpPr>
          <p:nvPr/>
        </p:nvSpPr>
        <p:spPr bwMode="auto">
          <a:xfrm flipH="1">
            <a:off x="6858000" y="3784600"/>
            <a:ext cx="228600" cy="162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2793" name="Oval 9"/>
          <p:cNvSpPr>
            <a:spLocks noChangeArrowheads="1"/>
          </p:cNvSpPr>
          <p:nvPr/>
        </p:nvSpPr>
        <p:spPr bwMode="auto">
          <a:xfrm>
            <a:off x="1371600" y="4927600"/>
            <a:ext cx="5715000" cy="406400"/>
          </a:xfrm>
          <a:prstGeom prst="ellipse">
            <a:avLst/>
          </a:prstGeom>
          <a:noFill/>
          <a:ln w="9525" cap="rnd">
            <a:solidFill>
              <a:srgbClr val="CC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794" name="Rectangle 10"/>
          <p:cNvSpPr>
            <a:spLocks noChangeArrowheads="1"/>
          </p:cNvSpPr>
          <p:nvPr/>
        </p:nvSpPr>
        <p:spPr bwMode="auto">
          <a:xfrm>
            <a:off x="685800" y="3098800"/>
            <a:ext cx="2209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795" name="Rectangle 11"/>
          <p:cNvSpPr>
            <a:spLocks noChangeArrowheads="1"/>
          </p:cNvSpPr>
          <p:nvPr/>
        </p:nvSpPr>
        <p:spPr bwMode="auto">
          <a:xfrm>
            <a:off x="5638800" y="3022600"/>
            <a:ext cx="2438400" cy="76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796" name="Oval 12"/>
          <p:cNvSpPr>
            <a:spLocks noChangeArrowheads="1"/>
          </p:cNvSpPr>
          <p:nvPr/>
        </p:nvSpPr>
        <p:spPr bwMode="auto">
          <a:xfrm>
            <a:off x="1524000" y="5257800"/>
            <a:ext cx="5715000" cy="533400"/>
          </a:xfrm>
          <a:prstGeom prst="ellipse">
            <a:avLst/>
          </a:prstGeom>
          <a:noFill/>
          <a:ln w="9525" cap="rnd">
            <a:solidFill>
              <a:srgbClr val="CC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0" name="Rectangle 13"/>
          <p:cNvSpPr>
            <a:spLocks noChangeArrowheads="1"/>
          </p:cNvSpPr>
          <p:nvPr/>
        </p:nvSpPr>
        <p:spPr bwMode="auto">
          <a:xfrm>
            <a:off x="2354263" y="6172200"/>
            <a:ext cx="404653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500" b="0" i="1">
                <a:solidFill>
                  <a:schemeClr val="accent2"/>
                </a:solidFill>
                <a:latin typeface="Times New Roman" pitchFamily="-110" charset="0"/>
              </a:rPr>
              <a:t>Example: Constraint example with inside operator</a:t>
            </a:r>
          </a:p>
        </p:txBody>
      </p:sp>
    </p:spTree>
    <p:extLst>
      <p:ext uri="{BB962C8B-B14F-4D97-AF65-F5344CB8AC3E}">
        <p14:creationId xmlns:p14="http://schemas.microsoft.com/office/powerpoint/2010/main" val="149986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793" grpId="0" animBg="1"/>
      <p:bldP spid="502794" grpId="0" animBg="1"/>
      <p:bldP spid="502795" grpId="0" animBg="1"/>
      <p:bldP spid="50279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07900163-BBBE-4F31-89F5-B513A50ED613}" type="slidenum">
              <a:rPr lang="en-US" sz="1400" b="0">
                <a:solidFill>
                  <a:srgbClr val="6B6B6B"/>
                </a:solidFill>
              </a:rPr>
              <a:pPr eaLnBrk="1" hangingPunct="1"/>
              <a:t>22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Constraint Details: Quiz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pPr marL="0" indent="0" eaLnBrk="1" hangingPunct="1">
              <a:buFont typeface="Times" pitchFamily="-110" charset="0"/>
              <a:buNone/>
            </a:pPr>
            <a:r>
              <a:rPr lang="en-US" sz="2100" b="0" smtClean="0"/>
              <a:t>Declare constraint blocks c1,c2,c3 and c4 so that variable x, a and v get the values shown:</a:t>
            </a:r>
          </a:p>
        </p:txBody>
      </p:sp>
      <p:sp>
        <p:nvSpPr>
          <p:cNvPr id="47109" name="Text Box 4"/>
          <p:cNvSpPr txBox="1">
            <a:spLocks noChangeArrowheads="1"/>
          </p:cNvSpPr>
          <p:nvPr/>
        </p:nvSpPr>
        <p:spPr bwMode="auto">
          <a:xfrm>
            <a:off x="1295400" y="2606675"/>
            <a:ext cx="6781800" cy="746125"/>
          </a:xfrm>
          <a:prstGeom prst="rect">
            <a:avLst/>
          </a:prstGeom>
          <a:noFill/>
          <a:ln w="1587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l" eaLnBrk="1" hangingPunct="1"/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rand integer </a:t>
            </a:r>
            <a:r>
              <a:rPr lang="en-US" sz="1400" b="0">
                <a:latin typeface="Courier New" pitchFamily="-110" charset="0"/>
              </a:rPr>
              <a:t>x,y,z;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constraint</a:t>
            </a:r>
            <a:r>
              <a:rPr lang="en-US" sz="1400" b="0">
                <a:latin typeface="Courier New" pitchFamily="-110" charset="0"/>
              </a:rPr>
              <a:t> c1 {x </a:t>
            </a:r>
            <a:r>
              <a:rPr lang="en-US" sz="1400">
                <a:latin typeface="Courier New" pitchFamily="-110" charset="0"/>
              </a:rPr>
              <a:t>inside</a:t>
            </a:r>
            <a:r>
              <a:rPr lang="en-US" sz="1400" b="0">
                <a:latin typeface="Courier New" pitchFamily="-110" charset="0"/>
              </a:rPr>
              <a:t> {3,5,[9:15],[24:32];}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constraint</a:t>
            </a:r>
            <a:r>
              <a:rPr lang="en-US" sz="1400" b="0">
                <a:latin typeface="Courier New" pitchFamily="-110" charset="0"/>
              </a:rPr>
              <a:t> c1 {x </a:t>
            </a:r>
            <a:r>
              <a:rPr lang="en-US" sz="1400">
                <a:latin typeface="Courier New" pitchFamily="-110" charset="0"/>
              </a:rPr>
              <a:t>inside</a:t>
            </a:r>
            <a:r>
              <a:rPr lang="en-US" sz="1400" b="0">
                <a:latin typeface="Courier New" pitchFamily="-110" charset="0"/>
              </a:rPr>
              <a:t> {3,5,[9:15],[24:32],[y:2*y],z};}</a:t>
            </a:r>
          </a:p>
        </p:txBody>
      </p:sp>
      <p:sp>
        <p:nvSpPr>
          <p:cNvPr id="47110" name="Text Box 5"/>
          <p:cNvSpPr txBox="1">
            <a:spLocks noChangeArrowheads="1"/>
          </p:cNvSpPr>
          <p:nvPr/>
        </p:nvSpPr>
        <p:spPr bwMode="auto">
          <a:xfrm>
            <a:off x="1295400" y="3886200"/>
            <a:ext cx="6781800" cy="533400"/>
          </a:xfrm>
          <a:prstGeom prst="rect">
            <a:avLst/>
          </a:prstGeom>
          <a:noFill/>
          <a:ln w="1587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l" eaLnBrk="1" hangingPunct="1"/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rand integer </a:t>
            </a:r>
            <a:r>
              <a:rPr lang="en-US" sz="1400" b="0">
                <a:latin typeface="Courier New" pitchFamily="-110" charset="0"/>
              </a:rPr>
              <a:t>a,b,c;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constraint</a:t>
            </a:r>
            <a:r>
              <a:rPr lang="en-US" sz="1400" b="0">
                <a:latin typeface="Courier New" pitchFamily="-110" charset="0"/>
              </a:rPr>
              <a:t> c2 {a </a:t>
            </a:r>
            <a:r>
              <a:rPr lang="en-US" sz="1400">
                <a:latin typeface="Courier New" pitchFamily="-110" charset="0"/>
              </a:rPr>
              <a:t>inside</a:t>
            </a:r>
            <a:r>
              <a:rPr lang="en-US" sz="1400" b="0">
                <a:latin typeface="Courier New" pitchFamily="-110" charset="0"/>
              </a:rPr>
              <a:t> {b,c};}</a:t>
            </a:r>
          </a:p>
        </p:txBody>
      </p:sp>
      <p:sp>
        <p:nvSpPr>
          <p:cNvPr id="47111" name="Text Box 6"/>
          <p:cNvSpPr txBox="1">
            <a:spLocks noChangeArrowheads="1"/>
          </p:cNvSpPr>
          <p:nvPr/>
        </p:nvSpPr>
        <p:spPr bwMode="auto">
          <a:xfrm>
            <a:off x="1295400" y="5137150"/>
            <a:ext cx="6781800" cy="958850"/>
          </a:xfrm>
          <a:prstGeom prst="rect">
            <a:avLst/>
          </a:prstGeom>
          <a:noFill/>
          <a:ln w="1587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l" eaLnBrk="1" hangingPunct="1"/>
            <a:r>
              <a:rPr lang="en-US" sz="1400">
                <a:latin typeface="Courier New" pitchFamily="-110" charset="0"/>
              </a:rPr>
              <a:t> integer </a:t>
            </a:r>
            <a:r>
              <a:rPr lang="en-US" sz="1400" b="0">
                <a:latin typeface="Courier New" pitchFamily="-110" charset="0"/>
              </a:rPr>
              <a:t>fives[0:3] = {5,10,15,20};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rand</a:t>
            </a:r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integer</a:t>
            </a:r>
            <a:r>
              <a:rPr lang="en-US" sz="1400" b="0">
                <a:latin typeface="Courier New" pitchFamily="-110" charset="0"/>
              </a:rPr>
              <a:t> v;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constraint</a:t>
            </a:r>
            <a:r>
              <a:rPr lang="en-US" sz="1400" b="0">
                <a:latin typeface="Courier New" pitchFamily="-110" charset="0"/>
              </a:rPr>
              <a:t> c3 {v </a:t>
            </a:r>
            <a:r>
              <a:rPr lang="en-US" sz="1400">
                <a:latin typeface="Courier New" pitchFamily="-110" charset="0"/>
              </a:rPr>
              <a:t>inside</a:t>
            </a:r>
            <a:r>
              <a:rPr lang="en-US" sz="1400" b="0">
                <a:latin typeface="Courier New" pitchFamily="-110" charset="0"/>
              </a:rPr>
              <a:t> fives;}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constraint</a:t>
            </a:r>
            <a:r>
              <a:rPr lang="en-US" sz="1400" b="0">
                <a:latin typeface="Courier New" pitchFamily="-110" charset="0"/>
              </a:rPr>
              <a:t> c4 !{v </a:t>
            </a:r>
            <a:r>
              <a:rPr lang="en-US" sz="1400">
                <a:latin typeface="Courier New" pitchFamily="-110" charset="0"/>
              </a:rPr>
              <a:t>inside</a:t>
            </a:r>
            <a:r>
              <a:rPr lang="en-US" sz="1400" b="0">
                <a:latin typeface="Courier New" pitchFamily="-110" charset="0"/>
              </a:rPr>
              <a:t> fives;}</a:t>
            </a:r>
          </a:p>
        </p:txBody>
      </p:sp>
      <p:sp>
        <p:nvSpPr>
          <p:cNvPr id="47112" name="Rectangle 7"/>
          <p:cNvSpPr>
            <a:spLocks noChangeArrowheads="1"/>
          </p:cNvSpPr>
          <p:nvPr/>
        </p:nvSpPr>
        <p:spPr bwMode="auto">
          <a:xfrm>
            <a:off x="1143000" y="1676400"/>
            <a:ext cx="70866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 b="0">
                <a:solidFill>
                  <a:srgbClr val="009900"/>
                </a:solidFill>
              </a:rPr>
              <a:t>x takes any values described in the </a:t>
            </a:r>
            <a:r>
              <a:rPr lang="en-US" sz="1400" b="0" i="1">
                <a:solidFill>
                  <a:srgbClr val="009900"/>
                </a:solidFill>
                <a:latin typeface="Times New Roman" pitchFamily="-110" charset="0"/>
              </a:rPr>
              <a:t>constraint_block </a:t>
            </a:r>
            <a:r>
              <a:rPr lang="en-US" sz="1400" b="0">
                <a:solidFill>
                  <a:srgbClr val="009900"/>
                </a:solidFill>
                <a:latin typeface="Times New Roman" pitchFamily="-110" charset="0"/>
              </a:rPr>
              <a:t>: </a:t>
            </a:r>
          </a:p>
          <a:p>
            <a:pPr algn="l">
              <a:buFontTx/>
              <a:buChar char="•"/>
            </a:pPr>
            <a:r>
              <a:rPr lang="en-US" sz="1400">
                <a:solidFill>
                  <a:srgbClr val="009900"/>
                </a:solidFill>
                <a:latin typeface="Courier New" pitchFamily="-110" charset="0"/>
              </a:rPr>
              <a:t> x </a:t>
            </a:r>
            <a:r>
              <a:rPr lang="en-US" sz="1400" b="0">
                <a:solidFill>
                  <a:srgbClr val="009900"/>
                </a:solidFill>
                <a:latin typeface="Courier New" pitchFamily="-110" charset="0"/>
              </a:rPr>
              <a:t>is:</a:t>
            </a:r>
            <a:r>
              <a:rPr lang="en-US" sz="1400" b="0">
                <a:solidFill>
                  <a:srgbClr val="009900"/>
                </a:solidFill>
                <a:latin typeface="Times New Roman" pitchFamily="-110" charset="0"/>
              </a:rPr>
              <a:t> </a:t>
            </a:r>
            <a:r>
              <a:rPr lang="en-US" sz="1400" b="0">
                <a:solidFill>
                  <a:srgbClr val="009900"/>
                </a:solidFill>
                <a:latin typeface="Courier New" pitchFamily="-110" charset="0"/>
              </a:rPr>
              <a:t>3,5,9,10,11,12,13,14,15,24,25,26,27,28,29,30,31,32</a:t>
            </a:r>
          </a:p>
          <a:p>
            <a:pPr algn="l">
              <a:buFontTx/>
              <a:buChar char="•"/>
            </a:pPr>
            <a:r>
              <a:rPr lang="en-US" sz="1400">
                <a:solidFill>
                  <a:srgbClr val="009900"/>
                </a:solidFill>
                <a:latin typeface="Courier New" pitchFamily="-110" charset="0"/>
              </a:rPr>
              <a:t> x </a:t>
            </a:r>
            <a:r>
              <a:rPr lang="en-US" sz="1400" b="0">
                <a:solidFill>
                  <a:srgbClr val="009900"/>
                </a:solidFill>
                <a:latin typeface="Courier New" pitchFamily="-110" charset="0"/>
              </a:rPr>
              <a:t>is: 3,5,9,10,11,12,13,14,15,24,25,26,27,28,29,30,31,32, between y and 2y, z</a:t>
            </a:r>
            <a:endParaRPr lang="en-US" sz="1400" b="0" i="1">
              <a:solidFill>
                <a:srgbClr val="009900"/>
              </a:solidFill>
              <a:latin typeface="Courier New" pitchFamily="-110" charset="0"/>
            </a:endParaRPr>
          </a:p>
        </p:txBody>
      </p:sp>
      <p:sp>
        <p:nvSpPr>
          <p:cNvPr id="47113" name="Rectangle 8"/>
          <p:cNvSpPr>
            <a:spLocks noChangeArrowheads="1"/>
          </p:cNvSpPr>
          <p:nvPr/>
        </p:nvSpPr>
        <p:spPr bwMode="auto">
          <a:xfrm>
            <a:off x="1143000" y="3581400"/>
            <a:ext cx="426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sz="1400">
                <a:solidFill>
                  <a:srgbClr val="009900"/>
                </a:solidFill>
                <a:latin typeface="Courier New" pitchFamily="-110" charset="0"/>
              </a:rPr>
              <a:t>  b&lt;=a and a&lt;=c or b&lt;=a&lt;=c</a:t>
            </a:r>
            <a:endParaRPr lang="en-US" sz="1400" i="1">
              <a:solidFill>
                <a:srgbClr val="009900"/>
              </a:solidFill>
              <a:latin typeface="Courier New" pitchFamily="-110" charset="0"/>
            </a:endParaRPr>
          </a:p>
        </p:txBody>
      </p:sp>
      <p:sp>
        <p:nvSpPr>
          <p:cNvPr id="47114" name="Rectangle 9"/>
          <p:cNvSpPr>
            <a:spLocks noChangeArrowheads="1"/>
          </p:cNvSpPr>
          <p:nvPr/>
        </p:nvSpPr>
        <p:spPr bwMode="auto">
          <a:xfrm>
            <a:off x="1143000" y="4603750"/>
            <a:ext cx="42672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sz="1400">
                <a:solidFill>
                  <a:srgbClr val="009900"/>
                </a:solidFill>
                <a:latin typeface="Courier New" pitchFamily="-110" charset="0"/>
              </a:rPr>
              <a:t>  c3: v is either 5,10,15,20</a:t>
            </a:r>
          </a:p>
          <a:p>
            <a:pPr algn="l">
              <a:buFontTx/>
              <a:buChar char="•"/>
            </a:pPr>
            <a:r>
              <a:rPr lang="en-US" sz="1400">
                <a:solidFill>
                  <a:srgbClr val="009900"/>
                </a:solidFill>
                <a:latin typeface="Courier New" pitchFamily="-110" charset="0"/>
              </a:rPr>
              <a:t>  c4: v is never 5,10,15,20</a:t>
            </a:r>
            <a:endParaRPr lang="en-US" sz="1400" i="1">
              <a:solidFill>
                <a:srgbClr val="009900"/>
              </a:solidFill>
              <a:latin typeface="Courier New" pitchFamily="-110" charset="0"/>
            </a:endParaRPr>
          </a:p>
        </p:txBody>
      </p:sp>
      <p:sp>
        <p:nvSpPr>
          <p:cNvPr id="504842" name="Rectangle 10"/>
          <p:cNvSpPr>
            <a:spLocks noChangeArrowheads="1"/>
          </p:cNvSpPr>
          <p:nvPr/>
        </p:nvSpPr>
        <p:spPr bwMode="auto">
          <a:xfrm>
            <a:off x="2895600" y="2895600"/>
            <a:ext cx="4572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4843" name="Rectangle 11"/>
          <p:cNvSpPr>
            <a:spLocks noChangeArrowheads="1"/>
          </p:cNvSpPr>
          <p:nvPr/>
        </p:nvSpPr>
        <p:spPr bwMode="auto">
          <a:xfrm>
            <a:off x="2895600" y="4114800"/>
            <a:ext cx="22098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4844" name="Rectangle 12"/>
          <p:cNvSpPr>
            <a:spLocks noChangeArrowheads="1"/>
          </p:cNvSpPr>
          <p:nvPr/>
        </p:nvSpPr>
        <p:spPr bwMode="auto">
          <a:xfrm>
            <a:off x="2971800" y="5638800"/>
            <a:ext cx="27432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7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42" grpId="0" animBg="1"/>
      <p:bldP spid="504843" grpId="0" animBg="1"/>
      <p:bldP spid="50484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Distribution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dirty="0" smtClean="0"/>
              <a:t>In constraint blocks, we can control the occurrence or repetition of the same value on randomization using </a:t>
            </a:r>
            <a:r>
              <a:rPr lang="en-US" dirty="0" err="1" smtClean="0">
                <a:solidFill>
                  <a:srgbClr val="FF0000"/>
                </a:solidFill>
              </a:rPr>
              <a:t>dist</a:t>
            </a:r>
            <a:r>
              <a:rPr lang="en-US" dirty="0" smtClean="0"/>
              <a:t> operator.</a:t>
            </a:r>
          </a:p>
          <a:p>
            <a:r>
              <a:rPr lang="en-US" dirty="0" smtClean="0"/>
              <a:t>Some values can be allocated more often to a random variable. This is called as weighted distribution. Weights will be specified to the values inside the constraint block.</a:t>
            </a:r>
          </a:p>
          <a:p>
            <a:r>
              <a:rPr lang="en-US" dirty="0" err="1" smtClean="0"/>
              <a:t>Dist</a:t>
            </a:r>
            <a:r>
              <a:rPr lang="en-US" dirty="0" smtClean="0"/>
              <a:t> operator takes a list of values and weights, separated by := or :/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516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696DD595-19B3-46F3-9858-B2BD2968055C}" type="slidenum">
              <a:rPr lang="en-US" sz="1400" b="0">
                <a:solidFill>
                  <a:srgbClr val="6B6B6B"/>
                </a:solidFill>
              </a:rPr>
              <a:pPr eaLnBrk="1" hangingPunct="1"/>
              <a:t>24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Weighted Distribution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pPr eaLnBrk="1" hangingPunct="1"/>
            <a:r>
              <a:rPr lang="en-US" sz="2100" smtClean="0"/>
              <a:t>Distributions: </a:t>
            </a:r>
            <a:r>
              <a:rPr lang="en-US" sz="2100" smtClean="0">
                <a:latin typeface="Courier New" pitchFamily="-110" charset="0"/>
              </a:rPr>
              <a:t>dist</a:t>
            </a:r>
            <a:r>
              <a:rPr lang="en-US" sz="2100" smtClean="0"/>
              <a:t> operator</a:t>
            </a:r>
          </a:p>
          <a:p>
            <a:pPr lvl="1" eaLnBrk="1" hangingPunct="1"/>
            <a:r>
              <a:rPr lang="en-US" sz="1700" smtClean="0"/>
              <a:t>Used to weigh some values more than the others</a:t>
            </a:r>
          </a:p>
          <a:p>
            <a:pPr lvl="2" eaLnBrk="1" hangingPunct="1"/>
            <a:r>
              <a:rPr lang="en-US" sz="1700" smtClean="0"/>
              <a:t>Property 1: They are a relational test for set membership</a:t>
            </a:r>
          </a:p>
          <a:p>
            <a:pPr lvl="2" eaLnBrk="1" hangingPunct="1"/>
            <a:r>
              <a:rPr lang="en-US" sz="1700" smtClean="0"/>
              <a:t>Property 2: They specify a statistical distribution function for the result</a:t>
            </a:r>
          </a:p>
          <a:p>
            <a:pPr lvl="1" eaLnBrk="1" hangingPunct="1"/>
            <a:r>
              <a:rPr lang="en-US" sz="1700" smtClean="0"/>
              <a:t>Can use := or :/ operator</a:t>
            </a:r>
          </a:p>
          <a:p>
            <a:pPr lvl="2" eaLnBrk="1" hangingPunct="1"/>
            <a:r>
              <a:rPr lang="en-US" sz="1700" smtClean="0"/>
              <a:t>:= specifies that the weight has to be the same for every specified value in the range</a:t>
            </a:r>
          </a:p>
          <a:p>
            <a:pPr lvl="2" eaLnBrk="1" hangingPunct="1"/>
            <a:r>
              <a:rPr lang="en-US" sz="1700" smtClean="0"/>
              <a:t>:/ operator specifies that the weight is to be equally divided between all values. If there are n values in a range the weight is range_weight/n</a:t>
            </a:r>
          </a:p>
          <a:p>
            <a:pPr lvl="1" eaLnBrk="1" hangingPunct="1"/>
            <a:r>
              <a:rPr lang="en-US" sz="1700" smtClean="0"/>
              <a:t>Values can be a single value or range such as [lo:hi]</a:t>
            </a:r>
          </a:p>
          <a:p>
            <a:pPr lvl="1" eaLnBrk="1" hangingPunct="1"/>
            <a:r>
              <a:rPr lang="en-US" sz="1700" smtClean="0"/>
              <a:t>The weights are not percentage and do not have to add up to a 100</a:t>
            </a:r>
          </a:p>
          <a:p>
            <a:pPr lvl="1" eaLnBrk="1" hangingPunct="1"/>
            <a:r>
              <a:rPr lang="en-US" sz="1700" smtClean="0"/>
              <a:t>Cannot be used with a </a:t>
            </a:r>
            <a:r>
              <a:rPr lang="en-US" sz="1700" smtClean="0">
                <a:latin typeface="Courier New" pitchFamily="-110" charset="0"/>
              </a:rPr>
              <a:t>randc</a:t>
            </a:r>
          </a:p>
          <a:p>
            <a:pPr lvl="1" eaLnBrk="1" hangingPunct="1"/>
            <a:endParaRPr lang="en-US" sz="1700" smtClean="0"/>
          </a:p>
          <a:p>
            <a:pPr lvl="1" eaLnBrk="1" hangingPunct="1"/>
            <a:endParaRPr lang="en-US" sz="1700" smtClean="0"/>
          </a:p>
          <a:p>
            <a:pPr lvl="2" eaLnBrk="1" hangingPunct="1"/>
            <a:endParaRPr lang="en-US" sz="1500" smtClean="0"/>
          </a:p>
          <a:p>
            <a:pPr lvl="2" eaLnBrk="1" hangingPunct="1">
              <a:buFont typeface="Wingdings 3" pitchFamily="-110" charset="2"/>
              <a:buNone/>
            </a:pPr>
            <a:endParaRPr lang="en-US" sz="1500" smtClean="0"/>
          </a:p>
        </p:txBody>
      </p:sp>
      <p:sp>
        <p:nvSpPr>
          <p:cNvPr id="508932" name="Text Box 4"/>
          <p:cNvSpPr txBox="1">
            <a:spLocks noChangeArrowheads="1"/>
          </p:cNvSpPr>
          <p:nvPr/>
        </p:nvSpPr>
        <p:spPr bwMode="auto">
          <a:xfrm>
            <a:off x="152400" y="5562600"/>
            <a:ext cx="4495800" cy="533400"/>
          </a:xfrm>
          <a:prstGeom prst="rect">
            <a:avLst/>
          </a:prstGeom>
          <a:noFill/>
          <a:ln w="1587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l" eaLnBrk="1" hangingPunct="1"/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rand</a:t>
            </a:r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integer</a:t>
            </a:r>
            <a:r>
              <a:rPr lang="en-US" sz="1400" b="0">
                <a:latin typeface="Courier New" pitchFamily="-110" charset="0"/>
              </a:rPr>
              <a:t> a;</a:t>
            </a:r>
          </a:p>
          <a:p>
            <a:pPr algn="l" eaLnBrk="1" hangingPunct="1"/>
            <a:r>
              <a:rPr lang="en-US" sz="1400">
                <a:latin typeface="Courier New" pitchFamily="-110" charset="0"/>
              </a:rPr>
              <a:t> constraint c1</a:t>
            </a:r>
            <a:r>
              <a:rPr lang="en-US" sz="1400" b="0">
                <a:latin typeface="Courier New" pitchFamily="-110" charset="0"/>
              </a:rPr>
              <a:t> {a </a:t>
            </a:r>
            <a:r>
              <a:rPr lang="en-US" sz="1400">
                <a:latin typeface="Courier New" pitchFamily="-110" charset="0"/>
              </a:rPr>
              <a:t>inside</a:t>
            </a:r>
            <a:r>
              <a:rPr lang="en-US" sz="1400" b="0">
                <a:latin typeface="Courier New" pitchFamily="-110" charset="0"/>
              </a:rPr>
              <a:t> {0,1,1,1,1,1});</a:t>
            </a:r>
          </a:p>
        </p:txBody>
      </p:sp>
      <p:sp>
        <p:nvSpPr>
          <p:cNvPr id="49158" name="Rectangle 5"/>
          <p:cNvSpPr>
            <a:spLocks noChangeArrowheads="1"/>
          </p:cNvSpPr>
          <p:nvPr/>
        </p:nvSpPr>
        <p:spPr bwMode="auto">
          <a:xfrm>
            <a:off x="2438400" y="5029200"/>
            <a:ext cx="464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>
                <a:solidFill>
                  <a:srgbClr val="009900"/>
                </a:solidFill>
                <a:latin typeface="Courier New" pitchFamily="-110" charset="0"/>
              </a:rPr>
              <a:t> c1 should be 0 once and 1 five times</a:t>
            </a:r>
            <a:endParaRPr lang="en-US" sz="1400" i="1">
              <a:solidFill>
                <a:srgbClr val="009900"/>
              </a:solidFill>
              <a:latin typeface="Courier New" pitchFamily="-110" charset="0"/>
            </a:endParaRPr>
          </a:p>
        </p:txBody>
      </p:sp>
      <p:sp>
        <p:nvSpPr>
          <p:cNvPr id="508934" name="Text Box 6"/>
          <p:cNvSpPr txBox="1">
            <a:spLocks noChangeArrowheads="1"/>
          </p:cNvSpPr>
          <p:nvPr/>
        </p:nvSpPr>
        <p:spPr bwMode="auto">
          <a:xfrm>
            <a:off x="4800600" y="5562600"/>
            <a:ext cx="4191000" cy="533400"/>
          </a:xfrm>
          <a:prstGeom prst="rect">
            <a:avLst/>
          </a:prstGeom>
          <a:noFill/>
          <a:ln w="1587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l" eaLnBrk="1" hangingPunct="1"/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rand</a:t>
            </a:r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integer</a:t>
            </a:r>
            <a:r>
              <a:rPr lang="en-US" sz="1400" b="0">
                <a:latin typeface="Courier New" pitchFamily="-110" charset="0"/>
              </a:rPr>
              <a:t> a;</a:t>
            </a:r>
          </a:p>
          <a:p>
            <a:pPr algn="l" eaLnBrk="1" hangingPunct="1"/>
            <a:r>
              <a:rPr lang="en-US" sz="1400">
                <a:latin typeface="Courier New" pitchFamily="-110" charset="0"/>
              </a:rPr>
              <a:t> constraint c1 {a dist</a:t>
            </a:r>
            <a:r>
              <a:rPr lang="en-US" sz="1400" b="0">
                <a:latin typeface="Courier New" pitchFamily="-110" charset="0"/>
              </a:rPr>
              <a:t> {0:=1, 1:=5}};</a:t>
            </a:r>
          </a:p>
        </p:txBody>
      </p:sp>
      <p:sp>
        <p:nvSpPr>
          <p:cNvPr id="508935" name="Rectangle 7"/>
          <p:cNvSpPr>
            <a:spLocks noChangeArrowheads="1"/>
          </p:cNvSpPr>
          <p:nvPr/>
        </p:nvSpPr>
        <p:spPr bwMode="auto">
          <a:xfrm>
            <a:off x="1447800" y="52578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 b="0">
                <a:solidFill>
                  <a:srgbClr val="CC3300"/>
                </a:solidFill>
              </a:rPr>
              <a:t>Error!!! </a:t>
            </a:r>
            <a:r>
              <a:rPr lang="en-US" sz="1400" b="0">
                <a:solidFill>
                  <a:srgbClr val="0066CC"/>
                </a:solidFill>
              </a:rPr>
              <a:t>wrong way</a:t>
            </a:r>
          </a:p>
        </p:txBody>
      </p:sp>
      <p:sp>
        <p:nvSpPr>
          <p:cNvPr id="508936" name="Rectangle 8"/>
          <p:cNvSpPr>
            <a:spLocks noChangeArrowheads="1"/>
          </p:cNvSpPr>
          <p:nvPr/>
        </p:nvSpPr>
        <p:spPr bwMode="auto">
          <a:xfrm>
            <a:off x="6629400" y="5257800"/>
            <a:ext cx="895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>
                <a:solidFill>
                  <a:srgbClr val="0066CC"/>
                </a:solidFill>
              </a:rPr>
              <a:t>right way</a:t>
            </a:r>
          </a:p>
        </p:txBody>
      </p:sp>
    </p:spTree>
    <p:extLst>
      <p:ext uri="{BB962C8B-B14F-4D97-AF65-F5344CB8AC3E}">
        <p14:creationId xmlns:p14="http://schemas.microsoft.com/office/powerpoint/2010/main" val="369494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2" grpId="0" animBg="1" autoUpdateAnimBg="0"/>
      <p:bldP spid="508934" grpId="0" animBg="1" autoUpdateAnimBg="0"/>
      <p:bldP spid="508935" grpId="0" autoUpdateAnimBg="0"/>
      <p:bldP spid="50893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35C3A76E-A2D0-4BDD-BCF5-99B75138598F}" type="slidenum">
              <a:rPr lang="en-US" sz="1400" b="0">
                <a:solidFill>
                  <a:srgbClr val="6B6B6B"/>
                </a:solidFill>
              </a:rPr>
              <a:pPr eaLnBrk="1" hangingPunct="1"/>
              <a:t>25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Weighted Distribution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100" smtClean="0"/>
              <a:t>Another example</a:t>
            </a:r>
          </a:p>
          <a:p>
            <a:pPr lvl="4" eaLnBrk="1" hangingPunct="1"/>
            <a:endParaRPr lang="en-US" sz="1100" smtClean="0"/>
          </a:p>
          <a:p>
            <a:pPr lvl="1" eaLnBrk="1" hangingPunct="1"/>
            <a:endParaRPr lang="en-US" sz="1700" smtClean="0"/>
          </a:p>
          <a:p>
            <a:pPr lvl="2" eaLnBrk="1" hangingPunct="1"/>
            <a:endParaRPr lang="en-US" sz="1500" smtClean="0"/>
          </a:p>
          <a:p>
            <a:pPr lvl="2" eaLnBrk="1" hangingPunct="1">
              <a:buFont typeface="Wingdings 3" pitchFamily="-110" charset="2"/>
              <a:buNone/>
            </a:pPr>
            <a:endParaRPr lang="en-US" sz="1500" smtClean="0"/>
          </a:p>
        </p:txBody>
      </p:sp>
      <p:sp>
        <p:nvSpPr>
          <p:cNvPr id="51205" name="Text Box 4"/>
          <p:cNvSpPr txBox="1">
            <a:spLocks noChangeArrowheads="1"/>
          </p:cNvSpPr>
          <p:nvPr/>
        </p:nvSpPr>
        <p:spPr bwMode="auto">
          <a:xfrm>
            <a:off x="1905000" y="1981200"/>
            <a:ext cx="4876800" cy="1171575"/>
          </a:xfrm>
          <a:prstGeom prst="rect">
            <a:avLst/>
          </a:prstGeom>
          <a:noFill/>
          <a:ln w="1587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l" eaLnBrk="1" hangingPunct="1"/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rand</a:t>
            </a:r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int</a:t>
            </a:r>
            <a:r>
              <a:rPr lang="en-US" sz="1400" b="0">
                <a:latin typeface="Courier New" pitchFamily="-110" charset="0"/>
              </a:rPr>
              <a:t> src, dst;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costraint</a:t>
            </a:r>
            <a:r>
              <a:rPr lang="en-US" sz="1400" b="0">
                <a:latin typeface="Courier New" pitchFamily="-110" charset="0"/>
              </a:rPr>
              <a:t> c1 {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	      src </a:t>
            </a:r>
            <a:r>
              <a:rPr lang="en-US" sz="1400">
                <a:latin typeface="Courier New" pitchFamily="-110" charset="0"/>
              </a:rPr>
              <a:t>dist</a:t>
            </a:r>
            <a:r>
              <a:rPr lang="en-US" sz="1400" b="0">
                <a:latin typeface="Courier New" pitchFamily="-110" charset="0"/>
              </a:rPr>
              <a:t> {0:=40, [1:3]:=60};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	      dst </a:t>
            </a:r>
            <a:r>
              <a:rPr lang="en-US" sz="1400">
                <a:latin typeface="Courier New" pitchFamily="-110" charset="0"/>
              </a:rPr>
              <a:t>dist</a:t>
            </a:r>
            <a:r>
              <a:rPr lang="en-US" sz="1400" b="0">
                <a:latin typeface="Courier New" pitchFamily="-110" charset="0"/>
              </a:rPr>
              <a:t> {0:=40, [1:3]:/60};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	      }</a:t>
            </a:r>
          </a:p>
        </p:txBody>
      </p:sp>
      <p:graphicFrame>
        <p:nvGraphicFramePr>
          <p:cNvPr id="513090" name="Group 66"/>
          <p:cNvGraphicFramePr>
            <a:graphicFrameLocks noGrp="1"/>
          </p:cNvGraphicFramePr>
          <p:nvPr/>
        </p:nvGraphicFramePr>
        <p:xfrm>
          <a:off x="1219200" y="3657600"/>
          <a:ext cx="2971800" cy="1752600"/>
        </p:xfrm>
        <a:graphic>
          <a:graphicData uri="http://schemas.openxmlformats.org/drawingml/2006/table">
            <a:tbl>
              <a:tblPr/>
              <a:tblGrid>
                <a:gridCol w="1295400"/>
                <a:gridCol w="1676400"/>
              </a:tblGrid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766A0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src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766A0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weight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40/220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60/220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60/220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60/220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3091" name="Group 67"/>
          <p:cNvGraphicFramePr>
            <a:graphicFrameLocks noGrp="1"/>
          </p:cNvGraphicFramePr>
          <p:nvPr/>
        </p:nvGraphicFramePr>
        <p:xfrm>
          <a:off x="4724400" y="3657600"/>
          <a:ext cx="2971800" cy="1752600"/>
        </p:xfrm>
        <a:graphic>
          <a:graphicData uri="http://schemas.openxmlformats.org/drawingml/2006/table">
            <a:tbl>
              <a:tblPr/>
              <a:tblGrid>
                <a:gridCol w="1295400"/>
                <a:gridCol w="1676400"/>
              </a:tblGrid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766A0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dst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766A0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weight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40/100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20/100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20/100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20/100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236" name="Rectangle 64"/>
          <p:cNvSpPr>
            <a:spLocks noChangeArrowheads="1"/>
          </p:cNvSpPr>
          <p:nvPr/>
        </p:nvSpPr>
        <p:spPr bwMode="auto">
          <a:xfrm>
            <a:off x="2438400" y="3124200"/>
            <a:ext cx="39512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500" b="0" i="1">
                <a:solidFill>
                  <a:schemeClr val="accent2"/>
                </a:solidFill>
                <a:latin typeface="Times New Roman" pitchFamily="-110" charset="0"/>
              </a:rPr>
              <a:t>Example: Weighted random distribution with dist</a:t>
            </a:r>
          </a:p>
        </p:txBody>
      </p:sp>
    </p:spTree>
    <p:extLst>
      <p:ext uri="{BB962C8B-B14F-4D97-AF65-F5344CB8AC3E}">
        <p14:creationId xmlns:p14="http://schemas.microsoft.com/office/powerpoint/2010/main" val="162715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30BF5AAB-95BE-4F9C-AC1D-17AB5CD2D3E4}" type="slidenum">
              <a:rPr lang="en-US" sz="1400" b="0">
                <a:solidFill>
                  <a:srgbClr val="6B6B6B"/>
                </a:solidFill>
              </a:rPr>
              <a:pPr eaLnBrk="1" hangingPunct="1"/>
              <a:t>26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/>
          <a:lstStyle/>
          <a:p>
            <a:pPr eaLnBrk="1" hangingPunct="1"/>
            <a:r>
              <a:rPr lang="en-US" smtClean="0"/>
              <a:t>Weighted Distribution: Quiz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7200"/>
          </a:xfrm>
        </p:spPr>
        <p:txBody>
          <a:bodyPr/>
          <a:lstStyle/>
          <a:p>
            <a:pPr eaLnBrk="1" hangingPunct="1"/>
            <a:r>
              <a:rPr lang="en-US" sz="2100" smtClean="0"/>
              <a:t>Distributions: </a:t>
            </a:r>
            <a:r>
              <a:rPr lang="en-US" sz="2100" smtClean="0">
                <a:latin typeface="Courier New" pitchFamily="-110" charset="0"/>
              </a:rPr>
              <a:t>dist</a:t>
            </a:r>
            <a:r>
              <a:rPr lang="en-US" sz="2100" smtClean="0"/>
              <a:t> operator := and :/</a:t>
            </a:r>
          </a:p>
          <a:p>
            <a:pPr lvl="1" eaLnBrk="1" hangingPunct="1"/>
            <a:endParaRPr lang="en-US" sz="1700" smtClean="0"/>
          </a:p>
          <a:p>
            <a:pPr lvl="1" eaLnBrk="1" hangingPunct="1"/>
            <a:endParaRPr lang="en-US" sz="1700" smtClean="0"/>
          </a:p>
          <a:p>
            <a:pPr lvl="2" eaLnBrk="1" hangingPunct="1"/>
            <a:endParaRPr lang="en-US" sz="1500" smtClean="0"/>
          </a:p>
          <a:p>
            <a:pPr lvl="2" eaLnBrk="1" hangingPunct="1">
              <a:buFont typeface="Wingdings 3" pitchFamily="-110" charset="2"/>
              <a:buNone/>
            </a:pPr>
            <a:endParaRPr lang="en-US" sz="1500" smtClean="0"/>
          </a:p>
        </p:txBody>
      </p:sp>
      <p:sp>
        <p:nvSpPr>
          <p:cNvPr id="53253" name="Text Box 4"/>
          <p:cNvSpPr txBox="1">
            <a:spLocks noChangeArrowheads="1"/>
          </p:cNvSpPr>
          <p:nvPr/>
        </p:nvSpPr>
        <p:spPr bwMode="auto">
          <a:xfrm>
            <a:off x="2286000" y="2041525"/>
            <a:ext cx="4800600" cy="533400"/>
          </a:xfrm>
          <a:prstGeom prst="rect">
            <a:avLst/>
          </a:prstGeom>
          <a:noFill/>
          <a:ln w="1587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l" eaLnBrk="1" hangingPunct="1"/>
            <a:r>
              <a:rPr lang="en-US" sz="1400" b="0">
                <a:latin typeface="Courier New" pitchFamily="-110" charset="0"/>
              </a:rPr>
              <a:t> 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x </a:t>
            </a:r>
            <a:r>
              <a:rPr lang="en-US" sz="1400">
                <a:latin typeface="Courier New" pitchFamily="-110" charset="0"/>
              </a:rPr>
              <a:t>dist</a:t>
            </a:r>
            <a:r>
              <a:rPr lang="en-US" sz="1400" b="0">
                <a:latin typeface="Courier New" pitchFamily="-110" charset="0"/>
              </a:rPr>
              <a:t> {100:=1, 200:=2, 300:=5}</a:t>
            </a:r>
          </a:p>
        </p:txBody>
      </p:sp>
      <p:sp>
        <p:nvSpPr>
          <p:cNvPr id="53254" name="Rectangle 5"/>
          <p:cNvSpPr>
            <a:spLocks noChangeArrowheads="1"/>
          </p:cNvSpPr>
          <p:nvPr/>
        </p:nvSpPr>
        <p:spPr bwMode="auto">
          <a:xfrm>
            <a:off x="1295400" y="1676400"/>
            <a:ext cx="7315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sz="1400" i="1">
                <a:solidFill>
                  <a:srgbClr val="009900"/>
                </a:solidFill>
                <a:latin typeface="Courier New" pitchFamily="-110" charset="0"/>
              </a:rPr>
              <a:t>  </a:t>
            </a:r>
            <a:r>
              <a:rPr lang="en-US" sz="1400">
                <a:solidFill>
                  <a:srgbClr val="009900"/>
                </a:solidFill>
                <a:latin typeface="Courier New" pitchFamily="-110" charset="0"/>
              </a:rPr>
              <a:t>x is 100, 200 and 300 with a weight of 1,2 and 5 respectively</a:t>
            </a:r>
            <a:endParaRPr lang="en-US" sz="1400" i="1">
              <a:solidFill>
                <a:srgbClr val="009900"/>
              </a:solidFill>
              <a:latin typeface="Courier New" pitchFamily="-110" charset="0"/>
            </a:endParaRPr>
          </a:p>
        </p:txBody>
      </p:sp>
      <p:sp>
        <p:nvSpPr>
          <p:cNvPr id="53255" name="Text Box 6"/>
          <p:cNvSpPr txBox="1">
            <a:spLocks noChangeArrowheads="1"/>
          </p:cNvSpPr>
          <p:nvPr/>
        </p:nvSpPr>
        <p:spPr bwMode="auto">
          <a:xfrm>
            <a:off x="2286000" y="3200400"/>
            <a:ext cx="4876800" cy="533400"/>
          </a:xfrm>
          <a:prstGeom prst="rect">
            <a:avLst/>
          </a:prstGeom>
          <a:noFill/>
          <a:ln w="1587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l" eaLnBrk="1" hangingPunct="1"/>
            <a:r>
              <a:rPr lang="en-US" sz="1400" b="0">
                <a:latin typeface="Courier New" pitchFamily="-110" charset="0"/>
              </a:rPr>
              <a:t> x!=200;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x </a:t>
            </a:r>
            <a:r>
              <a:rPr lang="en-US" sz="1400">
                <a:latin typeface="Courier New" pitchFamily="-110" charset="0"/>
              </a:rPr>
              <a:t>dist</a:t>
            </a:r>
            <a:r>
              <a:rPr lang="en-US" sz="1400" b="0">
                <a:latin typeface="Courier New" pitchFamily="-110" charset="0"/>
              </a:rPr>
              <a:t> {100:=1, 300:=5}</a:t>
            </a:r>
          </a:p>
        </p:txBody>
      </p:sp>
      <p:sp>
        <p:nvSpPr>
          <p:cNvPr id="53256" name="Rectangle 7"/>
          <p:cNvSpPr>
            <a:spLocks noChangeArrowheads="1"/>
          </p:cNvSpPr>
          <p:nvPr/>
        </p:nvSpPr>
        <p:spPr bwMode="auto">
          <a:xfrm>
            <a:off x="1295400" y="2622550"/>
            <a:ext cx="67818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sz="1400" i="1">
                <a:solidFill>
                  <a:srgbClr val="009900"/>
                </a:solidFill>
                <a:latin typeface="Courier New" pitchFamily="-110" charset="0"/>
              </a:rPr>
              <a:t>  </a:t>
            </a:r>
            <a:r>
              <a:rPr lang="en-US" sz="1400">
                <a:solidFill>
                  <a:srgbClr val="009900"/>
                </a:solidFill>
                <a:latin typeface="Courier New" pitchFamily="-110" charset="0"/>
              </a:rPr>
              <a:t>x is 100 and 300 with a weight of 1 and 5 respectively</a:t>
            </a:r>
          </a:p>
          <a:p>
            <a:pPr algn="l">
              <a:buFontTx/>
              <a:buChar char="•"/>
            </a:pPr>
            <a:r>
              <a:rPr lang="en-US" sz="1400">
                <a:solidFill>
                  <a:srgbClr val="009900"/>
                </a:solidFill>
                <a:latin typeface="Courier New" pitchFamily="-110" charset="0"/>
              </a:rPr>
              <a:t>  x is never 200</a:t>
            </a:r>
            <a:endParaRPr lang="en-US" sz="1400" i="1">
              <a:solidFill>
                <a:srgbClr val="009900"/>
              </a:solidFill>
              <a:latin typeface="Courier New" pitchFamily="-110" charset="0"/>
            </a:endParaRPr>
          </a:p>
        </p:txBody>
      </p:sp>
      <p:sp>
        <p:nvSpPr>
          <p:cNvPr id="53257" name="Rectangle 8"/>
          <p:cNvSpPr>
            <a:spLocks noChangeArrowheads="1"/>
          </p:cNvSpPr>
          <p:nvPr/>
        </p:nvSpPr>
        <p:spPr bwMode="auto">
          <a:xfrm>
            <a:off x="1295400" y="3857625"/>
            <a:ext cx="67818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sz="1400" i="1">
                <a:solidFill>
                  <a:srgbClr val="009900"/>
                </a:solidFill>
                <a:latin typeface="Courier New" pitchFamily="-110" charset="0"/>
              </a:rPr>
              <a:t>  </a:t>
            </a:r>
            <a:r>
              <a:rPr lang="en-US" sz="1400">
                <a:solidFill>
                  <a:srgbClr val="009900"/>
                </a:solidFill>
                <a:latin typeface="Courier New" pitchFamily="-110" charset="0"/>
              </a:rPr>
              <a:t>x is 100, 101 , 102 with a weight of 1 each</a:t>
            </a:r>
          </a:p>
          <a:p>
            <a:pPr algn="l">
              <a:buFontTx/>
              <a:buChar char="•"/>
            </a:pPr>
            <a:r>
              <a:rPr lang="en-US" sz="1400">
                <a:solidFill>
                  <a:srgbClr val="009900"/>
                </a:solidFill>
                <a:latin typeface="Courier New" pitchFamily="-110" charset="0"/>
              </a:rPr>
              <a:t>  x is 200 and 300 with a weight of 2 and 5 respectively</a:t>
            </a:r>
            <a:endParaRPr lang="en-US" sz="1400" i="1">
              <a:solidFill>
                <a:srgbClr val="009900"/>
              </a:solidFill>
              <a:latin typeface="Courier New" pitchFamily="-110" charset="0"/>
            </a:endParaRPr>
          </a:p>
        </p:txBody>
      </p:sp>
      <p:sp>
        <p:nvSpPr>
          <p:cNvPr id="53258" name="Text Box 9"/>
          <p:cNvSpPr txBox="1">
            <a:spLocks noChangeArrowheads="1"/>
          </p:cNvSpPr>
          <p:nvPr/>
        </p:nvSpPr>
        <p:spPr bwMode="auto">
          <a:xfrm>
            <a:off x="2286000" y="4495800"/>
            <a:ext cx="4876800" cy="533400"/>
          </a:xfrm>
          <a:prstGeom prst="rect">
            <a:avLst/>
          </a:prstGeom>
          <a:noFill/>
          <a:ln w="1587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l" eaLnBrk="1" hangingPunct="1"/>
            <a:r>
              <a:rPr lang="en-US" sz="1400" b="0">
                <a:latin typeface="Courier New" pitchFamily="-110" charset="0"/>
              </a:rPr>
              <a:t> 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x </a:t>
            </a:r>
            <a:r>
              <a:rPr lang="en-US" sz="1400">
                <a:latin typeface="Courier New" pitchFamily="-110" charset="0"/>
              </a:rPr>
              <a:t>dist</a:t>
            </a:r>
            <a:r>
              <a:rPr lang="en-US" sz="1400" b="0">
                <a:latin typeface="Courier New" pitchFamily="-110" charset="0"/>
              </a:rPr>
              <a:t> {[100:102]:=1, 200:=2, 300:=5}</a:t>
            </a:r>
          </a:p>
        </p:txBody>
      </p:sp>
      <p:sp>
        <p:nvSpPr>
          <p:cNvPr id="53259" name="Rectangle 10"/>
          <p:cNvSpPr>
            <a:spLocks noChangeArrowheads="1"/>
          </p:cNvSpPr>
          <p:nvPr/>
        </p:nvSpPr>
        <p:spPr bwMode="auto">
          <a:xfrm>
            <a:off x="1371600" y="5121275"/>
            <a:ext cx="67818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sz="1400" i="1">
                <a:solidFill>
                  <a:srgbClr val="009900"/>
                </a:solidFill>
                <a:latin typeface="Courier New" pitchFamily="-110" charset="0"/>
              </a:rPr>
              <a:t>  </a:t>
            </a:r>
            <a:r>
              <a:rPr lang="en-US" sz="1400">
                <a:solidFill>
                  <a:srgbClr val="009900"/>
                </a:solidFill>
                <a:latin typeface="Courier New" pitchFamily="-110" charset="0"/>
              </a:rPr>
              <a:t>x is 100, 101 , 102 with a weight of 1/3 each</a:t>
            </a:r>
          </a:p>
          <a:p>
            <a:pPr algn="l">
              <a:buFontTx/>
              <a:buChar char="•"/>
            </a:pPr>
            <a:r>
              <a:rPr lang="en-US" sz="1400">
                <a:solidFill>
                  <a:srgbClr val="009900"/>
                </a:solidFill>
                <a:latin typeface="Courier New" pitchFamily="-110" charset="0"/>
              </a:rPr>
              <a:t>  x is 200 and 300 with a weight of 2 and 5 respectively</a:t>
            </a:r>
            <a:endParaRPr lang="en-US" sz="1400" i="1">
              <a:solidFill>
                <a:srgbClr val="009900"/>
              </a:solidFill>
              <a:latin typeface="Courier New" pitchFamily="-110" charset="0"/>
            </a:endParaRPr>
          </a:p>
        </p:txBody>
      </p:sp>
      <p:sp>
        <p:nvSpPr>
          <p:cNvPr id="53260" name="Text Box 11"/>
          <p:cNvSpPr txBox="1">
            <a:spLocks noChangeArrowheads="1"/>
          </p:cNvSpPr>
          <p:nvPr/>
        </p:nvSpPr>
        <p:spPr bwMode="auto">
          <a:xfrm>
            <a:off x="2286000" y="5715000"/>
            <a:ext cx="4876800" cy="533400"/>
          </a:xfrm>
          <a:prstGeom prst="rect">
            <a:avLst/>
          </a:prstGeom>
          <a:noFill/>
          <a:ln w="1587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l" eaLnBrk="1" hangingPunct="1"/>
            <a:endParaRPr lang="en-US" sz="1400" b="0">
              <a:latin typeface="Courier New" pitchFamily="-110" charset="0"/>
            </a:endParaRP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x </a:t>
            </a:r>
            <a:r>
              <a:rPr lang="en-US" sz="1400">
                <a:latin typeface="Courier New" pitchFamily="-110" charset="0"/>
              </a:rPr>
              <a:t>dist</a:t>
            </a:r>
            <a:r>
              <a:rPr lang="en-US" sz="1400" b="0">
                <a:latin typeface="Courier New" pitchFamily="-110" charset="0"/>
              </a:rPr>
              <a:t> {[100:102]:/1, 200:=2, 300:=5}</a:t>
            </a:r>
          </a:p>
        </p:txBody>
      </p:sp>
      <p:sp>
        <p:nvSpPr>
          <p:cNvPr id="510988" name="Rectangle 12"/>
          <p:cNvSpPr>
            <a:spLocks noChangeArrowheads="1"/>
          </p:cNvSpPr>
          <p:nvPr/>
        </p:nvSpPr>
        <p:spPr bwMode="auto">
          <a:xfrm>
            <a:off x="2362200" y="2286000"/>
            <a:ext cx="3657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0989" name="Rectangle 13"/>
          <p:cNvSpPr>
            <a:spLocks noChangeArrowheads="1"/>
          </p:cNvSpPr>
          <p:nvPr/>
        </p:nvSpPr>
        <p:spPr bwMode="auto">
          <a:xfrm>
            <a:off x="2438400" y="3260725"/>
            <a:ext cx="3657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0990" name="Rectangle 14"/>
          <p:cNvSpPr>
            <a:spLocks noChangeArrowheads="1"/>
          </p:cNvSpPr>
          <p:nvPr/>
        </p:nvSpPr>
        <p:spPr bwMode="auto">
          <a:xfrm>
            <a:off x="2438400" y="4556125"/>
            <a:ext cx="4038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0991" name="Rectangle 15"/>
          <p:cNvSpPr>
            <a:spLocks noChangeArrowheads="1"/>
          </p:cNvSpPr>
          <p:nvPr/>
        </p:nvSpPr>
        <p:spPr bwMode="auto">
          <a:xfrm>
            <a:off x="2438400" y="5775325"/>
            <a:ext cx="4114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3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88" grpId="0" animBg="1"/>
      <p:bldP spid="510989" grpId="0" animBg="1"/>
      <p:bldP spid="510990" grpId="0" animBg="1"/>
      <p:bldP spid="51099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38200"/>
            <a:ext cx="7848600" cy="587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052762"/>
            <a:ext cx="145732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138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713B150C-997A-4E80-94D6-9BEBA3FCFA2A}" type="slidenum">
              <a:rPr lang="en-US" sz="1400" b="0">
                <a:solidFill>
                  <a:srgbClr val="6B6B6B"/>
                </a:solidFill>
              </a:rPr>
              <a:pPr eaLnBrk="1" hangingPunct="1"/>
              <a:t>28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Bidirectional Constraints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6400800" cy="4525963"/>
          </a:xfrm>
        </p:spPr>
        <p:txBody>
          <a:bodyPr/>
          <a:lstStyle/>
          <a:p>
            <a:pPr eaLnBrk="1" hangingPunct="1"/>
            <a:r>
              <a:rPr lang="en-US" sz="1900" smtClean="0"/>
              <a:t>Bidirectional Constraints</a:t>
            </a:r>
          </a:p>
          <a:p>
            <a:pPr lvl="1" eaLnBrk="1" hangingPunct="1"/>
            <a:r>
              <a:rPr lang="en-US" sz="1700" smtClean="0"/>
              <a:t>Constraint blocks are not procedural but declarative</a:t>
            </a:r>
          </a:p>
          <a:p>
            <a:pPr lvl="2" eaLnBrk="1" hangingPunct="1"/>
            <a:r>
              <a:rPr lang="en-US" sz="1500" smtClean="0"/>
              <a:t>All active at one time</a:t>
            </a:r>
          </a:p>
          <a:p>
            <a:pPr lvl="1" eaLnBrk="1" hangingPunct="1"/>
            <a:endParaRPr lang="en-US" sz="1500" smtClean="0"/>
          </a:p>
          <a:p>
            <a:pPr lvl="4" eaLnBrk="1" hangingPunct="1"/>
            <a:endParaRPr lang="en-US" sz="1000" smtClean="0"/>
          </a:p>
          <a:p>
            <a:pPr lvl="1" eaLnBrk="1" hangingPunct="1"/>
            <a:endParaRPr lang="en-US" sz="1500" smtClean="0"/>
          </a:p>
          <a:p>
            <a:pPr lvl="2" eaLnBrk="1" hangingPunct="1"/>
            <a:endParaRPr lang="en-US" sz="1300" smtClean="0"/>
          </a:p>
          <a:p>
            <a:pPr lvl="2" eaLnBrk="1" hangingPunct="1">
              <a:buFont typeface="Wingdings 3" pitchFamily="-110" charset="2"/>
              <a:buNone/>
            </a:pPr>
            <a:endParaRPr lang="en-US" sz="1300" smtClean="0"/>
          </a:p>
        </p:txBody>
      </p:sp>
      <p:graphicFrame>
        <p:nvGraphicFramePr>
          <p:cNvPr id="517483" name="Group 363"/>
          <p:cNvGraphicFramePr>
            <a:graphicFrameLocks noGrp="1"/>
          </p:cNvGraphicFramePr>
          <p:nvPr>
            <p:ph sz="quarter" idx="2"/>
          </p:nvPr>
        </p:nvGraphicFramePr>
        <p:xfrm>
          <a:off x="6019800" y="3498850"/>
          <a:ext cx="2590800" cy="2453640"/>
        </p:xfrm>
        <a:graphic>
          <a:graphicData uri="http://schemas.openxmlformats.org/drawingml/2006/table">
            <a:tbl>
              <a:tblPr/>
              <a:tblGrid>
                <a:gridCol w="890588"/>
                <a:gridCol w="890587"/>
                <a:gridCol w="809625"/>
              </a:tblGrid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766A0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 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766A0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 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766A0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 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26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26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27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26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26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28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26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26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29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27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27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28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27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27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29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28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28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29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5329" name="Text Box 4"/>
          <p:cNvSpPr txBox="1">
            <a:spLocks noChangeArrowheads="1"/>
          </p:cNvSpPr>
          <p:nvPr/>
        </p:nvSpPr>
        <p:spPr bwMode="auto">
          <a:xfrm>
            <a:off x="609600" y="3651250"/>
            <a:ext cx="3352800" cy="1597025"/>
          </a:xfrm>
          <a:prstGeom prst="rect">
            <a:avLst/>
          </a:prstGeom>
          <a:noFill/>
          <a:ln w="1587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l" eaLnBrk="1" hangingPunct="1"/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rand</a:t>
            </a:r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logic </a:t>
            </a:r>
            <a:r>
              <a:rPr lang="en-US" sz="1400" b="0">
                <a:latin typeface="Courier New" pitchFamily="-110" charset="0"/>
              </a:rPr>
              <a:t>[15:0]</a:t>
            </a:r>
            <a:r>
              <a:rPr lang="en-US" sz="1400">
                <a:latin typeface="Courier New" pitchFamily="-110" charset="0"/>
              </a:rPr>
              <a:t> </a:t>
            </a:r>
            <a:r>
              <a:rPr lang="en-US" sz="1400" b="0">
                <a:latin typeface="Courier New" pitchFamily="-110" charset="0"/>
              </a:rPr>
              <a:t>b,c,d;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costraint</a:t>
            </a:r>
            <a:r>
              <a:rPr lang="en-US" sz="1400" b="0">
                <a:latin typeface="Courier New" pitchFamily="-110" charset="0"/>
              </a:rPr>
              <a:t> c1 {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	      b&lt;d;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	      c==b;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	      d&lt;30;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	      c&gt;=25;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	      }</a:t>
            </a:r>
          </a:p>
        </p:txBody>
      </p:sp>
      <p:sp>
        <p:nvSpPr>
          <p:cNvPr id="55330" name="Rectangle 5"/>
          <p:cNvSpPr>
            <a:spLocks noChangeArrowheads="1"/>
          </p:cNvSpPr>
          <p:nvPr/>
        </p:nvSpPr>
        <p:spPr bwMode="auto">
          <a:xfrm>
            <a:off x="3886200" y="2971800"/>
            <a:ext cx="1566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rgbClr val="688C00"/>
                </a:solidFill>
                <a:latin typeface="Courier New" pitchFamily="-110" charset="0"/>
              </a:rPr>
              <a:t>30&gt;d&gt;b==c&gt;=25</a:t>
            </a:r>
          </a:p>
        </p:txBody>
      </p:sp>
      <p:sp>
        <p:nvSpPr>
          <p:cNvPr id="517183" name="Rectangle 63"/>
          <p:cNvSpPr>
            <a:spLocks noChangeArrowheads="1"/>
          </p:cNvSpPr>
          <p:nvPr/>
        </p:nvSpPr>
        <p:spPr bwMode="auto">
          <a:xfrm>
            <a:off x="6172200" y="3879850"/>
            <a:ext cx="22098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17482" name="Group 362"/>
          <p:cNvGraphicFramePr>
            <a:graphicFrameLocks noGrp="1"/>
          </p:cNvGraphicFramePr>
          <p:nvPr>
            <p:ph sz="quarter" idx="3"/>
          </p:nvPr>
        </p:nvGraphicFramePr>
        <p:xfrm>
          <a:off x="4953000" y="3498850"/>
          <a:ext cx="1066800" cy="245364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766A0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Solution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F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7484" name="Rectangle 364"/>
          <p:cNvSpPr>
            <a:spLocks noChangeArrowheads="1"/>
          </p:cNvSpPr>
          <p:nvPr/>
        </p:nvSpPr>
        <p:spPr bwMode="auto">
          <a:xfrm>
            <a:off x="6096000" y="4260850"/>
            <a:ext cx="24384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485" name="Rectangle 365"/>
          <p:cNvSpPr>
            <a:spLocks noChangeArrowheads="1"/>
          </p:cNvSpPr>
          <p:nvPr/>
        </p:nvSpPr>
        <p:spPr bwMode="auto">
          <a:xfrm>
            <a:off x="6172200" y="4641850"/>
            <a:ext cx="22098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486" name="Rectangle 366"/>
          <p:cNvSpPr>
            <a:spLocks noChangeArrowheads="1"/>
          </p:cNvSpPr>
          <p:nvPr/>
        </p:nvSpPr>
        <p:spPr bwMode="auto">
          <a:xfrm>
            <a:off x="6324600" y="4946650"/>
            <a:ext cx="22098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487" name="Rectangle 367"/>
          <p:cNvSpPr>
            <a:spLocks noChangeArrowheads="1"/>
          </p:cNvSpPr>
          <p:nvPr/>
        </p:nvSpPr>
        <p:spPr bwMode="auto">
          <a:xfrm>
            <a:off x="6324600" y="5327650"/>
            <a:ext cx="22098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488" name="Rectangle 368"/>
          <p:cNvSpPr>
            <a:spLocks noChangeArrowheads="1"/>
          </p:cNvSpPr>
          <p:nvPr/>
        </p:nvSpPr>
        <p:spPr bwMode="auto">
          <a:xfrm>
            <a:off x="6324600" y="5632450"/>
            <a:ext cx="22098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51" name="Rectangle 369"/>
          <p:cNvSpPr>
            <a:spLocks noChangeArrowheads="1"/>
          </p:cNvSpPr>
          <p:nvPr/>
        </p:nvSpPr>
        <p:spPr bwMode="auto">
          <a:xfrm>
            <a:off x="3733800" y="2690813"/>
            <a:ext cx="1968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0">
                <a:solidFill>
                  <a:srgbClr val="688C00"/>
                </a:solidFill>
              </a:rPr>
              <a:t>Solve the constraint</a:t>
            </a:r>
          </a:p>
        </p:txBody>
      </p:sp>
      <p:sp>
        <p:nvSpPr>
          <p:cNvPr id="55352" name="Rectangle 371"/>
          <p:cNvSpPr>
            <a:spLocks noChangeArrowheads="1"/>
          </p:cNvSpPr>
          <p:nvPr/>
        </p:nvSpPr>
        <p:spPr bwMode="auto">
          <a:xfrm>
            <a:off x="957263" y="5257800"/>
            <a:ext cx="285591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500" b="0" i="1">
                <a:solidFill>
                  <a:schemeClr val="accent2"/>
                </a:solidFill>
                <a:latin typeface="Times New Roman" pitchFamily="-110" charset="0"/>
              </a:rPr>
              <a:t>Example: Bidirectional constraints</a:t>
            </a:r>
          </a:p>
        </p:txBody>
      </p:sp>
      <p:sp>
        <p:nvSpPr>
          <p:cNvPr id="55353" name="Rectangle 372"/>
          <p:cNvSpPr>
            <a:spLocks noChangeArrowheads="1"/>
          </p:cNvSpPr>
          <p:nvPr/>
        </p:nvSpPr>
        <p:spPr bwMode="auto">
          <a:xfrm>
            <a:off x="5462588" y="5943600"/>
            <a:ext cx="314801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500" b="0" i="1">
                <a:solidFill>
                  <a:schemeClr val="accent2"/>
                </a:solidFill>
                <a:latin typeface="Times New Roman" pitchFamily="-110" charset="0"/>
              </a:rPr>
              <a:t>Solutions for Bidirectional Constraints</a:t>
            </a:r>
          </a:p>
        </p:txBody>
      </p:sp>
    </p:spTree>
    <p:extLst>
      <p:ext uri="{BB962C8B-B14F-4D97-AF65-F5344CB8AC3E}">
        <p14:creationId xmlns:p14="http://schemas.microsoft.com/office/powerpoint/2010/main" val="3877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83" grpId="0" animBg="1"/>
      <p:bldP spid="517484" grpId="0" animBg="1"/>
      <p:bldP spid="517485" grpId="0" animBg="1"/>
      <p:bldP spid="517486" grpId="0" animBg="1"/>
      <p:bldP spid="517487" grpId="0" animBg="1"/>
      <p:bldP spid="51748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1D4358ED-863C-4472-8016-F4F01C1D0FC4}" type="slidenum">
              <a:rPr lang="en-US" sz="1400" b="0">
                <a:solidFill>
                  <a:srgbClr val="6B6B6B"/>
                </a:solidFill>
              </a:rPr>
              <a:pPr eaLnBrk="1" hangingPunct="1"/>
              <a:t>29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Conditional Constraints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eaLnBrk="1" hangingPunct="1"/>
            <a:r>
              <a:rPr lang="en-US" sz="2100" smtClean="0"/>
              <a:t>Conditional constraint operators</a:t>
            </a:r>
          </a:p>
          <a:p>
            <a:pPr lvl="1" eaLnBrk="1" hangingPunct="1"/>
            <a:r>
              <a:rPr lang="en-US" sz="1700" smtClean="0"/>
              <a:t>Constraint provide two constructs for declaring conditional relations</a:t>
            </a:r>
          </a:p>
          <a:p>
            <a:pPr lvl="2" eaLnBrk="1" hangingPunct="1"/>
            <a:r>
              <a:rPr lang="en-US" sz="1500" smtClean="0"/>
              <a:t>Implication operator -&gt;</a:t>
            </a:r>
          </a:p>
          <a:p>
            <a:pPr lvl="2" eaLnBrk="1" hangingPunct="1"/>
            <a:r>
              <a:rPr lang="en-US" sz="1500" smtClean="0">
                <a:latin typeface="Courier New" pitchFamily="-110" charset="0"/>
              </a:rPr>
              <a:t>if…else</a:t>
            </a:r>
            <a:endParaRPr lang="en-US" sz="1500" smtClean="0"/>
          </a:p>
          <a:p>
            <a:pPr lvl="1" eaLnBrk="1" hangingPunct="1"/>
            <a:endParaRPr lang="en-US" sz="1700" smtClean="0"/>
          </a:p>
          <a:p>
            <a:pPr lvl="4" eaLnBrk="1" hangingPunct="1"/>
            <a:endParaRPr lang="en-US" sz="1100" smtClean="0"/>
          </a:p>
          <a:p>
            <a:pPr lvl="1" eaLnBrk="1" hangingPunct="1"/>
            <a:endParaRPr lang="en-US" sz="1700" smtClean="0"/>
          </a:p>
          <a:p>
            <a:pPr lvl="2" eaLnBrk="1" hangingPunct="1"/>
            <a:endParaRPr lang="en-US" sz="1500" smtClean="0"/>
          </a:p>
          <a:p>
            <a:pPr lvl="2" eaLnBrk="1" hangingPunct="1">
              <a:buFont typeface="Wingdings 3" pitchFamily="-110" charset="2"/>
              <a:buNone/>
            </a:pPr>
            <a:endParaRPr lang="en-US" sz="1500" smtClean="0"/>
          </a:p>
        </p:txBody>
      </p:sp>
      <p:sp>
        <p:nvSpPr>
          <p:cNvPr id="57349" name="Text Box 4"/>
          <p:cNvSpPr txBox="1">
            <a:spLocks noChangeArrowheads="1"/>
          </p:cNvSpPr>
          <p:nvPr/>
        </p:nvSpPr>
        <p:spPr bwMode="auto">
          <a:xfrm>
            <a:off x="4953000" y="2971800"/>
            <a:ext cx="3581400" cy="958850"/>
          </a:xfrm>
          <a:prstGeom prst="rect">
            <a:avLst/>
          </a:prstGeom>
          <a:noFill/>
          <a:ln w="1587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l" eaLnBrk="1" hangingPunct="1"/>
            <a:r>
              <a:rPr lang="en-US" sz="1400" b="0">
                <a:latin typeface="Courier New" pitchFamily="-110" charset="0"/>
              </a:rPr>
              <a:t> 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mode == small -&gt; len&lt;10;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mode == large -&gt; len&gt;100</a:t>
            </a:r>
          </a:p>
          <a:p>
            <a:pPr algn="l" eaLnBrk="1" hangingPunct="1"/>
            <a:endParaRPr lang="en-US" sz="1400" b="0">
              <a:latin typeface="Courier New" pitchFamily="-110" charset="0"/>
            </a:endParaRPr>
          </a:p>
        </p:txBody>
      </p:sp>
      <p:sp>
        <p:nvSpPr>
          <p:cNvPr id="57350" name="Text Box 5"/>
          <p:cNvSpPr txBox="1">
            <a:spLocks noChangeArrowheads="1"/>
          </p:cNvSpPr>
          <p:nvPr/>
        </p:nvSpPr>
        <p:spPr bwMode="auto">
          <a:xfrm>
            <a:off x="4953000" y="4419600"/>
            <a:ext cx="3581400" cy="746125"/>
          </a:xfrm>
          <a:prstGeom prst="rect">
            <a:avLst/>
          </a:prstGeom>
          <a:noFill/>
          <a:ln w="1587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l" eaLnBrk="1" hangingPunct="1"/>
            <a:r>
              <a:rPr lang="en-US" sz="1400" b="0">
                <a:latin typeface="Courier New" pitchFamily="-110" charset="0"/>
              </a:rPr>
              <a:t> bit [3:0] a,b;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constraint c {(a==0)-&gt;(b==1);}</a:t>
            </a:r>
          </a:p>
          <a:p>
            <a:pPr algn="l" eaLnBrk="1" hangingPunct="1"/>
            <a:endParaRPr lang="en-US" sz="1400" b="0">
              <a:latin typeface="Courier New" pitchFamily="-110" charset="0"/>
            </a:endParaRPr>
          </a:p>
        </p:txBody>
      </p:sp>
      <p:sp>
        <p:nvSpPr>
          <p:cNvPr id="57351" name="Text Box 6"/>
          <p:cNvSpPr txBox="1">
            <a:spLocks noChangeArrowheads="1"/>
          </p:cNvSpPr>
          <p:nvPr/>
        </p:nvSpPr>
        <p:spPr bwMode="auto">
          <a:xfrm>
            <a:off x="457200" y="2895600"/>
            <a:ext cx="3581400" cy="958850"/>
          </a:xfrm>
          <a:prstGeom prst="rect">
            <a:avLst/>
          </a:prstGeom>
          <a:noFill/>
          <a:ln w="1587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l" eaLnBrk="1" hangingPunct="1"/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if</a:t>
            </a:r>
            <a:r>
              <a:rPr lang="en-US" sz="1400" b="0">
                <a:latin typeface="Courier New" pitchFamily="-110" charset="0"/>
              </a:rPr>
              <a:t>(mode==small)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  len&lt;10;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else</a:t>
            </a:r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if</a:t>
            </a:r>
            <a:r>
              <a:rPr lang="en-US" sz="1400" b="0">
                <a:latin typeface="Courier New" pitchFamily="-110" charset="0"/>
              </a:rPr>
              <a:t> (mode==large)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  len&gt;100;</a:t>
            </a:r>
          </a:p>
        </p:txBody>
      </p:sp>
      <p:sp>
        <p:nvSpPr>
          <p:cNvPr id="57352" name="Line 7"/>
          <p:cNvSpPr>
            <a:spLocks noChangeShapeType="1"/>
          </p:cNvSpPr>
          <p:nvPr/>
        </p:nvSpPr>
        <p:spPr bwMode="auto">
          <a:xfrm>
            <a:off x="4343400" y="3200400"/>
            <a:ext cx="457200" cy="0"/>
          </a:xfrm>
          <a:prstGeom prst="line">
            <a:avLst/>
          </a:prstGeom>
          <a:noFill/>
          <a:ln w="63500">
            <a:solidFill>
              <a:srgbClr val="0099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7353" name="Text Box 8"/>
          <p:cNvSpPr txBox="1">
            <a:spLocks noChangeArrowheads="1"/>
          </p:cNvSpPr>
          <p:nvPr/>
        </p:nvSpPr>
        <p:spPr bwMode="auto">
          <a:xfrm>
            <a:off x="457200" y="4419600"/>
            <a:ext cx="3581400" cy="746125"/>
          </a:xfrm>
          <a:prstGeom prst="rect">
            <a:avLst/>
          </a:prstGeom>
          <a:noFill/>
          <a:ln w="1587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l" eaLnBrk="1" hangingPunct="1"/>
            <a:r>
              <a:rPr lang="en-US" sz="1400" b="0">
                <a:latin typeface="Courier New" pitchFamily="-110" charset="0"/>
              </a:rPr>
              <a:t> bit [3:0] a,b;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if</a:t>
            </a:r>
            <a:r>
              <a:rPr lang="en-US" sz="1400" b="0">
                <a:latin typeface="Courier New" pitchFamily="-110" charset="0"/>
              </a:rPr>
              <a:t>(a==0)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   b==1;</a:t>
            </a:r>
          </a:p>
        </p:txBody>
      </p:sp>
      <p:sp>
        <p:nvSpPr>
          <p:cNvPr id="57354" name="Line 9"/>
          <p:cNvSpPr>
            <a:spLocks noChangeShapeType="1"/>
          </p:cNvSpPr>
          <p:nvPr/>
        </p:nvSpPr>
        <p:spPr bwMode="auto">
          <a:xfrm>
            <a:off x="4267200" y="4800600"/>
            <a:ext cx="457200" cy="0"/>
          </a:xfrm>
          <a:prstGeom prst="line">
            <a:avLst/>
          </a:prstGeom>
          <a:noFill/>
          <a:ln w="63500">
            <a:solidFill>
              <a:srgbClr val="0099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7355" name="Rectangle 10"/>
          <p:cNvSpPr>
            <a:spLocks noChangeArrowheads="1"/>
          </p:cNvSpPr>
          <p:nvPr/>
        </p:nvSpPr>
        <p:spPr bwMode="auto">
          <a:xfrm>
            <a:off x="1125538" y="3870325"/>
            <a:ext cx="221138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500" b="0" i="1">
                <a:solidFill>
                  <a:schemeClr val="accent2"/>
                </a:solidFill>
                <a:latin typeface="Times New Roman" pitchFamily="-110" charset="0"/>
              </a:rPr>
              <a:t>Example: if…else example</a:t>
            </a:r>
          </a:p>
        </p:txBody>
      </p:sp>
      <p:sp>
        <p:nvSpPr>
          <p:cNvPr id="57356" name="Rectangle 11"/>
          <p:cNvSpPr>
            <a:spLocks noChangeArrowheads="1"/>
          </p:cNvSpPr>
          <p:nvPr/>
        </p:nvSpPr>
        <p:spPr bwMode="auto">
          <a:xfrm>
            <a:off x="5005388" y="3886200"/>
            <a:ext cx="337661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500" b="0" i="1">
                <a:solidFill>
                  <a:schemeClr val="accent2"/>
                </a:solidFill>
                <a:latin typeface="Times New Roman" pitchFamily="-110" charset="0"/>
              </a:rPr>
              <a:t>Example: Equivalent implication example</a:t>
            </a:r>
          </a:p>
        </p:txBody>
      </p:sp>
      <p:sp>
        <p:nvSpPr>
          <p:cNvPr id="57357" name="Rectangle 12"/>
          <p:cNvSpPr>
            <a:spLocks noChangeArrowheads="1"/>
          </p:cNvSpPr>
          <p:nvPr/>
        </p:nvSpPr>
        <p:spPr bwMode="auto">
          <a:xfrm>
            <a:off x="990600" y="5181600"/>
            <a:ext cx="22113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500" b="0" i="1">
                <a:solidFill>
                  <a:schemeClr val="accent2"/>
                </a:solidFill>
                <a:latin typeface="Times New Roman" pitchFamily="-110" charset="0"/>
              </a:rPr>
              <a:t>Example: if…else example</a:t>
            </a:r>
          </a:p>
        </p:txBody>
      </p:sp>
      <p:sp>
        <p:nvSpPr>
          <p:cNvPr id="57358" name="Rectangle 13"/>
          <p:cNvSpPr>
            <a:spLocks noChangeArrowheads="1"/>
          </p:cNvSpPr>
          <p:nvPr/>
        </p:nvSpPr>
        <p:spPr bwMode="auto">
          <a:xfrm>
            <a:off x="5081588" y="5105400"/>
            <a:ext cx="337661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500" b="0" i="1">
                <a:solidFill>
                  <a:schemeClr val="accent2"/>
                </a:solidFill>
                <a:latin typeface="Times New Roman" pitchFamily="-110" charset="0"/>
              </a:rPr>
              <a:t>Example: Equivalent implication example</a:t>
            </a:r>
          </a:p>
        </p:txBody>
      </p:sp>
    </p:spTree>
    <p:extLst>
      <p:ext uri="{BB962C8B-B14F-4D97-AF65-F5344CB8AC3E}">
        <p14:creationId xmlns:p14="http://schemas.microsoft.com/office/powerpoint/2010/main" val="11023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Randomization is the process of making something </a:t>
            </a:r>
            <a:r>
              <a:rPr lang="en-US" dirty="0" smtClean="0"/>
              <a:t>random. </a:t>
            </a:r>
          </a:p>
          <a:p>
            <a:r>
              <a:rPr lang="en-US" dirty="0" err="1" smtClean="0"/>
              <a:t>SystemVerilog</a:t>
            </a:r>
            <a:r>
              <a:rPr lang="en-US" dirty="0" smtClean="0"/>
              <a:t> </a:t>
            </a:r>
            <a:r>
              <a:rPr lang="en-US" dirty="0"/>
              <a:t>randomization is the process of generating random values to a variable. </a:t>
            </a:r>
            <a:endParaRPr lang="en-US" dirty="0" smtClean="0"/>
          </a:p>
          <a:p>
            <a:r>
              <a:rPr lang="en-US" dirty="0" smtClean="0"/>
              <a:t>Verilog </a:t>
            </a:r>
            <a:r>
              <a:rPr lang="en-US" dirty="0"/>
              <a:t>has a $random method for generating the random integer </a:t>
            </a:r>
            <a:r>
              <a:rPr lang="en-US" dirty="0" smtClean="0"/>
              <a:t>values-this </a:t>
            </a:r>
            <a:r>
              <a:rPr lang="en-US" dirty="0"/>
              <a:t>is good for randomizing the variables alone, but it is hard to use in case of class object randomization</a:t>
            </a:r>
            <a:r>
              <a:rPr lang="en-US" dirty="0" smtClean="0"/>
              <a:t>.</a:t>
            </a:r>
          </a:p>
          <a:p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easy randomization of class properties, </a:t>
            </a:r>
            <a:r>
              <a:rPr lang="en-US" dirty="0" err="1"/>
              <a:t>SystemVerilog</a:t>
            </a:r>
            <a:r>
              <a:rPr lang="en-US" dirty="0"/>
              <a:t> provides </a:t>
            </a:r>
            <a:r>
              <a:rPr lang="en-US" dirty="0">
                <a:solidFill>
                  <a:srgbClr val="FF0000"/>
                </a:solidFill>
              </a:rPr>
              <a:t>rand</a:t>
            </a:r>
            <a:r>
              <a:rPr lang="en-US" dirty="0"/>
              <a:t> keyword and </a:t>
            </a:r>
            <a:r>
              <a:rPr lang="en-US" dirty="0">
                <a:solidFill>
                  <a:srgbClr val="FF0000"/>
                </a:solidFill>
              </a:rPr>
              <a:t>randomize() method.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270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C22E02CB-D576-4AB1-AA3E-0B4C08C621FB}" type="slidenum">
              <a:rPr lang="en-US" sz="1400" b="0">
                <a:solidFill>
                  <a:srgbClr val="6B6B6B"/>
                </a:solidFill>
              </a:rPr>
              <a:pPr eaLnBrk="1" hangingPunct="1"/>
              <a:t>30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Probabilities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eaLnBrk="1" hangingPunct="1"/>
            <a:r>
              <a:rPr lang="en-US" sz="2100" smtClean="0"/>
              <a:t>Unconstrained</a:t>
            </a:r>
          </a:p>
          <a:p>
            <a:pPr lvl="1" eaLnBrk="1" hangingPunct="1"/>
            <a:r>
              <a:rPr lang="en-US" sz="1700" smtClean="0"/>
              <a:t>Probability of distribution </a:t>
            </a:r>
          </a:p>
          <a:p>
            <a:pPr lvl="1" eaLnBrk="1" hangingPunct="1"/>
            <a:endParaRPr lang="en-US" sz="1700" smtClean="0"/>
          </a:p>
          <a:p>
            <a:pPr lvl="4" eaLnBrk="1" hangingPunct="1"/>
            <a:endParaRPr lang="en-US" sz="1100" smtClean="0"/>
          </a:p>
          <a:p>
            <a:pPr lvl="1" eaLnBrk="1" hangingPunct="1"/>
            <a:endParaRPr lang="en-US" sz="1700" smtClean="0"/>
          </a:p>
          <a:p>
            <a:pPr lvl="2" eaLnBrk="1" hangingPunct="1"/>
            <a:endParaRPr lang="en-US" sz="1500" smtClean="0"/>
          </a:p>
          <a:p>
            <a:pPr lvl="2" eaLnBrk="1" hangingPunct="1">
              <a:buFont typeface="Wingdings 3" pitchFamily="-110" charset="2"/>
              <a:buNone/>
            </a:pPr>
            <a:endParaRPr lang="en-US" sz="1500" smtClean="0"/>
          </a:p>
        </p:txBody>
      </p:sp>
      <p:sp>
        <p:nvSpPr>
          <p:cNvPr id="59397" name="Text Box 4"/>
          <p:cNvSpPr txBox="1">
            <a:spLocks noChangeArrowheads="1"/>
          </p:cNvSpPr>
          <p:nvPr/>
        </p:nvSpPr>
        <p:spPr bwMode="auto">
          <a:xfrm>
            <a:off x="533400" y="3124200"/>
            <a:ext cx="3352800" cy="958850"/>
          </a:xfrm>
          <a:prstGeom prst="rect">
            <a:avLst/>
          </a:prstGeom>
          <a:noFill/>
          <a:ln w="1587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l" eaLnBrk="1" hangingPunct="1"/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class</a:t>
            </a:r>
            <a:r>
              <a:rPr lang="en-US" sz="1400" b="0">
                <a:latin typeface="Courier New" pitchFamily="-110" charset="0"/>
              </a:rPr>
              <a:t> Unconstrained;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   </a:t>
            </a:r>
            <a:r>
              <a:rPr lang="en-US" sz="1400">
                <a:latin typeface="Courier New" pitchFamily="-110" charset="0"/>
              </a:rPr>
              <a:t>rand</a:t>
            </a:r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bit</a:t>
            </a:r>
            <a:r>
              <a:rPr lang="en-US" sz="1400" b="0">
                <a:latin typeface="Courier New" pitchFamily="-110" charset="0"/>
              </a:rPr>
              <a:t> x;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   </a:t>
            </a:r>
            <a:r>
              <a:rPr lang="en-US" sz="1400">
                <a:latin typeface="Courier New" pitchFamily="-110" charset="0"/>
              </a:rPr>
              <a:t>rand</a:t>
            </a:r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bit</a:t>
            </a:r>
            <a:r>
              <a:rPr lang="en-US" sz="1400" b="0">
                <a:latin typeface="Courier New" pitchFamily="-110" charset="0"/>
              </a:rPr>
              <a:t> [1:0] y;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endclass</a:t>
            </a:r>
            <a:endParaRPr lang="en-US" sz="1400" b="0">
              <a:latin typeface="Courier New" pitchFamily="-110" charset="0"/>
            </a:endParaRPr>
          </a:p>
        </p:txBody>
      </p:sp>
      <p:graphicFrame>
        <p:nvGraphicFramePr>
          <p:cNvPr id="521309" name="Group 93"/>
          <p:cNvGraphicFramePr>
            <a:graphicFrameLocks noGrp="1"/>
          </p:cNvGraphicFramePr>
          <p:nvPr/>
        </p:nvGraphicFramePr>
        <p:xfrm>
          <a:off x="4343400" y="2362200"/>
          <a:ext cx="4267200" cy="2880360"/>
        </p:xfrm>
        <a:graphic>
          <a:graphicData uri="http://schemas.openxmlformats.org/drawingml/2006/table">
            <a:tbl>
              <a:tblPr/>
              <a:tblGrid>
                <a:gridCol w="1233488"/>
                <a:gridCol w="946150"/>
                <a:gridCol w="815975"/>
                <a:gridCol w="1271587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Solution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 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 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Probability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1/8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1/8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1/8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1/8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1/8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F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1/8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G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1/8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1/8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9443" name="Rectangle 94"/>
          <p:cNvSpPr>
            <a:spLocks noChangeArrowheads="1"/>
          </p:cNvSpPr>
          <p:nvPr/>
        </p:nvSpPr>
        <p:spPr bwMode="auto">
          <a:xfrm>
            <a:off x="533400" y="4495800"/>
            <a:ext cx="365125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1600" b="0">
                <a:solidFill>
                  <a:srgbClr val="24842D"/>
                </a:solidFill>
              </a:rPr>
              <a:t>There are 8 possible solutions and because there are no constraints each has the same probability</a:t>
            </a:r>
          </a:p>
        </p:txBody>
      </p:sp>
      <p:sp>
        <p:nvSpPr>
          <p:cNvPr id="59444" name="Rectangle 95"/>
          <p:cNvSpPr>
            <a:spLocks noChangeArrowheads="1"/>
          </p:cNvSpPr>
          <p:nvPr/>
        </p:nvSpPr>
        <p:spPr bwMode="auto">
          <a:xfrm>
            <a:off x="76200" y="4114800"/>
            <a:ext cx="4292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500" b="0" i="1">
                <a:solidFill>
                  <a:schemeClr val="accent2"/>
                </a:solidFill>
                <a:latin typeface="Times New Roman" pitchFamily="-110" charset="0"/>
              </a:rPr>
              <a:t>Example: Class with unconstrained random variables</a:t>
            </a:r>
          </a:p>
        </p:txBody>
      </p:sp>
      <p:sp>
        <p:nvSpPr>
          <p:cNvPr id="59445" name="Rectangle 96"/>
          <p:cNvSpPr>
            <a:spLocks noChangeArrowheads="1"/>
          </p:cNvSpPr>
          <p:nvPr/>
        </p:nvSpPr>
        <p:spPr bwMode="auto">
          <a:xfrm>
            <a:off x="5187950" y="5257800"/>
            <a:ext cx="28035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500" b="0" i="1">
                <a:solidFill>
                  <a:schemeClr val="accent2"/>
                </a:solidFill>
                <a:latin typeface="Times New Roman" pitchFamily="-110" charset="0"/>
              </a:rPr>
              <a:t>Solutions for </a:t>
            </a:r>
            <a:r>
              <a:rPr lang="en-US" sz="1500" i="1">
                <a:solidFill>
                  <a:schemeClr val="accent2"/>
                </a:solidFill>
                <a:latin typeface="Times New Roman" pitchFamily="-110" charset="0"/>
              </a:rPr>
              <a:t>Unconstrained</a:t>
            </a:r>
            <a:r>
              <a:rPr lang="en-US" sz="1500" b="0" i="1">
                <a:solidFill>
                  <a:schemeClr val="accent2"/>
                </a:solidFill>
                <a:latin typeface="Times New Roman" pitchFamily="-110" charset="0"/>
              </a:rPr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5225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72FF8408-14A0-42BD-8D9E-5A0881453639}" type="slidenum">
              <a:rPr lang="en-US" sz="1400" b="0">
                <a:solidFill>
                  <a:srgbClr val="6B6B6B"/>
                </a:solidFill>
              </a:rPr>
              <a:pPr eaLnBrk="1" hangingPunct="1"/>
              <a:t>31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Probabilities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eaLnBrk="1" hangingPunct="1"/>
            <a:r>
              <a:rPr lang="en-US" sz="2100" smtClean="0"/>
              <a:t>Implication</a:t>
            </a:r>
          </a:p>
          <a:p>
            <a:pPr lvl="1" eaLnBrk="1" hangingPunct="1"/>
            <a:r>
              <a:rPr lang="en-US" sz="1700" smtClean="0"/>
              <a:t>Probability of distribution changes due to the implication operator</a:t>
            </a:r>
          </a:p>
          <a:p>
            <a:pPr lvl="1" eaLnBrk="1" hangingPunct="1"/>
            <a:r>
              <a:rPr lang="en-US" sz="1700" smtClean="0"/>
              <a:t>Implication is bidirectional</a:t>
            </a:r>
          </a:p>
          <a:p>
            <a:pPr lvl="1" eaLnBrk="1" hangingPunct="1"/>
            <a:endParaRPr lang="en-US" sz="1700" smtClean="0"/>
          </a:p>
          <a:p>
            <a:pPr lvl="4" eaLnBrk="1" hangingPunct="1"/>
            <a:endParaRPr lang="en-US" sz="1100" smtClean="0"/>
          </a:p>
          <a:p>
            <a:pPr lvl="1" eaLnBrk="1" hangingPunct="1"/>
            <a:endParaRPr lang="en-US" sz="1700" smtClean="0"/>
          </a:p>
          <a:p>
            <a:pPr lvl="2" eaLnBrk="1" hangingPunct="1"/>
            <a:endParaRPr lang="en-US" sz="1500" smtClean="0"/>
          </a:p>
          <a:p>
            <a:pPr lvl="2" eaLnBrk="1" hangingPunct="1">
              <a:buFont typeface="Wingdings 3" pitchFamily="-110" charset="2"/>
              <a:buNone/>
            </a:pPr>
            <a:endParaRPr lang="en-US" sz="1500" smtClean="0"/>
          </a:p>
        </p:txBody>
      </p:sp>
      <p:sp>
        <p:nvSpPr>
          <p:cNvPr id="61445" name="Text Box 4"/>
          <p:cNvSpPr txBox="1">
            <a:spLocks noChangeArrowheads="1"/>
          </p:cNvSpPr>
          <p:nvPr/>
        </p:nvSpPr>
        <p:spPr bwMode="auto">
          <a:xfrm>
            <a:off x="457200" y="2743200"/>
            <a:ext cx="3962400" cy="1597025"/>
          </a:xfrm>
          <a:prstGeom prst="rect">
            <a:avLst/>
          </a:prstGeom>
          <a:noFill/>
          <a:ln w="1587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l" eaLnBrk="1" hangingPunct="1"/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class</a:t>
            </a:r>
            <a:r>
              <a:rPr lang="en-US" sz="1400" b="0">
                <a:latin typeface="Courier New" pitchFamily="-110" charset="0"/>
              </a:rPr>
              <a:t> Imp1;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   </a:t>
            </a:r>
            <a:r>
              <a:rPr lang="en-US" sz="1400">
                <a:latin typeface="Courier New" pitchFamily="-110" charset="0"/>
              </a:rPr>
              <a:t>rand</a:t>
            </a:r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bit</a:t>
            </a:r>
            <a:r>
              <a:rPr lang="en-US" sz="1400" b="0">
                <a:latin typeface="Courier New" pitchFamily="-110" charset="0"/>
              </a:rPr>
              <a:t> x;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   </a:t>
            </a:r>
            <a:r>
              <a:rPr lang="en-US" sz="1400">
                <a:latin typeface="Courier New" pitchFamily="-110" charset="0"/>
              </a:rPr>
              <a:t>rand</a:t>
            </a:r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bit</a:t>
            </a:r>
            <a:r>
              <a:rPr lang="en-US" sz="1400" b="0">
                <a:latin typeface="Courier New" pitchFamily="-110" charset="0"/>
              </a:rPr>
              <a:t> [1:0] y;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   constraint c_xy {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		    (x==0)-&gt;y==0;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		   }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endclass</a:t>
            </a:r>
            <a:endParaRPr lang="en-US" sz="1400" b="0">
              <a:latin typeface="Courier New" pitchFamily="-110" charset="0"/>
            </a:endParaRPr>
          </a:p>
        </p:txBody>
      </p:sp>
      <p:graphicFrame>
        <p:nvGraphicFramePr>
          <p:cNvPr id="523349" name="Group 85"/>
          <p:cNvGraphicFramePr>
            <a:graphicFrameLocks noGrp="1"/>
          </p:cNvGraphicFramePr>
          <p:nvPr/>
        </p:nvGraphicFramePr>
        <p:xfrm>
          <a:off x="4648200" y="2743200"/>
          <a:ext cx="3962400" cy="2880360"/>
        </p:xfrm>
        <a:graphic>
          <a:graphicData uri="http://schemas.openxmlformats.org/drawingml/2006/table">
            <a:tbl>
              <a:tblPr/>
              <a:tblGrid>
                <a:gridCol w="1146175"/>
                <a:gridCol w="877888"/>
                <a:gridCol w="757237"/>
                <a:gridCol w="1181100"/>
              </a:tblGrid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Solution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AA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 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AA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 y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AA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Probability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AA00"/>
                    </a:solidFill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1/2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1/8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F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1/8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G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1/8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1/8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491" name="Rectangle 82"/>
          <p:cNvSpPr>
            <a:spLocks noChangeArrowheads="1"/>
          </p:cNvSpPr>
          <p:nvPr/>
        </p:nvSpPr>
        <p:spPr bwMode="auto">
          <a:xfrm>
            <a:off x="609600" y="5105400"/>
            <a:ext cx="38100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1600" b="0">
                <a:solidFill>
                  <a:srgbClr val="24842D"/>
                </a:solidFill>
              </a:rPr>
              <a:t>Value of y depends on x. When x is 0, y is 0. Hence for x=0, y cannot have any other value and hence the probability of x=0 and y!=0 is 0</a:t>
            </a:r>
          </a:p>
        </p:txBody>
      </p:sp>
      <p:sp>
        <p:nvSpPr>
          <p:cNvPr id="61492" name="Rectangle 84"/>
          <p:cNvSpPr>
            <a:spLocks noChangeArrowheads="1"/>
          </p:cNvSpPr>
          <p:nvPr/>
        </p:nvSpPr>
        <p:spPr bwMode="auto">
          <a:xfrm>
            <a:off x="941388" y="4327525"/>
            <a:ext cx="267176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500" b="0" i="1">
                <a:solidFill>
                  <a:schemeClr val="accent2"/>
                </a:solidFill>
                <a:latin typeface="Times New Roman" pitchFamily="-110" charset="0"/>
              </a:rPr>
              <a:t>Example: Class with implication</a:t>
            </a:r>
          </a:p>
        </p:txBody>
      </p:sp>
      <p:sp>
        <p:nvSpPr>
          <p:cNvPr id="61493" name="Rectangle 86"/>
          <p:cNvSpPr>
            <a:spLocks noChangeArrowheads="1"/>
          </p:cNvSpPr>
          <p:nvPr/>
        </p:nvSpPr>
        <p:spPr bwMode="auto">
          <a:xfrm>
            <a:off x="5564188" y="5546725"/>
            <a:ext cx="20510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500" b="0" i="1">
                <a:solidFill>
                  <a:schemeClr val="accent2"/>
                </a:solidFill>
                <a:latin typeface="Times New Roman" pitchFamily="-110" charset="0"/>
              </a:rPr>
              <a:t>Solutions for </a:t>
            </a:r>
            <a:r>
              <a:rPr lang="en-US" sz="1500" i="1">
                <a:solidFill>
                  <a:schemeClr val="accent2"/>
                </a:solidFill>
                <a:latin typeface="Times New Roman" pitchFamily="-110" charset="0"/>
              </a:rPr>
              <a:t>Imp1</a:t>
            </a:r>
            <a:r>
              <a:rPr lang="en-US" sz="1500" b="0" i="1">
                <a:solidFill>
                  <a:schemeClr val="accent2"/>
                </a:solidFill>
                <a:latin typeface="Times New Roman" pitchFamily="-110" charset="0"/>
              </a:rPr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154782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E9817EC5-696E-4E03-8550-5CCDD159F8E4}" type="slidenum">
              <a:rPr lang="en-US" sz="1400" b="0">
                <a:solidFill>
                  <a:srgbClr val="6B6B6B"/>
                </a:solidFill>
              </a:rPr>
              <a:pPr eaLnBrk="1" hangingPunct="1"/>
              <a:t>32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Probabilities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eaLnBrk="1" hangingPunct="1"/>
            <a:r>
              <a:rPr lang="en-US" sz="2100" smtClean="0"/>
              <a:t>Implication and bidirectional constraints</a:t>
            </a:r>
          </a:p>
          <a:p>
            <a:pPr lvl="1" eaLnBrk="1" hangingPunct="1"/>
            <a:r>
              <a:rPr lang="en-US" sz="1700" smtClean="0"/>
              <a:t>Probability of distribution changes due to an addition constraint</a:t>
            </a:r>
          </a:p>
          <a:p>
            <a:pPr lvl="1" eaLnBrk="1" hangingPunct="1">
              <a:buFont typeface="Wingdings" pitchFamily="-110" charset="2"/>
              <a:buNone/>
            </a:pPr>
            <a:endParaRPr lang="en-US" sz="1700" smtClean="0"/>
          </a:p>
          <a:p>
            <a:pPr lvl="1" eaLnBrk="1" hangingPunct="1"/>
            <a:endParaRPr lang="en-US" sz="1700" smtClean="0"/>
          </a:p>
          <a:p>
            <a:pPr lvl="4" eaLnBrk="1" hangingPunct="1"/>
            <a:endParaRPr lang="en-US" sz="1100" smtClean="0"/>
          </a:p>
          <a:p>
            <a:pPr lvl="1" eaLnBrk="1" hangingPunct="1"/>
            <a:endParaRPr lang="en-US" sz="1700" smtClean="0"/>
          </a:p>
          <a:p>
            <a:pPr lvl="2" eaLnBrk="1" hangingPunct="1"/>
            <a:endParaRPr lang="en-US" sz="1500" smtClean="0"/>
          </a:p>
          <a:p>
            <a:pPr lvl="2" eaLnBrk="1" hangingPunct="1">
              <a:buFont typeface="Wingdings 3" pitchFamily="-110" charset="2"/>
              <a:buNone/>
            </a:pPr>
            <a:endParaRPr lang="en-US" sz="1500" smtClean="0"/>
          </a:p>
        </p:txBody>
      </p:sp>
      <p:sp>
        <p:nvSpPr>
          <p:cNvPr id="63493" name="Text Box 4"/>
          <p:cNvSpPr txBox="1">
            <a:spLocks noChangeArrowheads="1"/>
          </p:cNvSpPr>
          <p:nvPr/>
        </p:nvSpPr>
        <p:spPr bwMode="auto">
          <a:xfrm>
            <a:off x="457200" y="2057400"/>
            <a:ext cx="3962400" cy="1809750"/>
          </a:xfrm>
          <a:prstGeom prst="rect">
            <a:avLst/>
          </a:prstGeom>
          <a:noFill/>
          <a:ln w="1587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l" eaLnBrk="1" hangingPunct="1"/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class</a:t>
            </a:r>
            <a:r>
              <a:rPr lang="en-US" sz="1400" b="0">
                <a:latin typeface="Courier New" pitchFamily="-110" charset="0"/>
              </a:rPr>
              <a:t> Imp_Bid;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   </a:t>
            </a:r>
            <a:r>
              <a:rPr lang="en-US" sz="1400">
                <a:latin typeface="Courier New" pitchFamily="-110" charset="0"/>
              </a:rPr>
              <a:t>rand</a:t>
            </a:r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bit</a:t>
            </a:r>
            <a:r>
              <a:rPr lang="en-US" sz="1400" b="0">
                <a:latin typeface="Courier New" pitchFamily="-110" charset="0"/>
              </a:rPr>
              <a:t> x;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   </a:t>
            </a:r>
            <a:r>
              <a:rPr lang="en-US" sz="1400">
                <a:latin typeface="Courier New" pitchFamily="-110" charset="0"/>
              </a:rPr>
              <a:t>rand</a:t>
            </a:r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bit</a:t>
            </a:r>
            <a:r>
              <a:rPr lang="en-US" sz="1400" b="0">
                <a:latin typeface="Courier New" pitchFamily="-110" charset="0"/>
              </a:rPr>
              <a:t> [1:0] y;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   constraint c_xy {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		     y&gt;0;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		    (x==0)-&gt;y==0;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		   }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endclass</a:t>
            </a:r>
            <a:endParaRPr lang="en-US" sz="1400" b="0">
              <a:latin typeface="Courier New" pitchFamily="-110" charset="0"/>
            </a:endParaRPr>
          </a:p>
        </p:txBody>
      </p:sp>
      <p:graphicFrame>
        <p:nvGraphicFramePr>
          <p:cNvPr id="525396" name="Group 84"/>
          <p:cNvGraphicFramePr>
            <a:graphicFrameLocks noGrp="1"/>
          </p:cNvGraphicFramePr>
          <p:nvPr/>
        </p:nvGraphicFramePr>
        <p:xfrm>
          <a:off x="4724400" y="2071688"/>
          <a:ext cx="3962400" cy="2880360"/>
        </p:xfrm>
        <a:graphic>
          <a:graphicData uri="http://schemas.openxmlformats.org/drawingml/2006/table">
            <a:tbl>
              <a:tblPr/>
              <a:tblGrid>
                <a:gridCol w="1146175"/>
                <a:gridCol w="879475"/>
                <a:gridCol w="755650"/>
                <a:gridCol w="1181100"/>
              </a:tblGrid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Solution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39C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 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39C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 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39C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Probability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39CA3"/>
                    </a:solidFill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F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1/3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G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1/3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1/3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539" name="Rectangle 81"/>
          <p:cNvSpPr>
            <a:spLocks noChangeArrowheads="1"/>
          </p:cNvSpPr>
          <p:nvPr/>
        </p:nvSpPr>
        <p:spPr bwMode="auto">
          <a:xfrm>
            <a:off x="609600" y="4800600"/>
            <a:ext cx="358140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1600" b="0">
                <a:solidFill>
                  <a:srgbClr val="24842D"/>
                </a:solidFill>
              </a:rPr>
              <a:t>When x is 0, y is 0 but when y is 0 there is no constraint on x. Since implication is bidirectional, if y was forced to a non zero value, x would have to be 1. Hence x can never be 0.</a:t>
            </a:r>
          </a:p>
        </p:txBody>
      </p:sp>
      <p:sp>
        <p:nvSpPr>
          <p:cNvPr id="63540" name="Rectangle 83"/>
          <p:cNvSpPr>
            <a:spLocks noChangeArrowheads="1"/>
          </p:cNvSpPr>
          <p:nvPr/>
        </p:nvSpPr>
        <p:spPr bwMode="auto">
          <a:xfrm>
            <a:off x="369888" y="3870325"/>
            <a:ext cx="382428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500" b="0" i="1">
                <a:solidFill>
                  <a:schemeClr val="accent2"/>
                </a:solidFill>
                <a:latin typeface="Times New Roman" pitchFamily="-110" charset="0"/>
              </a:rPr>
              <a:t>Example: Class with implication and constraint</a:t>
            </a:r>
          </a:p>
        </p:txBody>
      </p:sp>
      <p:sp>
        <p:nvSpPr>
          <p:cNvPr id="63541" name="Rectangle 85"/>
          <p:cNvSpPr>
            <a:spLocks noChangeArrowheads="1"/>
          </p:cNvSpPr>
          <p:nvPr/>
        </p:nvSpPr>
        <p:spPr bwMode="auto">
          <a:xfrm>
            <a:off x="5427663" y="4860925"/>
            <a:ext cx="232568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500" b="0" i="1">
                <a:solidFill>
                  <a:schemeClr val="accent2"/>
                </a:solidFill>
                <a:latin typeface="Times New Roman" pitchFamily="-110" charset="0"/>
              </a:rPr>
              <a:t>Solutions for </a:t>
            </a:r>
            <a:r>
              <a:rPr lang="en-US" sz="1500" i="1">
                <a:solidFill>
                  <a:schemeClr val="accent2"/>
                </a:solidFill>
                <a:latin typeface="Times New Roman" pitchFamily="-110" charset="0"/>
              </a:rPr>
              <a:t>Imp_Bid</a:t>
            </a:r>
            <a:r>
              <a:rPr lang="en-US" sz="1500" b="0" i="1">
                <a:solidFill>
                  <a:schemeClr val="accent2"/>
                </a:solidFill>
                <a:latin typeface="Times New Roman" pitchFamily="-110" charset="0"/>
              </a:rPr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83627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35C00289-5FEF-45D5-B653-D96EFBE59464}" type="slidenum">
              <a:rPr lang="en-US" sz="1400" b="0">
                <a:solidFill>
                  <a:srgbClr val="6B6B6B"/>
                </a:solidFill>
              </a:rPr>
              <a:pPr eaLnBrk="1" hangingPunct="1"/>
              <a:t>33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Probabilities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eaLnBrk="1" hangingPunct="1"/>
            <a:r>
              <a:rPr lang="en-US" sz="2100" smtClean="0">
                <a:latin typeface="Courier New" pitchFamily="-110" charset="0"/>
              </a:rPr>
              <a:t>Solve…before</a:t>
            </a:r>
          </a:p>
          <a:p>
            <a:pPr lvl="1" eaLnBrk="1" hangingPunct="1"/>
            <a:r>
              <a:rPr lang="en-US" sz="1700" smtClean="0"/>
              <a:t>Solve…before does not change the solution space but changes the probability of the results </a:t>
            </a:r>
          </a:p>
          <a:p>
            <a:pPr lvl="1" eaLnBrk="1" hangingPunct="1"/>
            <a:endParaRPr lang="en-US" sz="1700" smtClean="0"/>
          </a:p>
          <a:p>
            <a:pPr lvl="4" eaLnBrk="1" hangingPunct="1"/>
            <a:endParaRPr lang="en-US" sz="1100" smtClean="0"/>
          </a:p>
          <a:p>
            <a:pPr lvl="1" eaLnBrk="1" hangingPunct="1"/>
            <a:endParaRPr lang="en-US" sz="1700" smtClean="0"/>
          </a:p>
          <a:p>
            <a:pPr lvl="2" eaLnBrk="1" hangingPunct="1"/>
            <a:endParaRPr lang="en-US" sz="1500" smtClean="0"/>
          </a:p>
          <a:p>
            <a:pPr lvl="2" eaLnBrk="1" hangingPunct="1">
              <a:buFont typeface="Wingdings 3" pitchFamily="-110" charset="2"/>
              <a:buNone/>
            </a:pPr>
            <a:endParaRPr lang="en-US" sz="1500" smtClean="0"/>
          </a:p>
        </p:txBody>
      </p:sp>
      <p:sp>
        <p:nvSpPr>
          <p:cNvPr id="65541" name="Text Box 4"/>
          <p:cNvSpPr txBox="1">
            <a:spLocks noChangeArrowheads="1"/>
          </p:cNvSpPr>
          <p:nvPr/>
        </p:nvSpPr>
        <p:spPr bwMode="auto">
          <a:xfrm>
            <a:off x="2514600" y="2743200"/>
            <a:ext cx="4419600" cy="1809750"/>
          </a:xfrm>
          <a:prstGeom prst="rect">
            <a:avLst/>
          </a:prstGeom>
          <a:noFill/>
          <a:ln w="1587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l" eaLnBrk="1" hangingPunct="1"/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class</a:t>
            </a:r>
            <a:r>
              <a:rPr lang="en-US" sz="1400" b="0">
                <a:latin typeface="Courier New" pitchFamily="-110" charset="0"/>
              </a:rPr>
              <a:t> SolveBefore;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   </a:t>
            </a:r>
            <a:r>
              <a:rPr lang="en-US" sz="1400">
                <a:latin typeface="Courier New" pitchFamily="-110" charset="0"/>
              </a:rPr>
              <a:t>rand</a:t>
            </a:r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bit</a:t>
            </a:r>
            <a:r>
              <a:rPr lang="en-US" sz="1400" b="0">
                <a:latin typeface="Courier New" pitchFamily="-110" charset="0"/>
              </a:rPr>
              <a:t> x;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   </a:t>
            </a:r>
            <a:r>
              <a:rPr lang="en-US" sz="1400">
                <a:latin typeface="Courier New" pitchFamily="-110" charset="0"/>
              </a:rPr>
              <a:t>rand</a:t>
            </a:r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bit</a:t>
            </a:r>
            <a:r>
              <a:rPr lang="en-US" sz="1400" b="0">
                <a:latin typeface="Courier New" pitchFamily="-110" charset="0"/>
              </a:rPr>
              <a:t> [1:0] y;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   constraint c_xy {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		    (x==0)-&gt;y==0;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		    solve y before x;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		   }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endclass</a:t>
            </a:r>
            <a:endParaRPr lang="en-US" sz="1400" b="0">
              <a:latin typeface="Courier New" pitchFamily="-110" charset="0"/>
            </a:endParaRPr>
          </a:p>
        </p:txBody>
      </p:sp>
      <p:sp>
        <p:nvSpPr>
          <p:cNvPr id="65542" name="Rectangle 80"/>
          <p:cNvSpPr>
            <a:spLocks noChangeArrowheads="1"/>
          </p:cNvSpPr>
          <p:nvPr/>
        </p:nvSpPr>
        <p:spPr bwMode="auto">
          <a:xfrm>
            <a:off x="2586038" y="4568825"/>
            <a:ext cx="442436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500" b="0" i="1">
                <a:solidFill>
                  <a:schemeClr val="accent2"/>
                </a:solidFill>
                <a:latin typeface="Times New Roman" pitchFamily="-110" charset="0"/>
              </a:rPr>
              <a:t>Example: Class with implication and </a:t>
            </a:r>
            <a:r>
              <a:rPr lang="en-US" sz="1500" b="0">
                <a:solidFill>
                  <a:schemeClr val="accent2"/>
                </a:solidFill>
                <a:latin typeface="Courier New" pitchFamily="-110" charset="0"/>
              </a:rPr>
              <a:t>solve…before</a:t>
            </a:r>
          </a:p>
        </p:txBody>
      </p:sp>
    </p:spTree>
    <p:extLst>
      <p:ext uri="{BB962C8B-B14F-4D97-AF65-F5344CB8AC3E}">
        <p14:creationId xmlns:p14="http://schemas.microsoft.com/office/powerpoint/2010/main" val="168405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0081751C-66EF-45A4-BD06-01181BAA8408}" type="slidenum">
              <a:rPr lang="en-US" sz="1400" b="0">
                <a:solidFill>
                  <a:srgbClr val="6B6B6B"/>
                </a:solidFill>
              </a:rPr>
              <a:pPr eaLnBrk="1" hangingPunct="1"/>
              <a:t>34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564388" name="Rectangle 164"/>
          <p:cNvSpPr>
            <a:spLocks noChangeArrowheads="1"/>
          </p:cNvSpPr>
          <p:nvPr/>
        </p:nvSpPr>
        <p:spPr bwMode="auto">
          <a:xfrm>
            <a:off x="5334000" y="5791200"/>
            <a:ext cx="533400" cy="533400"/>
          </a:xfrm>
          <a:prstGeom prst="rect">
            <a:avLst/>
          </a:prstGeom>
          <a:solidFill>
            <a:srgbClr val="E6A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387" name="Rectangle 163"/>
          <p:cNvSpPr>
            <a:spLocks noChangeArrowheads="1"/>
          </p:cNvSpPr>
          <p:nvPr/>
        </p:nvSpPr>
        <p:spPr bwMode="auto">
          <a:xfrm>
            <a:off x="5334000" y="5181600"/>
            <a:ext cx="533400" cy="533400"/>
          </a:xfrm>
          <a:prstGeom prst="rect">
            <a:avLst/>
          </a:prstGeom>
          <a:solidFill>
            <a:srgbClr val="E6A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386" name="Rectangle 162"/>
          <p:cNvSpPr>
            <a:spLocks noChangeArrowheads="1"/>
          </p:cNvSpPr>
          <p:nvPr/>
        </p:nvSpPr>
        <p:spPr bwMode="auto">
          <a:xfrm>
            <a:off x="5334000" y="4572000"/>
            <a:ext cx="533400" cy="533400"/>
          </a:xfrm>
          <a:prstGeom prst="rect">
            <a:avLst/>
          </a:prstGeom>
          <a:solidFill>
            <a:srgbClr val="E6A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Probabilities</a:t>
            </a:r>
          </a:p>
        </p:txBody>
      </p:sp>
      <p:sp>
        <p:nvSpPr>
          <p:cNvPr id="67591" name="Text Box 4"/>
          <p:cNvSpPr txBox="1">
            <a:spLocks noChangeArrowheads="1"/>
          </p:cNvSpPr>
          <p:nvPr/>
        </p:nvSpPr>
        <p:spPr bwMode="auto">
          <a:xfrm>
            <a:off x="1219200" y="1143000"/>
            <a:ext cx="5715000" cy="1809750"/>
          </a:xfrm>
          <a:prstGeom prst="rect">
            <a:avLst/>
          </a:prstGeom>
          <a:noFill/>
          <a:ln w="1587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l" eaLnBrk="1" hangingPunct="1"/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class</a:t>
            </a:r>
            <a:r>
              <a:rPr lang="en-US" sz="1400" b="0">
                <a:latin typeface="Courier New" pitchFamily="-110" charset="0"/>
              </a:rPr>
              <a:t> SolveBefore;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   </a:t>
            </a:r>
            <a:r>
              <a:rPr lang="en-US" sz="1400">
                <a:latin typeface="Courier New" pitchFamily="-110" charset="0"/>
              </a:rPr>
              <a:t>rand</a:t>
            </a:r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bit</a:t>
            </a:r>
            <a:r>
              <a:rPr lang="en-US" sz="1400" b="0">
                <a:latin typeface="Courier New" pitchFamily="-110" charset="0"/>
              </a:rPr>
              <a:t> x;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   </a:t>
            </a:r>
            <a:r>
              <a:rPr lang="en-US" sz="1400">
                <a:latin typeface="Courier New" pitchFamily="-110" charset="0"/>
              </a:rPr>
              <a:t>rand</a:t>
            </a:r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bit</a:t>
            </a:r>
            <a:r>
              <a:rPr lang="en-US" sz="1400" b="0">
                <a:latin typeface="Courier New" pitchFamily="-110" charset="0"/>
              </a:rPr>
              <a:t> [1:0] y;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   constraint c_xy {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		    (x==0)-&gt;y==0;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		    solve y before x;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		   }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endclass</a:t>
            </a:r>
            <a:endParaRPr lang="en-US" sz="1400" b="0">
              <a:latin typeface="Courier New" pitchFamily="-110" charset="0"/>
            </a:endParaRPr>
          </a:p>
        </p:txBody>
      </p:sp>
      <p:graphicFrame>
        <p:nvGraphicFramePr>
          <p:cNvPr id="564353" name="Group 129"/>
          <p:cNvGraphicFramePr>
            <a:graphicFrameLocks noGrp="1"/>
          </p:cNvGraphicFramePr>
          <p:nvPr/>
        </p:nvGraphicFramePr>
        <p:xfrm>
          <a:off x="1752600" y="3352800"/>
          <a:ext cx="6705600" cy="2999232"/>
        </p:xfrm>
        <a:graphic>
          <a:graphicData uri="http://schemas.openxmlformats.org/drawingml/2006/table">
            <a:tbl>
              <a:tblPr/>
              <a:tblGrid>
                <a:gridCol w="1304925"/>
                <a:gridCol w="1006475"/>
                <a:gridCol w="812800"/>
                <a:gridCol w="1447800"/>
                <a:gridCol w="1066800"/>
                <a:gridCol w="1066800"/>
              </a:tblGrid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Solution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964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 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964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 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964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Unconstrained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Probability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964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Solution Possibility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964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Probability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964D2"/>
                    </a:solidFill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1/8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 pitchFamily="-110" charset="0"/>
                        <a:ea typeface="ＭＳ Ｐゴシック" pitchFamily="-110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1/8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1/8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 pitchFamily="-110" charset="0"/>
                        <a:ea typeface="ＭＳ Ｐゴシック" pitchFamily="-110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1/8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1/8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 pitchFamily="-110" charset="0"/>
                        <a:ea typeface="ＭＳ Ｐゴシック" pitchFamily="-110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1/8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 pitchFamily="-110" charset="0"/>
                        <a:ea typeface="ＭＳ Ｐゴシック" pitchFamily="-110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1/4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1/8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 pitchFamily="-110" charset="0"/>
                        <a:ea typeface="ＭＳ Ｐゴシック" pitchFamily="-110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F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1/8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 pitchFamily="-110" charset="0"/>
                        <a:ea typeface="ＭＳ Ｐゴシック" pitchFamily="-110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1/4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G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1/8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 pitchFamily="-110" charset="0"/>
                        <a:ea typeface="ＭＳ Ｐゴシック" pitchFamily="-110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1/8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 pitchFamily="-110" charset="0"/>
                        <a:ea typeface="ＭＳ Ｐゴシック" pitchFamily="-110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1/4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655" name="Rectangle 76"/>
          <p:cNvSpPr>
            <a:spLocks noChangeArrowheads="1"/>
          </p:cNvSpPr>
          <p:nvPr/>
        </p:nvSpPr>
        <p:spPr bwMode="auto">
          <a:xfrm>
            <a:off x="2052638" y="2971800"/>
            <a:ext cx="442436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500" b="0" i="1">
                <a:solidFill>
                  <a:schemeClr val="accent2"/>
                </a:solidFill>
                <a:latin typeface="Times New Roman" pitchFamily="-110" charset="0"/>
              </a:rPr>
              <a:t>Example: Class with implication and </a:t>
            </a:r>
            <a:r>
              <a:rPr lang="en-US" sz="1500" b="0">
                <a:solidFill>
                  <a:schemeClr val="accent2"/>
                </a:solidFill>
                <a:latin typeface="Courier New" pitchFamily="-110" charset="0"/>
              </a:rPr>
              <a:t>solve…before</a:t>
            </a:r>
          </a:p>
        </p:txBody>
      </p:sp>
      <p:sp>
        <p:nvSpPr>
          <p:cNvPr id="67656" name="Rectangle 77"/>
          <p:cNvSpPr>
            <a:spLocks noChangeArrowheads="1"/>
          </p:cNvSpPr>
          <p:nvPr/>
        </p:nvSpPr>
        <p:spPr bwMode="auto">
          <a:xfrm>
            <a:off x="3009900" y="6232525"/>
            <a:ext cx="32385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500" b="0" i="1">
                <a:solidFill>
                  <a:schemeClr val="accent2"/>
                </a:solidFill>
                <a:latin typeface="Times New Roman" pitchFamily="-110" charset="0"/>
              </a:rPr>
              <a:t>Solutions for </a:t>
            </a:r>
            <a:r>
              <a:rPr lang="en-US" sz="1500" i="1">
                <a:solidFill>
                  <a:schemeClr val="accent2"/>
                </a:solidFill>
                <a:latin typeface="Times New Roman" pitchFamily="-110" charset="0"/>
              </a:rPr>
              <a:t>solve y before x</a:t>
            </a:r>
            <a:r>
              <a:rPr lang="en-US" sz="1500" b="0" i="1">
                <a:solidFill>
                  <a:schemeClr val="accent2"/>
                </a:solidFill>
                <a:latin typeface="Times New Roman" pitchFamily="-110" charset="0"/>
              </a:rPr>
              <a:t> constraint</a:t>
            </a:r>
          </a:p>
        </p:txBody>
      </p:sp>
      <p:sp>
        <p:nvSpPr>
          <p:cNvPr id="564336" name="Rectangle 112"/>
          <p:cNvSpPr>
            <a:spLocks noChangeArrowheads="1"/>
          </p:cNvSpPr>
          <p:nvPr/>
        </p:nvSpPr>
        <p:spPr bwMode="auto">
          <a:xfrm>
            <a:off x="5334000" y="3962400"/>
            <a:ext cx="6858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337" name="Rectangle 113"/>
          <p:cNvSpPr>
            <a:spLocks noChangeArrowheads="1"/>
          </p:cNvSpPr>
          <p:nvPr/>
        </p:nvSpPr>
        <p:spPr bwMode="auto">
          <a:xfrm>
            <a:off x="5334000" y="4191000"/>
            <a:ext cx="685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338" name="Rectangle 114"/>
          <p:cNvSpPr>
            <a:spLocks noChangeArrowheads="1"/>
          </p:cNvSpPr>
          <p:nvPr/>
        </p:nvSpPr>
        <p:spPr bwMode="auto">
          <a:xfrm>
            <a:off x="5257800" y="4495800"/>
            <a:ext cx="685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339" name="Rectangle 115"/>
          <p:cNvSpPr>
            <a:spLocks noChangeArrowheads="1"/>
          </p:cNvSpPr>
          <p:nvPr/>
        </p:nvSpPr>
        <p:spPr bwMode="auto">
          <a:xfrm>
            <a:off x="5257800" y="4800600"/>
            <a:ext cx="685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340" name="Rectangle 116"/>
          <p:cNvSpPr>
            <a:spLocks noChangeArrowheads="1"/>
          </p:cNvSpPr>
          <p:nvPr/>
        </p:nvSpPr>
        <p:spPr bwMode="auto">
          <a:xfrm>
            <a:off x="5257800" y="5105400"/>
            <a:ext cx="838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341" name="Rectangle 117"/>
          <p:cNvSpPr>
            <a:spLocks noChangeArrowheads="1"/>
          </p:cNvSpPr>
          <p:nvPr/>
        </p:nvSpPr>
        <p:spPr bwMode="auto">
          <a:xfrm>
            <a:off x="5105400" y="5410200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342" name="Rectangle 118"/>
          <p:cNvSpPr>
            <a:spLocks noChangeArrowheads="1"/>
          </p:cNvSpPr>
          <p:nvPr/>
        </p:nvSpPr>
        <p:spPr bwMode="auto">
          <a:xfrm>
            <a:off x="5257800" y="5791200"/>
            <a:ext cx="6858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343" name="Rectangle 119"/>
          <p:cNvSpPr>
            <a:spLocks noChangeArrowheads="1"/>
          </p:cNvSpPr>
          <p:nvPr/>
        </p:nvSpPr>
        <p:spPr bwMode="auto">
          <a:xfrm>
            <a:off x="5257800" y="6019800"/>
            <a:ext cx="685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32"/>
          <p:cNvGrpSpPr>
            <a:grpSpLocks/>
          </p:cNvGrpSpPr>
          <p:nvPr/>
        </p:nvGrpSpPr>
        <p:grpSpPr bwMode="auto">
          <a:xfrm>
            <a:off x="6705600" y="3962400"/>
            <a:ext cx="381000" cy="228600"/>
            <a:chOff x="384" y="3216"/>
            <a:chExt cx="288" cy="192"/>
          </a:xfrm>
        </p:grpSpPr>
        <p:sp>
          <p:nvSpPr>
            <p:cNvPr id="67695" name="Line 130"/>
            <p:cNvSpPr>
              <a:spLocks noChangeShapeType="1"/>
            </p:cNvSpPr>
            <p:nvPr/>
          </p:nvSpPr>
          <p:spPr bwMode="auto">
            <a:xfrm>
              <a:off x="384" y="3312"/>
              <a:ext cx="48" cy="96"/>
            </a:xfrm>
            <a:prstGeom prst="line">
              <a:avLst/>
            </a:prstGeom>
            <a:noFill/>
            <a:ln w="38100">
              <a:solidFill>
                <a:srgbClr val="24842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7696" name="Line 131"/>
            <p:cNvSpPr>
              <a:spLocks noChangeShapeType="1"/>
            </p:cNvSpPr>
            <p:nvPr/>
          </p:nvSpPr>
          <p:spPr bwMode="auto">
            <a:xfrm flipV="1">
              <a:off x="432" y="3216"/>
              <a:ext cx="240" cy="192"/>
            </a:xfrm>
            <a:prstGeom prst="line">
              <a:avLst/>
            </a:prstGeom>
            <a:noFill/>
            <a:ln w="38100">
              <a:solidFill>
                <a:srgbClr val="24842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" name="Group 135"/>
          <p:cNvGrpSpPr>
            <a:grpSpLocks/>
          </p:cNvGrpSpPr>
          <p:nvPr/>
        </p:nvGrpSpPr>
        <p:grpSpPr bwMode="auto">
          <a:xfrm>
            <a:off x="6781800" y="4648200"/>
            <a:ext cx="228600" cy="152400"/>
            <a:chOff x="192" y="3552"/>
            <a:chExt cx="144" cy="96"/>
          </a:xfrm>
        </p:grpSpPr>
        <p:sp>
          <p:nvSpPr>
            <p:cNvPr id="67693" name="Line 133"/>
            <p:cNvSpPr>
              <a:spLocks noChangeShapeType="1"/>
            </p:cNvSpPr>
            <p:nvPr/>
          </p:nvSpPr>
          <p:spPr bwMode="auto">
            <a:xfrm>
              <a:off x="192" y="3552"/>
              <a:ext cx="144" cy="96"/>
            </a:xfrm>
            <a:prstGeom prst="line">
              <a:avLst/>
            </a:prstGeom>
            <a:noFill/>
            <a:ln w="38100">
              <a:solidFill>
                <a:srgbClr val="D045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7694" name="Line 134"/>
            <p:cNvSpPr>
              <a:spLocks noChangeShapeType="1"/>
            </p:cNvSpPr>
            <p:nvPr/>
          </p:nvSpPr>
          <p:spPr bwMode="auto">
            <a:xfrm flipH="1">
              <a:off x="192" y="3552"/>
              <a:ext cx="144" cy="96"/>
            </a:xfrm>
            <a:prstGeom prst="line">
              <a:avLst/>
            </a:prstGeom>
            <a:noFill/>
            <a:ln w="38100">
              <a:solidFill>
                <a:srgbClr val="D045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136"/>
          <p:cNvGrpSpPr>
            <a:grpSpLocks/>
          </p:cNvGrpSpPr>
          <p:nvPr/>
        </p:nvGrpSpPr>
        <p:grpSpPr bwMode="auto">
          <a:xfrm>
            <a:off x="6705600" y="4267200"/>
            <a:ext cx="381000" cy="228600"/>
            <a:chOff x="384" y="3216"/>
            <a:chExt cx="288" cy="192"/>
          </a:xfrm>
        </p:grpSpPr>
        <p:sp>
          <p:nvSpPr>
            <p:cNvPr id="67691" name="Line 137"/>
            <p:cNvSpPr>
              <a:spLocks noChangeShapeType="1"/>
            </p:cNvSpPr>
            <p:nvPr/>
          </p:nvSpPr>
          <p:spPr bwMode="auto">
            <a:xfrm>
              <a:off x="384" y="3312"/>
              <a:ext cx="48" cy="96"/>
            </a:xfrm>
            <a:prstGeom prst="line">
              <a:avLst/>
            </a:prstGeom>
            <a:noFill/>
            <a:ln w="38100">
              <a:solidFill>
                <a:srgbClr val="24842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7692" name="Line 138"/>
            <p:cNvSpPr>
              <a:spLocks noChangeShapeType="1"/>
            </p:cNvSpPr>
            <p:nvPr/>
          </p:nvSpPr>
          <p:spPr bwMode="auto">
            <a:xfrm flipV="1">
              <a:off x="432" y="3216"/>
              <a:ext cx="240" cy="192"/>
            </a:xfrm>
            <a:prstGeom prst="line">
              <a:avLst/>
            </a:prstGeom>
            <a:noFill/>
            <a:ln w="38100">
              <a:solidFill>
                <a:srgbClr val="24842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" name="Group 139"/>
          <p:cNvGrpSpPr>
            <a:grpSpLocks/>
          </p:cNvGrpSpPr>
          <p:nvPr/>
        </p:nvGrpSpPr>
        <p:grpSpPr bwMode="auto">
          <a:xfrm>
            <a:off x="6705600" y="4876800"/>
            <a:ext cx="381000" cy="228600"/>
            <a:chOff x="384" y="3216"/>
            <a:chExt cx="288" cy="192"/>
          </a:xfrm>
        </p:grpSpPr>
        <p:sp>
          <p:nvSpPr>
            <p:cNvPr id="67689" name="Line 140"/>
            <p:cNvSpPr>
              <a:spLocks noChangeShapeType="1"/>
            </p:cNvSpPr>
            <p:nvPr/>
          </p:nvSpPr>
          <p:spPr bwMode="auto">
            <a:xfrm>
              <a:off x="384" y="3312"/>
              <a:ext cx="48" cy="96"/>
            </a:xfrm>
            <a:prstGeom prst="line">
              <a:avLst/>
            </a:prstGeom>
            <a:noFill/>
            <a:ln w="38100">
              <a:solidFill>
                <a:srgbClr val="24842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7690" name="Line 141"/>
            <p:cNvSpPr>
              <a:spLocks noChangeShapeType="1"/>
            </p:cNvSpPr>
            <p:nvPr/>
          </p:nvSpPr>
          <p:spPr bwMode="auto">
            <a:xfrm flipV="1">
              <a:off x="432" y="3216"/>
              <a:ext cx="240" cy="192"/>
            </a:xfrm>
            <a:prstGeom prst="line">
              <a:avLst/>
            </a:prstGeom>
            <a:noFill/>
            <a:ln w="38100">
              <a:solidFill>
                <a:srgbClr val="24842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" name="Group 142"/>
          <p:cNvGrpSpPr>
            <a:grpSpLocks/>
          </p:cNvGrpSpPr>
          <p:nvPr/>
        </p:nvGrpSpPr>
        <p:grpSpPr bwMode="auto">
          <a:xfrm>
            <a:off x="6705600" y="5486400"/>
            <a:ext cx="381000" cy="228600"/>
            <a:chOff x="384" y="3216"/>
            <a:chExt cx="288" cy="192"/>
          </a:xfrm>
        </p:grpSpPr>
        <p:sp>
          <p:nvSpPr>
            <p:cNvPr id="67687" name="Line 143"/>
            <p:cNvSpPr>
              <a:spLocks noChangeShapeType="1"/>
            </p:cNvSpPr>
            <p:nvPr/>
          </p:nvSpPr>
          <p:spPr bwMode="auto">
            <a:xfrm>
              <a:off x="384" y="3312"/>
              <a:ext cx="48" cy="96"/>
            </a:xfrm>
            <a:prstGeom prst="line">
              <a:avLst/>
            </a:prstGeom>
            <a:noFill/>
            <a:ln w="38100">
              <a:solidFill>
                <a:srgbClr val="24842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7688" name="Line 144"/>
            <p:cNvSpPr>
              <a:spLocks noChangeShapeType="1"/>
            </p:cNvSpPr>
            <p:nvPr/>
          </p:nvSpPr>
          <p:spPr bwMode="auto">
            <a:xfrm flipV="1">
              <a:off x="432" y="3216"/>
              <a:ext cx="240" cy="192"/>
            </a:xfrm>
            <a:prstGeom prst="line">
              <a:avLst/>
            </a:prstGeom>
            <a:noFill/>
            <a:ln w="38100">
              <a:solidFill>
                <a:srgbClr val="24842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" name="Group 145"/>
          <p:cNvGrpSpPr>
            <a:grpSpLocks/>
          </p:cNvGrpSpPr>
          <p:nvPr/>
        </p:nvGrpSpPr>
        <p:grpSpPr bwMode="auto">
          <a:xfrm>
            <a:off x="6705600" y="6096000"/>
            <a:ext cx="381000" cy="228600"/>
            <a:chOff x="384" y="3216"/>
            <a:chExt cx="288" cy="192"/>
          </a:xfrm>
        </p:grpSpPr>
        <p:sp>
          <p:nvSpPr>
            <p:cNvPr id="67685" name="Line 146"/>
            <p:cNvSpPr>
              <a:spLocks noChangeShapeType="1"/>
            </p:cNvSpPr>
            <p:nvPr/>
          </p:nvSpPr>
          <p:spPr bwMode="auto">
            <a:xfrm>
              <a:off x="384" y="3312"/>
              <a:ext cx="48" cy="96"/>
            </a:xfrm>
            <a:prstGeom prst="line">
              <a:avLst/>
            </a:prstGeom>
            <a:noFill/>
            <a:ln w="38100">
              <a:solidFill>
                <a:srgbClr val="24842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7686" name="Line 147"/>
            <p:cNvSpPr>
              <a:spLocks noChangeShapeType="1"/>
            </p:cNvSpPr>
            <p:nvPr/>
          </p:nvSpPr>
          <p:spPr bwMode="auto">
            <a:xfrm flipV="1">
              <a:off x="432" y="3216"/>
              <a:ext cx="240" cy="192"/>
            </a:xfrm>
            <a:prstGeom prst="line">
              <a:avLst/>
            </a:prstGeom>
            <a:noFill/>
            <a:ln w="38100">
              <a:solidFill>
                <a:srgbClr val="24842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8" name="Group 148"/>
          <p:cNvGrpSpPr>
            <a:grpSpLocks/>
          </p:cNvGrpSpPr>
          <p:nvPr/>
        </p:nvGrpSpPr>
        <p:grpSpPr bwMode="auto">
          <a:xfrm>
            <a:off x="6781800" y="5181600"/>
            <a:ext cx="228600" cy="152400"/>
            <a:chOff x="192" y="3552"/>
            <a:chExt cx="144" cy="96"/>
          </a:xfrm>
        </p:grpSpPr>
        <p:sp>
          <p:nvSpPr>
            <p:cNvPr id="67683" name="Line 149"/>
            <p:cNvSpPr>
              <a:spLocks noChangeShapeType="1"/>
            </p:cNvSpPr>
            <p:nvPr/>
          </p:nvSpPr>
          <p:spPr bwMode="auto">
            <a:xfrm>
              <a:off x="192" y="3552"/>
              <a:ext cx="144" cy="96"/>
            </a:xfrm>
            <a:prstGeom prst="line">
              <a:avLst/>
            </a:prstGeom>
            <a:noFill/>
            <a:ln w="38100">
              <a:solidFill>
                <a:srgbClr val="D045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7684" name="Line 150"/>
            <p:cNvSpPr>
              <a:spLocks noChangeShapeType="1"/>
            </p:cNvSpPr>
            <p:nvPr/>
          </p:nvSpPr>
          <p:spPr bwMode="auto">
            <a:xfrm flipH="1">
              <a:off x="192" y="3552"/>
              <a:ext cx="144" cy="96"/>
            </a:xfrm>
            <a:prstGeom prst="line">
              <a:avLst/>
            </a:prstGeom>
            <a:noFill/>
            <a:ln w="38100">
              <a:solidFill>
                <a:srgbClr val="D045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9" name="Group 151"/>
          <p:cNvGrpSpPr>
            <a:grpSpLocks/>
          </p:cNvGrpSpPr>
          <p:nvPr/>
        </p:nvGrpSpPr>
        <p:grpSpPr bwMode="auto">
          <a:xfrm>
            <a:off x="6781800" y="5791200"/>
            <a:ext cx="228600" cy="152400"/>
            <a:chOff x="192" y="3552"/>
            <a:chExt cx="144" cy="96"/>
          </a:xfrm>
        </p:grpSpPr>
        <p:sp>
          <p:nvSpPr>
            <p:cNvPr id="67681" name="Line 152"/>
            <p:cNvSpPr>
              <a:spLocks noChangeShapeType="1"/>
            </p:cNvSpPr>
            <p:nvPr/>
          </p:nvSpPr>
          <p:spPr bwMode="auto">
            <a:xfrm>
              <a:off x="192" y="3552"/>
              <a:ext cx="144" cy="96"/>
            </a:xfrm>
            <a:prstGeom prst="line">
              <a:avLst/>
            </a:prstGeom>
            <a:noFill/>
            <a:ln w="38100">
              <a:solidFill>
                <a:srgbClr val="D045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7682" name="Line 153"/>
            <p:cNvSpPr>
              <a:spLocks noChangeShapeType="1"/>
            </p:cNvSpPr>
            <p:nvPr/>
          </p:nvSpPr>
          <p:spPr bwMode="auto">
            <a:xfrm flipH="1">
              <a:off x="192" y="3552"/>
              <a:ext cx="144" cy="96"/>
            </a:xfrm>
            <a:prstGeom prst="line">
              <a:avLst/>
            </a:prstGeom>
            <a:noFill/>
            <a:ln w="38100">
              <a:solidFill>
                <a:srgbClr val="D045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64378" name="Rectangle 154"/>
          <p:cNvSpPr>
            <a:spLocks noChangeArrowheads="1"/>
          </p:cNvSpPr>
          <p:nvPr/>
        </p:nvSpPr>
        <p:spPr bwMode="auto">
          <a:xfrm>
            <a:off x="7620000" y="3962400"/>
            <a:ext cx="6858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379" name="Rectangle 155"/>
          <p:cNvSpPr>
            <a:spLocks noChangeArrowheads="1"/>
          </p:cNvSpPr>
          <p:nvPr/>
        </p:nvSpPr>
        <p:spPr bwMode="auto">
          <a:xfrm>
            <a:off x="7543800" y="4267200"/>
            <a:ext cx="6858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380" name="Rectangle 156"/>
          <p:cNvSpPr>
            <a:spLocks noChangeArrowheads="1"/>
          </p:cNvSpPr>
          <p:nvPr/>
        </p:nvSpPr>
        <p:spPr bwMode="auto">
          <a:xfrm>
            <a:off x="7543800" y="4572000"/>
            <a:ext cx="6858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381" name="Rectangle 157"/>
          <p:cNvSpPr>
            <a:spLocks noChangeArrowheads="1"/>
          </p:cNvSpPr>
          <p:nvPr/>
        </p:nvSpPr>
        <p:spPr bwMode="auto">
          <a:xfrm>
            <a:off x="7543800" y="4876800"/>
            <a:ext cx="6858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382" name="Rectangle 158"/>
          <p:cNvSpPr>
            <a:spLocks noChangeArrowheads="1"/>
          </p:cNvSpPr>
          <p:nvPr/>
        </p:nvSpPr>
        <p:spPr bwMode="auto">
          <a:xfrm>
            <a:off x="7543800" y="5181600"/>
            <a:ext cx="6858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383" name="Rectangle 159"/>
          <p:cNvSpPr>
            <a:spLocks noChangeArrowheads="1"/>
          </p:cNvSpPr>
          <p:nvPr/>
        </p:nvSpPr>
        <p:spPr bwMode="auto">
          <a:xfrm>
            <a:off x="7543800" y="5486400"/>
            <a:ext cx="6858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384" name="Rectangle 160"/>
          <p:cNvSpPr>
            <a:spLocks noChangeArrowheads="1"/>
          </p:cNvSpPr>
          <p:nvPr/>
        </p:nvSpPr>
        <p:spPr bwMode="auto">
          <a:xfrm>
            <a:off x="7543800" y="5791200"/>
            <a:ext cx="6858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385" name="Rectangle 161"/>
          <p:cNvSpPr>
            <a:spLocks noChangeArrowheads="1"/>
          </p:cNvSpPr>
          <p:nvPr/>
        </p:nvSpPr>
        <p:spPr bwMode="auto">
          <a:xfrm>
            <a:off x="7543800" y="6096000"/>
            <a:ext cx="6858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9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388" grpId="0" animBg="1"/>
      <p:bldP spid="564387" grpId="0" animBg="1"/>
      <p:bldP spid="564386" grpId="0" animBg="1"/>
      <p:bldP spid="564336" grpId="0" animBg="1"/>
      <p:bldP spid="564337" grpId="0" animBg="1"/>
      <p:bldP spid="564338" grpId="0" animBg="1"/>
      <p:bldP spid="564339" grpId="0" animBg="1"/>
      <p:bldP spid="564340" grpId="0" animBg="1"/>
      <p:bldP spid="564341" grpId="0" animBg="1"/>
      <p:bldP spid="564342" grpId="0" animBg="1"/>
      <p:bldP spid="564343" grpId="0" animBg="1"/>
      <p:bldP spid="564378" grpId="0" animBg="1"/>
      <p:bldP spid="564379" grpId="0" animBg="1"/>
      <p:bldP spid="564380" grpId="0" animBg="1"/>
      <p:bldP spid="564381" grpId="0" animBg="1"/>
      <p:bldP spid="564382" grpId="0" animBg="1"/>
      <p:bldP spid="564383" grpId="0" animBg="1"/>
      <p:bldP spid="564384" grpId="0" animBg="1"/>
      <p:bldP spid="56438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78E4A138-F2FF-4854-809C-867035A1052E}" type="slidenum">
              <a:rPr lang="en-US" sz="1400" b="0">
                <a:solidFill>
                  <a:srgbClr val="6B6B6B"/>
                </a:solidFill>
              </a:rPr>
              <a:pPr eaLnBrk="1" hangingPunct="1"/>
              <a:t>35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Probabilities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eaLnBrk="1" hangingPunct="1"/>
            <a:r>
              <a:rPr lang="en-US" sz="2100" smtClean="0">
                <a:latin typeface="Courier New" pitchFamily="-110" charset="0"/>
              </a:rPr>
              <a:t>Solve…before</a:t>
            </a:r>
          </a:p>
          <a:p>
            <a:pPr lvl="1" eaLnBrk="1" hangingPunct="1"/>
            <a:r>
              <a:rPr lang="en-US" sz="1700" smtClean="0"/>
              <a:t>Solve…before does not change the solution space but changes the probability of the results </a:t>
            </a:r>
          </a:p>
          <a:p>
            <a:pPr lvl="1" eaLnBrk="1" hangingPunct="1"/>
            <a:endParaRPr lang="en-US" sz="1700" smtClean="0"/>
          </a:p>
          <a:p>
            <a:pPr lvl="4" eaLnBrk="1" hangingPunct="1"/>
            <a:endParaRPr lang="en-US" sz="1100" smtClean="0"/>
          </a:p>
          <a:p>
            <a:pPr lvl="1" eaLnBrk="1" hangingPunct="1"/>
            <a:endParaRPr lang="en-US" sz="1700" smtClean="0"/>
          </a:p>
          <a:p>
            <a:pPr lvl="2" eaLnBrk="1" hangingPunct="1"/>
            <a:endParaRPr lang="en-US" sz="1500" smtClean="0"/>
          </a:p>
          <a:p>
            <a:pPr lvl="2" eaLnBrk="1" hangingPunct="1">
              <a:buFont typeface="Wingdings 3" pitchFamily="-110" charset="2"/>
              <a:buNone/>
            </a:pPr>
            <a:endParaRPr lang="en-US" sz="1500" smtClean="0"/>
          </a:p>
        </p:txBody>
      </p:sp>
      <p:sp>
        <p:nvSpPr>
          <p:cNvPr id="69637" name="Text Box 4"/>
          <p:cNvSpPr txBox="1">
            <a:spLocks noChangeArrowheads="1"/>
          </p:cNvSpPr>
          <p:nvPr/>
        </p:nvSpPr>
        <p:spPr bwMode="auto">
          <a:xfrm>
            <a:off x="304800" y="2819400"/>
            <a:ext cx="4419600" cy="1809750"/>
          </a:xfrm>
          <a:prstGeom prst="rect">
            <a:avLst/>
          </a:prstGeom>
          <a:noFill/>
          <a:ln w="1587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l" eaLnBrk="1" hangingPunct="1"/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class</a:t>
            </a:r>
            <a:r>
              <a:rPr lang="en-US" sz="1400" b="0">
                <a:latin typeface="Courier New" pitchFamily="-110" charset="0"/>
              </a:rPr>
              <a:t> SolveBefore;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   </a:t>
            </a:r>
            <a:r>
              <a:rPr lang="en-US" sz="1400">
                <a:latin typeface="Courier New" pitchFamily="-110" charset="0"/>
              </a:rPr>
              <a:t>rand</a:t>
            </a:r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bit</a:t>
            </a:r>
            <a:r>
              <a:rPr lang="en-US" sz="1400" b="0">
                <a:latin typeface="Courier New" pitchFamily="-110" charset="0"/>
              </a:rPr>
              <a:t> x;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   </a:t>
            </a:r>
            <a:r>
              <a:rPr lang="en-US" sz="1400">
                <a:latin typeface="Courier New" pitchFamily="-110" charset="0"/>
              </a:rPr>
              <a:t>rand</a:t>
            </a:r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bit</a:t>
            </a:r>
            <a:r>
              <a:rPr lang="en-US" sz="1400" b="0">
                <a:latin typeface="Courier New" pitchFamily="-110" charset="0"/>
              </a:rPr>
              <a:t> [1:0] y;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   constraint c_xy {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		    (x==0)-&gt;y==0;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		    solve y before x;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		   }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endclass</a:t>
            </a:r>
            <a:endParaRPr lang="en-US" sz="1400" b="0">
              <a:latin typeface="Courier New" pitchFamily="-110" charset="0"/>
            </a:endParaRPr>
          </a:p>
        </p:txBody>
      </p:sp>
      <p:graphicFrame>
        <p:nvGraphicFramePr>
          <p:cNvPr id="566277" name="Group 5"/>
          <p:cNvGraphicFramePr>
            <a:graphicFrameLocks noGrp="1"/>
          </p:cNvGraphicFramePr>
          <p:nvPr/>
        </p:nvGraphicFramePr>
        <p:xfrm>
          <a:off x="5029200" y="2590800"/>
          <a:ext cx="3733800" cy="2880360"/>
        </p:xfrm>
        <a:graphic>
          <a:graphicData uri="http://schemas.openxmlformats.org/drawingml/2006/table">
            <a:tbl>
              <a:tblPr/>
              <a:tblGrid>
                <a:gridCol w="1077913"/>
                <a:gridCol w="830262"/>
                <a:gridCol w="714375"/>
                <a:gridCol w="1111250"/>
              </a:tblGrid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Solution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964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 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964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 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964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Probability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964D2"/>
                    </a:solidFill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1/8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1/8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1/4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F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1/4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G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1/4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683" name="Rectangle 76"/>
          <p:cNvSpPr>
            <a:spLocks noChangeArrowheads="1"/>
          </p:cNvSpPr>
          <p:nvPr/>
        </p:nvSpPr>
        <p:spPr bwMode="auto">
          <a:xfrm>
            <a:off x="376238" y="4645025"/>
            <a:ext cx="442436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500" b="0" i="1">
                <a:solidFill>
                  <a:schemeClr val="accent2"/>
                </a:solidFill>
                <a:latin typeface="Times New Roman" pitchFamily="-110" charset="0"/>
              </a:rPr>
              <a:t>Example: Class with implication and </a:t>
            </a:r>
            <a:r>
              <a:rPr lang="en-US" sz="1500" b="0">
                <a:solidFill>
                  <a:schemeClr val="accent2"/>
                </a:solidFill>
                <a:latin typeface="Courier New" pitchFamily="-110" charset="0"/>
              </a:rPr>
              <a:t>solve…before</a:t>
            </a:r>
          </a:p>
        </p:txBody>
      </p:sp>
      <p:sp>
        <p:nvSpPr>
          <p:cNvPr id="69684" name="Rectangle 77"/>
          <p:cNvSpPr>
            <a:spLocks noChangeArrowheads="1"/>
          </p:cNvSpPr>
          <p:nvPr/>
        </p:nvSpPr>
        <p:spPr bwMode="auto">
          <a:xfrm>
            <a:off x="5210175" y="5486400"/>
            <a:ext cx="32385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500" b="0" i="1">
                <a:solidFill>
                  <a:schemeClr val="accent2"/>
                </a:solidFill>
                <a:latin typeface="Times New Roman" pitchFamily="-110" charset="0"/>
              </a:rPr>
              <a:t>Solutions for </a:t>
            </a:r>
            <a:r>
              <a:rPr lang="en-US" sz="1500" i="1">
                <a:solidFill>
                  <a:schemeClr val="accent2"/>
                </a:solidFill>
                <a:latin typeface="Times New Roman" pitchFamily="-110" charset="0"/>
              </a:rPr>
              <a:t>solve y before x</a:t>
            </a:r>
            <a:r>
              <a:rPr lang="en-US" sz="1500" b="0" i="1">
                <a:solidFill>
                  <a:schemeClr val="accent2"/>
                </a:solidFill>
                <a:latin typeface="Times New Roman" pitchFamily="-110" charset="0"/>
              </a:rPr>
              <a:t> constraint</a:t>
            </a:r>
          </a:p>
        </p:txBody>
      </p:sp>
    </p:spTree>
    <p:extLst>
      <p:ext uri="{BB962C8B-B14F-4D97-AF65-F5344CB8AC3E}">
        <p14:creationId xmlns:p14="http://schemas.microsoft.com/office/powerpoint/2010/main" val="393343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B05226D3-C111-4359-BCF8-69F4E368840A}" type="slidenum">
              <a:rPr lang="en-US" sz="1400" b="0">
                <a:solidFill>
                  <a:srgbClr val="6B6B6B"/>
                </a:solidFill>
              </a:rPr>
              <a:pPr eaLnBrk="1" hangingPunct="1"/>
              <a:t>36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Probabilities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eaLnBrk="1" hangingPunct="1"/>
            <a:r>
              <a:rPr lang="en-US" sz="2100" smtClean="0">
                <a:latin typeface="Courier New" pitchFamily="-110" charset="0"/>
              </a:rPr>
              <a:t>Solve…before</a:t>
            </a:r>
          </a:p>
          <a:p>
            <a:pPr lvl="1" eaLnBrk="1" hangingPunct="1">
              <a:buFont typeface="Wingdings" pitchFamily="-110" charset="2"/>
              <a:buNone/>
            </a:pPr>
            <a:endParaRPr lang="en-US" sz="1700" smtClean="0">
              <a:latin typeface="Courier New" pitchFamily="-110" charset="0"/>
            </a:endParaRPr>
          </a:p>
          <a:p>
            <a:pPr lvl="4" eaLnBrk="1" hangingPunct="1"/>
            <a:endParaRPr lang="en-US" sz="1100" smtClean="0"/>
          </a:p>
          <a:p>
            <a:pPr lvl="1" eaLnBrk="1" hangingPunct="1"/>
            <a:endParaRPr lang="en-US" sz="1700" smtClean="0"/>
          </a:p>
          <a:p>
            <a:pPr lvl="2" eaLnBrk="1" hangingPunct="1"/>
            <a:endParaRPr lang="en-US" sz="1500" smtClean="0"/>
          </a:p>
          <a:p>
            <a:pPr lvl="2" eaLnBrk="1" hangingPunct="1">
              <a:buFont typeface="Wingdings 3" pitchFamily="-110" charset="2"/>
              <a:buNone/>
            </a:pPr>
            <a:endParaRPr lang="en-US" sz="1500" smtClean="0"/>
          </a:p>
        </p:txBody>
      </p:sp>
      <p:sp>
        <p:nvSpPr>
          <p:cNvPr id="71685" name="Text Box 4"/>
          <p:cNvSpPr txBox="1">
            <a:spLocks noChangeArrowheads="1"/>
          </p:cNvSpPr>
          <p:nvPr/>
        </p:nvSpPr>
        <p:spPr bwMode="auto">
          <a:xfrm>
            <a:off x="228600" y="2895600"/>
            <a:ext cx="4495800" cy="1809750"/>
          </a:xfrm>
          <a:prstGeom prst="rect">
            <a:avLst/>
          </a:prstGeom>
          <a:noFill/>
          <a:ln w="1587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l" eaLnBrk="1" hangingPunct="1"/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class</a:t>
            </a:r>
            <a:r>
              <a:rPr lang="en-US" sz="1400" b="0">
                <a:latin typeface="Courier New" pitchFamily="-110" charset="0"/>
              </a:rPr>
              <a:t> Imp4;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   </a:t>
            </a:r>
            <a:r>
              <a:rPr lang="en-US" sz="1400">
                <a:latin typeface="Courier New" pitchFamily="-110" charset="0"/>
              </a:rPr>
              <a:t>rand</a:t>
            </a:r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bit</a:t>
            </a:r>
            <a:r>
              <a:rPr lang="en-US" sz="1400" b="0">
                <a:latin typeface="Courier New" pitchFamily="-110" charset="0"/>
              </a:rPr>
              <a:t> x;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   </a:t>
            </a:r>
            <a:r>
              <a:rPr lang="en-US" sz="1400">
                <a:latin typeface="Courier New" pitchFamily="-110" charset="0"/>
              </a:rPr>
              <a:t>rand</a:t>
            </a:r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bit</a:t>
            </a:r>
            <a:r>
              <a:rPr lang="en-US" sz="1400" b="0">
                <a:latin typeface="Courier New" pitchFamily="-110" charset="0"/>
              </a:rPr>
              <a:t> [1:0] y;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   constraint c_xy {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		    (x==0)-&gt;y==0;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		    solve x before y;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		   }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endclass</a:t>
            </a:r>
            <a:endParaRPr lang="en-US" sz="1400" b="0">
              <a:latin typeface="Courier New" pitchFamily="-110" charset="0"/>
            </a:endParaRPr>
          </a:p>
        </p:txBody>
      </p:sp>
      <p:graphicFrame>
        <p:nvGraphicFramePr>
          <p:cNvPr id="529490" name="Group 82"/>
          <p:cNvGraphicFramePr>
            <a:graphicFrameLocks noGrp="1"/>
          </p:cNvGraphicFramePr>
          <p:nvPr/>
        </p:nvGraphicFramePr>
        <p:xfrm>
          <a:off x="4876800" y="2590800"/>
          <a:ext cx="3810000" cy="2880360"/>
        </p:xfrm>
        <a:graphic>
          <a:graphicData uri="http://schemas.openxmlformats.org/drawingml/2006/table">
            <a:tbl>
              <a:tblPr/>
              <a:tblGrid>
                <a:gridCol w="1100138"/>
                <a:gridCol w="846137"/>
                <a:gridCol w="728663"/>
                <a:gridCol w="1135062"/>
              </a:tblGrid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Solution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4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 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4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 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4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Probability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4500"/>
                    </a:solidFill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1/2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1/8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F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1/8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G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1/8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1/8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731" name="Rectangle 83"/>
          <p:cNvSpPr>
            <a:spLocks noChangeArrowheads="1"/>
          </p:cNvSpPr>
          <p:nvPr/>
        </p:nvSpPr>
        <p:spPr bwMode="auto">
          <a:xfrm>
            <a:off x="376238" y="4645025"/>
            <a:ext cx="442436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500" b="0" i="1">
                <a:solidFill>
                  <a:schemeClr val="accent2"/>
                </a:solidFill>
                <a:latin typeface="Times New Roman" pitchFamily="-110" charset="0"/>
              </a:rPr>
              <a:t>Example: Class with implication and </a:t>
            </a:r>
            <a:r>
              <a:rPr lang="en-US" sz="1500" b="0">
                <a:solidFill>
                  <a:schemeClr val="accent2"/>
                </a:solidFill>
                <a:latin typeface="Courier New" pitchFamily="-110" charset="0"/>
              </a:rPr>
              <a:t>solve…before</a:t>
            </a:r>
          </a:p>
        </p:txBody>
      </p:sp>
      <p:sp>
        <p:nvSpPr>
          <p:cNvPr id="71732" name="Rectangle 84"/>
          <p:cNvSpPr>
            <a:spLocks noChangeArrowheads="1"/>
          </p:cNvSpPr>
          <p:nvPr/>
        </p:nvSpPr>
        <p:spPr bwMode="auto">
          <a:xfrm>
            <a:off x="5210175" y="5394325"/>
            <a:ext cx="32385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500" b="0" i="1">
                <a:solidFill>
                  <a:schemeClr val="accent2"/>
                </a:solidFill>
                <a:latin typeface="Times New Roman" pitchFamily="-110" charset="0"/>
              </a:rPr>
              <a:t>Solutions for </a:t>
            </a:r>
            <a:r>
              <a:rPr lang="en-US" sz="1500" i="1">
                <a:solidFill>
                  <a:schemeClr val="accent2"/>
                </a:solidFill>
                <a:latin typeface="Times New Roman" pitchFamily="-110" charset="0"/>
              </a:rPr>
              <a:t>solve x before y</a:t>
            </a:r>
            <a:r>
              <a:rPr lang="en-US" sz="1500" b="0" i="1">
                <a:solidFill>
                  <a:schemeClr val="accent2"/>
                </a:solidFill>
                <a:latin typeface="Times New Roman" pitchFamily="-110" charset="0"/>
              </a:rPr>
              <a:t> constraint</a:t>
            </a:r>
          </a:p>
        </p:txBody>
      </p:sp>
    </p:spTree>
    <p:extLst>
      <p:ext uri="{BB962C8B-B14F-4D97-AF65-F5344CB8AC3E}">
        <p14:creationId xmlns:p14="http://schemas.microsoft.com/office/powerpoint/2010/main" val="219545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13C0C26C-B92B-4C49-B28A-81EDDFC152F3}" type="slidenum">
              <a:rPr lang="en-US" sz="1400" b="0">
                <a:solidFill>
                  <a:srgbClr val="6B6B6B"/>
                </a:solidFill>
              </a:rPr>
              <a:pPr eaLnBrk="1" hangingPunct="1"/>
              <a:t>37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Constraints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 smtClean="0"/>
              <a:t>Iterative constraints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700" smtClean="0"/>
              <a:t>Allows arrayed variables to be constrained in a parameterized manner using loop variables </a:t>
            </a:r>
          </a:p>
          <a:p>
            <a:pPr lvl="1" eaLnBrk="1" hangingPunct="1">
              <a:lnSpc>
                <a:spcPct val="90000"/>
              </a:lnSpc>
            </a:pPr>
            <a:endParaRPr lang="en-US" sz="1700" smtClean="0"/>
          </a:p>
          <a:p>
            <a:pPr lvl="4" eaLnBrk="1" hangingPunct="1">
              <a:lnSpc>
                <a:spcPct val="90000"/>
              </a:lnSpc>
            </a:pPr>
            <a:endParaRPr lang="en-US" sz="1900" smtClean="0"/>
          </a:p>
          <a:p>
            <a:pPr lvl="1" eaLnBrk="1" hangingPunct="1">
              <a:lnSpc>
                <a:spcPct val="90000"/>
              </a:lnSpc>
            </a:pPr>
            <a:endParaRPr lang="en-US" sz="1300" smtClean="0"/>
          </a:p>
          <a:p>
            <a:pPr lvl="2" eaLnBrk="1" hangingPunct="1">
              <a:lnSpc>
                <a:spcPct val="90000"/>
              </a:lnSpc>
            </a:pPr>
            <a:endParaRPr lang="en-US" sz="1100" smtClean="0"/>
          </a:p>
          <a:p>
            <a:pPr lvl="2" eaLnBrk="1" hangingPunct="1">
              <a:lnSpc>
                <a:spcPct val="90000"/>
              </a:lnSpc>
              <a:buFont typeface="Wingdings 3" pitchFamily="-110" charset="2"/>
              <a:buNone/>
            </a:pPr>
            <a:endParaRPr lang="en-US" sz="1100" smtClean="0"/>
          </a:p>
        </p:txBody>
      </p:sp>
      <p:sp>
        <p:nvSpPr>
          <p:cNvPr id="73733" name="Text Box 4"/>
          <p:cNvSpPr txBox="1">
            <a:spLocks noChangeArrowheads="1"/>
          </p:cNvSpPr>
          <p:nvPr/>
        </p:nvSpPr>
        <p:spPr bwMode="auto">
          <a:xfrm>
            <a:off x="1295400" y="4038600"/>
            <a:ext cx="6400800" cy="1171575"/>
          </a:xfrm>
          <a:prstGeom prst="rect">
            <a:avLst/>
          </a:prstGeom>
          <a:noFill/>
          <a:ln w="1587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l" eaLnBrk="1" hangingPunct="1"/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class</a:t>
            </a:r>
            <a:r>
              <a:rPr lang="en-US" sz="1400" b="0">
                <a:latin typeface="Courier New" pitchFamily="-110" charset="0"/>
              </a:rPr>
              <a:t> C;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   </a:t>
            </a:r>
            <a:r>
              <a:rPr lang="en-US" sz="1400">
                <a:latin typeface="Courier New" pitchFamily="-110" charset="0"/>
              </a:rPr>
              <a:t>rand</a:t>
            </a:r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byte </a:t>
            </a:r>
            <a:r>
              <a:rPr lang="en-US" sz="1400" b="0">
                <a:latin typeface="Courier New" pitchFamily="-110" charset="0"/>
              </a:rPr>
              <a:t>A[4];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   constraint C1{ foreach (A[i]) A[i]inside {2,4,8,16};}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   constraint C2{ foreach (A[j]) A[j]&gt; 2*j;}	  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endclass</a:t>
            </a:r>
          </a:p>
        </p:txBody>
      </p:sp>
      <p:sp>
        <p:nvSpPr>
          <p:cNvPr id="73734" name="Rectangle 5"/>
          <p:cNvSpPr>
            <a:spLocks noChangeArrowheads="1"/>
          </p:cNvSpPr>
          <p:nvPr/>
        </p:nvSpPr>
        <p:spPr bwMode="auto">
          <a:xfrm>
            <a:off x="1295400" y="3276600"/>
            <a:ext cx="6629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 b="0">
                <a:solidFill>
                  <a:srgbClr val="009900"/>
                </a:solidFill>
              </a:rPr>
              <a:t>C1 constraints each element of an array to be in the set [2,4,8,16]</a:t>
            </a:r>
          </a:p>
          <a:p>
            <a:pPr algn="l"/>
            <a:r>
              <a:rPr lang="en-US" sz="1400" b="0">
                <a:solidFill>
                  <a:srgbClr val="009900"/>
                </a:solidFill>
              </a:rPr>
              <a:t>C2 constraints each element of an array to be greater than twice its index</a:t>
            </a:r>
          </a:p>
        </p:txBody>
      </p:sp>
    </p:spTree>
    <p:extLst>
      <p:ext uri="{BB962C8B-B14F-4D97-AF65-F5344CB8AC3E}">
        <p14:creationId xmlns:p14="http://schemas.microsoft.com/office/powerpoint/2010/main" val="79142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2C8CB376-BB58-4CB8-848C-2073F87E155D}" type="slidenum">
              <a:rPr lang="en-US" sz="1400" b="0">
                <a:solidFill>
                  <a:srgbClr val="6B6B6B"/>
                </a:solidFill>
              </a:rPr>
              <a:pPr eaLnBrk="1" hangingPunct="1"/>
              <a:t>38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Constraints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 smtClean="0"/>
              <a:t>Iterative constraints</a:t>
            </a:r>
          </a:p>
          <a:p>
            <a:pPr lvl="1" eaLnBrk="1" hangingPunct="1">
              <a:lnSpc>
                <a:spcPct val="90000"/>
              </a:lnSpc>
              <a:buFont typeface="Wingdings" pitchFamily="-110" charset="2"/>
              <a:buNone/>
            </a:pPr>
            <a:endParaRPr lang="en-US" smtClean="0"/>
          </a:p>
          <a:p>
            <a:pPr lvl="1" eaLnBrk="1" hangingPunct="1">
              <a:lnSpc>
                <a:spcPct val="90000"/>
              </a:lnSpc>
            </a:pPr>
            <a:endParaRPr lang="en-US" sz="1100" smtClean="0"/>
          </a:p>
          <a:p>
            <a:pPr lvl="4" eaLnBrk="1" hangingPunct="1">
              <a:lnSpc>
                <a:spcPct val="90000"/>
              </a:lnSpc>
            </a:pPr>
            <a:endParaRPr lang="en-US" sz="800" smtClean="0"/>
          </a:p>
          <a:p>
            <a:pPr lvl="1" eaLnBrk="1" hangingPunct="1">
              <a:lnSpc>
                <a:spcPct val="90000"/>
              </a:lnSpc>
            </a:pPr>
            <a:endParaRPr lang="en-US" sz="1100" smtClean="0"/>
          </a:p>
          <a:p>
            <a:pPr lvl="2" eaLnBrk="1" hangingPunct="1">
              <a:lnSpc>
                <a:spcPct val="90000"/>
              </a:lnSpc>
            </a:pPr>
            <a:endParaRPr lang="en-US" sz="1000" smtClean="0"/>
          </a:p>
          <a:p>
            <a:pPr lvl="2" eaLnBrk="1" hangingPunct="1">
              <a:lnSpc>
                <a:spcPct val="90000"/>
              </a:lnSpc>
              <a:buFont typeface="Wingdings 3" pitchFamily="-110" charset="2"/>
              <a:buNone/>
            </a:pPr>
            <a:endParaRPr lang="en-US" sz="1000" smtClean="0"/>
          </a:p>
        </p:txBody>
      </p:sp>
      <p:sp>
        <p:nvSpPr>
          <p:cNvPr id="75781" name="Text Box 4"/>
          <p:cNvSpPr txBox="1">
            <a:spLocks noChangeArrowheads="1"/>
          </p:cNvSpPr>
          <p:nvPr/>
        </p:nvSpPr>
        <p:spPr bwMode="auto">
          <a:xfrm>
            <a:off x="5105400" y="1524000"/>
            <a:ext cx="2971800" cy="320675"/>
          </a:xfrm>
          <a:prstGeom prst="rect">
            <a:avLst/>
          </a:prstGeom>
          <a:noFill/>
          <a:ln w="1587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l" eaLnBrk="1" hangingPunct="1"/>
            <a:r>
              <a:rPr lang="en-US" sz="1400">
                <a:latin typeface="Courier New" pitchFamily="-110" charset="0"/>
              </a:rPr>
              <a:t>bit </a:t>
            </a:r>
            <a:r>
              <a:rPr lang="en-US" sz="1400" b="0">
                <a:latin typeface="Courier New" pitchFamily="-110" charset="0"/>
              </a:rPr>
              <a:t>[3:0][2:1] B [5:1][4]</a:t>
            </a:r>
          </a:p>
        </p:txBody>
      </p:sp>
      <p:grpSp>
        <p:nvGrpSpPr>
          <p:cNvPr id="75782" name="Group 5"/>
          <p:cNvGrpSpPr>
            <a:grpSpLocks/>
          </p:cNvGrpSpPr>
          <p:nvPr/>
        </p:nvGrpSpPr>
        <p:grpSpPr bwMode="auto">
          <a:xfrm>
            <a:off x="1600200" y="2514600"/>
            <a:ext cx="2133600" cy="1295400"/>
            <a:chOff x="1008" y="2064"/>
            <a:chExt cx="1344" cy="816"/>
          </a:xfrm>
        </p:grpSpPr>
        <p:grpSp>
          <p:nvGrpSpPr>
            <p:cNvPr id="75837" name="Group 6"/>
            <p:cNvGrpSpPr>
              <a:grpSpLocks/>
            </p:cNvGrpSpPr>
            <p:nvPr/>
          </p:nvGrpSpPr>
          <p:grpSpPr bwMode="auto">
            <a:xfrm>
              <a:off x="1008" y="2544"/>
              <a:ext cx="864" cy="288"/>
              <a:chOff x="624" y="2352"/>
              <a:chExt cx="864" cy="288"/>
            </a:xfrm>
          </p:grpSpPr>
          <p:sp>
            <p:nvSpPr>
              <p:cNvPr id="75865" name="Rectangle 7"/>
              <p:cNvSpPr>
                <a:spLocks noChangeArrowheads="1"/>
              </p:cNvSpPr>
              <p:nvPr/>
            </p:nvSpPr>
            <p:spPr bwMode="auto">
              <a:xfrm>
                <a:off x="624" y="2352"/>
                <a:ext cx="288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66" name="Rectangle 8"/>
              <p:cNvSpPr>
                <a:spLocks noChangeArrowheads="1"/>
              </p:cNvSpPr>
              <p:nvPr/>
            </p:nvSpPr>
            <p:spPr bwMode="auto">
              <a:xfrm>
                <a:off x="912" y="2352"/>
                <a:ext cx="288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67" name="Rectangle 9"/>
              <p:cNvSpPr>
                <a:spLocks noChangeArrowheads="1"/>
              </p:cNvSpPr>
              <p:nvPr/>
            </p:nvSpPr>
            <p:spPr bwMode="auto">
              <a:xfrm>
                <a:off x="624" y="2496"/>
                <a:ext cx="288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68" name="Rectangle 10"/>
              <p:cNvSpPr>
                <a:spLocks noChangeArrowheads="1"/>
              </p:cNvSpPr>
              <p:nvPr/>
            </p:nvSpPr>
            <p:spPr bwMode="auto">
              <a:xfrm>
                <a:off x="912" y="2496"/>
                <a:ext cx="288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69" name="Rectangle 11"/>
              <p:cNvSpPr>
                <a:spLocks noChangeArrowheads="1"/>
              </p:cNvSpPr>
              <p:nvPr/>
            </p:nvSpPr>
            <p:spPr bwMode="auto">
              <a:xfrm>
                <a:off x="1200" y="2352"/>
                <a:ext cx="288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70" name="Rectangle 12"/>
              <p:cNvSpPr>
                <a:spLocks noChangeArrowheads="1"/>
              </p:cNvSpPr>
              <p:nvPr/>
            </p:nvSpPr>
            <p:spPr bwMode="auto">
              <a:xfrm>
                <a:off x="1200" y="2496"/>
                <a:ext cx="288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5838" name="Group 13"/>
            <p:cNvGrpSpPr>
              <a:grpSpLocks/>
            </p:cNvGrpSpPr>
            <p:nvPr/>
          </p:nvGrpSpPr>
          <p:grpSpPr bwMode="auto">
            <a:xfrm>
              <a:off x="1104" y="2448"/>
              <a:ext cx="864" cy="288"/>
              <a:chOff x="624" y="2352"/>
              <a:chExt cx="864" cy="288"/>
            </a:xfrm>
          </p:grpSpPr>
          <p:sp>
            <p:nvSpPr>
              <p:cNvPr id="75859" name="Rectangle 14"/>
              <p:cNvSpPr>
                <a:spLocks noChangeArrowheads="1"/>
              </p:cNvSpPr>
              <p:nvPr/>
            </p:nvSpPr>
            <p:spPr bwMode="auto">
              <a:xfrm>
                <a:off x="624" y="2352"/>
                <a:ext cx="288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60" name="Rectangle 15"/>
              <p:cNvSpPr>
                <a:spLocks noChangeArrowheads="1"/>
              </p:cNvSpPr>
              <p:nvPr/>
            </p:nvSpPr>
            <p:spPr bwMode="auto">
              <a:xfrm>
                <a:off x="912" y="2352"/>
                <a:ext cx="288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61" name="Rectangle 16"/>
              <p:cNvSpPr>
                <a:spLocks noChangeArrowheads="1"/>
              </p:cNvSpPr>
              <p:nvPr/>
            </p:nvSpPr>
            <p:spPr bwMode="auto">
              <a:xfrm>
                <a:off x="624" y="2496"/>
                <a:ext cx="288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62" name="Rectangle 17"/>
              <p:cNvSpPr>
                <a:spLocks noChangeArrowheads="1"/>
              </p:cNvSpPr>
              <p:nvPr/>
            </p:nvSpPr>
            <p:spPr bwMode="auto">
              <a:xfrm>
                <a:off x="912" y="2496"/>
                <a:ext cx="288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63" name="Rectangle 18"/>
              <p:cNvSpPr>
                <a:spLocks noChangeArrowheads="1"/>
              </p:cNvSpPr>
              <p:nvPr/>
            </p:nvSpPr>
            <p:spPr bwMode="auto">
              <a:xfrm>
                <a:off x="1200" y="2352"/>
                <a:ext cx="288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64" name="Rectangle 19"/>
              <p:cNvSpPr>
                <a:spLocks noChangeArrowheads="1"/>
              </p:cNvSpPr>
              <p:nvPr/>
            </p:nvSpPr>
            <p:spPr bwMode="auto">
              <a:xfrm>
                <a:off x="1200" y="2496"/>
                <a:ext cx="288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5839" name="Group 20"/>
            <p:cNvGrpSpPr>
              <a:grpSpLocks/>
            </p:cNvGrpSpPr>
            <p:nvPr/>
          </p:nvGrpSpPr>
          <p:grpSpPr bwMode="auto">
            <a:xfrm>
              <a:off x="1200" y="2352"/>
              <a:ext cx="864" cy="288"/>
              <a:chOff x="624" y="2352"/>
              <a:chExt cx="864" cy="288"/>
            </a:xfrm>
          </p:grpSpPr>
          <p:sp>
            <p:nvSpPr>
              <p:cNvPr id="75853" name="Rectangle 21"/>
              <p:cNvSpPr>
                <a:spLocks noChangeArrowheads="1"/>
              </p:cNvSpPr>
              <p:nvPr/>
            </p:nvSpPr>
            <p:spPr bwMode="auto">
              <a:xfrm>
                <a:off x="624" y="2352"/>
                <a:ext cx="288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54" name="Rectangle 22"/>
              <p:cNvSpPr>
                <a:spLocks noChangeArrowheads="1"/>
              </p:cNvSpPr>
              <p:nvPr/>
            </p:nvSpPr>
            <p:spPr bwMode="auto">
              <a:xfrm>
                <a:off x="912" y="2352"/>
                <a:ext cx="288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55" name="Rectangle 23"/>
              <p:cNvSpPr>
                <a:spLocks noChangeArrowheads="1"/>
              </p:cNvSpPr>
              <p:nvPr/>
            </p:nvSpPr>
            <p:spPr bwMode="auto">
              <a:xfrm>
                <a:off x="624" y="2496"/>
                <a:ext cx="288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56" name="Rectangle 24"/>
              <p:cNvSpPr>
                <a:spLocks noChangeArrowheads="1"/>
              </p:cNvSpPr>
              <p:nvPr/>
            </p:nvSpPr>
            <p:spPr bwMode="auto">
              <a:xfrm>
                <a:off x="912" y="2496"/>
                <a:ext cx="288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57" name="Rectangle 25"/>
              <p:cNvSpPr>
                <a:spLocks noChangeArrowheads="1"/>
              </p:cNvSpPr>
              <p:nvPr/>
            </p:nvSpPr>
            <p:spPr bwMode="auto">
              <a:xfrm>
                <a:off x="1200" y="2352"/>
                <a:ext cx="288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58" name="Rectangle 26"/>
              <p:cNvSpPr>
                <a:spLocks noChangeArrowheads="1"/>
              </p:cNvSpPr>
              <p:nvPr/>
            </p:nvSpPr>
            <p:spPr bwMode="auto">
              <a:xfrm>
                <a:off x="1200" y="2496"/>
                <a:ext cx="288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5840" name="Group 27"/>
            <p:cNvGrpSpPr>
              <a:grpSpLocks/>
            </p:cNvGrpSpPr>
            <p:nvPr/>
          </p:nvGrpSpPr>
          <p:grpSpPr bwMode="auto">
            <a:xfrm>
              <a:off x="1296" y="2256"/>
              <a:ext cx="864" cy="288"/>
              <a:chOff x="624" y="2352"/>
              <a:chExt cx="864" cy="288"/>
            </a:xfrm>
          </p:grpSpPr>
          <p:sp>
            <p:nvSpPr>
              <p:cNvPr id="75847" name="Rectangle 28"/>
              <p:cNvSpPr>
                <a:spLocks noChangeArrowheads="1"/>
              </p:cNvSpPr>
              <p:nvPr/>
            </p:nvSpPr>
            <p:spPr bwMode="auto">
              <a:xfrm>
                <a:off x="624" y="2352"/>
                <a:ext cx="288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48" name="Rectangle 29"/>
              <p:cNvSpPr>
                <a:spLocks noChangeArrowheads="1"/>
              </p:cNvSpPr>
              <p:nvPr/>
            </p:nvSpPr>
            <p:spPr bwMode="auto">
              <a:xfrm>
                <a:off x="912" y="2352"/>
                <a:ext cx="288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49" name="Rectangle 30"/>
              <p:cNvSpPr>
                <a:spLocks noChangeArrowheads="1"/>
              </p:cNvSpPr>
              <p:nvPr/>
            </p:nvSpPr>
            <p:spPr bwMode="auto">
              <a:xfrm>
                <a:off x="624" y="2496"/>
                <a:ext cx="288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50" name="Rectangle 31"/>
              <p:cNvSpPr>
                <a:spLocks noChangeArrowheads="1"/>
              </p:cNvSpPr>
              <p:nvPr/>
            </p:nvSpPr>
            <p:spPr bwMode="auto">
              <a:xfrm>
                <a:off x="912" y="2496"/>
                <a:ext cx="288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51" name="Rectangle 32"/>
              <p:cNvSpPr>
                <a:spLocks noChangeArrowheads="1"/>
              </p:cNvSpPr>
              <p:nvPr/>
            </p:nvSpPr>
            <p:spPr bwMode="auto">
              <a:xfrm>
                <a:off x="1200" y="2352"/>
                <a:ext cx="288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52" name="Rectangle 33"/>
              <p:cNvSpPr>
                <a:spLocks noChangeArrowheads="1"/>
              </p:cNvSpPr>
              <p:nvPr/>
            </p:nvSpPr>
            <p:spPr bwMode="auto">
              <a:xfrm>
                <a:off x="1200" y="2496"/>
                <a:ext cx="288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5841" name="Line 34"/>
            <p:cNvSpPr>
              <a:spLocks noChangeShapeType="1"/>
            </p:cNvSpPr>
            <p:nvPr/>
          </p:nvSpPr>
          <p:spPr bwMode="auto">
            <a:xfrm>
              <a:off x="1296" y="2208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5842" name="Line 35"/>
            <p:cNvSpPr>
              <a:spLocks noChangeShapeType="1"/>
            </p:cNvSpPr>
            <p:nvPr/>
          </p:nvSpPr>
          <p:spPr bwMode="auto">
            <a:xfrm>
              <a:off x="2208" y="22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5843" name="Line 36"/>
            <p:cNvSpPr>
              <a:spLocks noChangeShapeType="1"/>
            </p:cNvSpPr>
            <p:nvPr/>
          </p:nvSpPr>
          <p:spPr bwMode="auto">
            <a:xfrm flipH="1">
              <a:off x="1920" y="259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5844" name="Rectangle 37"/>
            <p:cNvSpPr>
              <a:spLocks noChangeArrowheads="1"/>
            </p:cNvSpPr>
            <p:nvPr/>
          </p:nvSpPr>
          <p:spPr bwMode="auto">
            <a:xfrm>
              <a:off x="2174" y="2304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 b="0"/>
                <a:t>2</a:t>
              </a:r>
            </a:p>
          </p:txBody>
        </p:sp>
        <p:sp>
          <p:nvSpPr>
            <p:cNvPr id="75845" name="Rectangle 38"/>
            <p:cNvSpPr>
              <a:spLocks noChangeArrowheads="1"/>
            </p:cNvSpPr>
            <p:nvPr/>
          </p:nvSpPr>
          <p:spPr bwMode="auto">
            <a:xfrm>
              <a:off x="1680" y="2064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 b="0"/>
                <a:t>3</a:t>
              </a:r>
            </a:p>
          </p:txBody>
        </p:sp>
        <p:sp>
          <p:nvSpPr>
            <p:cNvPr id="75846" name="Rectangle 39"/>
            <p:cNvSpPr>
              <a:spLocks noChangeArrowheads="1"/>
            </p:cNvSpPr>
            <p:nvPr/>
          </p:nvSpPr>
          <p:spPr bwMode="auto">
            <a:xfrm>
              <a:off x="2016" y="2688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 b="0"/>
                <a:t>4</a:t>
              </a:r>
            </a:p>
          </p:txBody>
        </p:sp>
      </p:grpSp>
      <p:grpSp>
        <p:nvGrpSpPr>
          <p:cNvPr id="75783" name="Group 40"/>
          <p:cNvGrpSpPr>
            <a:grpSpLocks/>
          </p:cNvGrpSpPr>
          <p:nvPr/>
        </p:nvGrpSpPr>
        <p:grpSpPr bwMode="auto">
          <a:xfrm>
            <a:off x="5638800" y="1981200"/>
            <a:ext cx="2667000" cy="2209800"/>
            <a:chOff x="3648" y="2400"/>
            <a:chExt cx="1680" cy="1392"/>
          </a:xfrm>
        </p:grpSpPr>
        <p:grpSp>
          <p:nvGrpSpPr>
            <p:cNvPr id="75799" name="Group 41"/>
            <p:cNvGrpSpPr>
              <a:grpSpLocks/>
            </p:cNvGrpSpPr>
            <p:nvPr/>
          </p:nvGrpSpPr>
          <p:grpSpPr bwMode="auto">
            <a:xfrm>
              <a:off x="4176" y="3072"/>
              <a:ext cx="1152" cy="720"/>
              <a:chOff x="4176" y="2160"/>
              <a:chExt cx="1152" cy="720"/>
            </a:xfrm>
          </p:grpSpPr>
          <p:sp>
            <p:nvSpPr>
              <p:cNvPr id="75817" name="Rectangle 42"/>
              <p:cNvSpPr>
                <a:spLocks noChangeArrowheads="1"/>
              </p:cNvSpPr>
              <p:nvPr/>
            </p:nvSpPr>
            <p:spPr bwMode="auto">
              <a:xfrm>
                <a:off x="4176" y="2160"/>
                <a:ext cx="288" cy="14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18" name="Rectangle 43"/>
              <p:cNvSpPr>
                <a:spLocks noChangeArrowheads="1"/>
              </p:cNvSpPr>
              <p:nvPr/>
            </p:nvSpPr>
            <p:spPr bwMode="auto">
              <a:xfrm>
                <a:off x="4464" y="2160"/>
                <a:ext cx="288" cy="14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19" name="Rectangle 44"/>
              <p:cNvSpPr>
                <a:spLocks noChangeArrowheads="1"/>
              </p:cNvSpPr>
              <p:nvPr/>
            </p:nvSpPr>
            <p:spPr bwMode="auto">
              <a:xfrm>
                <a:off x="4176" y="2304"/>
                <a:ext cx="288" cy="14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20" name="Rectangle 45"/>
              <p:cNvSpPr>
                <a:spLocks noChangeArrowheads="1"/>
              </p:cNvSpPr>
              <p:nvPr/>
            </p:nvSpPr>
            <p:spPr bwMode="auto">
              <a:xfrm>
                <a:off x="4464" y="2304"/>
                <a:ext cx="288" cy="14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21" name="Rectangle 46"/>
              <p:cNvSpPr>
                <a:spLocks noChangeArrowheads="1"/>
              </p:cNvSpPr>
              <p:nvPr/>
            </p:nvSpPr>
            <p:spPr bwMode="auto">
              <a:xfrm>
                <a:off x="4752" y="2160"/>
                <a:ext cx="288" cy="14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22" name="Rectangle 47"/>
              <p:cNvSpPr>
                <a:spLocks noChangeArrowheads="1"/>
              </p:cNvSpPr>
              <p:nvPr/>
            </p:nvSpPr>
            <p:spPr bwMode="auto">
              <a:xfrm>
                <a:off x="4752" y="2304"/>
                <a:ext cx="288" cy="14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23" name="Rectangle 48"/>
              <p:cNvSpPr>
                <a:spLocks noChangeArrowheads="1"/>
              </p:cNvSpPr>
              <p:nvPr/>
            </p:nvSpPr>
            <p:spPr bwMode="auto">
              <a:xfrm>
                <a:off x="5040" y="2160"/>
                <a:ext cx="288" cy="14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24" name="Rectangle 49"/>
              <p:cNvSpPr>
                <a:spLocks noChangeArrowheads="1"/>
              </p:cNvSpPr>
              <p:nvPr/>
            </p:nvSpPr>
            <p:spPr bwMode="auto">
              <a:xfrm>
                <a:off x="5040" y="2304"/>
                <a:ext cx="288" cy="14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25" name="Rectangle 50"/>
              <p:cNvSpPr>
                <a:spLocks noChangeArrowheads="1"/>
              </p:cNvSpPr>
              <p:nvPr/>
            </p:nvSpPr>
            <p:spPr bwMode="auto">
              <a:xfrm>
                <a:off x="4176" y="2448"/>
                <a:ext cx="288" cy="14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26" name="Rectangle 51"/>
              <p:cNvSpPr>
                <a:spLocks noChangeArrowheads="1"/>
              </p:cNvSpPr>
              <p:nvPr/>
            </p:nvSpPr>
            <p:spPr bwMode="auto">
              <a:xfrm>
                <a:off x="4464" y="2448"/>
                <a:ext cx="288" cy="14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27" name="Rectangle 52"/>
              <p:cNvSpPr>
                <a:spLocks noChangeArrowheads="1"/>
              </p:cNvSpPr>
              <p:nvPr/>
            </p:nvSpPr>
            <p:spPr bwMode="auto">
              <a:xfrm>
                <a:off x="4176" y="2592"/>
                <a:ext cx="288" cy="14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28" name="Rectangle 53"/>
              <p:cNvSpPr>
                <a:spLocks noChangeArrowheads="1"/>
              </p:cNvSpPr>
              <p:nvPr/>
            </p:nvSpPr>
            <p:spPr bwMode="auto">
              <a:xfrm>
                <a:off x="4464" y="2592"/>
                <a:ext cx="288" cy="14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29" name="Rectangle 54"/>
              <p:cNvSpPr>
                <a:spLocks noChangeArrowheads="1"/>
              </p:cNvSpPr>
              <p:nvPr/>
            </p:nvSpPr>
            <p:spPr bwMode="auto">
              <a:xfrm>
                <a:off x="4752" y="2448"/>
                <a:ext cx="288" cy="14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30" name="Rectangle 55"/>
              <p:cNvSpPr>
                <a:spLocks noChangeArrowheads="1"/>
              </p:cNvSpPr>
              <p:nvPr/>
            </p:nvSpPr>
            <p:spPr bwMode="auto">
              <a:xfrm>
                <a:off x="4752" y="2592"/>
                <a:ext cx="288" cy="14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31" name="Rectangle 56"/>
              <p:cNvSpPr>
                <a:spLocks noChangeArrowheads="1"/>
              </p:cNvSpPr>
              <p:nvPr/>
            </p:nvSpPr>
            <p:spPr bwMode="auto">
              <a:xfrm>
                <a:off x="5040" y="2448"/>
                <a:ext cx="288" cy="14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32" name="Rectangle 57"/>
              <p:cNvSpPr>
                <a:spLocks noChangeArrowheads="1"/>
              </p:cNvSpPr>
              <p:nvPr/>
            </p:nvSpPr>
            <p:spPr bwMode="auto">
              <a:xfrm>
                <a:off x="5040" y="2592"/>
                <a:ext cx="288" cy="14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33" name="Rectangle 58"/>
              <p:cNvSpPr>
                <a:spLocks noChangeArrowheads="1"/>
              </p:cNvSpPr>
              <p:nvPr/>
            </p:nvSpPr>
            <p:spPr bwMode="auto">
              <a:xfrm>
                <a:off x="4176" y="2736"/>
                <a:ext cx="288" cy="14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34" name="Rectangle 59"/>
              <p:cNvSpPr>
                <a:spLocks noChangeArrowheads="1"/>
              </p:cNvSpPr>
              <p:nvPr/>
            </p:nvSpPr>
            <p:spPr bwMode="auto">
              <a:xfrm>
                <a:off x="4464" y="2736"/>
                <a:ext cx="288" cy="14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35" name="Rectangle 60"/>
              <p:cNvSpPr>
                <a:spLocks noChangeArrowheads="1"/>
              </p:cNvSpPr>
              <p:nvPr/>
            </p:nvSpPr>
            <p:spPr bwMode="auto">
              <a:xfrm>
                <a:off x="4752" y="2736"/>
                <a:ext cx="288" cy="14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36" name="Rectangle 61"/>
              <p:cNvSpPr>
                <a:spLocks noChangeArrowheads="1"/>
              </p:cNvSpPr>
              <p:nvPr/>
            </p:nvSpPr>
            <p:spPr bwMode="auto">
              <a:xfrm>
                <a:off x="5040" y="2736"/>
                <a:ext cx="288" cy="14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5800" name="Group 62"/>
            <p:cNvGrpSpPr>
              <a:grpSpLocks/>
            </p:cNvGrpSpPr>
            <p:nvPr/>
          </p:nvGrpSpPr>
          <p:grpSpPr bwMode="auto">
            <a:xfrm>
              <a:off x="3840" y="2688"/>
              <a:ext cx="1152" cy="192"/>
              <a:chOff x="2976" y="2352"/>
              <a:chExt cx="1152" cy="192"/>
            </a:xfrm>
          </p:grpSpPr>
          <p:sp>
            <p:nvSpPr>
              <p:cNvPr id="75809" name="Rectangle 63"/>
              <p:cNvSpPr>
                <a:spLocks noChangeArrowheads="1"/>
              </p:cNvSpPr>
              <p:nvPr/>
            </p:nvSpPr>
            <p:spPr bwMode="auto">
              <a:xfrm>
                <a:off x="2976" y="2352"/>
                <a:ext cx="288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10" name="Rectangle 64"/>
              <p:cNvSpPr>
                <a:spLocks noChangeArrowheads="1"/>
              </p:cNvSpPr>
              <p:nvPr/>
            </p:nvSpPr>
            <p:spPr bwMode="auto">
              <a:xfrm>
                <a:off x="3264" y="2352"/>
                <a:ext cx="288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11" name="Rectangle 65"/>
              <p:cNvSpPr>
                <a:spLocks noChangeArrowheads="1"/>
              </p:cNvSpPr>
              <p:nvPr/>
            </p:nvSpPr>
            <p:spPr bwMode="auto">
              <a:xfrm>
                <a:off x="3552" y="2352"/>
                <a:ext cx="288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12" name="Rectangle 66"/>
              <p:cNvSpPr>
                <a:spLocks noChangeArrowheads="1"/>
              </p:cNvSpPr>
              <p:nvPr/>
            </p:nvSpPr>
            <p:spPr bwMode="auto">
              <a:xfrm>
                <a:off x="3840" y="2352"/>
                <a:ext cx="288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13" name="Rectangle 67"/>
              <p:cNvSpPr>
                <a:spLocks noChangeArrowheads="1"/>
              </p:cNvSpPr>
              <p:nvPr/>
            </p:nvSpPr>
            <p:spPr bwMode="auto">
              <a:xfrm>
                <a:off x="3038" y="2352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 b="0"/>
                  <a:t>3</a:t>
                </a:r>
              </a:p>
            </p:txBody>
          </p:sp>
          <p:sp>
            <p:nvSpPr>
              <p:cNvPr id="75814" name="Rectangle 68"/>
              <p:cNvSpPr>
                <a:spLocks noChangeArrowheads="1"/>
              </p:cNvSpPr>
              <p:nvPr/>
            </p:nvSpPr>
            <p:spPr bwMode="auto">
              <a:xfrm>
                <a:off x="3326" y="2352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 b="0"/>
                  <a:t>2</a:t>
                </a:r>
              </a:p>
            </p:txBody>
          </p:sp>
          <p:sp>
            <p:nvSpPr>
              <p:cNvPr id="75815" name="Rectangle 69"/>
              <p:cNvSpPr>
                <a:spLocks noChangeArrowheads="1"/>
              </p:cNvSpPr>
              <p:nvPr/>
            </p:nvSpPr>
            <p:spPr bwMode="auto">
              <a:xfrm>
                <a:off x="3614" y="2352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 b="0"/>
                  <a:t>1</a:t>
                </a:r>
              </a:p>
            </p:txBody>
          </p:sp>
          <p:sp>
            <p:nvSpPr>
              <p:cNvPr id="75816" name="Rectangle 70"/>
              <p:cNvSpPr>
                <a:spLocks noChangeArrowheads="1"/>
              </p:cNvSpPr>
              <p:nvPr/>
            </p:nvSpPr>
            <p:spPr bwMode="auto">
              <a:xfrm>
                <a:off x="3902" y="2352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 b="0"/>
                  <a:t>0</a:t>
                </a:r>
              </a:p>
            </p:txBody>
          </p:sp>
        </p:grpSp>
        <p:sp>
          <p:nvSpPr>
            <p:cNvPr id="75801" name="Line 71"/>
            <p:cNvSpPr>
              <a:spLocks noChangeShapeType="1"/>
            </p:cNvSpPr>
            <p:nvPr/>
          </p:nvSpPr>
          <p:spPr bwMode="auto">
            <a:xfrm flipH="1" flipV="1">
              <a:off x="3840" y="2832"/>
              <a:ext cx="336" cy="24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5802" name="Line 72"/>
            <p:cNvSpPr>
              <a:spLocks noChangeShapeType="1"/>
            </p:cNvSpPr>
            <p:nvPr/>
          </p:nvSpPr>
          <p:spPr bwMode="auto">
            <a:xfrm flipH="1">
              <a:off x="4464" y="2832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5803" name="Rectangle 73"/>
            <p:cNvSpPr>
              <a:spLocks noChangeArrowheads="1"/>
            </p:cNvSpPr>
            <p:nvPr/>
          </p:nvSpPr>
          <p:spPr bwMode="auto">
            <a:xfrm>
              <a:off x="3648" y="2400"/>
              <a:ext cx="288" cy="14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04" name="Rectangle 74"/>
            <p:cNvSpPr>
              <a:spLocks noChangeArrowheads="1"/>
            </p:cNvSpPr>
            <p:nvPr/>
          </p:nvSpPr>
          <p:spPr bwMode="auto">
            <a:xfrm>
              <a:off x="3936" y="2400"/>
              <a:ext cx="288" cy="14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05" name="Rectangle 75"/>
            <p:cNvSpPr>
              <a:spLocks noChangeArrowheads="1"/>
            </p:cNvSpPr>
            <p:nvPr/>
          </p:nvSpPr>
          <p:spPr bwMode="auto">
            <a:xfrm>
              <a:off x="3710" y="2400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 b="0"/>
                <a:t>2</a:t>
              </a:r>
            </a:p>
          </p:txBody>
        </p:sp>
        <p:sp>
          <p:nvSpPr>
            <p:cNvPr id="75806" name="Rectangle 76"/>
            <p:cNvSpPr>
              <a:spLocks noChangeArrowheads="1"/>
            </p:cNvSpPr>
            <p:nvPr/>
          </p:nvSpPr>
          <p:spPr bwMode="auto">
            <a:xfrm>
              <a:off x="3998" y="2400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 b="0"/>
                <a:t>1</a:t>
              </a:r>
            </a:p>
          </p:txBody>
        </p:sp>
        <p:sp>
          <p:nvSpPr>
            <p:cNvPr id="75807" name="Line 77"/>
            <p:cNvSpPr>
              <a:spLocks noChangeShapeType="1"/>
            </p:cNvSpPr>
            <p:nvPr/>
          </p:nvSpPr>
          <p:spPr bwMode="auto">
            <a:xfrm flipH="1" flipV="1">
              <a:off x="3648" y="2544"/>
              <a:ext cx="192" cy="14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5808" name="Line 78"/>
            <p:cNvSpPr>
              <a:spLocks noChangeShapeType="1"/>
            </p:cNvSpPr>
            <p:nvPr/>
          </p:nvSpPr>
          <p:spPr bwMode="auto">
            <a:xfrm flipV="1">
              <a:off x="4128" y="2544"/>
              <a:ext cx="96" cy="14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75784" name="Text Box 79"/>
          <p:cNvSpPr txBox="1">
            <a:spLocks noChangeArrowheads="1"/>
          </p:cNvSpPr>
          <p:nvPr/>
        </p:nvSpPr>
        <p:spPr bwMode="auto">
          <a:xfrm>
            <a:off x="1600200" y="1676400"/>
            <a:ext cx="2133600" cy="320675"/>
          </a:xfrm>
          <a:prstGeom prst="rect">
            <a:avLst/>
          </a:prstGeom>
          <a:noFill/>
          <a:ln w="1587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l" eaLnBrk="1" hangingPunct="1"/>
            <a:r>
              <a:rPr lang="en-US" sz="1400">
                <a:latin typeface="Courier New" pitchFamily="-110" charset="0"/>
              </a:rPr>
              <a:t> int </a:t>
            </a:r>
            <a:r>
              <a:rPr lang="en-US" sz="1400" b="0">
                <a:latin typeface="Courier New" pitchFamily="-110" charset="0"/>
              </a:rPr>
              <a:t>A [2][3][4];</a:t>
            </a:r>
          </a:p>
        </p:txBody>
      </p:sp>
      <p:sp>
        <p:nvSpPr>
          <p:cNvPr id="75785" name="Text Box 80"/>
          <p:cNvSpPr txBox="1">
            <a:spLocks noChangeArrowheads="1"/>
          </p:cNvSpPr>
          <p:nvPr/>
        </p:nvSpPr>
        <p:spPr bwMode="auto">
          <a:xfrm>
            <a:off x="1219200" y="4038600"/>
            <a:ext cx="2438400" cy="320675"/>
          </a:xfrm>
          <a:prstGeom prst="rect">
            <a:avLst/>
          </a:prstGeom>
          <a:noFill/>
          <a:ln w="1587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l" eaLnBrk="1" hangingPunct="1"/>
            <a:r>
              <a:rPr lang="en-US" sz="1400">
                <a:latin typeface="Courier New" pitchFamily="-110" charset="0"/>
              </a:rPr>
              <a:t> foreach </a:t>
            </a:r>
            <a:r>
              <a:rPr lang="en-US" sz="1400" b="0">
                <a:latin typeface="Courier New" pitchFamily="-110" charset="0"/>
              </a:rPr>
              <a:t>(A[i,j,k])…</a:t>
            </a:r>
          </a:p>
        </p:txBody>
      </p:sp>
      <p:sp>
        <p:nvSpPr>
          <p:cNvPr id="75786" name="Text Box 81"/>
          <p:cNvSpPr txBox="1">
            <a:spLocks noChangeArrowheads="1"/>
          </p:cNvSpPr>
          <p:nvPr/>
        </p:nvSpPr>
        <p:spPr bwMode="auto">
          <a:xfrm>
            <a:off x="6096000" y="4784725"/>
            <a:ext cx="2438400" cy="320675"/>
          </a:xfrm>
          <a:prstGeom prst="rect">
            <a:avLst/>
          </a:prstGeom>
          <a:noFill/>
          <a:ln w="1587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l" eaLnBrk="1" hangingPunct="1"/>
            <a:r>
              <a:rPr lang="en-US" sz="1400">
                <a:latin typeface="Courier New" pitchFamily="-110" charset="0"/>
              </a:rPr>
              <a:t>foreach</a:t>
            </a:r>
            <a:r>
              <a:rPr lang="en-US" sz="1400" b="0">
                <a:latin typeface="Courier New" pitchFamily="-110" charset="0"/>
              </a:rPr>
              <a:t> (B[q,r,,s])…</a:t>
            </a:r>
          </a:p>
        </p:txBody>
      </p:sp>
      <p:sp>
        <p:nvSpPr>
          <p:cNvPr id="75787" name="Text Box 82"/>
          <p:cNvSpPr txBox="1">
            <a:spLocks noChangeArrowheads="1"/>
          </p:cNvSpPr>
          <p:nvPr/>
        </p:nvSpPr>
        <p:spPr bwMode="auto">
          <a:xfrm>
            <a:off x="1219200" y="4495800"/>
            <a:ext cx="29718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l" eaLnBrk="1" hangingPunct="1"/>
            <a:r>
              <a:rPr lang="en-US" sz="1400" b="0">
                <a:latin typeface="Courier New" pitchFamily="-110" charset="0"/>
              </a:rPr>
              <a:t> i iterates from 0 to 1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j iterates from 0 to 2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k iterates from 0 to 3</a:t>
            </a:r>
          </a:p>
          <a:p>
            <a:pPr algn="l" eaLnBrk="1" hangingPunct="1"/>
            <a:endParaRPr lang="en-US" sz="1400" b="0">
              <a:latin typeface="Courier New" pitchFamily="-110" charset="0"/>
            </a:endParaRPr>
          </a:p>
        </p:txBody>
      </p:sp>
      <p:sp>
        <p:nvSpPr>
          <p:cNvPr id="75788" name="Text Box 83"/>
          <p:cNvSpPr txBox="1">
            <a:spLocks noChangeArrowheads="1"/>
          </p:cNvSpPr>
          <p:nvPr/>
        </p:nvSpPr>
        <p:spPr bwMode="auto">
          <a:xfrm>
            <a:off x="5867400" y="5229225"/>
            <a:ext cx="29718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l" eaLnBrk="1" hangingPunct="1"/>
            <a:r>
              <a:rPr lang="en-US" sz="1400" b="0">
                <a:latin typeface="Courier New" pitchFamily="-110" charset="0"/>
              </a:rPr>
              <a:t> q iterates from 5 to 1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r iterates from 0 to 3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s iterates from 2 to 1</a:t>
            </a:r>
          </a:p>
          <a:p>
            <a:pPr algn="l" eaLnBrk="1" hangingPunct="1"/>
            <a:endParaRPr lang="en-US" sz="1400" b="0">
              <a:latin typeface="Courier New" pitchFamily="-110" charset="0"/>
            </a:endParaRPr>
          </a:p>
        </p:txBody>
      </p:sp>
      <p:sp>
        <p:nvSpPr>
          <p:cNvPr id="533588" name="Freeform 84"/>
          <p:cNvSpPr>
            <a:spLocks/>
          </p:cNvSpPr>
          <p:nvPr/>
        </p:nvSpPr>
        <p:spPr bwMode="auto">
          <a:xfrm>
            <a:off x="3733800" y="3048000"/>
            <a:ext cx="774700" cy="1600200"/>
          </a:xfrm>
          <a:custGeom>
            <a:avLst/>
            <a:gdLst>
              <a:gd name="T0" fmla="*/ 48 w 488"/>
              <a:gd name="T1" fmla="*/ 1008 h 1008"/>
              <a:gd name="T2" fmla="*/ 480 w 488"/>
              <a:gd name="T3" fmla="*/ 288 h 1008"/>
              <a:gd name="T4" fmla="*/ 0 w 488"/>
              <a:gd name="T5" fmla="*/ 0 h 1008"/>
              <a:gd name="T6" fmla="*/ 0 60000 65536"/>
              <a:gd name="T7" fmla="*/ 0 60000 65536"/>
              <a:gd name="T8" fmla="*/ 0 60000 65536"/>
              <a:gd name="T9" fmla="*/ 0 w 488"/>
              <a:gd name="T10" fmla="*/ 0 h 1008"/>
              <a:gd name="T11" fmla="*/ 488 w 488"/>
              <a:gd name="T12" fmla="*/ 1008 h 10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8" h="1008">
                <a:moveTo>
                  <a:pt x="48" y="1008"/>
                </a:moveTo>
                <a:cubicBezTo>
                  <a:pt x="268" y="732"/>
                  <a:pt x="488" y="456"/>
                  <a:pt x="480" y="288"/>
                </a:cubicBezTo>
                <a:cubicBezTo>
                  <a:pt x="472" y="120"/>
                  <a:pt x="236" y="60"/>
                  <a:pt x="0" y="0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590" name="Freeform 86"/>
          <p:cNvSpPr>
            <a:spLocks/>
          </p:cNvSpPr>
          <p:nvPr/>
        </p:nvSpPr>
        <p:spPr bwMode="auto">
          <a:xfrm>
            <a:off x="673100" y="2095500"/>
            <a:ext cx="2476500" cy="2781300"/>
          </a:xfrm>
          <a:custGeom>
            <a:avLst/>
            <a:gdLst>
              <a:gd name="T0" fmla="*/ 440 w 1560"/>
              <a:gd name="T1" fmla="*/ 1752 h 1752"/>
              <a:gd name="T2" fmla="*/ 152 w 1560"/>
              <a:gd name="T3" fmla="*/ 744 h 1752"/>
              <a:gd name="T4" fmla="*/ 1352 w 1560"/>
              <a:gd name="T5" fmla="*/ 72 h 1752"/>
              <a:gd name="T6" fmla="*/ 1400 w 1560"/>
              <a:gd name="T7" fmla="*/ 312 h 1752"/>
              <a:gd name="T8" fmla="*/ 0 60000 65536"/>
              <a:gd name="T9" fmla="*/ 0 60000 65536"/>
              <a:gd name="T10" fmla="*/ 0 60000 65536"/>
              <a:gd name="T11" fmla="*/ 0 60000 65536"/>
              <a:gd name="T12" fmla="*/ 0 w 1560"/>
              <a:gd name="T13" fmla="*/ 0 h 1752"/>
              <a:gd name="T14" fmla="*/ 1560 w 1560"/>
              <a:gd name="T15" fmla="*/ 1752 h 17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60" h="1752">
                <a:moveTo>
                  <a:pt x="440" y="1752"/>
                </a:moveTo>
                <a:cubicBezTo>
                  <a:pt x="220" y="1388"/>
                  <a:pt x="0" y="1024"/>
                  <a:pt x="152" y="744"/>
                </a:cubicBezTo>
                <a:cubicBezTo>
                  <a:pt x="304" y="464"/>
                  <a:pt x="1144" y="144"/>
                  <a:pt x="1352" y="72"/>
                </a:cubicBezTo>
                <a:cubicBezTo>
                  <a:pt x="1560" y="0"/>
                  <a:pt x="1480" y="156"/>
                  <a:pt x="1400" y="312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591" name="Freeform 87"/>
          <p:cNvSpPr>
            <a:spLocks/>
          </p:cNvSpPr>
          <p:nvPr/>
        </p:nvSpPr>
        <p:spPr bwMode="auto">
          <a:xfrm>
            <a:off x="3505200" y="3581400"/>
            <a:ext cx="965200" cy="1524000"/>
          </a:xfrm>
          <a:custGeom>
            <a:avLst/>
            <a:gdLst>
              <a:gd name="T0" fmla="*/ 192 w 608"/>
              <a:gd name="T1" fmla="*/ 960 h 960"/>
              <a:gd name="T2" fmla="*/ 576 w 608"/>
              <a:gd name="T3" fmla="*/ 432 h 960"/>
              <a:gd name="T4" fmla="*/ 0 w 608"/>
              <a:gd name="T5" fmla="*/ 0 h 960"/>
              <a:gd name="T6" fmla="*/ 0 60000 65536"/>
              <a:gd name="T7" fmla="*/ 0 60000 65536"/>
              <a:gd name="T8" fmla="*/ 0 60000 65536"/>
              <a:gd name="T9" fmla="*/ 0 w 608"/>
              <a:gd name="T10" fmla="*/ 0 h 960"/>
              <a:gd name="T11" fmla="*/ 608 w 608"/>
              <a:gd name="T12" fmla="*/ 960 h 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08" h="960">
                <a:moveTo>
                  <a:pt x="192" y="960"/>
                </a:moveTo>
                <a:cubicBezTo>
                  <a:pt x="400" y="776"/>
                  <a:pt x="608" y="592"/>
                  <a:pt x="576" y="432"/>
                </a:cubicBezTo>
                <a:cubicBezTo>
                  <a:pt x="544" y="272"/>
                  <a:pt x="272" y="136"/>
                  <a:pt x="0" y="0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2" name="Line 88"/>
          <p:cNvSpPr>
            <a:spLocks noChangeShapeType="1"/>
          </p:cNvSpPr>
          <p:nvPr/>
        </p:nvSpPr>
        <p:spPr bwMode="auto">
          <a:xfrm>
            <a:off x="6324600" y="3048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5793" name="Rectangle 124"/>
          <p:cNvSpPr>
            <a:spLocks noChangeArrowheads="1"/>
          </p:cNvSpPr>
          <p:nvPr/>
        </p:nvSpPr>
        <p:spPr bwMode="auto">
          <a:xfrm>
            <a:off x="5883275" y="3479800"/>
            <a:ext cx="430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 b="0"/>
              <a:t>5:1</a:t>
            </a:r>
          </a:p>
        </p:txBody>
      </p:sp>
      <p:sp>
        <p:nvSpPr>
          <p:cNvPr id="75794" name="Line 125"/>
          <p:cNvSpPr>
            <a:spLocks noChangeShapeType="1"/>
          </p:cNvSpPr>
          <p:nvPr/>
        </p:nvSpPr>
        <p:spPr bwMode="auto">
          <a:xfrm>
            <a:off x="6477000" y="42672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5795" name="Rectangle 126"/>
          <p:cNvSpPr>
            <a:spLocks noChangeArrowheads="1"/>
          </p:cNvSpPr>
          <p:nvPr/>
        </p:nvSpPr>
        <p:spPr bwMode="auto">
          <a:xfrm>
            <a:off x="7312025" y="42672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 b="0"/>
              <a:t>4</a:t>
            </a:r>
          </a:p>
        </p:txBody>
      </p:sp>
      <p:sp>
        <p:nvSpPr>
          <p:cNvPr id="533633" name="Freeform 129"/>
          <p:cNvSpPr>
            <a:spLocks/>
          </p:cNvSpPr>
          <p:nvPr/>
        </p:nvSpPr>
        <p:spPr bwMode="auto">
          <a:xfrm>
            <a:off x="5549900" y="3505200"/>
            <a:ext cx="469900" cy="1905000"/>
          </a:xfrm>
          <a:custGeom>
            <a:avLst/>
            <a:gdLst>
              <a:gd name="T0" fmla="*/ 296 w 296"/>
              <a:gd name="T1" fmla="*/ 1200 h 1200"/>
              <a:gd name="T2" fmla="*/ 8 w 296"/>
              <a:gd name="T3" fmla="*/ 192 h 1200"/>
              <a:gd name="T4" fmla="*/ 248 w 296"/>
              <a:gd name="T5" fmla="*/ 48 h 1200"/>
              <a:gd name="T6" fmla="*/ 0 60000 65536"/>
              <a:gd name="T7" fmla="*/ 0 60000 65536"/>
              <a:gd name="T8" fmla="*/ 0 60000 65536"/>
              <a:gd name="T9" fmla="*/ 0 w 296"/>
              <a:gd name="T10" fmla="*/ 0 h 1200"/>
              <a:gd name="T11" fmla="*/ 296 w 296"/>
              <a:gd name="T12" fmla="*/ 1200 h 1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6" h="1200">
                <a:moveTo>
                  <a:pt x="296" y="1200"/>
                </a:moveTo>
                <a:cubicBezTo>
                  <a:pt x="156" y="792"/>
                  <a:pt x="16" y="384"/>
                  <a:pt x="8" y="192"/>
                </a:cubicBezTo>
                <a:cubicBezTo>
                  <a:pt x="0" y="0"/>
                  <a:pt x="124" y="24"/>
                  <a:pt x="248" y="48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634" name="Freeform 130"/>
          <p:cNvSpPr>
            <a:spLocks/>
          </p:cNvSpPr>
          <p:nvPr/>
        </p:nvSpPr>
        <p:spPr bwMode="auto">
          <a:xfrm>
            <a:off x="7315200" y="4419600"/>
            <a:ext cx="1663700" cy="1143000"/>
          </a:xfrm>
          <a:custGeom>
            <a:avLst/>
            <a:gdLst>
              <a:gd name="T0" fmla="*/ 720 w 1048"/>
              <a:gd name="T1" fmla="*/ 720 h 720"/>
              <a:gd name="T2" fmla="*/ 960 w 1048"/>
              <a:gd name="T3" fmla="*/ 240 h 720"/>
              <a:gd name="T4" fmla="*/ 192 w 1048"/>
              <a:gd name="T5" fmla="*/ 144 h 720"/>
              <a:gd name="T6" fmla="*/ 0 w 1048"/>
              <a:gd name="T7" fmla="*/ 0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1048"/>
              <a:gd name="T13" fmla="*/ 0 h 720"/>
              <a:gd name="T14" fmla="*/ 1048 w 1048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48" h="720">
                <a:moveTo>
                  <a:pt x="720" y="720"/>
                </a:moveTo>
                <a:cubicBezTo>
                  <a:pt x="884" y="528"/>
                  <a:pt x="1048" y="336"/>
                  <a:pt x="960" y="240"/>
                </a:cubicBezTo>
                <a:cubicBezTo>
                  <a:pt x="872" y="144"/>
                  <a:pt x="352" y="184"/>
                  <a:pt x="192" y="144"/>
                </a:cubicBezTo>
                <a:cubicBezTo>
                  <a:pt x="32" y="104"/>
                  <a:pt x="16" y="52"/>
                  <a:pt x="0" y="0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636" name="Freeform 132"/>
          <p:cNvSpPr>
            <a:spLocks/>
          </p:cNvSpPr>
          <p:nvPr/>
        </p:nvSpPr>
        <p:spPr bwMode="auto">
          <a:xfrm>
            <a:off x="5029200" y="1816100"/>
            <a:ext cx="990600" cy="3975100"/>
          </a:xfrm>
          <a:custGeom>
            <a:avLst/>
            <a:gdLst>
              <a:gd name="T0" fmla="*/ 624 w 624"/>
              <a:gd name="T1" fmla="*/ 2504 h 2504"/>
              <a:gd name="T2" fmla="*/ 48 w 624"/>
              <a:gd name="T3" fmla="*/ 392 h 2504"/>
              <a:gd name="T4" fmla="*/ 336 w 624"/>
              <a:gd name="T5" fmla="*/ 152 h 2504"/>
              <a:gd name="T6" fmla="*/ 0 60000 65536"/>
              <a:gd name="T7" fmla="*/ 0 60000 65536"/>
              <a:gd name="T8" fmla="*/ 0 60000 65536"/>
              <a:gd name="T9" fmla="*/ 0 w 624"/>
              <a:gd name="T10" fmla="*/ 0 h 2504"/>
              <a:gd name="T11" fmla="*/ 624 w 624"/>
              <a:gd name="T12" fmla="*/ 2504 h 25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4" h="2504">
                <a:moveTo>
                  <a:pt x="624" y="2504"/>
                </a:moveTo>
                <a:cubicBezTo>
                  <a:pt x="360" y="1644"/>
                  <a:pt x="96" y="784"/>
                  <a:pt x="48" y="392"/>
                </a:cubicBezTo>
                <a:cubicBezTo>
                  <a:pt x="0" y="0"/>
                  <a:pt x="168" y="76"/>
                  <a:pt x="336" y="152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4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3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3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33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33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33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88" grpId="0" animBg="1"/>
      <p:bldP spid="533590" grpId="0" animBg="1"/>
      <p:bldP spid="533591" grpId="0" animBg="1"/>
      <p:bldP spid="533633" grpId="0" animBg="1"/>
      <p:bldP spid="533634" grpId="0" animBg="1"/>
      <p:bldP spid="53363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12DE5C04-36D8-4D3B-8BE9-27E70637BDD6}" type="slidenum">
              <a:rPr lang="en-US" sz="1400" b="0">
                <a:solidFill>
                  <a:srgbClr val="6B6B6B"/>
                </a:solidFill>
              </a:rPr>
              <a:pPr eaLnBrk="1" hangingPunct="1"/>
              <a:t>39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Constraints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1143000"/>
          </a:xfrm>
        </p:spPr>
        <p:txBody>
          <a:bodyPr>
            <a:normAutofit fontScale="47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1900" smtClean="0"/>
              <a:t>Functions in constraints</a:t>
            </a:r>
            <a:endParaRPr lang="en-US" sz="1500" smtClean="0"/>
          </a:p>
          <a:p>
            <a:pPr lvl="1" eaLnBrk="1" hangingPunct="1">
              <a:lnSpc>
                <a:spcPct val="90000"/>
              </a:lnSpc>
            </a:pPr>
            <a:r>
              <a:rPr lang="en-US" sz="1700" smtClean="0"/>
              <a:t>Some properties are unwieldy or impossible to express in a single expression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500" smtClean="0"/>
              <a:t>For instance computing the sum of one’s in a packed array uses a loop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500" smtClean="0"/>
              <a:t>Without the loop the loop will have to be unrolled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700" smtClean="0"/>
              <a:t>SystemVerilog allows constraint expressions to include function calls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500" smtClean="0"/>
              <a:t>Functions cannot contain output or ref arguments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500" smtClean="0"/>
              <a:t>Functions should be automatic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500" smtClean="0"/>
              <a:t>Functions that appear in constraints cannot modify the constraints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500" smtClean="0"/>
              <a:t>Functions shall be called before constraints are solved, and their return values shall be treated as state variables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500" smtClean="0"/>
              <a:t>Random variables used as function arguments shall establish an implicit variable ordering or priority</a:t>
            </a:r>
          </a:p>
          <a:p>
            <a:pPr lvl="4" eaLnBrk="1" hangingPunct="1">
              <a:lnSpc>
                <a:spcPct val="90000"/>
              </a:lnSpc>
            </a:pPr>
            <a:endParaRPr lang="en-US" smtClean="0"/>
          </a:p>
          <a:p>
            <a:pPr lvl="1" eaLnBrk="1" hangingPunct="1">
              <a:lnSpc>
                <a:spcPct val="90000"/>
              </a:lnSpc>
            </a:pPr>
            <a:endParaRPr lang="en-US" sz="1900" smtClean="0"/>
          </a:p>
          <a:p>
            <a:pPr lvl="2" eaLnBrk="1" hangingPunct="1">
              <a:lnSpc>
                <a:spcPct val="90000"/>
              </a:lnSpc>
            </a:pPr>
            <a:endParaRPr lang="en-US" sz="1000" smtClean="0"/>
          </a:p>
          <a:p>
            <a:pPr lvl="2" eaLnBrk="1" hangingPunct="1">
              <a:lnSpc>
                <a:spcPct val="90000"/>
              </a:lnSpc>
              <a:buFont typeface="Wingdings 3" pitchFamily="-110" charset="2"/>
              <a:buNone/>
            </a:pPr>
            <a:endParaRPr lang="en-US" sz="1000" smtClean="0"/>
          </a:p>
        </p:txBody>
      </p:sp>
      <p:sp>
        <p:nvSpPr>
          <p:cNvPr id="77829" name="Text Box 4"/>
          <p:cNvSpPr txBox="1">
            <a:spLocks noChangeArrowheads="1"/>
          </p:cNvSpPr>
          <p:nvPr/>
        </p:nvSpPr>
        <p:spPr bwMode="auto">
          <a:xfrm>
            <a:off x="1524000" y="4800600"/>
            <a:ext cx="4724400" cy="1171575"/>
          </a:xfrm>
          <a:prstGeom prst="rect">
            <a:avLst/>
          </a:prstGeom>
          <a:noFill/>
          <a:ln w="1587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l" eaLnBrk="1" hangingPunct="1"/>
            <a:r>
              <a:rPr lang="en-US" sz="1400">
                <a:latin typeface="Courier New" pitchFamily="-110" charset="0"/>
              </a:rPr>
              <a:t> class </a:t>
            </a:r>
            <a:r>
              <a:rPr lang="en-US" sz="1400" b="0">
                <a:latin typeface="Courier New" pitchFamily="-110" charset="0"/>
              </a:rPr>
              <a:t>B;</a:t>
            </a:r>
          </a:p>
          <a:p>
            <a:pPr algn="l" eaLnBrk="1" hangingPunct="1"/>
            <a:r>
              <a:rPr lang="en-US" sz="1400">
                <a:latin typeface="Courier New" pitchFamily="-110" charset="0"/>
              </a:rPr>
              <a:t>      rand int </a:t>
            </a:r>
            <a:r>
              <a:rPr lang="en-US" sz="1400" b="0">
                <a:latin typeface="Courier New" pitchFamily="-110" charset="0"/>
              </a:rPr>
              <a:t>x,y;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     </a:t>
            </a:r>
            <a:r>
              <a:rPr lang="en-US" sz="1400">
                <a:latin typeface="Courier New" pitchFamily="-110" charset="0"/>
              </a:rPr>
              <a:t>constraint </a:t>
            </a:r>
            <a:r>
              <a:rPr lang="en-US" sz="1400" b="0">
                <a:latin typeface="Courier New" pitchFamily="-110" charset="0"/>
              </a:rPr>
              <a:t>C{x&lt;=F(y);}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     </a:t>
            </a:r>
            <a:r>
              <a:rPr lang="en-US" sz="1400">
                <a:latin typeface="Courier New" pitchFamily="-110" charset="0"/>
              </a:rPr>
              <a:t>constraint </a:t>
            </a:r>
            <a:r>
              <a:rPr lang="en-US" sz="1400" b="0">
                <a:latin typeface="Courier New" pitchFamily="-110" charset="0"/>
              </a:rPr>
              <a:t>D{ y </a:t>
            </a:r>
            <a:r>
              <a:rPr lang="en-US" sz="1400">
                <a:latin typeface="Courier New" pitchFamily="-110" charset="0"/>
              </a:rPr>
              <a:t>inside</a:t>
            </a:r>
            <a:r>
              <a:rPr lang="en-US" sz="1400" b="0">
                <a:latin typeface="Courier New" pitchFamily="-110" charset="0"/>
              </a:rPr>
              <a:t> {2,4,8};}</a:t>
            </a:r>
          </a:p>
          <a:p>
            <a:pPr algn="l" eaLnBrk="1" hangingPunct="1"/>
            <a:r>
              <a:rPr lang="en-US" sz="1400">
                <a:latin typeface="Courier New" pitchFamily="-110" charset="0"/>
              </a:rPr>
              <a:t>endclass</a:t>
            </a:r>
            <a:r>
              <a:rPr lang="en-US" sz="1400" b="0">
                <a:latin typeface="Courier New" pitchFamily="-110" charset="0"/>
              </a:rPr>
              <a:t> </a:t>
            </a:r>
          </a:p>
        </p:txBody>
      </p:sp>
      <p:sp>
        <p:nvSpPr>
          <p:cNvPr id="77830" name="Rectangle 5"/>
          <p:cNvSpPr>
            <a:spLocks noChangeArrowheads="1"/>
          </p:cNvSpPr>
          <p:nvPr/>
        </p:nvSpPr>
        <p:spPr bwMode="auto">
          <a:xfrm>
            <a:off x="6324600" y="5257800"/>
            <a:ext cx="25574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>
                <a:solidFill>
                  <a:srgbClr val="009900"/>
                </a:solidFill>
              </a:rPr>
              <a:t>Forces y to be solved before x</a:t>
            </a:r>
          </a:p>
        </p:txBody>
      </p:sp>
    </p:spTree>
    <p:extLst>
      <p:ext uri="{BB962C8B-B14F-4D97-AF65-F5344CB8AC3E}">
        <p14:creationId xmlns:p14="http://schemas.microsoft.com/office/powerpoint/2010/main" val="413061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0D03EBBC-AA48-471E-9647-1E8D1C5B2B87}" type="slidenum">
              <a:rPr lang="en-US" sz="1400" b="0">
                <a:solidFill>
                  <a:srgbClr val="6B6B6B"/>
                </a:solidFill>
              </a:rPr>
              <a:pPr eaLnBrk="1" hangingPunct="1"/>
              <a:t>4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to Randomize?</a:t>
            </a: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533400" y="1447800"/>
            <a:ext cx="8077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SzPct val="130000"/>
              <a:buFont typeface="Times" pitchFamily="-110" charset="0"/>
              <a:buChar char="•"/>
            </a:pPr>
            <a:r>
              <a:rPr lang="en-US" sz="2100">
                <a:solidFill>
                  <a:srgbClr val="2766A0"/>
                </a:solidFill>
                <a:latin typeface="Helvetica Neue Light" pitchFamily="-110" charset="0"/>
              </a:rPr>
              <a:t>Device configurations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-110" charset="2"/>
              <a:buChar char="u"/>
            </a:pPr>
            <a:r>
              <a:rPr lang="en-US" sz="1900" b="0">
                <a:latin typeface="Helvetica Neue Light" pitchFamily="-110" charset="0"/>
              </a:rPr>
              <a:t>Try different device configurations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-110" charset="2"/>
              <a:buChar char="u"/>
            </a:pPr>
            <a:r>
              <a:rPr lang="en-US" sz="1900" b="0">
                <a:latin typeface="Helvetica Neue Light" pitchFamily="-110" charset="0"/>
              </a:rPr>
              <a:t>For instance for a switch verification try different configurations of input and output ports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-110" charset="2"/>
              <a:buNone/>
            </a:pPr>
            <a:endParaRPr lang="en-US" sz="1900" b="0">
              <a:latin typeface="Helvetica Neue Light" pitchFamily="-110" charset="0"/>
            </a:endParaRPr>
          </a:p>
          <a:p>
            <a:pPr marL="342900" indent="-342900" algn="l">
              <a:spcBef>
                <a:spcPct val="20000"/>
              </a:spcBef>
              <a:buSzPct val="130000"/>
              <a:buFont typeface="Times" pitchFamily="-110" charset="0"/>
              <a:buChar char="•"/>
            </a:pPr>
            <a:r>
              <a:rPr lang="en-US" sz="2100">
                <a:solidFill>
                  <a:srgbClr val="2766A0"/>
                </a:solidFill>
                <a:latin typeface="Helvetica Neue Light" pitchFamily="-110" charset="0"/>
              </a:rPr>
              <a:t>Environment configurations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-110" charset="2"/>
              <a:buChar char="u"/>
            </a:pPr>
            <a:r>
              <a:rPr lang="en-US" sz="1900" b="0">
                <a:latin typeface="Helvetica Neue Light" pitchFamily="-110" charset="0"/>
              </a:rPr>
              <a:t>Randomize the entire environment that the device operates in</a:t>
            </a:r>
          </a:p>
          <a:p>
            <a:pPr marL="1143000" lvl="2" indent="-228600" algn="l">
              <a:spcBef>
                <a:spcPct val="20000"/>
              </a:spcBef>
              <a:buSzPct val="80000"/>
              <a:buFont typeface="Wingdings 3" pitchFamily="-110" charset="2"/>
              <a:buChar char="u"/>
            </a:pPr>
            <a:r>
              <a:rPr lang="en-US" sz="1700" b="0">
                <a:solidFill>
                  <a:srgbClr val="6600FF"/>
                </a:solidFill>
                <a:latin typeface="Helvetica Neue Light" pitchFamily="-110" charset="0"/>
              </a:rPr>
              <a:t>The number of objects</a:t>
            </a:r>
          </a:p>
          <a:p>
            <a:pPr marL="1143000" lvl="2" indent="-228600" algn="l">
              <a:spcBef>
                <a:spcPct val="20000"/>
              </a:spcBef>
              <a:buSzPct val="80000"/>
              <a:buFont typeface="Wingdings 3" pitchFamily="-110" charset="2"/>
              <a:buChar char="u"/>
            </a:pPr>
            <a:r>
              <a:rPr lang="en-US" sz="1700" b="0">
                <a:solidFill>
                  <a:srgbClr val="6600FF"/>
                </a:solidFill>
                <a:latin typeface="Helvetica Neue Light" pitchFamily="-110" charset="0"/>
              </a:rPr>
              <a:t>Object configurations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-110" charset="2"/>
              <a:buChar char="u"/>
            </a:pPr>
            <a:r>
              <a:rPr lang="en-US" sz="1900" b="0">
                <a:latin typeface="Helvetica Neue Light" pitchFamily="-110" charset="0"/>
              </a:rPr>
              <a:t>For instance randomize the number of PCI busses connected to a particular device</a:t>
            </a:r>
          </a:p>
          <a:p>
            <a:pPr marL="342900" indent="-342900" algn="l">
              <a:spcBef>
                <a:spcPct val="20000"/>
              </a:spcBef>
              <a:buSzPct val="130000"/>
              <a:buFont typeface="Times" pitchFamily="-110" charset="0"/>
              <a:buChar char="•"/>
            </a:pPr>
            <a:endParaRPr lang="en-US" sz="2100">
              <a:solidFill>
                <a:srgbClr val="2766A0"/>
              </a:solidFill>
              <a:latin typeface="Helvetica Neue Light" pitchFamily="-110" charset="0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-110" charset="2"/>
              <a:buChar char="u"/>
            </a:pPr>
            <a:endParaRPr lang="en-US" sz="1900" b="0">
              <a:latin typeface="Helvetica Neue Light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14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6FE89202-2998-4756-A7C2-FC08784DB326}" type="slidenum">
              <a:rPr lang="en-US" sz="1400" b="0">
                <a:solidFill>
                  <a:srgbClr val="6B6B6B"/>
                </a:solidFill>
              </a:rPr>
              <a:pPr eaLnBrk="1" hangingPunct="1"/>
              <a:t>40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Constraints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1143000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1900" smtClean="0"/>
              <a:t>Constraint guards</a:t>
            </a:r>
            <a:endParaRPr lang="en-US" sz="1500" smtClean="0"/>
          </a:p>
          <a:p>
            <a:pPr lvl="1" eaLnBrk="1" hangingPunct="1">
              <a:lnSpc>
                <a:spcPct val="90000"/>
              </a:lnSpc>
            </a:pPr>
            <a:r>
              <a:rPr lang="en-US" sz="1700" smtClean="0"/>
              <a:t>Constraint guards are predicate expressions that function as guards against creation of constraints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500" smtClean="0"/>
              <a:t>They are not logical relations that have to be satisfied by the constraint solver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500" smtClean="0"/>
              <a:t>Prevents the solver from generating evaluation errors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700" smtClean="0"/>
              <a:t>Constraint guards are solved before the constraints and involve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500" smtClean="0"/>
              <a:t>Constants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500" smtClean="0"/>
              <a:t>State variables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500" smtClean="0"/>
              <a:t>Object handle comparisons</a:t>
            </a:r>
          </a:p>
          <a:p>
            <a:pPr lvl="4" eaLnBrk="1" hangingPunct="1">
              <a:lnSpc>
                <a:spcPct val="90000"/>
              </a:lnSpc>
            </a:pPr>
            <a:endParaRPr lang="en-US" smtClean="0"/>
          </a:p>
          <a:p>
            <a:pPr lvl="1" eaLnBrk="1" hangingPunct="1">
              <a:lnSpc>
                <a:spcPct val="90000"/>
              </a:lnSpc>
            </a:pPr>
            <a:endParaRPr lang="en-US" sz="1100" smtClean="0"/>
          </a:p>
          <a:p>
            <a:pPr lvl="2" eaLnBrk="1" hangingPunct="1">
              <a:lnSpc>
                <a:spcPct val="90000"/>
              </a:lnSpc>
            </a:pPr>
            <a:endParaRPr lang="en-US" sz="1000" smtClean="0"/>
          </a:p>
          <a:p>
            <a:pPr lvl="2" eaLnBrk="1" hangingPunct="1">
              <a:lnSpc>
                <a:spcPct val="90000"/>
              </a:lnSpc>
              <a:buFont typeface="Wingdings 3" pitchFamily="-110" charset="2"/>
              <a:buNone/>
            </a:pPr>
            <a:endParaRPr lang="en-US" sz="1000" smtClean="0"/>
          </a:p>
        </p:txBody>
      </p:sp>
      <p:sp>
        <p:nvSpPr>
          <p:cNvPr id="79877" name="Text Box 4"/>
          <p:cNvSpPr txBox="1">
            <a:spLocks noChangeArrowheads="1"/>
          </p:cNvSpPr>
          <p:nvPr/>
        </p:nvSpPr>
        <p:spPr bwMode="auto">
          <a:xfrm>
            <a:off x="2209800" y="3886200"/>
            <a:ext cx="5638800" cy="958850"/>
          </a:xfrm>
          <a:prstGeom prst="rect">
            <a:avLst/>
          </a:prstGeom>
          <a:noFill/>
          <a:ln w="1587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l" eaLnBrk="1" hangingPunct="1"/>
            <a:r>
              <a:rPr lang="en-US" sz="1400">
                <a:latin typeface="Courier New" pitchFamily="-110" charset="0"/>
              </a:rPr>
              <a:t> class </a:t>
            </a:r>
            <a:r>
              <a:rPr lang="en-US" sz="1400" b="0">
                <a:latin typeface="Courier New" pitchFamily="-110" charset="0"/>
              </a:rPr>
              <a:t>SList;</a:t>
            </a:r>
          </a:p>
          <a:p>
            <a:pPr algn="l" eaLnBrk="1" hangingPunct="1"/>
            <a:r>
              <a:rPr lang="en-US" sz="1400">
                <a:latin typeface="Courier New" pitchFamily="-110" charset="0"/>
              </a:rPr>
              <a:t>      rand int </a:t>
            </a:r>
            <a:r>
              <a:rPr lang="en-US" sz="1400" b="0">
                <a:latin typeface="Courier New" pitchFamily="-110" charset="0"/>
              </a:rPr>
              <a:t>n;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     </a:t>
            </a:r>
            <a:r>
              <a:rPr lang="en-US" sz="1400">
                <a:latin typeface="Courier New" pitchFamily="-110" charset="0"/>
              </a:rPr>
              <a:t>constraint </a:t>
            </a:r>
            <a:r>
              <a:rPr lang="en-US" sz="1400" b="0">
                <a:latin typeface="Courier New" pitchFamily="-110" charset="0"/>
              </a:rPr>
              <a:t>sort{n&lt;next.n;}</a:t>
            </a:r>
          </a:p>
          <a:p>
            <a:pPr algn="l" eaLnBrk="1" hangingPunct="1"/>
            <a:r>
              <a:rPr lang="en-US" sz="1400">
                <a:latin typeface="Courier New" pitchFamily="-110" charset="0"/>
              </a:rPr>
              <a:t>endclass</a:t>
            </a:r>
            <a:r>
              <a:rPr lang="en-US" sz="1400" b="0">
                <a:latin typeface="Courier New" pitchFamily="-110" charset="0"/>
              </a:rPr>
              <a:t> </a:t>
            </a:r>
          </a:p>
        </p:txBody>
      </p:sp>
      <p:sp>
        <p:nvSpPr>
          <p:cNvPr id="79878" name="Rectangle 5"/>
          <p:cNvSpPr>
            <a:spLocks noChangeArrowheads="1"/>
          </p:cNvSpPr>
          <p:nvPr/>
        </p:nvSpPr>
        <p:spPr bwMode="auto">
          <a:xfrm>
            <a:off x="1828800" y="3581400"/>
            <a:ext cx="7162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 b="0">
                <a:solidFill>
                  <a:srgbClr val="009900"/>
                </a:solidFill>
              </a:rPr>
              <a:t> The constraint will fail on the last element due to a non existent handle in the linked list</a:t>
            </a:r>
          </a:p>
        </p:txBody>
      </p:sp>
      <p:sp>
        <p:nvSpPr>
          <p:cNvPr id="79879" name="Text Box 6"/>
          <p:cNvSpPr txBox="1">
            <a:spLocks noChangeArrowheads="1"/>
          </p:cNvSpPr>
          <p:nvPr/>
        </p:nvSpPr>
        <p:spPr bwMode="auto">
          <a:xfrm>
            <a:off x="2209800" y="5365750"/>
            <a:ext cx="5638800" cy="958850"/>
          </a:xfrm>
          <a:prstGeom prst="rect">
            <a:avLst/>
          </a:prstGeom>
          <a:noFill/>
          <a:ln w="1587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l" eaLnBrk="1" hangingPunct="1"/>
            <a:r>
              <a:rPr lang="en-US" sz="1400">
                <a:latin typeface="Courier New" pitchFamily="-110" charset="0"/>
              </a:rPr>
              <a:t> class </a:t>
            </a:r>
            <a:r>
              <a:rPr lang="en-US" sz="1400" b="0">
                <a:latin typeface="Courier New" pitchFamily="-110" charset="0"/>
              </a:rPr>
              <a:t>SList;</a:t>
            </a:r>
          </a:p>
          <a:p>
            <a:pPr algn="l" eaLnBrk="1" hangingPunct="1"/>
            <a:r>
              <a:rPr lang="en-US" sz="1400">
                <a:latin typeface="Courier New" pitchFamily="-110" charset="0"/>
              </a:rPr>
              <a:t>      rand int </a:t>
            </a:r>
            <a:r>
              <a:rPr lang="en-US" sz="1400" b="0">
                <a:latin typeface="Courier New" pitchFamily="-110" charset="0"/>
              </a:rPr>
              <a:t>n;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     </a:t>
            </a:r>
            <a:r>
              <a:rPr lang="en-US" sz="1400">
                <a:latin typeface="Courier New" pitchFamily="-110" charset="0"/>
              </a:rPr>
              <a:t>constraint </a:t>
            </a:r>
            <a:r>
              <a:rPr lang="en-US" sz="1400" b="0">
                <a:latin typeface="Courier New" pitchFamily="-110" charset="0"/>
              </a:rPr>
              <a:t>sort{if(next!=null)n&lt;next.n;}</a:t>
            </a:r>
          </a:p>
          <a:p>
            <a:pPr algn="l" eaLnBrk="1" hangingPunct="1"/>
            <a:r>
              <a:rPr lang="en-US" sz="1400">
                <a:latin typeface="Courier New" pitchFamily="-110" charset="0"/>
              </a:rPr>
              <a:t>endclass</a:t>
            </a:r>
            <a:r>
              <a:rPr lang="en-US" sz="1400" b="0">
                <a:latin typeface="Courier New" pitchFamily="-110" charset="0"/>
              </a:rPr>
              <a:t> </a:t>
            </a:r>
          </a:p>
        </p:txBody>
      </p:sp>
      <p:sp>
        <p:nvSpPr>
          <p:cNvPr id="79880" name="Rectangle 7"/>
          <p:cNvSpPr>
            <a:spLocks noChangeArrowheads="1"/>
          </p:cNvSpPr>
          <p:nvPr/>
        </p:nvSpPr>
        <p:spPr bwMode="auto">
          <a:xfrm>
            <a:off x="2057400" y="5029200"/>
            <a:ext cx="647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 b="0">
                <a:solidFill>
                  <a:srgbClr val="009900"/>
                </a:solidFill>
              </a:rPr>
              <a:t> if statement acts as a constraint guard</a:t>
            </a:r>
          </a:p>
        </p:txBody>
      </p:sp>
    </p:spTree>
    <p:extLst>
      <p:ext uri="{BB962C8B-B14F-4D97-AF65-F5344CB8AC3E}">
        <p14:creationId xmlns:p14="http://schemas.microsoft.com/office/powerpoint/2010/main" val="311527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416A4FD5-8E6A-47C2-83EA-AF1C54DB585A}" type="slidenum">
              <a:rPr lang="en-US" sz="1400" b="0">
                <a:solidFill>
                  <a:srgbClr val="6B6B6B"/>
                </a:solidFill>
              </a:rPr>
              <a:pPr eaLnBrk="1" hangingPunct="1"/>
              <a:t>41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Constraints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1143000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1900" smtClean="0"/>
              <a:t>Constraint guards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700" smtClean="0"/>
              <a:t>Guard expressions can themselves include sub-expressions that result in evaluation errors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500" smtClean="0"/>
              <a:t>A 4-state representation is used where 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500" smtClean="0"/>
              <a:t>0 : false -&gt; Subexpression evaluates to FALSE 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500" smtClean="0"/>
              <a:t>1 : true -&gt; subexpression evaluates to TRUE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500" smtClean="0"/>
              <a:t>E: Error -&gt; Subexpression causes an evaluation error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500" smtClean="0"/>
              <a:t>R: Random -&gt; Expression includes random variables and cannot be evaluated</a:t>
            </a:r>
          </a:p>
          <a:p>
            <a:pPr lvl="1" eaLnBrk="1" hangingPunct="1">
              <a:lnSpc>
                <a:spcPct val="90000"/>
              </a:lnSpc>
              <a:buFont typeface="Wingdings" pitchFamily="-110" charset="2"/>
              <a:buNone/>
            </a:pPr>
            <a:endParaRPr lang="en-US" sz="1700" smtClean="0"/>
          </a:p>
          <a:p>
            <a:pPr lvl="4" eaLnBrk="1" hangingPunct="1">
              <a:lnSpc>
                <a:spcPct val="90000"/>
              </a:lnSpc>
            </a:pPr>
            <a:endParaRPr lang="en-US" sz="1700" smtClean="0"/>
          </a:p>
          <a:p>
            <a:pPr lvl="1" eaLnBrk="1" hangingPunct="1">
              <a:lnSpc>
                <a:spcPct val="90000"/>
              </a:lnSpc>
            </a:pPr>
            <a:endParaRPr lang="en-US" sz="1700" smtClean="0"/>
          </a:p>
          <a:p>
            <a:pPr lvl="2" eaLnBrk="1" hangingPunct="1">
              <a:lnSpc>
                <a:spcPct val="90000"/>
              </a:lnSpc>
            </a:pPr>
            <a:endParaRPr lang="en-US" sz="1700" smtClean="0"/>
          </a:p>
          <a:p>
            <a:pPr lvl="2" eaLnBrk="1" hangingPunct="1">
              <a:lnSpc>
                <a:spcPct val="90000"/>
              </a:lnSpc>
              <a:buFont typeface="Wingdings 3" pitchFamily="-110" charset="2"/>
              <a:buNone/>
            </a:pPr>
            <a:endParaRPr lang="en-US" sz="1700" smtClean="0"/>
          </a:p>
        </p:txBody>
      </p:sp>
      <p:sp>
        <p:nvSpPr>
          <p:cNvPr id="81925" name="Text Box 4"/>
          <p:cNvSpPr txBox="1">
            <a:spLocks noChangeArrowheads="1"/>
          </p:cNvSpPr>
          <p:nvPr/>
        </p:nvSpPr>
        <p:spPr bwMode="auto">
          <a:xfrm>
            <a:off x="1524000" y="3333750"/>
            <a:ext cx="6858000" cy="1695450"/>
          </a:xfrm>
          <a:prstGeom prst="rect">
            <a:avLst/>
          </a:prstGeom>
          <a:noFill/>
          <a:ln w="1587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l" eaLnBrk="1" hangingPunct="1"/>
            <a:r>
              <a:rPr lang="en-US" sz="1300" b="0">
                <a:latin typeface="Courier New" pitchFamily="-110" charset="0"/>
              </a:rPr>
              <a:t> </a:t>
            </a:r>
            <a:r>
              <a:rPr lang="en-US" sz="1300">
                <a:latin typeface="Courier New" pitchFamily="-110" charset="0"/>
              </a:rPr>
              <a:t>class </a:t>
            </a:r>
            <a:r>
              <a:rPr lang="en-US" sz="1300" b="0">
                <a:latin typeface="Courier New" pitchFamily="-110" charset="0"/>
              </a:rPr>
              <a:t>D</a:t>
            </a:r>
          </a:p>
          <a:p>
            <a:pPr algn="l" eaLnBrk="1" hangingPunct="1"/>
            <a:r>
              <a:rPr lang="en-US" sz="1300" b="0">
                <a:latin typeface="Courier New" pitchFamily="-110" charset="0"/>
              </a:rPr>
              <a:t>     </a:t>
            </a:r>
            <a:r>
              <a:rPr lang="en-US" sz="1300">
                <a:latin typeface="Courier New" pitchFamily="-110" charset="0"/>
              </a:rPr>
              <a:t>int x;</a:t>
            </a:r>
          </a:p>
          <a:p>
            <a:pPr algn="l" eaLnBrk="1" hangingPunct="1"/>
            <a:r>
              <a:rPr lang="en-US" sz="1300">
                <a:latin typeface="Courier New" pitchFamily="-110" charset="0"/>
              </a:rPr>
              <a:t> endclass</a:t>
            </a:r>
          </a:p>
          <a:p>
            <a:pPr algn="l" eaLnBrk="1" hangingPunct="1"/>
            <a:r>
              <a:rPr lang="en-US" sz="1300">
                <a:latin typeface="Courier New" pitchFamily="-110" charset="0"/>
              </a:rPr>
              <a:t> class </a:t>
            </a:r>
            <a:r>
              <a:rPr lang="en-US" sz="1300" b="0">
                <a:latin typeface="Courier New" pitchFamily="-110" charset="0"/>
              </a:rPr>
              <a:t>C</a:t>
            </a:r>
            <a:r>
              <a:rPr lang="en-US" sz="1300">
                <a:latin typeface="Courier New" pitchFamily="-110" charset="0"/>
              </a:rPr>
              <a:t>;</a:t>
            </a:r>
          </a:p>
          <a:p>
            <a:pPr algn="l" eaLnBrk="1" hangingPunct="1"/>
            <a:r>
              <a:rPr lang="en-US" sz="1300">
                <a:latin typeface="Courier New" pitchFamily="-110" charset="0"/>
              </a:rPr>
              <a:t>      rand int </a:t>
            </a:r>
            <a:r>
              <a:rPr lang="en-US" sz="1300" b="0">
                <a:latin typeface="Courier New" pitchFamily="-110" charset="0"/>
              </a:rPr>
              <a:t>x,y;</a:t>
            </a:r>
          </a:p>
          <a:p>
            <a:pPr algn="l" eaLnBrk="1" hangingPunct="1"/>
            <a:r>
              <a:rPr lang="en-US" sz="1300" b="0">
                <a:latin typeface="Courier New" pitchFamily="-110" charset="0"/>
              </a:rPr>
              <a:t>      D a,b;</a:t>
            </a:r>
          </a:p>
          <a:p>
            <a:pPr algn="l" eaLnBrk="1" hangingPunct="1"/>
            <a:r>
              <a:rPr lang="en-US" sz="1300" b="0">
                <a:latin typeface="Courier New" pitchFamily="-110" charset="0"/>
              </a:rPr>
              <a:t>      </a:t>
            </a:r>
            <a:r>
              <a:rPr lang="en-US" sz="1300">
                <a:latin typeface="Courier New" pitchFamily="-110" charset="0"/>
              </a:rPr>
              <a:t>constraint </a:t>
            </a:r>
            <a:r>
              <a:rPr lang="en-US" sz="1300" b="0">
                <a:latin typeface="Courier New" pitchFamily="-110" charset="0"/>
              </a:rPr>
              <a:t>C1{(x&lt;y || a.x &gt; b.x || a.x==5) -&gt; x+y==10;}</a:t>
            </a:r>
          </a:p>
          <a:p>
            <a:pPr algn="l" eaLnBrk="1" hangingPunct="1"/>
            <a:r>
              <a:rPr lang="en-US" sz="1300" b="0">
                <a:latin typeface="Courier New" pitchFamily="-110" charset="0"/>
              </a:rPr>
              <a:t> </a:t>
            </a:r>
            <a:r>
              <a:rPr lang="en-US" sz="1300">
                <a:latin typeface="Courier New" pitchFamily="-110" charset="0"/>
              </a:rPr>
              <a:t>endclass</a:t>
            </a:r>
            <a:endParaRPr lang="en-US" sz="1300" b="0">
              <a:latin typeface="Courier New" pitchFamily="-110" charset="0"/>
            </a:endParaRPr>
          </a:p>
        </p:txBody>
      </p:sp>
      <p:graphicFrame>
        <p:nvGraphicFramePr>
          <p:cNvPr id="539697" name="Group 49"/>
          <p:cNvGraphicFramePr>
            <a:graphicFrameLocks noGrp="1"/>
          </p:cNvGraphicFramePr>
          <p:nvPr/>
        </p:nvGraphicFramePr>
        <p:xfrm>
          <a:off x="1600200" y="5273675"/>
          <a:ext cx="7162800" cy="1280160"/>
        </p:xfrm>
        <a:graphic>
          <a:graphicData uri="http://schemas.openxmlformats.org/drawingml/2006/table">
            <a:tbl>
              <a:tblPr/>
              <a:tblGrid>
                <a:gridCol w="1298575"/>
                <a:gridCol w="993775"/>
                <a:gridCol w="858838"/>
                <a:gridCol w="695325"/>
                <a:gridCol w="1346200"/>
                <a:gridCol w="1970087"/>
              </a:tblGrid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766A0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Case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766A0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 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766A0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 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766A0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 a.x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766A0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 b.x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766A0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 Constraint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!0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error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 x+y=10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-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error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-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 always error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!0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!0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20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( x&lt;y) -&gt; (x+y==10)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96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7584B211-3686-4D48-BFFE-3D73CCC6FD45}" type="slidenum">
              <a:rPr lang="en-US" sz="1400" b="0">
                <a:solidFill>
                  <a:srgbClr val="6B6B6B"/>
                </a:solidFill>
              </a:rPr>
              <a:pPr eaLnBrk="1" hangingPunct="1"/>
              <a:t>42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Constraints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900" smtClean="0"/>
              <a:t>Constraint guards</a:t>
            </a:r>
            <a:endParaRPr lang="en-US" sz="1500" smtClean="0"/>
          </a:p>
          <a:p>
            <a:pPr lvl="4" eaLnBrk="1" hangingPunct="1">
              <a:lnSpc>
                <a:spcPct val="90000"/>
              </a:lnSpc>
            </a:pPr>
            <a:endParaRPr lang="en-US" sz="800" smtClean="0"/>
          </a:p>
          <a:p>
            <a:pPr lvl="1" eaLnBrk="1" hangingPunct="1">
              <a:lnSpc>
                <a:spcPct val="90000"/>
              </a:lnSpc>
            </a:pPr>
            <a:endParaRPr lang="en-US" sz="1100" smtClean="0"/>
          </a:p>
          <a:p>
            <a:pPr lvl="2" eaLnBrk="1" hangingPunct="1">
              <a:lnSpc>
                <a:spcPct val="90000"/>
              </a:lnSpc>
            </a:pPr>
            <a:endParaRPr lang="en-US" sz="1000" smtClean="0"/>
          </a:p>
          <a:p>
            <a:pPr lvl="2" eaLnBrk="1" hangingPunct="1">
              <a:lnSpc>
                <a:spcPct val="90000"/>
              </a:lnSpc>
              <a:buFont typeface="Wingdings 3" pitchFamily="-110" charset="2"/>
              <a:buNone/>
            </a:pPr>
            <a:endParaRPr lang="en-US" sz="1000" smtClean="0"/>
          </a:p>
        </p:txBody>
      </p:sp>
      <p:sp>
        <p:nvSpPr>
          <p:cNvPr id="83973" name="Text Box 4"/>
          <p:cNvSpPr txBox="1">
            <a:spLocks noChangeArrowheads="1"/>
          </p:cNvSpPr>
          <p:nvPr/>
        </p:nvSpPr>
        <p:spPr bwMode="auto">
          <a:xfrm>
            <a:off x="1524000" y="2057400"/>
            <a:ext cx="6858000" cy="1809750"/>
          </a:xfrm>
          <a:prstGeom prst="rect">
            <a:avLst/>
          </a:prstGeom>
          <a:noFill/>
          <a:ln w="1587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l" eaLnBrk="1" hangingPunct="1"/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class </a:t>
            </a:r>
            <a:r>
              <a:rPr lang="en-US" sz="1400" b="0">
                <a:latin typeface="Courier New" pitchFamily="-110" charset="0"/>
              </a:rPr>
              <a:t>D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    </a:t>
            </a:r>
            <a:r>
              <a:rPr lang="en-US" sz="1400">
                <a:latin typeface="Courier New" pitchFamily="-110" charset="0"/>
              </a:rPr>
              <a:t>int x;</a:t>
            </a:r>
          </a:p>
          <a:p>
            <a:pPr algn="l" eaLnBrk="1" hangingPunct="1"/>
            <a:r>
              <a:rPr lang="en-US" sz="1400">
                <a:latin typeface="Courier New" pitchFamily="-110" charset="0"/>
              </a:rPr>
              <a:t> endclass</a:t>
            </a:r>
          </a:p>
          <a:p>
            <a:pPr algn="l" eaLnBrk="1" hangingPunct="1"/>
            <a:r>
              <a:rPr lang="en-US" sz="1400">
                <a:latin typeface="Courier New" pitchFamily="-110" charset="0"/>
              </a:rPr>
              <a:t> class </a:t>
            </a:r>
            <a:r>
              <a:rPr lang="en-US" sz="1400" b="0">
                <a:latin typeface="Courier New" pitchFamily="-110" charset="0"/>
              </a:rPr>
              <a:t>C</a:t>
            </a:r>
            <a:r>
              <a:rPr lang="en-US" sz="1400">
                <a:latin typeface="Courier New" pitchFamily="-110" charset="0"/>
              </a:rPr>
              <a:t>;</a:t>
            </a:r>
          </a:p>
          <a:p>
            <a:pPr algn="l" eaLnBrk="1" hangingPunct="1"/>
            <a:r>
              <a:rPr lang="en-US" sz="1400">
                <a:latin typeface="Courier New" pitchFamily="-110" charset="0"/>
              </a:rPr>
              <a:t>      rand int </a:t>
            </a:r>
            <a:r>
              <a:rPr lang="en-US" sz="1400" b="0">
                <a:latin typeface="Courier New" pitchFamily="-110" charset="0"/>
              </a:rPr>
              <a:t>x,y;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     D a,b;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     </a:t>
            </a:r>
            <a:r>
              <a:rPr lang="en-US" sz="1400">
                <a:latin typeface="Courier New" pitchFamily="-110" charset="0"/>
              </a:rPr>
              <a:t>constraint </a:t>
            </a:r>
            <a:r>
              <a:rPr lang="en-US" sz="1400" b="0">
                <a:latin typeface="Courier New" pitchFamily="-110" charset="0"/>
              </a:rPr>
              <a:t>C1{(x&lt;y &amp;&amp; a.x &gt; b.x &amp;&amp; a.x==5) -&gt; x+y==10;}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endclass</a:t>
            </a:r>
            <a:endParaRPr lang="en-US" sz="1400" b="0">
              <a:latin typeface="Courier New" pitchFamily="-110" charset="0"/>
            </a:endParaRPr>
          </a:p>
        </p:txBody>
      </p:sp>
      <p:graphicFrame>
        <p:nvGraphicFramePr>
          <p:cNvPr id="541745" name="Group 49"/>
          <p:cNvGraphicFramePr>
            <a:graphicFrameLocks noGrp="1"/>
          </p:cNvGraphicFramePr>
          <p:nvPr/>
        </p:nvGraphicFramePr>
        <p:xfrm>
          <a:off x="1600200" y="4130675"/>
          <a:ext cx="7086600" cy="1280160"/>
        </p:xfrm>
        <a:graphic>
          <a:graphicData uri="http://schemas.openxmlformats.org/drawingml/2006/table">
            <a:tbl>
              <a:tblPr/>
              <a:tblGrid>
                <a:gridCol w="1284288"/>
                <a:gridCol w="984250"/>
                <a:gridCol w="849312"/>
                <a:gridCol w="687388"/>
                <a:gridCol w="1333500"/>
                <a:gridCol w="1947862"/>
              </a:tblGrid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766A0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Case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766A0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 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766A0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 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766A0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 a.x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766A0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 b.x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766A0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 Constraint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!0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error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 error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-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error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-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 always error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!0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!0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( x&lt;y) -&gt; (x+y==10)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734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F7D05253-F189-4FBE-9DE9-E483A6542B89}" type="slidenum">
              <a:rPr lang="en-US" sz="1400" b="0">
                <a:solidFill>
                  <a:srgbClr val="6B6B6B"/>
                </a:solidFill>
              </a:rPr>
              <a:pPr eaLnBrk="1" hangingPunct="1"/>
              <a:t>43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Disabling Random Variables</a:t>
            </a: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114300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1900" smtClean="0"/>
              <a:t>Disabling random variables with </a:t>
            </a:r>
            <a:r>
              <a:rPr lang="en-US" sz="1900" smtClean="0">
                <a:latin typeface="Courier New" pitchFamily="-110" charset="0"/>
              </a:rPr>
              <a:t>rand_mode()</a:t>
            </a:r>
            <a:endParaRPr lang="en-US" sz="1500" smtClean="0">
              <a:latin typeface="Courier New" pitchFamily="-110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500" smtClean="0"/>
              <a:t>Can be used to control whether a random variable is active or inactive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500" smtClean="0"/>
              <a:t>When a random variable is inactive it implies that the variable was never declared </a:t>
            </a:r>
            <a:r>
              <a:rPr lang="en-US" sz="1500" smtClean="0">
                <a:latin typeface="Courier New" pitchFamily="-110" charset="0"/>
              </a:rPr>
              <a:t>rand</a:t>
            </a:r>
            <a:r>
              <a:rPr lang="en-US" sz="1500" smtClean="0"/>
              <a:t> or </a:t>
            </a:r>
            <a:r>
              <a:rPr lang="en-US" sz="1500" smtClean="0">
                <a:latin typeface="Courier New" pitchFamily="-110" charset="0"/>
              </a:rPr>
              <a:t>randc</a:t>
            </a:r>
            <a:endParaRPr lang="en-US" sz="1500" smtClean="0"/>
          </a:p>
          <a:p>
            <a:pPr lvl="2" eaLnBrk="1" hangingPunct="1">
              <a:lnSpc>
                <a:spcPct val="90000"/>
              </a:lnSpc>
            </a:pPr>
            <a:r>
              <a:rPr lang="en-US" sz="1500" smtClean="0">
                <a:latin typeface="Courier New" pitchFamily="-110" charset="0"/>
              </a:rPr>
              <a:t>rand_mode()</a:t>
            </a:r>
            <a:r>
              <a:rPr lang="en-US" sz="1500" smtClean="0"/>
              <a:t> method is inbuilt and cannot be overridden</a:t>
            </a:r>
          </a:p>
          <a:p>
            <a:pPr lvl="1" eaLnBrk="1" hangingPunct="1">
              <a:lnSpc>
                <a:spcPct val="90000"/>
              </a:lnSpc>
              <a:buFont typeface="Wingdings" pitchFamily="-110" charset="2"/>
              <a:buNone/>
            </a:pPr>
            <a:r>
              <a:rPr lang="en-US" sz="1500" smtClean="0"/>
              <a:t>			</a:t>
            </a:r>
            <a:endParaRPr lang="en-US" sz="1100" smtClean="0"/>
          </a:p>
          <a:p>
            <a:pPr lvl="4" eaLnBrk="1" hangingPunct="1">
              <a:lnSpc>
                <a:spcPct val="90000"/>
              </a:lnSpc>
            </a:pPr>
            <a:endParaRPr lang="en-US" sz="800" smtClean="0"/>
          </a:p>
          <a:p>
            <a:pPr lvl="1" eaLnBrk="1" hangingPunct="1">
              <a:lnSpc>
                <a:spcPct val="90000"/>
              </a:lnSpc>
            </a:pPr>
            <a:endParaRPr lang="en-US" sz="1100" smtClean="0"/>
          </a:p>
          <a:p>
            <a:pPr lvl="2" eaLnBrk="1" hangingPunct="1">
              <a:lnSpc>
                <a:spcPct val="90000"/>
              </a:lnSpc>
            </a:pPr>
            <a:endParaRPr lang="en-US" sz="1000" smtClean="0"/>
          </a:p>
          <a:p>
            <a:pPr lvl="2" eaLnBrk="1" hangingPunct="1">
              <a:lnSpc>
                <a:spcPct val="90000"/>
              </a:lnSpc>
              <a:buFont typeface="Wingdings 3" pitchFamily="-110" charset="2"/>
              <a:buNone/>
            </a:pPr>
            <a:endParaRPr lang="en-US" sz="1000" smtClean="0"/>
          </a:p>
        </p:txBody>
      </p:sp>
      <p:sp>
        <p:nvSpPr>
          <p:cNvPr id="86021" name="Text Box 4"/>
          <p:cNvSpPr txBox="1">
            <a:spLocks noChangeArrowheads="1"/>
          </p:cNvSpPr>
          <p:nvPr/>
        </p:nvSpPr>
        <p:spPr bwMode="auto">
          <a:xfrm>
            <a:off x="1524000" y="4302125"/>
            <a:ext cx="6858000" cy="1751013"/>
          </a:xfrm>
          <a:prstGeom prst="rect">
            <a:avLst/>
          </a:prstGeom>
          <a:noFill/>
          <a:ln w="1587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l" eaLnBrk="1" hangingPunct="1"/>
            <a:r>
              <a:rPr lang="en-US" sz="1200" b="0">
                <a:latin typeface="Courier New" pitchFamily="-110" charset="0"/>
              </a:rPr>
              <a:t> </a:t>
            </a:r>
            <a:r>
              <a:rPr lang="en-US" sz="1200">
                <a:latin typeface="Courier New" pitchFamily="-110" charset="0"/>
              </a:rPr>
              <a:t>class </a:t>
            </a:r>
            <a:r>
              <a:rPr lang="en-US" sz="1200" b="0">
                <a:latin typeface="Courier New" pitchFamily="-110" charset="0"/>
              </a:rPr>
              <a:t>Packet;</a:t>
            </a:r>
          </a:p>
          <a:p>
            <a:pPr algn="l" eaLnBrk="1" hangingPunct="1"/>
            <a:r>
              <a:rPr lang="en-US" sz="1200" b="0">
                <a:latin typeface="Courier New" pitchFamily="-110" charset="0"/>
              </a:rPr>
              <a:t>      </a:t>
            </a:r>
            <a:r>
              <a:rPr lang="en-US" sz="1200">
                <a:latin typeface="Courier New" pitchFamily="-110" charset="0"/>
              </a:rPr>
              <a:t>rand integer </a:t>
            </a:r>
            <a:r>
              <a:rPr lang="en-US" sz="1200" b="0">
                <a:latin typeface="Courier New" pitchFamily="-110" charset="0"/>
              </a:rPr>
              <a:t>src, dst;</a:t>
            </a:r>
          </a:p>
          <a:p>
            <a:pPr algn="l" eaLnBrk="1" hangingPunct="1"/>
            <a:r>
              <a:rPr lang="en-US" sz="1200" b="0">
                <a:latin typeface="Courier New" pitchFamily="-110" charset="0"/>
              </a:rPr>
              <a:t> </a:t>
            </a:r>
            <a:r>
              <a:rPr lang="en-US" sz="1200">
                <a:latin typeface="Courier New" pitchFamily="-110" charset="0"/>
              </a:rPr>
              <a:t>endclass</a:t>
            </a:r>
          </a:p>
          <a:p>
            <a:pPr algn="l" eaLnBrk="1" hangingPunct="1"/>
            <a:endParaRPr lang="en-US" sz="1200">
              <a:latin typeface="Courier New" pitchFamily="-110" charset="0"/>
            </a:endParaRPr>
          </a:p>
          <a:p>
            <a:pPr algn="l" eaLnBrk="1" hangingPunct="1"/>
            <a:r>
              <a:rPr lang="en-US" sz="1200">
                <a:latin typeface="Courier New" pitchFamily="-110" charset="0"/>
              </a:rPr>
              <a:t> int </a:t>
            </a:r>
            <a:r>
              <a:rPr lang="en-US" sz="1200" b="0">
                <a:latin typeface="Courier New" pitchFamily="-110" charset="0"/>
              </a:rPr>
              <a:t>r;</a:t>
            </a:r>
            <a:endParaRPr lang="en-US" sz="1200">
              <a:latin typeface="Courier New" pitchFamily="-110" charset="0"/>
            </a:endParaRPr>
          </a:p>
          <a:p>
            <a:pPr algn="l" eaLnBrk="1" hangingPunct="1"/>
            <a:r>
              <a:rPr lang="en-US" sz="1200" b="0">
                <a:latin typeface="Courier New" pitchFamily="-110" charset="0"/>
              </a:rPr>
              <a:t> Packet packet_a=</a:t>
            </a:r>
            <a:r>
              <a:rPr lang="en-US" sz="1200">
                <a:latin typeface="Courier New" pitchFamily="-110" charset="0"/>
              </a:rPr>
              <a:t>new;</a:t>
            </a:r>
            <a:endParaRPr lang="en-US" sz="1200" b="0">
              <a:latin typeface="Courier New" pitchFamily="-110" charset="0"/>
            </a:endParaRPr>
          </a:p>
          <a:p>
            <a:pPr algn="l" eaLnBrk="1" hangingPunct="1"/>
            <a:r>
              <a:rPr lang="en-US" sz="1200" b="0">
                <a:latin typeface="Courier New" pitchFamily="-110" charset="0"/>
              </a:rPr>
              <a:t> packet_a.rand_mode(0);</a:t>
            </a:r>
          </a:p>
          <a:p>
            <a:pPr algn="l" eaLnBrk="1" hangingPunct="1"/>
            <a:r>
              <a:rPr lang="en-US" sz="1200" b="0">
                <a:latin typeface="Courier New" pitchFamily="-110" charset="0"/>
              </a:rPr>
              <a:t> packet_a.src.rand_mode(1);</a:t>
            </a:r>
          </a:p>
          <a:p>
            <a:pPr algn="l" eaLnBrk="1" hangingPunct="1"/>
            <a:r>
              <a:rPr lang="en-US" sz="1200" b="0">
                <a:latin typeface="Courier New" pitchFamily="-110" charset="0"/>
              </a:rPr>
              <a:t> r=packet_a.dst.rand_mode();</a:t>
            </a:r>
          </a:p>
        </p:txBody>
      </p:sp>
      <p:graphicFrame>
        <p:nvGraphicFramePr>
          <p:cNvPr id="543768" name="Group 24"/>
          <p:cNvGraphicFramePr>
            <a:graphicFrameLocks noGrp="1"/>
          </p:cNvGraphicFramePr>
          <p:nvPr/>
        </p:nvGraphicFramePr>
        <p:xfrm>
          <a:off x="1143000" y="2603500"/>
          <a:ext cx="7467600" cy="1283335"/>
        </p:xfrm>
        <a:graphic>
          <a:graphicData uri="http://schemas.openxmlformats.org/drawingml/2006/table">
            <a:tbl>
              <a:tblPr/>
              <a:tblGrid>
                <a:gridCol w="762000"/>
                <a:gridCol w="990600"/>
                <a:gridCol w="5715000"/>
              </a:tblGrid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OFF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Sets the specified variable to inactive so that they are not randomized on subsequent calls to </a:t>
                      </a: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10" charset="0"/>
                          <a:ea typeface="ＭＳ Ｐゴシック" pitchFamily="-110" charset="-128"/>
                        </a:rPr>
                        <a:t>randomize()</a:t>
                      </a: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 method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Sets the specified variable to active so that they are randomized on subsequent calls to </a:t>
                      </a: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10" charset="0"/>
                          <a:ea typeface="ＭＳ Ｐゴシック" pitchFamily="-110" charset="-128"/>
                        </a:rPr>
                        <a:t>randomize()</a:t>
                      </a: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 method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21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F32D21DC-4635-4BFE-A2E0-709453211FB0}" type="slidenum">
              <a:rPr lang="en-US" sz="1400" b="0">
                <a:solidFill>
                  <a:srgbClr val="6B6B6B"/>
                </a:solidFill>
              </a:rPr>
              <a:pPr eaLnBrk="1" hangingPunct="1"/>
              <a:t>44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Controlling Constraints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114300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1900" smtClean="0"/>
              <a:t>Controlling constraints with </a:t>
            </a:r>
            <a:r>
              <a:rPr lang="en-US" sz="1900" smtClean="0">
                <a:latin typeface="Courier New" pitchFamily="-110" charset="0"/>
              </a:rPr>
              <a:t>constraint_mode()</a:t>
            </a:r>
            <a:endParaRPr lang="en-US" sz="1500" smtClean="0">
              <a:latin typeface="Courier New" pitchFamily="-110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500" smtClean="0"/>
              <a:t>Can be used to control whether a constraint is active or inactive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500" smtClean="0"/>
              <a:t>When a constraint is inactive is not considered by </a:t>
            </a:r>
            <a:r>
              <a:rPr lang="en-US" sz="1500" smtClean="0">
                <a:latin typeface="Courier New" pitchFamily="-110" charset="0"/>
              </a:rPr>
              <a:t>randomize()</a:t>
            </a:r>
            <a:endParaRPr lang="en-US" sz="1500" smtClean="0"/>
          </a:p>
          <a:p>
            <a:pPr lvl="2" eaLnBrk="1" hangingPunct="1">
              <a:lnSpc>
                <a:spcPct val="90000"/>
              </a:lnSpc>
            </a:pPr>
            <a:r>
              <a:rPr lang="en-US" sz="1500" smtClean="0"/>
              <a:t>All constraints are initially active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500" smtClean="0">
                <a:latin typeface="Courier New" pitchFamily="-110" charset="0"/>
              </a:rPr>
              <a:t>constraint_mode</a:t>
            </a:r>
            <a:r>
              <a:rPr lang="en-US" sz="1500" smtClean="0"/>
              <a:t> method is built it and cannot be overridden</a:t>
            </a:r>
          </a:p>
          <a:p>
            <a:pPr lvl="1" eaLnBrk="1" hangingPunct="1">
              <a:lnSpc>
                <a:spcPct val="90000"/>
              </a:lnSpc>
              <a:buFont typeface="Wingdings" pitchFamily="-110" charset="2"/>
              <a:buNone/>
            </a:pPr>
            <a:r>
              <a:rPr lang="en-US" sz="1500" smtClean="0"/>
              <a:t>			</a:t>
            </a:r>
          </a:p>
          <a:p>
            <a:pPr lvl="4" eaLnBrk="1" hangingPunct="1">
              <a:lnSpc>
                <a:spcPct val="90000"/>
              </a:lnSpc>
            </a:pPr>
            <a:endParaRPr lang="en-US" smtClean="0"/>
          </a:p>
          <a:p>
            <a:pPr lvl="1" eaLnBrk="1" hangingPunct="1">
              <a:lnSpc>
                <a:spcPct val="90000"/>
              </a:lnSpc>
            </a:pPr>
            <a:endParaRPr lang="en-US" sz="1100" smtClean="0"/>
          </a:p>
          <a:p>
            <a:pPr lvl="2" eaLnBrk="1" hangingPunct="1">
              <a:lnSpc>
                <a:spcPct val="90000"/>
              </a:lnSpc>
            </a:pPr>
            <a:endParaRPr lang="en-US" sz="1000" smtClean="0"/>
          </a:p>
          <a:p>
            <a:pPr lvl="2" eaLnBrk="1" hangingPunct="1">
              <a:lnSpc>
                <a:spcPct val="90000"/>
              </a:lnSpc>
              <a:buFont typeface="Wingdings 3" pitchFamily="-110" charset="2"/>
              <a:buNone/>
            </a:pPr>
            <a:endParaRPr lang="en-US" sz="1000" smtClean="0"/>
          </a:p>
        </p:txBody>
      </p:sp>
      <p:sp>
        <p:nvSpPr>
          <p:cNvPr id="88069" name="Text Box 4"/>
          <p:cNvSpPr txBox="1">
            <a:spLocks noChangeArrowheads="1"/>
          </p:cNvSpPr>
          <p:nvPr/>
        </p:nvSpPr>
        <p:spPr bwMode="auto">
          <a:xfrm>
            <a:off x="1524000" y="3816350"/>
            <a:ext cx="6858000" cy="2298700"/>
          </a:xfrm>
          <a:prstGeom prst="rect">
            <a:avLst/>
          </a:prstGeom>
          <a:noFill/>
          <a:ln w="1587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l" eaLnBrk="1" hangingPunct="1"/>
            <a:r>
              <a:rPr lang="en-US" sz="1200" b="0">
                <a:latin typeface="Courier New" pitchFamily="-110" charset="0"/>
              </a:rPr>
              <a:t> </a:t>
            </a:r>
            <a:r>
              <a:rPr lang="en-US" sz="1200">
                <a:latin typeface="Courier New" pitchFamily="-110" charset="0"/>
              </a:rPr>
              <a:t>class </a:t>
            </a:r>
            <a:r>
              <a:rPr lang="en-US" sz="1200" b="0">
                <a:latin typeface="Courier New" pitchFamily="-110" charset="0"/>
              </a:rPr>
              <a:t>Packet;</a:t>
            </a:r>
          </a:p>
          <a:p>
            <a:pPr algn="l" eaLnBrk="1" hangingPunct="1"/>
            <a:r>
              <a:rPr lang="en-US" sz="1200" b="0">
                <a:latin typeface="Courier New" pitchFamily="-110" charset="0"/>
              </a:rPr>
              <a:t>      </a:t>
            </a:r>
            <a:r>
              <a:rPr lang="en-US" sz="1200">
                <a:latin typeface="Courier New" pitchFamily="-110" charset="0"/>
              </a:rPr>
              <a:t>rand integer </a:t>
            </a:r>
            <a:r>
              <a:rPr lang="en-US" sz="1200" b="0">
                <a:latin typeface="Courier New" pitchFamily="-110" charset="0"/>
              </a:rPr>
              <a:t>src, dst;</a:t>
            </a:r>
          </a:p>
          <a:p>
            <a:pPr algn="l" eaLnBrk="1" hangingPunct="1"/>
            <a:r>
              <a:rPr lang="en-US" sz="1200" b="0">
                <a:latin typeface="Courier New" pitchFamily="-110" charset="0"/>
              </a:rPr>
              <a:t>      </a:t>
            </a:r>
            <a:r>
              <a:rPr lang="en-US" sz="1200">
                <a:latin typeface="Courier New" pitchFamily="-110" charset="0"/>
              </a:rPr>
              <a:t>constraint </a:t>
            </a:r>
            <a:r>
              <a:rPr lang="en-US" sz="1200" b="0">
                <a:latin typeface="Courier New" pitchFamily="-110" charset="0"/>
              </a:rPr>
              <a:t>filter{src&gt;2*dst;}</a:t>
            </a:r>
          </a:p>
          <a:p>
            <a:pPr algn="l" eaLnBrk="1" hangingPunct="1"/>
            <a:r>
              <a:rPr lang="en-US" sz="1200" b="0">
                <a:latin typeface="Courier New" pitchFamily="-110" charset="0"/>
              </a:rPr>
              <a:t> </a:t>
            </a:r>
            <a:r>
              <a:rPr lang="en-US" sz="1200">
                <a:latin typeface="Courier New" pitchFamily="-110" charset="0"/>
              </a:rPr>
              <a:t>endclass</a:t>
            </a:r>
          </a:p>
          <a:p>
            <a:pPr algn="l" eaLnBrk="1" hangingPunct="1"/>
            <a:endParaRPr lang="en-US" sz="1200">
              <a:latin typeface="Courier New" pitchFamily="-110" charset="0"/>
            </a:endParaRPr>
          </a:p>
          <a:p>
            <a:pPr algn="l" eaLnBrk="1" hangingPunct="1"/>
            <a:r>
              <a:rPr lang="en-US" sz="1200">
                <a:latin typeface="Courier New" pitchFamily="-110" charset="0"/>
              </a:rPr>
              <a:t> function integer </a:t>
            </a:r>
            <a:r>
              <a:rPr lang="en-US" sz="1200" b="0">
                <a:latin typeface="Courier New" pitchFamily="-110" charset="0"/>
              </a:rPr>
              <a:t>toggle_rand (Packet p);</a:t>
            </a:r>
          </a:p>
          <a:p>
            <a:pPr algn="l" eaLnBrk="1" hangingPunct="1"/>
            <a:r>
              <a:rPr lang="en-US" sz="1200" b="0">
                <a:latin typeface="Courier New" pitchFamily="-110" charset="0"/>
              </a:rPr>
              <a:t>      </a:t>
            </a:r>
            <a:r>
              <a:rPr lang="en-US" sz="1200">
                <a:latin typeface="Courier New" pitchFamily="-110" charset="0"/>
              </a:rPr>
              <a:t>if</a:t>
            </a:r>
            <a:r>
              <a:rPr lang="en-US" sz="1200" b="0">
                <a:latin typeface="Courier New" pitchFamily="-110" charset="0"/>
              </a:rPr>
              <a:t> (p.filter.constraint_mode()==1)</a:t>
            </a:r>
          </a:p>
          <a:p>
            <a:pPr algn="l" eaLnBrk="1" hangingPunct="1"/>
            <a:r>
              <a:rPr lang="en-US" sz="1200" b="0">
                <a:latin typeface="Courier New" pitchFamily="-110" charset="0"/>
              </a:rPr>
              <a:t>          p.filter.constraint_mode(0);</a:t>
            </a:r>
          </a:p>
          <a:p>
            <a:pPr algn="l" eaLnBrk="1" hangingPunct="1"/>
            <a:r>
              <a:rPr lang="en-US" sz="1200" b="0">
                <a:latin typeface="Courier New" pitchFamily="-110" charset="0"/>
              </a:rPr>
              <a:t>      </a:t>
            </a:r>
            <a:r>
              <a:rPr lang="en-US" sz="1200">
                <a:latin typeface="Courier New" pitchFamily="-110" charset="0"/>
              </a:rPr>
              <a:t>else</a:t>
            </a:r>
            <a:endParaRPr lang="en-US" sz="1200" b="0">
              <a:latin typeface="Courier New" pitchFamily="-110" charset="0"/>
            </a:endParaRPr>
          </a:p>
          <a:p>
            <a:pPr algn="l" eaLnBrk="1" hangingPunct="1"/>
            <a:r>
              <a:rPr lang="en-US" sz="1200" b="0">
                <a:latin typeface="Courier New" pitchFamily="-110" charset="0"/>
              </a:rPr>
              <a:t> 	 p.filter.constraint_mode(1);</a:t>
            </a:r>
          </a:p>
          <a:p>
            <a:pPr algn="l" eaLnBrk="1" hangingPunct="1"/>
            <a:r>
              <a:rPr lang="en-US" sz="1200" b="0">
                <a:latin typeface="Courier New" pitchFamily="-110" charset="0"/>
              </a:rPr>
              <a:t>      toggle_rand=p.randomize();</a:t>
            </a:r>
          </a:p>
          <a:p>
            <a:pPr algn="l" eaLnBrk="1" hangingPunct="1"/>
            <a:r>
              <a:rPr lang="en-US" sz="1200">
                <a:latin typeface="Courier New" pitchFamily="-110" charset="0"/>
              </a:rPr>
              <a:t>endfunction</a:t>
            </a:r>
            <a:endParaRPr lang="en-US" sz="1200" b="0">
              <a:latin typeface="Courier New" pitchFamily="-110" charset="0"/>
            </a:endParaRPr>
          </a:p>
        </p:txBody>
      </p:sp>
      <p:graphicFrame>
        <p:nvGraphicFramePr>
          <p:cNvPr id="545817" name="Group 25"/>
          <p:cNvGraphicFramePr>
            <a:graphicFrameLocks noGrp="1"/>
          </p:cNvGraphicFramePr>
          <p:nvPr/>
        </p:nvGraphicFramePr>
        <p:xfrm>
          <a:off x="1143000" y="2451100"/>
          <a:ext cx="7467600" cy="1283335"/>
        </p:xfrm>
        <a:graphic>
          <a:graphicData uri="http://schemas.openxmlformats.org/drawingml/2006/table">
            <a:tbl>
              <a:tblPr/>
              <a:tblGrid>
                <a:gridCol w="762000"/>
                <a:gridCol w="990600"/>
                <a:gridCol w="5715000"/>
              </a:tblGrid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OFF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Sets the specified constraint block to inactive so that it is not enforced by subsequent calls to </a:t>
                      </a: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10" charset="0"/>
                          <a:ea typeface="ＭＳ Ｐゴシック" pitchFamily="-110" charset="-128"/>
                        </a:rPr>
                        <a:t>randomize()</a:t>
                      </a: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 method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Sets the specified constraint block to active so that it is considered by subsequent calls to </a:t>
                      </a: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10" charset="0"/>
                          <a:ea typeface="ＭＳ Ｐゴシック" pitchFamily="-110" charset="-128"/>
                        </a:rPr>
                        <a:t>randomize()</a:t>
                      </a: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 method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911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err="1"/>
              <a:t>rand_mode</a:t>
            </a:r>
            <a:r>
              <a:rPr lang="en-US" b="1" dirty="0"/>
              <a:t> method</a:t>
            </a:r>
          </a:p>
          <a:p>
            <a:r>
              <a:rPr lang="en-US" dirty="0"/>
              <a:t>The </a:t>
            </a:r>
            <a:r>
              <a:rPr lang="en-US" dirty="0" err="1"/>
              <a:t>rand_mode</a:t>
            </a:r>
            <a:r>
              <a:rPr lang="en-US" dirty="0"/>
              <a:t>() method is used to disable the randomization of a variable declared with the rand/</a:t>
            </a:r>
            <a:r>
              <a:rPr lang="en-US" dirty="0" err="1"/>
              <a:t>randc</a:t>
            </a:r>
            <a:r>
              <a:rPr lang="en-US" dirty="0"/>
              <a:t> keyword.</a:t>
            </a:r>
          </a:p>
          <a:p>
            <a:r>
              <a:rPr lang="en-US" dirty="0" err="1"/>
              <a:t>rand_mode</a:t>
            </a:r>
            <a:r>
              <a:rPr lang="en-US" dirty="0"/>
              <a:t>(1) means randomization enabled</a:t>
            </a:r>
          </a:p>
          <a:p>
            <a:r>
              <a:rPr lang="en-US" dirty="0" err="1"/>
              <a:t>rand_mode</a:t>
            </a:r>
            <a:r>
              <a:rPr lang="en-US" dirty="0"/>
              <a:t>(0) means randomization disabled</a:t>
            </a:r>
          </a:p>
          <a:p>
            <a:r>
              <a:rPr lang="en-US" dirty="0"/>
              <a:t>The default value of </a:t>
            </a:r>
            <a:r>
              <a:rPr lang="en-US" dirty="0" err="1"/>
              <a:t>rand_mode</a:t>
            </a:r>
            <a:r>
              <a:rPr lang="en-US" dirty="0"/>
              <a:t> is 1, </a:t>
            </a:r>
            <a:r>
              <a:rPr lang="en-US" dirty="0" err="1"/>
              <a:t>i.e</a:t>
            </a:r>
            <a:r>
              <a:rPr lang="en-US" dirty="0"/>
              <a:t> enabled</a:t>
            </a:r>
          </a:p>
          <a:p>
            <a:r>
              <a:rPr lang="en-US" dirty="0"/>
              <a:t>Once the randomization is disabled, it is required to make </a:t>
            </a:r>
            <a:r>
              <a:rPr lang="en-US" dirty="0" err="1"/>
              <a:t>rand_mode</a:t>
            </a:r>
            <a:r>
              <a:rPr lang="en-US" dirty="0"/>
              <a:t>(1) enable back the randomization</a:t>
            </a:r>
          </a:p>
          <a:p>
            <a:r>
              <a:rPr lang="en-US" dirty="0" err="1"/>
              <a:t>rand_mode</a:t>
            </a:r>
            <a:r>
              <a:rPr lang="en-US" dirty="0"/>
              <a:t> can be called as </a:t>
            </a:r>
            <a:r>
              <a:rPr lang="en-US" dirty="0" err="1"/>
              <a:t>SystemVerilog</a:t>
            </a:r>
            <a:r>
              <a:rPr lang="en-US" dirty="0"/>
              <a:t> method, the randomization enables/disable </a:t>
            </a:r>
            <a:r>
              <a:rPr lang="en-US" dirty="0" smtClean="0"/>
              <a:t>. </a:t>
            </a:r>
          </a:p>
          <a:p>
            <a:r>
              <a:rPr lang="en-US" dirty="0" smtClean="0"/>
              <a:t>Status </a:t>
            </a:r>
            <a:r>
              <a:rPr lang="en-US" dirty="0"/>
              <a:t>of a variable can be obtained by calling </a:t>
            </a:r>
            <a:r>
              <a:rPr lang="en-US" dirty="0" err="1"/>
              <a:t>vairble.rand_mode</a:t>
            </a:r>
            <a:r>
              <a:rPr lang="en-US" dirty="0"/>
              <a:t>().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6466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Bench</a:t>
            </a:r>
            <a:endParaRPr lang="en-IN" dirty="0"/>
          </a:p>
        </p:txBody>
      </p:sp>
      <p:pic>
        <p:nvPicPr>
          <p:cNvPr id="4" name="Picture 1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09712" y="1958181"/>
            <a:ext cx="612457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49554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C9AB62E4-9CE2-4691-A58D-8815AE8437DB}" type="slidenum">
              <a:rPr lang="en-US" sz="1400" b="0">
                <a:solidFill>
                  <a:srgbClr val="6B6B6B"/>
                </a:solidFill>
              </a:rPr>
              <a:pPr eaLnBrk="1" hangingPunct="1"/>
              <a:t>6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to Randomize?</a:t>
            </a: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533400" y="1447800"/>
            <a:ext cx="8077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SzPct val="130000"/>
              <a:buFont typeface="Times" pitchFamily="-110" charset="0"/>
              <a:buChar char="•"/>
            </a:pPr>
            <a:r>
              <a:rPr lang="en-US" sz="2100">
                <a:solidFill>
                  <a:srgbClr val="2766A0"/>
                </a:solidFill>
                <a:latin typeface="Helvetica Neue Light" pitchFamily="-110" charset="0"/>
              </a:rPr>
              <a:t>Primary Input Data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-110" charset="2"/>
              <a:buChar char="u"/>
            </a:pPr>
            <a:r>
              <a:rPr lang="en-US" sz="1900" b="0">
                <a:latin typeface="Helvetica Neue Light" pitchFamily="-110" charset="0"/>
              </a:rPr>
              <a:t>Randomize input data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-110" charset="2"/>
              <a:buChar char="u"/>
            </a:pPr>
            <a:r>
              <a:rPr lang="en-US" sz="1900" b="0">
                <a:latin typeface="Helvetica Neue Light" pitchFamily="-110" charset="0"/>
              </a:rPr>
              <a:t>Constrain the inputs to be within valid limits</a:t>
            </a:r>
          </a:p>
          <a:p>
            <a:pPr marL="342900" indent="-342900" algn="l">
              <a:spcBef>
                <a:spcPct val="20000"/>
              </a:spcBef>
              <a:buSzPct val="130000"/>
              <a:buFont typeface="Times" pitchFamily="-110" charset="0"/>
              <a:buChar char="•"/>
            </a:pPr>
            <a:endParaRPr lang="en-US" sz="2100">
              <a:solidFill>
                <a:srgbClr val="2766A0"/>
              </a:solidFill>
              <a:latin typeface="Helvetica Neue Light" pitchFamily="-110" charset="0"/>
            </a:endParaRPr>
          </a:p>
          <a:p>
            <a:pPr marL="342900" indent="-342900" algn="l">
              <a:spcBef>
                <a:spcPct val="20000"/>
              </a:spcBef>
              <a:buSzPct val="130000"/>
              <a:buFont typeface="Times" pitchFamily="-110" charset="0"/>
              <a:buChar char="•"/>
            </a:pPr>
            <a:r>
              <a:rPr lang="en-US" sz="2100">
                <a:solidFill>
                  <a:srgbClr val="2766A0"/>
                </a:solidFill>
                <a:latin typeface="Helvetica Neue Light" pitchFamily="-110" charset="0"/>
              </a:rPr>
              <a:t>Encapsulated input data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-110" charset="2"/>
              <a:buChar char="u"/>
            </a:pPr>
            <a:r>
              <a:rPr lang="en-US" sz="1900" b="0">
                <a:latin typeface="Helvetica Neue Light" pitchFamily="-110" charset="0"/>
              </a:rPr>
              <a:t>If the data is encapsulated, the different layers of encapsulation should be randomized and the device should be tested with different input configurations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-110" charset="2"/>
              <a:buChar char="u"/>
            </a:pPr>
            <a:r>
              <a:rPr lang="en-US" sz="1900" b="0">
                <a:latin typeface="Helvetica Neue Light" pitchFamily="-110" charset="0"/>
              </a:rPr>
              <a:t>The encapsulated data should also be randomized</a:t>
            </a:r>
          </a:p>
          <a:p>
            <a:pPr marL="342900" indent="-342900" algn="l">
              <a:spcBef>
                <a:spcPct val="20000"/>
              </a:spcBef>
              <a:buSzPct val="130000"/>
              <a:buFont typeface="Times" pitchFamily="-110" charset="0"/>
              <a:buChar char="•"/>
            </a:pPr>
            <a:endParaRPr lang="en-US" sz="2100">
              <a:solidFill>
                <a:srgbClr val="2766A0"/>
              </a:solidFill>
              <a:latin typeface="Helvetica Neue Light" pitchFamily="-110" charset="0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-110" charset="2"/>
              <a:buChar char="u"/>
            </a:pPr>
            <a:endParaRPr lang="en-US" sz="1900" b="0">
              <a:latin typeface="Helvetica Neue Light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07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7012D91A-8596-4726-B231-569118CE294A}" type="slidenum">
              <a:rPr lang="en-US" sz="1400" b="0">
                <a:solidFill>
                  <a:srgbClr val="6B6B6B"/>
                </a:solidFill>
              </a:rPr>
              <a:pPr eaLnBrk="1" hangingPunct="1"/>
              <a:t>7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to Randomize?</a:t>
            </a: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533400" y="1447800"/>
            <a:ext cx="8077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SzPct val="130000"/>
              <a:buFont typeface="Times" pitchFamily="-110" charset="0"/>
              <a:buChar char="•"/>
            </a:pPr>
            <a:r>
              <a:rPr lang="en-US" sz="2100">
                <a:solidFill>
                  <a:srgbClr val="2766A0"/>
                </a:solidFill>
                <a:latin typeface="Helvetica Neue Light" pitchFamily="-110" charset="0"/>
              </a:rPr>
              <a:t>Protocol exceptions, errors and violations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-110" charset="2"/>
              <a:buChar char="u"/>
            </a:pPr>
            <a:r>
              <a:rPr lang="en-US" sz="1900" b="0">
                <a:latin typeface="Helvetica Neue Light" pitchFamily="-110" charset="0"/>
              </a:rPr>
              <a:t>Verify how system handles errors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-110" charset="2"/>
              <a:buChar char="u"/>
            </a:pPr>
            <a:r>
              <a:rPr lang="en-US" sz="1900" b="0">
                <a:latin typeface="Helvetica Neue Light" pitchFamily="-110" charset="0"/>
              </a:rPr>
              <a:t>Anticipate error cases and inject into the system to ensure that the design gracefully handles them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-110" charset="2"/>
              <a:buChar char="u"/>
            </a:pPr>
            <a:r>
              <a:rPr lang="en-US" sz="1900" b="0">
                <a:latin typeface="Helvetica Neue Light" pitchFamily="-110" charset="0"/>
              </a:rPr>
              <a:t>Inject errors randomly</a:t>
            </a:r>
          </a:p>
          <a:p>
            <a:pPr marL="342900" indent="-342900" algn="l">
              <a:spcBef>
                <a:spcPct val="20000"/>
              </a:spcBef>
              <a:buSzPct val="130000"/>
              <a:buFont typeface="Times" pitchFamily="-110" charset="0"/>
              <a:buChar char="•"/>
            </a:pPr>
            <a:endParaRPr lang="en-US" sz="2100">
              <a:solidFill>
                <a:srgbClr val="2766A0"/>
              </a:solidFill>
              <a:latin typeface="Helvetica Neue Light" pitchFamily="-110" charset="0"/>
            </a:endParaRPr>
          </a:p>
          <a:p>
            <a:pPr marL="342900" indent="-342900" algn="l">
              <a:spcBef>
                <a:spcPct val="20000"/>
              </a:spcBef>
              <a:buSzPct val="130000"/>
              <a:buFont typeface="Times" pitchFamily="-110" charset="0"/>
              <a:buChar char="•"/>
            </a:pPr>
            <a:r>
              <a:rPr lang="en-US" sz="2100">
                <a:solidFill>
                  <a:srgbClr val="2766A0"/>
                </a:solidFill>
                <a:latin typeface="Helvetica Neue Light" pitchFamily="-110" charset="0"/>
              </a:rPr>
              <a:t>Delays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-110" charset="2"/>
              <a:buChar char="u"/>
            </a:pPr>
            <a:r>
              <a:rPr lang="en-US" sz="1900" b="0">
                <a:latin typeface="Helvetica Neue Light" pitchFamily="-110" charset="0"/>
              </a:rPr>
              <a:t>Use random legal delays specified by the protocols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-110" charset="2"/>
              <a:buChar char="u"/>
            </a:pPr>
            <a:r>
              <a:rPr lang="en-US" sz="1900" b="0">
                <a:latin typeface="Helvetica Neue Light" pitchFamily="-110" charset="0"/>
              </a:rPr>
              <a:t>Check for clock jitter sensitivity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-110" charset="2"/>
              <a:buChar char="u"/>
            </a:pPr>
            <a:r>
              <a:rPr lang="en-US" sz="1900" b="0">
                <a:latin typeface="Helvetica Neue Light" pitchFamily="-110" charset="0"/>
              </a:rPr>
              <a:t>Do not try to violate set up and hold requirements</a:t>
            </a:r>
          </a:p>
          <a:p>
            <a:pPr marL="342900" indent="-342900" algn="l">
              <a:spcBef>
                <a:spcPct val="20000"/>
              </a:spcBef>
              <a:buSzPct val="130000"/>
              <a:buFont typeface="Times" pitchFamily="-110" charset="0"/>
              <a:buNone/>
            </a:pPr>
            <a:endParaRPr lang="en-US" sz="2100">
              <a:solidFill>
                <a:srgbClr val="2766A0"/>
              </a:solidFill>
              <a:latin typeface="Helvetica Neue Light" pitchFamily="-110" charset="0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-110" charset="2"/>
              <a:buChar char="u"/>
            </a:pPr>
            <a:endParaRPr lang="en-US" sz="1900" b="0">
              <a:latin typeface="Helvetica Neue Light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32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dirty="0"/>
              <a:t>random </a:t>
            </a:r>
            <a:r>
              <a:rPr lang="en-IN" b="1" dirty="0" smtClean="0"/>
              <a:t>variables: </a:t>
            </a:r>
            <a:r>
              <a:rPr lang="en-US" dirty="0"/>
              <a:t>The class variables which get random values on randomization are called random variables.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order to make variables as random variables, Class variables need to be declared using the </a:t>
            </a:r>
            <a:r>
              <a:rPr lang="en-US" dirty="0">
                <a:solidFill>
                  <a:srgbClr val="FF0000"/>
                </a:solidFill>
              </a:rPr>
              <a:t>rand</a:t>
            </a:r>
            <a:r>
              <a:rPr lang="en-US" dirty="0"/>
              <a:t> and </a:t>
            </a:r>
            <a:r>
              <a:rPr lang="en-US" dirty="0" err="1">
                <a:solidFill>
                  <a:srgbClr val="FF0000"/>
                </a:solidFill>
              </a:rPr>
              <a:t>randc</a:t>
            </a:r>
            <a:r>
              <a:rPr lang="en-US" dirty="0"/>
              <a:t> type-modifier keywords</a:t>
            </a:r>
            <a:r>
              <a:rPr lang="en-US" dirty="0" smtClean="0"/>
              <a:t>.</a:t>
            </a:r>
          </a:p>
          <a:p>
            <a:r>
              <a:rPr lang="en-US" dirty="0"/>
              <a:t>Following types can be declared as rand and </a:t>
            </a:r>
            <a:r>
              <a:rPr lang="en-US" dirty="0" err="1"/>
              <a:t>randc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 smtClean="0"/>
              <a:t>    --singular </a:t>
            </a:r>
            <a:r>
              <a:rPr lang="en-US" dirty="0"/>
              <a:t>variables of any integral type</a:t>
            </a:r>
          </a:p>
          <a:p>
            <a:pPr marL="0" indent="0">
              <a:buNone/>
            </a:pPr>
            <a:r>
              <a:rPr lang="en-US" dirty="0" smtClean="0"/>
              <a:t>    --arrays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--arrays </a:t>
            </a:r>
            <a:r>
              <a:rPr lang="en-US" dirty="0"/>
              <a:t>size</a:t>
            </a:r>
          </a:p>
          <a:p>
            <a:pPr marL="0" indent="0">
              <a:buNone/>
            </a:pPr>
            <a:r>
              <a:rPr lang="en-US" dirty="0" smtClean="0"/>
              <a:t>     --object </a:t>
            </a:r>
            <a:r>
              <a:rPr lang="en-US" dirty="0"/>
              <a:t>handle’s</a:t>
            </a:r>
          </a:p>
          <a:p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312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Ex: </a:t>
            </a:r>
            <a:r>
              <a:rPr lang="en-IN" dirty="0"/>
              <a:t>rand bit [3:0] </a:t>
            </a:r>
            <a:r>
              <a:rPr lang="en-IN" dirty="0" err="1"/>
              <a:t>addr</a:t>
            </a:r>
            <a:r>
              <a:rPr lang="en-IN" dirty="0" smtClean="0"/>
              <a:t>;</a:t>
            </a:r>
          </a:p>
          <a:p>
            <a:pPr>
              <a:buFontTx/>
              <a:buChar char="-"/>
            </a:pPr>
            <a:r>
              <a:rPr lang="en-US" dirty="0" err="1" smtClean="0"/>
              <a:t>addr</a:t>
            </a:r>
            <a:r>
              <a:rPr lang="en-US" dirty="0" smtClean="0"/>
              <a:t> </a:t>
            </a:r>
            <a:r>
              <a:rPr lang="en-US" dirty="0"/>
              <a:t>is a 4-bit unsigned integer with a range of 0 to 15. on randomization this variable shall be assigned any value in the range 0 to 15 with equal </a:t>
            </a:r>
            <a:r>
              <a:rPr lang="en-US" dirty="0" smtClean="0"/>
              <a:t>probability</a:t>
            </a:r>
          </a:p>
          <a:p>
            <a:pPr>
              <a:buFontTx/>
              <a:buChar char="-"/>
            </a:pPr>
            <a:r>
              <a:rPr lang="en-IN" b="1" dirty="0" err="1"/>
              <a:t>randc</a:t>
            </a:r>
            <a:r>
              <a:rPr lang="en-IN" b="1" dirty="0"/>
              <a:t> keyword</a:t>
            </a:r>
          </a:p>
          <a:p>
            <a:pPr>
              <a:buFontTx/>
              <a:buChar char="-"/>
            </a:pPr>
            <a:r>
              <a:rPr lang="en-US" dirty="0" err="1"/>
              <a:t>randc</a:t>
            </a:r>
            <a:r>
              <a:rPr lang="en-US" dirty="0"/>
              <a:t> is random-cyclic. For the variables declared with the </a:t>
            </a:r>
            <a:r>
              <a:rPr lang="en-US" dirty="0" err="1"/>
              <a:t>randc</a:t>
            </a:r>
            <a:r>
              <a:rPr lang="en-US" dirty="0"/>
              <a:t> keyword, on randomization variable values don’t repeat a random value until every possible value has been assigned.</a:t>
            </a: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823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3691</Words>
  <Application>Microsoft Office PowerPoint</Application>
  <PresentationFormat>On-screen Show (4:3)</PresentationFormat>
  <Paragraphs>986</Paragraphs>
  <Slides>45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Module5</vt:lpstr>
      <vt:lpstr>Randomization Overview</vt:lpstr>
      <vt:lpstr>Randomization</vt:lpstr>
      <vt:lpstr>What to Randomize?</vt:lpstr>
      <vt:lpstr>Test Bench</vt:lpstr>
      <vt:lpstr>What to Randomize?</vt:lpstr>
      <vt:lpstr>What to Randomize?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Randomization in SystemVerilog</vt:lpstr>
      <vt:lpstr>Randomization in SystemVerilog</vt:lpstr>
      <vt:lpstr>Randomization in SystemVerilog</vt:lpstr>
      <vt:lpstr>Randomization in SystemVerilog</vt:lpstr>
      <vt:lpstr>Randomization in SystemVerilog</vt:lpstr>
      <vt:lpstr>Randomization in SystemVerilog</vt:lpstr>
      <vt:lpstr>Constraint Details</vt:lpstr>
      <vt:lpstr>Constraint Details</vt:lpstr>
      <vt:lpstr>Constraint Details: Example</vt:lpstr>
      <vt:lpstr>Constraint Details: Quiz</vt:lpstr>
      <vt:lpstr>Weighted Distribution</vt:lpstr>
      <vt:lpstr>Weighted Distribution</vt:lpstr>
      <vt:lpstr>Weighted Distribution</vt:lpstr>
      <vt:lpstr>Weighted Distribution: Quiz</vt:lpstr>
      <vt:lpstr>PowerPoint Presentation</vt:lpstr>
      <vt:lpstr>Bidirectional Constraints</vt:lpstr>
      <vt:lpstr>Conditional Constraints</vt:lpstr>
      <vt:lpstr>Solution Probabilities</vt:lpstr>
      <vt:lpstr>Solution Probabilities</vt:lpstr>
      <vt:lpstr>Solution Probabilities</vt:lpstr>
      <vt:lpstr>Solution Probabilities</vt:lpstr>
      <vt:lpstr>Solution Probabilities</vt:lpstr>
      <vt:lpstr>Solution Probabilities</vt:lpstr>
      <vt:lpstr>Solution Probabilities</vt:lpstr>
      <vt:lpstr>Constraints</vt:lpstr>
      <vt:lpstr>Constraints</vt:lpstr>
      <vt:lpstr>Constraints</vt:lpstr>
      <vt:lpstr>Constraints</vt:lpstr>
      <vt:lpstr>Constraints</vt:lpstr>
      <vt:lpstr>Constraints</vt:lpstr>
      <vt:lpstr> Disabling Random Variables</vt:lpstr>
      <vt:lpstr> Controlling Constraints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Module5</dc:title>
  <dc:creator>admin</dc:creator>
  <cp:lastModifiedBy>admin</cp:lastModifiedBy>
  <cp:revision>25</cp:revision>
  <dcterms:created xsi:type="dcterms:W3CDTF">2006-08-16T00:00:00Z</dcterms:created>
  <dcterms:modified xsi:type="dcterms:W3CDTF">2022-01-17T06:02:28Z</dcterms:modified>
</cp:coreProperties>
</file>