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0" r:id="rId4"/>
    <p:sldId id="261" r:id="rId5"/>
    <p:sldId id="262" r:id="rId6"/>
    <p:sldId id="296" r:id="rId7"/>
    <p:sldId id="293" r:id="rId8"/>
    <p:sldId id="294" r:id="rId9"/>
    <p:sldId id="295" r:id="rId10"/>
    <p:sldId id="281" r:id="rId11"/>
    <p:sldId id="282" r:id="rId12"/>
    <p:sldId id="283" r:id="rId13"/>
    <p:sldId id="271" r:id="rId14"/>
    <p:sldId id="272" r:id="rId15"/>
    <p:sldId id="273" r:id="rId16"/>
    <p:sldId id="284" r:id="rId17"/>
    <p:sldId id="285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39" r:id="rId47"/>
    <p:sldId id="340" r:id="rId48"/>
    <p:sldId id="313" r:id="rId49"/>
    <p:sldId id="329" r:id="rId50"/>
    <p:sldId id="314" r:id="rId51"/>
    <p:sldId id="333" r:id="rId52"/>
    <p:sldId id="334" r:id="rId53"/>
    <p:sldId id="335" r:id="rId54"/>
    <p:sldId id="336" r:id="rId55"/>
    <p:sldId id="337" r:id="rId56"/>
    <p:sldId id="338" r:id="rId57"/>
    <p:sldId id="341" r:id="rId58"/>
    <p:sldId id="342" r:id="rId59"/>
    <p:sldId id="343" r:id="rId60"/>
    <p:sldId id="330" r:id="rId61"/>
    <p:sldId id="331" r:id="rId62"/>
    <p:sldId id="332" r:id="rId63"/>
    <p:sldId id="328" r:id="rId64"/>
    <p:sldId id="34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C1EA4-CE8C-429A-BA66-5A9DBD6D0476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5E728-9DBB-4D5E-B3BF-8AA6A54FE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8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69F97A5-4124-4172-BDDA-09D995DE9908}" type="slidenum">
              <a:rPr lang="en-US" b="0"/>
              <a:pPr eaLnBrk="1" hangingPunct="1"/>
              <a:t>2</a:t>
            </a:fld>
            <a:endParaRPr lang="en-US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B18123D-843B-4BAD-8422-6D3890C49D38}" type="slidenum">
              <a:rPr lang="en-US" sz="1200" b="0"/>
              <a:pPr eaLnBrk="1" hangingPunct="1"/>
              <a:t>33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  <a:p>
            <a:pPr marL="228600" indent="-228600" eaLnBrk="1" hangingPunct="1"/>
            <a:endParaRPr lang="en-US" smtClean="0">
              <a:latin typeface="Arial" charset="0"/>
            </a:endParaRPr>
          </a:p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591635-8C31-429C-9A3E-EBD14A5FE999}" type="slidenum">
              <a:rPr lang="en-US" sz="1200" b="0"/>
              <a:pPr eaLnBrk="1" hangingPunct="1"/>
              <a:t>34</a:t>
            </a:fld>
            <a:endParaRPr lang="en-US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080D8F7-8333-440C-8F8B-8209A1E30E3B}" type="slidenum">
              <a:rPr lang="en-US" sz="1200" b="0"/>
              <a:pPr eaLnBrk="1" hangingPunct="1"/>
              <a:t>35</a:t>
            </a:fld>
            <a:endParaRPr lang="en-US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D9A6B32-DCB3-404F-B54B-8E75CED8C7A8}" type="slidenum">
              <a:rPr lang="en-US" sz="1200" b="0"/>
              <a:pPr eaLnBrk="1" hangingPunct="1"/>
              <a:t>36</a:t>
            </a:fld>
            <a:endParaRPr lang="en-US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928F8C0-D159-4E12-94F6-1520F8192A30}" type="slidenum">
              <a:rPr lang="en-US" sz="1200" b="0"/>
              <a:pPr eaLnBrk="1" hangingPunct="1"/>
              <a:t>37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C455B91-2F74-46D2-B194-071D5CEC2E1C}" type="slidenum">
              <a:rPr lang="en-US" sz="1200" b="0"/>
              <a:pPr eaLnBrk="1" hangingPunct="1"/>
              <a:t>38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D252886-C70D-4EBD-82F5-91B479B5A6C7}" type="slidenum">
              <a:rPr lang="en-US" sz="1200" b="0"/>
              <a:pPr eaLnBrk="1" hangingPunct="1"/>
              <a:t>39</a:t>
            </a:fld>
            <a:endParaRPr 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530F2B4-D468-4643-B0F2-D4378BF38893}" type="slidenum">
              <a:rPr lang="en-US" sz="1200" b="0"/>
              <a:pPr eaLnBrk="1" hangingPunct="1"/>
              <a:t>40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0C43413-5F08-4B68-815D-2CAE4C993B1A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F9DB6DD-B8F5-4592-AE55-1867D4D6B404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D266FDC-730E-4D37-A7BE-7DA99F35DA56}" type="slidenum">
              <a:rPr lang="en-US" b="0"/>
              <a:pPr eaLnBrk="1" hangingPunct="1"/>
              <a:t>3</a:t>
            </a:fld>
            <a:endParaRPr lang="en-US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411402-73AA-496F-904C-E843B9DB539A}" type="slidenum">
              <a:rPr lang="en-US" sz="1200" b="0"/>
              <a:pPr eaLnBrk="1" hangingPunct="1"/>
              <a:t>43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5A87DA7-DAAD-49A7-9624-ECE479013276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DAB6819-A646-470A-BADE-ACE0DF3DCF2A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189C114-951C-42F4-A658-3BAA6908F422}" type="slidenum">
              <a:rPr lang="en-US" sz="1200" b="0"/>
              <a:pPr eaLnBrk="1" hangingPunct="1"/>
              <a:t>48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1F2DF80-4681-41A7-968A-F07E8617CB1E}" type="slidenum">
              <a:rPr lang="en-US" sz="1200" b="0"/>
              <a:pPr eaLnBrk="1" hangingPunct="1"/>
              <a:t>50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6935CD4-1141-487C-A75D-484DC0E977D6}" type="slidenum">
              <a:rPr lang="en-US" sz="1200" b="0"/>
              <a:pPr eaLnBrk="1" hangingPunct="1"/>
              <a:t>51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F8AF8DC-9166-43D3-9CAD-17304DAC603A}" type="slidenum">
              <a:rPr lang="en-US" sz="1200" b="0"/>
              <a:pPr eaLnBrk="1" hangingPunct="1"/>
              <a:t>52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63F9B11-7FDC-4F06-BFC5-61ECE356B510}" type="slidenum">
              <a:rPr lang="en-US" sz="1200" b="0"/>
              <a:pPr eaLnBrk="1" hangingPunct="1"/>
              <a:t>53</a:t>
            </a:fld>
            <a:endParaRPr lang="en-US" sz="1200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0775603-5031-4A7D-A327-72028B28D29F}" type="slidenum">
              <a:rPr lang="en-US" sz="1200" b="0"/>
              <a:pPr eaLnBrk="1" hangingPunct="1"/>
              <a:t>54</a:t>
            </a:fld>
            <a:endParaRPr lang="en-US" sz="1200" b="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5F3584D-7CC4-4AE9-BA53-96D4FCF5CB7C}" type="slidenum">
              <a:rPr lang="en-US" sz="1200" b="0"/>
              <a:pPr eaLnBrk="1" hangingPunct="1"/>
              <a:t>55</a:t>
            </a:fld>
            <a:endParaRPr lang="en-US" sz="1200" b="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E99FC9C-6D1D-49D8-B46C-C92F5D4C10DE}" type="slidenum">
              <a:rPr lang="en-US" b="0"/>
              <a:pPr eaLnBrk="1" hangingPunct="1"/>
              <a:t>5</a:t>
            </a:fld>
            <a:endParaRPr lang="en-US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3E616E0-399A-4B49-8D03-4C6860BC4F8D}" type="slidenum">
              <a:rPr lang="en-US" sz="1200" b="0"/>
              <a:pPr eaLnBrk="1" hangingPunct="1"/>
              <a:t>56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2DB797D-788B-4D1F-BFFF-3A7DAA4569A6}" type="slidenum">
              <a:rPr lang="en-US" sz="1200" b="0"/>
              <a:pPr eaLnBrk="1" hangingPunct="1"/>
              <a:t>57</a:t>
            </a:fld>
            <a:endParaRPr lang="en-US" sz="1200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EDCCBA2-AE1E-4271-8D09-E280BFBD1447}" type="slidenum">
              <a:rPr lang="en-US" sz="1200" b="0"/>
              <a:pPr eaLnBrk="1" hangingPunct="1"/>
              <a:t>58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8E6DEF3-0A45-496A-9D00-462E17D20800}" type="slidenum">
              <a:rPr lang="en-US" sz="1200" b="0"/>
              <a:pPr eaLnBrk="1" hangingPunct="1"/>
              <a:t>59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4ECB01E-6553-4C23-A223-F71D736E9E18}" type="slidenum">
              <a:rPr lang="en-US" sz="1200" b="0"/>
              <a:pPr eaLnBrk="1" hangingPunct="1"/>
              <a:t>60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ABC8E78-9459-4580-B149-26A8711DF578}" type="slidenum">
              <a:rPr lang="en-US" sz="1200" b="0"/>
              <a:pPr eaLnBrk="1" hangingPunct="1"/>
              <a:t>61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FD9E624-F7F2-4DE4-9718-3A3628065B13}" type="slidenum">
              <a:rPr lang="en-US" sz="1200" b="0"/>
              <a:pPr eaLnBrk="1" hangingPunct="1"/>
              <a:t>62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0C51336-F53B-498C-AA7F-F59565CD7529}" type="slidenum">
              <a:rPr lang="en-US" sz="1200" b="0"/>
              <a:pPr eaLnBrk="1" hangingPunct="1"/>
              <a:t>63</a:t>
            </a:fld>
            <a:endParaRPr lang="en-US" sz="1200" b="0"/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8F036A7-210E-46B7-9C4C-413AE4103625}" type="slidenum">
              <a:rPr lang="en-US" b="0"/>
              <a:pPr eaLnBrk="1" hangingPunct="1"/>
              <a:t>25</a:t>
            </a:fld>
            <a:endParaRPr lang="en-US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99778A0-0850-47D3-8A36-0D2DEEC2E0B4}" type="slidenum">
              <a:rPr lang="en-US" b="0"/>
              <a:pPr eaLnBrk="1" hangingPunct="1"/>
              <a:t>26</a:t>
            </a:fld>
            <a:endParaRPr lang="en-US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385D0EF-4BB7-4B11-BED3-31596C05E1BF}" type="slidenum">
              <a:rPr lang="en-US" b="0"/>
              <a:pPr eaLnBrk="1" hangingPunct="1"/>
              <a:t>27</a:t>
            </a:fld>
            <a:endParaRPr lang="en-US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D3EA28-2AF0-41CC-92BB-984433539B25}" type="slidenum">
              <a:rPr lang="en-US" b="0"/>
              <a:pPr eaLnBrk="1" hangingPunct="1"/>
              <a:t>29</a:t>
            </a:fld>
            <a:endParaRPr lang="en-US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3C85A45-ED6B-4FAA-9FA4-75F08E0CA4EF}" type="slidenum">
              <a:rPr lang="en-US" sz="1200" b="0"/>
              <a:pPr eaLnBrk="1" hangingPunct="1"/>
              <a:t>31</a:t>
            </a:fld>
            <a:endParaRPr lang="en-US" sz="12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04AE4F-14AA-4CE4-B03A-072A9F710E30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smtClean="0">
              <a:latin typeface="Arial" charset="0"/>
            </a:endParaRPr>
          </a:p>
          <a:p>
            <a:pPr marL="228600" indent="-228600" eaLnBrk="1" hangingPunct="1"/>
            <a:endParaRPr lang="en-US" smtClean="0">
              <a:latin typeface="Arial" charset="0"/>
            </a:endParaRPr>
          </a:p>
          <a:p>
            <a:pPr marL="228600" indent="-228600"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Ch:3 Procedural Statements and Routines</a:t>
            </a:r>
          </a:p>
          <a:p>
            <a:r>
              <a:rPr lang="en-US" dirty="0" smtClean="0"/>
              <a:t>Ch4: Connecting test bench and DUT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Tasks and functions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Tasks and Functions provide a means of splitting code into small parts.</a:t>
            </a:r>
          </a:p>
          <a:p>
            <a:r>
              <a:rPr lang="en-US" dirty="0"/>
              <a:t>A Task can contain a declaration of parameters, input arguments, output arguments, in-out arguments, registers, events, and zero or more behavioral statements</a:t>
            </a:r>
            <a:r>
              <a:rPr lang="en-US" dirty="0" smtClean="0"/>
              <a:t>.</a:t>
            </a:r>
          </a:p>
          <a:p>
            <a:r>
              <a:rPr lang="en-US" b="1" dirty="0"/>
              <a:t>Static tasks</a:t>
            </a:r>
          </a:p>
          <a:p>
            <a:r>
              <a:rPr lang="en-US" dirty="0"/>
              <a:t>Static tasks share the same storage space for all task calls</a:t>
            </a:r>
            <a:r>
              <a:rPr lang="en-US" dirty="0" smtClean="0"/>
              <a:t>.</a:t>
            </a:r>
          </a:p>
          <a:p>
            <a:r>
              <a:rPr lang="en-US" b="1" dirty="0"/>
              <a:t>Automatic tasks</a:t>
            </a:r>
          </a:p>
          <a:p>
            <a:r>
              <a:rPr lang="en-US" dirty="0"/>
              <a:t>Automatic tasks allocate unique, stacked storage for each task call.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3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 </a:t>
            </a:r>
            <a:r>
              <a:rPr lang="en-US" dirty="0" err="1"/>
              <a:t>declration</a:t>
            </a:r>
            <a:r>
              <a:rPr lang="en-US" dirty="0"/>
              <a:t> can be as in </a:t>
            </a:r>
            <a:r>
              <a:rPr lang="en-US" dirty="0" err="1"/>
              <a:t>verilog</a:t>
            </a:r>
            <a:r>
              <a:rPr lang="en-US" dirty="0"/>
              <a:t> 1995/2001 or can be declared as in C or C++. In </a:t>
            </a:r>
            <a:r>
              <a:rPr lang="en-US" dirty="0" err="1"/>
              <a:t>SystemVerilog</a:t>
            </a:r>
            <a:r>
              <a:rPr lang="en-US" dirty="0"/>
              <a:t> following rules hold good for any Task </a:t>
            </a:r>
            <a:r>
              <a:rPr lang="en-US" dirty="0" smtClean="0"/>
              <a:t>declaration</a:t>
            </a:r>
          </a:p>
          <a:p>
            <a:r>
              <a:rPr lang="en-US" b="1" dirty="0"/>
              <a:t>Default Port Direction : </a:t>
            </a:r>
            <a:r>
              <a:rPr lang="en-US" dirty="0"/>
              <a:t>Any port is seen as </a:t>
            </a:r>
            <a:r>
              <a:rPr lang="en-US" b="1" dirty="0"/>
              <a:t>input</a:t>
            </a:r>
            <a:r>
              <a:rPr lang="en-US" dirty="0"/>
              <a:t>, unless declared as other types. Following are port types</a:t>
            </a:r>
          </a:p>
          <a:p>
            <a:r>
              <a:rPr lang="en-US" b="1" dirty="0"/>
              <a:t>input :</a:t>
            </a:r>
            <a:r>
              <a:rPr lang="en-US" dirty="0"/>
              <a:t> copy value in at beginning</a:t>
            </a:r>
          </a:p>
          <a:p>
            <a:r>
              <a:rPr lang="en-US" b="1" dirty="0"/>
              <a:t>output :</a:t>
            </a:r>
            <a:r>
              <a:rPr lang="en-US" dirty="0"/>
              <a:t> copy value out at end</a:t>
            </a:r>
          </a:p>
          <a:p>
            <a:r>
              <a:rPr lang="en-US" b="1" dirty="0" err="1"/>
              <a:t>inout</a:t>
            </a:r>
            <a:r>
              <a:rPr lang="en-US" b="1" dirty="0"/>
              <a:t> :</a:t>
            </a:r>
            <a:r>
              <a:rPr lang="en-US" dirty="0"/>
              <a:t> copy in at beginning and out at end</a:t>
            </a:r>
          </a:p>
          <a:p>
            <a:r>
              <a:rPr lang="en-US" b="1" dirty="0"/>
              <a:t>ref :</a:t>
            </a:r>
            <a:r>
              <a:rPr lang="en-US" dirty="0"/>
              <a:t> pass 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Default Data </a:t>
            </a:r>
            <a:r>
              <a:rPr lang="en-US" b="1" dirty="0" err="1"/>
              <a:t>TYpe</a:t>
            </a:r>
            <a:r>
              <a:rPr lang="en-US" b="1" dirty="0"/>
              <a:t> : </a:t>
            </a:r>
            <a:r>
              <a:rPr lang="en-US" dirty="0"/>
              <a:t>Unless declared, data types of ports are of </a:t>
            </a:r>
            <a:r>
              <a:rPr lang="en-US" b="1" dirty="0"/>
              <a:t>logic</a:t>
            </a:r>
            <a:r>
              <a:rPr lang="en-US" dirty="0"/>
              <a:t> type.</a:t>
            </a:r>
          </a:p>
          <a:p>
            <a:r>
              <a:rPr lang="en-US" b="1" dirty="0" err="1"/>
              <a:t>begin..end</a:t>
            </a:r>
            <a:r>
              <a:rPr lang="en-US" b="1" dirty="0"/>
              <a:t> : </a:t>
            </a:r>
            <a:r>
              <a:rPr lang="en-US" dirty="0"/>
              <a:t>There is </a:t>
            </a:r>
            <a:r>
              <a:rPr lang="en-US" b="1" dirty="0"/>
              <a:t>no need</a:t>
            </a:r>
            <a:r>
              <a:rPr lang="en-US" dirty="0"/>
              <a:t> to have begin, end, when more then one statement is used.</a:t>
            </a:r>
          </a:p>
          <a:p>
            <a:r>
              <a:rPr lang="en-US" b="1" dirty="0"/>
              <a:t>return : </a:t>
            </a:r>
            <a:r>
              <a:rPr lang="en-US" dirty="0"/>
              <a:t>A task can be terminated before </a:t>
            </a:r>
            <a:r>
              <a:rPr lang="en-US" dirty="0" err="1" smtClean="0"/>
              <a:t>endtask</a:t>
            </a:r>
            <a:r>
              <a:rPr lang="en-US" dirty="0"/>
              <a:t>, by usage of </a:t>
            </a:r>
            <a:r>
              <a:rPr lang="en-US" b="1" dirty="0"/>
              <a:t>return</a:t>
            </a:r>
            <a:r>
              <a:rPr lang="en-US" dirty="0"/>
              <a:t> statement.</a:t>
            </a:r>
          </a:p>
          <a:p>
            <a:r>
              <a:rPr lang="en-US" b="1" dirty="0"/>
              <a:t>Variables : </a:t>
            </a:r>
            <a:r>
              <a:rPr lang="en-US" dirty="0" err="1"/>
              <a:t>Systemverilog</a:t>
            </a:r>
            <a:r>
              <a:rPr lang="en-US" dirty="0"/>
              <a:t> allows to have local static, or local dynamic variables.</a:t>
            </a:r>
          </a:p>
          <a:p>
            <a:r>
              <a:rPr lang="en-US" b="1" dirty="0"/>
              <a:t>life time : </a:t>
            </a:r>
            <a:r>
              <a:rPr lang="en-US" dirty="0" err="1"/>
              <a:t>SystemVerilog</a:t>
            </a:r>
            <a:r>
              <a:rPr lang="en-US" dirty="0"/>
              <a:t> allows a task to static or automatic.</a:t>
            </a:r>
          </a:p>
          <a:p>
            <a:r>
              <a:rPr lang="en-US" b="1" dirty="0"/>
              <a:t>wire :</a:t>
            </a:r>
            <a:r>
              <a:rPr lang="en-US" dirty="0"/>
              <a:t> Wire data type can not be used in port list;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2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task arguments in parentheses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sv_task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//task to add two integer numbers.</a:t>
            </a:r>
          </a:p>
          <a:p>
            <a:r>
              <a:rPr lang="en-US" dirty="0"/>
              <a:t>  task sum(input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a,b,output</a:t>
            </a: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c);</a:t>
            </a:r>
          </a:p>
          <a:p>
            <a:r>
              <a:rPr lang="en-US" dirty="0"/>
              <a:t>    c = </a:t>
            </a:r>
            <a:r>
              <a:rPr lang="en-US" dirty="0" err="1"/>
              <a:t>a+b</a:t>
            </a:r>
            <a:r>
              <a:rPr lang="en-US" dirty="0"/>
              <a:t>;  </a:t>
            </a:r>
          </a:p>
          <a:p>
            <a:r>
              <a:rPr lang="en-US" dirty="0"/>
              <a:t>  </a:t>
            </a:r>
            <a:r>
              <a:rPr lang="en-US" dirty="0" err="1"/>
              <a:t>endtask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sum(10,5,x);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47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/>
              <a:t>task arguments in declarations and mentioning directions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sv_task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//task to add two integer numbers.</a:t>
            </a:r>
          </a:p>
          <a:p>
            <a:r>
              <a:rPr lang="en-US" dirty="0"/>
              <a:t>  task sum;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    output </a:t>
            </a:r>
            <a:r>
              <a:rPr lang="en-US" dirty="0" err="1"/>
              <a:t>int</a:t>
            </a:r>
            <a:r>
              <a:rPr lang="en-US" dirty="0"/>
              <a:t> c;</a:t>
            </a:r>
          </a:p>
          <a:p>
            <a:r>
              <a:rPr lang="en-US" dirty="0"/>
              <a:t>    c = </a:t>
            </a:r>
            <a:r>
              <a:rPr lang="en-US" dirty="0" err="1"/>
              <a:t>a+b</a:t>
            </a:r>
            <a:r>
              <a:rPr lang="en-US" dirty="0"/>
              <a:t>;  </a:t>
            </a:r>
          </a:p>
          <a:p>
            <a:r>
              <a:rPr lang="en-US" dirty="0"/>
              <a:t>  </a:t>
            </a:r>
            <a:r>
              <a:rPr lang="en-US" dirty="0" err="1"/>
              <a:t>endtask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sum(10,5,x);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95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 can contain declarations of range, returned type, parameters, input arguments, registers, and events.</a:t>
            </a:r>
          </a:p>
          <a:p>
            <a:r>
              <a:rPr lang="en-US" dirty="0"/>
              <a:t>A function without a range or return type declaration returns a one-bit value</a:t>
            </a:r>
          </a:p>
          <a:p>
            <a:r>
              <a:rPr lang="en-US" dirty="0"/>
              <a:t>Any expression can be used as a function call argument</a:t>
            </a:r>
          </a:p>
          <a:p>
            <a:r>
              <a:rPr lang="en-US" dirty="0"/>
              <a:t>Functions cannot contain any time-controlled statements, and they cannot enable tasks</a:t>
            </a:r>
          </a:p>
          <a:p>
            <a:r>
              <a:rPr lang="en-US" dirty="0"/>
              <a:t>Functions can return only one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45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 </a:t>
            </a:r>
            <a:r>
              <a:rPr lang="en-US" dirty="0" err="1"/>
              <a:t>declration</a:t>
            </a:r>
            <a:r>
              <a:rPr lang="en-US" dirty="0"/>
              <a:t> can be as in </a:t>
            </a:r>
            <a:r>
              <a:rPr lang="en-US" dirty="0" err="1"/>
              <a:t>verilog</a:t>
            </a:r>
            <a:r>
              <a:rPr lang="en-US" dirty="0"/>
              <a:t> 1995/2001 or can be declared as in C or C++. In </a:t>
            </a:r>
            <a:r>
              <a:rPr lang="en-US" dirty="0" err="1"/>
              <a:t>SystemVerilog</a:t>
            </a:r>
            <a:r>
              <a:rPr lang="en-US" dirty="0"/>
              <a:t> following rules hold good for any Function </a:t>
            </a:r>
            <a:r>
              <a:rPr lang="en-US" dirty="0" smtClean="0"/>
              <a:t>declaration</a:t>
            </a:r>
          </a:p>
          <a:p>
            <a:r>
              <a:rPr lang="en-US" b="1" dirty="0"/>
              <a:t>Default Port Direction : </a:t>
            </a:r>
            <a:r>
              <a:rPr lang="en-US" dirty="0"/>
              <a:t>Any port is seen as </a:t>
            </a:r>
            <a:r>
              <a:rPr lang="en-US" b="1" dirty="0"/>
              <a:t>input</a:t>
            </a:r>
            <a:r>
              <a:rPr lang="en-US" dirty="0"/>
              <a:t>, unless declared as other types. Following are port types</a:t>
            </a:r>
          </a:p>
          <a:p>
            <a:r>
              <a:rPr lang="en-US" b="1" dirty="0"/>
              <a:t>input :</a:t>
            </a:r>
            <a:r>
              <a:rPr lang="en-US" dirty="0"/>
              <a:t> copy value in at beginning</a:t>
            </a:r>
          </a:p>
          <a:p>
            <a:r>
              <a:rPr lang="en-US" b="1" dirty="0"/>
              <a:t>output :</a:t>
            </a:r>
            <a:r>
              <a:rPr lang="en-US" dirty="0"/>
              <a:t> copy value out at end</a:t>
            </a:r>
          </a:p>
          <a:p>
            <a:r>
              <a:rPr lang="en-US" b="1" dirty="0" err="1"/>
              <a:t>inout</a:t>
            </a:r>
            <a:r>
              <a:rPr lang="en-US" b="1" dirty="0"/>
              <a:t> :</a:t>
            </a:r>
            <a:r>
              <a:rPr lang="en-US" dirty="0"/>
              <a:t> copy in at beginning and out at end</a:t>
            </a:r>
          </a:p>
          <a:p>
            <a:r>
              <a:rPr lang="en-US" b="1" dirty="0"/>
              <a:t>ref :</a:t>
            </a:r>
            <a:r>
              <a:rPr lang="en-US" dirty="0"/>
              <a:t> pass 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91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Default Data </a:t>
            </a:r>
            <a:r>
              <a:rPr lang="en-US" b="1" dirty="0" err="1"/>
              <a:t>TYpe</a:t>
            </a:r>
            <a:r>
              <a:rPr lang="en-US" b="1" dirty="0"/>
              <a:t> : </a:t>
            </a:r>
            <a:r>
              <a:rPr lang="en-US" dirty="0"/>
              <a:t>Unless declared, data types of ports are of </a:t>
            </a:r>
            <a:r>
              <a:rPr lang="en-US" b="1" dirty="0"/>
              <a:t>logic</a:t>
            </a:r>
            <a:r>
              <a:rPr lang="en-US" dirty="0"/>
              <a:t> type.</a:t>
            </a:r>
          </a:p>
          <a:p>
            <a:r>
              <a:rPr lang="en-US" b="1" dirty="0" err="1"/>
              <a:t>begin..end</a:t>
            </a:r>
            <a:r>
              <a:rPr lang="en-US" b="1" dirty="0"/>
              <a:t> : </a:t>
            </a:r>
            <a:r>
              <a:rPr lang="en-US" dirty="0"/>
              <a:t>There is </a:t>
            </a:r>
            <a:r>
              <a:rPr lang="en-US" b="1" dirty="0"/>
              <a:t>no need</a:t>
            </a:r>
            <a:r>
              <a:rPr lang="en-US" dirty="0"/>
              <a:t> to have begin, end, when more then one statement is used.</a:t>
            </a:r>
          </a:p>
          <a:p>
            <a:r>
              <a:rPr lang="en-US" b="1" dirty="0"/>
              <a:t>return : </a:t>
            </a:r>
            <a:r>
              <a:rPr lang="en-US" dirty="0"/>
              <a:t>A function can be terminated before </a:t>
            </a:r>
            <a:r>
              <a:rPr lang="en-US" dirty="0" err="1" smtClean="0"/>
              <a:t>endfunction</a:t>
            </a:r>
            <a:r>
              <a:rPr lang="en-US" dirty="0"/>
              <a:t>, by usage of </a:t>
            </a:r>
            <a:r>
              <a:rPr lang="en-US" b="1" dirty="0"/>
              <a:t>return</a:t>
            </a:r>
            <a:r>
              <a:rPr lang="en-US" dirty="0"/>
              <a:t> statement.</a:t>
            </a:r>
          </a:p>
          <a:p>
            <a:r>
              <a:rPr lang="en-US" b="1" dirty="0"/>
              <a:t>Variables : </a:t>
            </a:r>
            <a:r>
              <a:rPr lang="en-US" dirty="0" err="1"/>
              <a:t>Systemverilog</a:t>
            </a:r>
            <a:r>
              <a:rPr lang="en-US" dirty="0"/>
              <a:t> allows to have local static, or local dynamic variables.</a:t>
            </a:r>
          </a:p>
          <a:p>
            <a:r>
              <a:rPr lang="en-US" b="1" dirty="0"/>
              <a:t>life time : </a:t>
            </a:r>
            <a:r>
              <a:rPr lang="en-US" dirty="0" err="1"/>
              <a:t>SystemVerilog</a:t>
            </a:r>
            <a:r>
              <a:rPr lang="en-US" dirty="0"/>
              <a:t> allows a function to static or automatic.</a:t>
            </a:r>
          </a:p>
          <a:p>
            <a:r>
              <a:rPr lang="en-US" b="1" dirty="0"/>
              <a:t>Wire :</a:t>
            </a:r>
            <a:r>
              <a:rPr lang="en-US" dirty="0"/>
              <a:t> Wire data type can not be used in port list;</a:t>
            </a:r>
          </a:p>
          <a:p>
            <a:r>
              <a:rPr lang="en-US" b="1" dirty="0"/>
              <a:t>void : </a:t>
            </a:r>
            <a:r>
              <a:rPr lang="en-US" dirty="0" err="1"/>
              <a:t>SystemVerilog</a:t>
            </a:r>
            <a:r>
              <a:rPr lang="en-US" dirty="0"/>
              <a:t> allows functions to be declared as type void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80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function arguments in parentheses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 //function to add two integer numbers.</a:t>
            </a:r>
          </a:p>
          <a:p>
            <a:r>
              <a:rPr lang="en-US" dirty="0"/>
              <a:t>  function </a:t>
            </a:r>
            <a:r>
              <a:rPr lang="en-US" dirty="0" err="1"/>
              <a:t>int</a:t>
            </a:r>
            <a:r>
              <a:rPr lang="en-US" dirty="0"/>
              <a:t> sum(input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    sum = </a:t>
            </a:r>
            <a:r>
              <a:rPr lang="en-US" dirty="0" err="1"/>
              <a:t>a+b</a:t>
            </a:r>
            <a:r>
              <a:rPr lang="en-US" dirty="0"/>
              <a:t>;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x=sum(10,5);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75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function arguments in declarations and mentioning directions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//function to add two integer numbers.</a:t>
            </a:r>
          </a:p>
          <a:p>
            <a:r>
              <a:rPr lang="en-US" dirty="0"/>
              <a:t>  function </a:t>
            </a:r>
            <a:r>
              <a:rPr lang="en-US" dirty="0" err="1"/>
              <a:t>int</a:t>
            </a:r>
            <a:r>
              <a:rPr lang="en-US" dirty="0"/>
              <a:t> sum;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    sum = </a:t>
            </a:r>
            <a:r>
              <a:rPr lang="en-US" dirty="0" err="1"/>
              <a:t>a+b</a:t>
            </a:r>
            <a:r>
              <a:rPr lang="en-US" dirty="0"/>
              <a:t>;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x=sum(10,5);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4DD888B-9371-4C75-A23E-E19389417D30}" type="slidenum">
              <a:rPr lang="en-US" b="0">
                <a:solidFill>
                  <a:srgbClr val="6B6B6B"/>
                </a:solidFill>
              </a:rPr>
              <a:pPr eaLnBrk="1" hangingPunct="1"/>
              <a:t>2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Verilog Procedural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New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Increment and decrement operator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Used the same way as C</a:t>
            </a:r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Post-increment/decrement and pre-increment/decrement</a:t>
            </a:r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May cause a race condition since ++ and -- operators behave as blocking assignments</a:t>
            </a:r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endParaRPr lang="en-US" sz="1500" smtClean="0"/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endParaRPr lang="en-US" sz="150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276600" y="2362200"/>
            <a:ext cx="2514600" cy="952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for (i=0; i&lt;=31; i++)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begin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…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end</a:t>
            </a:r>
            <a:endParaRPr lang="en-US" sz="1400" b="0">
              <a:latin typeface="Courier" pitchFamily="-110" charset="0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1752600" y="4343400"/>
            <a:ext cx="1066800" cy="952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j=i++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j=++i</a:t>
            </a:r>
          </a:p>
          <a:p>
            <a:pPr algn="l"/>
            <a:r>
              <a:rPr lang="en-US" sz="1400" b="0">
                <a:latin typeface="Courier" pitchFamily="-110" charset="0"/>
              </a:rPr>
              <a:t>j=i--;</a:t>
            </a:r>
          </a:p>
          <a:p>
            <a:pPr algn="l"/>
            <a:r>
              <a:rPr lang="en-US" sz="1400" b="0">
                <a:latin typeface="Courier" pitchFamily="-110" charset="0"/>
              </a:rPr>
              <a:t>j=-i;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 flipH="1">
            <a:off x="2438400" y="4495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3656013" y="4343400"/>
            <a:ext cx="4344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8000"/>
                </a:solidFill>
              </a:rPr>
              <a:t>j is assigned value of i and then i is incremented by 1</a:t>
            </a: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 flipH="1">
            <a:off x="24384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3670300" y="4572000"/>
            <a:ext cx="394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8000"/>
                </a:solidFill>
              </a:rPr>
              <a:t>i is incremented by 1 and j is assigned value of i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 flipH="1">
            <a:off x="2438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3689350" y="4800600"/>
            <a:ext cx="4464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8000"/>
                </a:solidFill>
              </a:rPr>
              <a:t>j is assigned value of i and then I is decremented by 1 </a:t>
            </a:r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 flipH="1">
            <a:off x="2438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3673475" y="5029200"/>
            <a:ext cx="440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8000"/>
                </a:solidFill>
              </a:rPr>
              <a:t>i is decremented by 1 and then j is assigned value of i</a:t>
            </a:r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3657600" y="4267200"/>
            <a:ext cx="457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with return value with the return keyword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//function to add two integer numbers.</a:t>
            </a:r>
          </a:p>
          <a:p>
            <a:r>
              <a:rPr lang="en-US" dirty="0"/>
              <a:t>  function </a:t>
            </a:r>
            <a:r>
              <a:rPr lang="en-US" dirty="0" err="1"/>
              <a:t>int</a:t>
            </a:r>
            <a:r>
              <a:rPr lang="en-US" dirty="0"/>
              <a:t> sum;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    return </a:t>
            </a:r>
            <a:r>
              <a:rPr lang="en-US" dirty="0" err="1"/>
              <a:t>a+b</a:t>
            </a:r>
            <a:r>
              <a:rPr lang="en-US" dirty="0"/>
              <a:t>;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x=sum(10,5);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87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Void function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 //void function to display current simulation time </a:t>
            </a:r>
          </a:p>
          <a:p>
            <a:r>
              <a:rPr lang="en-US" dirty="0"/>
              <a:t>  function void </a:t>
            </a:r>
            <a:r>
              <a:rPr lang="en-US" dirty="0" err="1"/>
              <a:t>current_time</a:t>
            </a:r>
            <a:r>
              <a:rPr lang="en-US" dirty="0"/>
              <a:t>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tCurrent</a:t>
            </a:r>
            <a:r>
              <a:rPr lang="en-US" dirty="0"/>
              <a:t> simulation time is %0d",$time);  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#10;</a:t>
            </a:r>
          </a:p>
          <a:p>
            <a:r>
              <a:rPr lang="en-US" dirty="0"/>
              <a:t>    </a:t>
            </a:r>
            <a:r>
              <a:rPr lang="en-US" dirty="0" err="1"/>
              <a:t>current_time</a:t>
            </a:r>
            <a:r>
              <a:rPr lang="en-US" dirty="0"/>
              <a:t>();</a:t>
            </a:r>
          </a:p>
          <a:p>
            <a:r>
              <a:rPr lang="en-US" dirty="0"/>
              <a:t>    #20;</a:t>
            </a:r>
          </a:p>
          <a:p>
            <a:r>
              <a:rPr lang="en-US" dirty="0"/>
              <a:t>    </a:t>
            </a:r>
            <a:r>
              <a:rPr lang="en-US" dirty="0" err="1"/>
              <a:t>current_time</a:t>
            </a:r>
            <a:r>
              <a:rPr lang="en-US" dirty="0"/>
              <a:t>();</a:t>
            </a:r>
          </a:p>
          <a:p>
            <a:r>
              <a:rPr lang="en-US" dirty="0"/>
              <a:t>  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23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discarding function return value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return value must be assigned to a variable or used in an expression.</a:t>
            </a:r>
          </a:p>
          <a:p>
            <a:r>
              <a:rPr lang="en-US" dirty="0"/>
              <a:t>Calling a function without return value assigned to a variable can result in a warning message. </a:t>
            </a:r>
            <a:r>
              <a:rPr lang="en-US" dirty="0" err="1"/>
              <a:t>SystemVerilog</a:t>
            </a:r>
            <a:r>
              <a:rPr lang="en-US" dirty="0"/>
              <a:t> void data type is used to discard a function’s return value without any warning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66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  //function to add two integer numbers. </a:t>
            </a:r>
          </a:p>
          <a:p>
            <a:r>
              <a:rPr lang="en-US" dirty="0"/>
              <a:t>  function </a:t>
            </a:r>
            <a:r>
              <a:rPr lang="en-US" dirty="0" err="1"/>
              <a:t>int</a:t>
            </a:r>
            <a:r>
              <a:rPr lang="en-US" dirty="0"/>
              <a:t> sum;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    return </a:t>
            </a:r>
            <a:r>
              <a:rPr lang="en-US" dirty="0" err="1"/>
              <a:t>a+b</a:t>
            </a:r>
            <a:r>
              <a:rPr lang="en-US" dirty="0"/>
              <a:t>;  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$display("Calling function with void");</a:t>
            </a:r>
          </a:p>
          <a:p>
            <a:r>
              <a:rPr lang="en-US" dirty="0"/>
              <a:t>    void'(sum(10,5));</a:t>
            </a:r>
          </a:p>
          <a:p>
            <a:r>
              <a:rPr lang="en-US" dirty="0"/>
              <a:t>  end</a:t>
            </a:r>
          </a:p>
          <a:p>
            <a:r>
              <a:rPr lang="en-US" dirty="0"/>
              <a:t> </a:t>
            </a:r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04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call as an expression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module </a:t>
            </a:r>
            <a:r>
              <a:rPr lang="en-US" dirty="0" err="1"/>
              <a:t>sv_function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 x;</a:t>
            </a:r>
          </a:p>
          <a:p>
            <a:r>
              <a:rPr lang="en-US" dirty="0"/>
              <a:t>  //function to add two integer numbers. </a:t>
            </a:r>
          </a:p>
          <a:p>
            <a:r>
              <a:rPr lang="en-US" dirty="0"/>
              <a:t>  function </a:t>
            </a:r>
            <a:r>
              <a:rPr lang="en-US" dirty="0" err="1"/>
              <a:t>int</a:t>
            </a:r>
            <a:r>
              <a:rPr lang="en-US" dirty="0"/>
              <a:t> sum;</a:t>
            </a:r>
          </a:p>
          <a:p>
            <a:r>
              <a:rPr lang="en-US" dirty="0"/>
              <a:t>    input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  return </a:t>
            </a:r>
            <a:r>
              <a:rPr lang="en-US" dirty="0" err="1"/>
              <a:t>a+b</a:t>
            </a:r>
            <a:r>
              <a:rPr lang="en-US" dirty="0"/>
              <a:t>;    </a:t>
            </a:r>
          </a:p>
          <a:p>
            <a:r>
              <a:rPr lang="en-US" dirty="0"/>
              <a:t>  </a:t>
            </a:r>
            <a:r>
              <a:rPr lang="en-US" dirty="0" err="1"/>
              <a:t>endfunction</a:t>
            </a:r>
            <a:endParaRPr lang="en-US" dirty="0"/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x = 10 + sum(10,5);</a:t>
            </a:r>
          </a:p>
          <a:p>
            <a:r>
              <a:rPr lang="en-US" dirty="0"/>
              <a:t>    $display("\</a:t>
            </a:r>
            <a:r>
              <a:rPr lang="en-US" dirty="0" err="1"/>
              <a:t>tValue</a:t>
            </a:r>
            <a:r>
              <a:rPr lang="en-US" dirty="0"/>
              <a:t> of x = %0d",x);</a:t>
            </a:r>
          </a:p>
          <a:p>
            <a:r>
              <a:rPr lang="en-US" dirty="0"/>
              <a:t>  end</a:t>
            </a:r>
          </a:p>
          <a:p>
            <a:r>
              <a:rPr lang="en-US" dirty="0" err="1"/>
              <a:t>endmodule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10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041F16-46F8-4840-A434-B9CC3FB2B826}" type="slidenum">
              <a:rPr lang="en-US" b="0">
                <a:solidFill>
                  <a:srgbClr val="6B6B6B"/>
                </a:solidFill>
              </a:rPr>
              <a:pPr eaLnBrk="1" hangingPunct="1"/>
              <a:t>25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SystemVerilog Tasks and Functions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sz="2100" smtClean="0"/>
              <a:t>Tasks and Functions</a:t>
            </a:r>
            <a:endParaRPr lang="en-US" smtClean="0"/>
          </a:p>
          <a:p>
            <a:pPr lvl="1" eaLnBrk="1" hangingPunct="1"/>
            <a:r>
              <a:rPr lang="en-US" sz="1900" smtClean="0"/>
              <a:t>SystemVerilog functions and tasks do not require begin and end statements</a:t>
            </a:r>
          </a:p>
          <a:p>
            <a:pPr lvl="1" eaLnBrk="1" hangingPunct="1"/>
            <a:r>
              <a:rPr lang="en-US" sz="1900" smtClean="0"/>
              <a:t>SystemVerilog adds a return statement</a:t>
            </a:r>
            <a:endParaRPr lang="en-US" smtClean="0"/>
          </a:p>
          <a:p>
            <a:pPr lvl="1" eaLnBrk="1" hangingPunct="1"/>
            <a:r>
              <a:rPr lang="en-US" sz="1900" smtClean="0"/>
              <a:t>Void functions do not return a value</a:t>
            </a:r>
          </a:p>
          <a:p>
            <a:pPr lvl="1" eaLnBrk="1" hangingPunct="1"/>
            <a:r>
              <a:rPr lang="en-US" sz="1900" smtClean="0"/>
              <a:t>Functions can have output and inout as formal arguments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181600" y="4495800"/>
            <a:ext cx="2971800" cy="1165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task reset(); 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reset_l = 1’b0;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#100 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 reset_l = 1’b1;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endtask</a:t>
            </a:r>
            <a:endParaRPr lang="en-US" sz="1400" b="0">
              <a:latin typeface="Courier" pitchFamily="-110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990600" y="4800600"/>
            <a:ext cx="2971800" cy="739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Courier" pitchFamily="-110" charset="0"/>
              </a:rPr>
              <a:t>function int add2(int n); </a:t>
            </a:r>
          </a:p>
          <a:p>
            <a:pPr algn="l"/>
            <a:r>
              <a:rPr lang="en-US" sz="1400" b="0">
                <a:latin typeface="Courier" pitchFamily="-110" charset="0"/>
              </a:rPr>
              <a:t>  </a:t>
            </a:r>
            <a:r>
              <a:rPr lang="en-US" sz="1400" b="0">
                <a:solidFill>
                  <a:srgbClr val="990099"/>
                </a:solidFill>
                <a:latin typeface="Courier" pitchFamily="-110" charset="0"/>
              </a:rPr>
              <a:t>return</a:t>
            </a:r>
            <a:r>
              <a:rPr lang="en-US" sz="1400" b="0">
                <a:latin typeface="Courier" pitchFamily="-110" charset="0"/>
              </a:rPr>
              <a:t> n + 2;</a:t>
            </a:r>
          </a:p>
          <a:p>
            <a:pPr algn="l"/>
            <a:r>
              <a:rPr lang="en-US" sz="1400" b="0">
                <a:latin typeface="Courier" pitchFamily="-110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10698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435D2CB-CF0F-491E-9426-798403B4CD7F}" type="slidenum">
              <a:rPr lang="en-US" b="0">
                <a:solidFill>
                  <a:srgbClr val="6B6B6B"/>
                </a:solidFill>
              </a:rPr>
              <a:pPr eaLnBrk="1" hangingPunct="1"/>
              <a:t>26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SystemVerilog Tasks and Functions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Return Statement</a:t>
            </a:r>
          </a:p>
          <a:p>
            <a:pPr lvl="1" eaLnBrk="1" hangingPunct="1"/>
            <a:r>
              <a:rPr lang="en-US" smtClean="0"/>
              <a:t>SystemVerilog adds a return statement</a:t>
            </a:r>
          </a:p>
          <a:p>
            <a:pPr lvl="2" eaLnBrk="1" hangingPunct="1"/>
            <a:r>
              <a:rPr lang="en-US" smtClean="0"/>
              <a:t>If a return statement is executed that value is returned else the last value assigned to the function name is the return value</a:t>
            </a:r>
          </a:p>
          <a:p>
            <a:pPr lvl="2" eaLnBrk="1" hangingPunct="1"/>
            <a:r>
              <a:rPr lang="en-US" smtClean="0"/>
              <a:t>A return statement can be used to exit a task or a function</a:t>
            </a:r>
          </a:p>
          <a:p>
            <a:pPr lvl="1" eaLnBrk="1" hangingPunct="1">
              <a:buFont typeface="Wingdings" pitchFamily="-110" charset="2"/>
              <a:buNone/>
            </a:pPr>
            <a:endParaRPr lang="en-US" smtClean="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539836" y="4464050"/>
            <a:ext cx="5105400" cy="739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function int </a:t>
            </a:r>
            <a:r>
              <a:rPr lang="en-IN" sz="1400" b="0" noProof="1" smtClean="0">
                <a:latin typeface="Courier" pitchFamily="-110" charset="0"/>
              </a:rPr>
              <a:t>add_and_inc </a:t>
            </a:r>
            <a:r>
              <a:rPr lang="en-IN" sz="1400" b="0" noProof="1">
                <a:latin typeface="Courier" pitchFamily="-110" charset="0"/>
              </a:rPr>
              <a:t>(input [31:0] a,b);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add_and_inc=a+b+1;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endfunction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1143000" y="5203825"/>
            <a:ext cx="5105400" cy="952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function int add_and_inc (input [31:0] a,b);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add_and_inc=a+b;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return ++add_and_inc;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endfunction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437313" y="4724400"/>
            <a:ext cx="21732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0"/>
              <a:t>Return has priority over returning the value in the name of the function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6477000" y="4724400"/>
            <a:ext cx="21336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8628A7A-8A72-42D2-94F8-CE55DC972DB7}" type="slidenum">
              <a:rPr lang="en-US" b="0">
                <a:solidFill>
                  <a:srgbClr val="6B6B6B"/>
                </a:solidFill>
              </a:rPr>
              <a:pPr eaLnBrk="1" hangingPunct="1"/>
              <a:t>27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Void functions</a:t>
            </a:r>
          </a:p>
          <a:p>
            <a:pPr lvl="1" eaLnBrk="1" hangingPunct="1"/>
            <a:r>
              <a:rPr lang="en-US" smtClean="0"/>
              <a:t>Void functions do not return a value</a:t>
            </a:r>
          </a:p>
          <a:p>
            <a:pPr lvl="1" eaLnBrk="1" hangingPunct="1"/>
            <a:r>
              <a:rPr lang="en-US" smtClean="0"/>
              <a:t>Output and inout formal arguments allow a void function to propagate changes to the scope</a:t>
            </a:r>
          </a:p>
          <a:p>
            <a:pPr lvl="1" eaLnBrk="1" hangingPunct="1"/>
            <a:r>
              <a:rPr lang="en-US" smtClean="0"/>
              <a:t>A void function can be called like a task but must adhere to the restriction of function contents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SystemVerilog Tasks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0370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typedef struct{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logic       valid;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logic [7:0] check;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logic [63:0] data;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} packet_t;</a:t>
            </a:r>
          </a:p>
          <a:p>
            <a:pPr algn="l"/>
            <a:endParaRPr lang="en-IN" sz="1400" b="0" noProof="1">
              <a:latin typeface="Courier" pitchFamily="-110" charset="0"/>
            </a:endParaRPr>
          </a:p>
          <a:p>
            <a:pPr algn="l"/>
            <a:r>
              <a:rPr lang="en-IN" sz="1400" b="0" noProof="1">
                <a:latin typeface="Courier" pitchFamily="-110" charset="0"/>
              </a:rPr>
              <a:t>function void fill_packet (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input logic[63:0] data_in, output packet_t data_out);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data_out.data=data_in;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endfunction</a:t>
            </a:r>
          </a:p>
        </p:txBody>
      </p:sp>
    </p:spTree>
    <p:extLst>
      <p:ext uri="{BB962C8B-B14F-4D97-AF65-F5344CB8AC3E}">
        <p14:creationId xmlns:p14="http://schemas.microsoft.com/office/powerpoint/2010/main" val="375675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3243E35-F0C3-44F2-A1AA-D170C7B13004}" type="slidenum">
              <a:rPr lang="en-US" b="0">
                <a:solidFill>
                  <a:srgbClr val="6B6B6B"/>
                </a:solidFill>
              </a:rPr>
              <a:pPr eaLnBrk="1" hangingPunct="1"/>
              <a:t>29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Passing task/function arguments by name</a:t>
            </a:r>
          </a:p>
          <a:p>
            <a:pPr lvl="1" eaLnBrk="1" hangingPunct="1"/>
            <a:r>
              <a:rPr lang="en-US" dirty="0" err="1" smtClean="0"/>
              <a:t>SystemVerilog</a:t>
            </a:r>
            <a:r>
              <a:rPr lang="en-US" dirty="0" smtClean="0"/>
              <a:t> can pass argument values to tasks or functions using the names of formal arguments</a:t>
            </a:r>
          </a:p>
          <a:p>
            <a:pPr lvl="2" eaLnBrk="1" hangingPunct="1"/>
            <a:r>
              <a:rPr lang="en-US" dirty="0" smtClean="0"/>
              <a:t>Reduces errors</a:t>
            </a:r>
          </a:p>
          <a:p>
            <a:pPr lvl="1" eaLnBrk="1" hangingPunct="1"/>
            <a:r>
              <a:rPr lang="en-US" dirty="0" smtClean="0"/>
              <a:t>The arguments can be passed in any order</a:t>
            </a:r>
          </a:p>
          <a:p>
            <a:pPr lvl="1" eaLnBrk="1" hangingPunct="1"/>
            <a:r>
              <a:rPr lang="en-US" dirty="0" smtClean="0"/>
              <a:t>Syntax for named argument passing is the same as Verilog’s syntax for named port connections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SystemVerilog Tasks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36929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DDF8D46-E477-4C1E-912D-134EB530CF4E}" type="slidenum">
              <a:rPr lang="en-US" b="0">
                <a:solidFill>
                  <a:srgbClr val="6B6B6B"/>
                </a:solidFill>
              </a:rPr>
              <a:pPr eaLnBrk="1" hangingPunct="1"/>
              <a:t>3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Verilog Procedural Statements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Enhanced </a:t>
            </a:r>
            <a:r>
              <a:rPr lang="en-US" dirty="0" smtClean="0">
                <a:latin typeface="Courier New" pitchFamily="-110" charset="0"/>
              </a:rPr>
              <a:t>for</a:t>
            </a:r>
            <a:r>
              <a:rPr lang="en-US" dirty="0" smtClean="0"/>
              <a:t>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ourier New" pitchFamily="-110" charset="0"/>
              </a:rPr>
              <a:t>for</a:t>
            </a:r>
            <a:r>
              <a:rPr lang="en-US" dirty="0" smtClean="0"/>
              <a:t> loop variables are declared outside the loop in Verilog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Concurrent loops interfere with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SystemVerilog</a:t>
            </a:r>
            <a:r>
              <a:rPr lang="en-US" dirty="0" smtClean="0"/>
              <a:t> allows the</a:t>
            </a:r>
            <a:r>
              <a:rPr lang="en-US" dirty="0" smtClean="0">
                <a:latin typeface="Courier New" pitchFamily="-110" charset="0"/>
              </a:rPr>
              <a:t> for</a:t>
            </a:r>
            <a:r>
              <a:rPr lang="en-US" dirty="0" smtClean="0"/>
              <a:t> loop variables to be declared inside the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Each variable is local and unique to the loop, hence same name usage does not cause any interference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Local loop variables are automatic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The variables do not exist outside the loops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6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 function int divide (input int numerator, denominator);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     if(denominator==0)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	begin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   return 0;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       	end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else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	   return numerator/denominator;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 endfunction	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10200" y="2362200"/>
            <a:ext cx="3124200" cy="527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always @(posedge clock)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result&lt;=divide(b,a)	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05200" y="4267200"/>
            <a:ext cx="3124200" cy="739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b="0" noProof="1">
                <a:latin typeface="Courier" pitchFamily="-110" charset="0"/>
              </a:rPr>
              <a:t>always @(posedge clock)</a:t>
            </a:r>
          </a:p>
          <a:p>
            <a:pPr algn="l"/>
            <a:r>
              <a:rPr lang="en-IN" sz="1400" b="0" noProof="1">
                <a:latin typeface="Courier" pitchFamily="-110" charset="0"/>
              </a:rPr>
              <a:t>result&lt;=divide(.deominator(b),.numerator(a))	</a:t>
            </a:r>
          </a:p>
        </p:txBody>
      </p:sp>
    </p:spTree>
    <p:extLst>
      <p:ext uri="{BB962C8B-B14F-4D97-AF65-F5344CB8AC3E}">
        <p14:creationId xmlns:p14="http://schemas.microsoft.com/office/powerpoint/2010/main" val="17763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15C925A-C091-48FA-8DD2-30397A4181D3}" type="slidenum">
              <a:rPr lang="en-US" sz="1400" b="0">
                <a:solidFill>
                  <a:srgbClr val="6B6B6B"/>
                </a:solidFill>
              </a:rPr>
              <a:pPr eaLnBrk="1" hangingPunct="1"/>
              <a:t>31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19459" name="Freeform 35"/>
          <p:cNvSpPr>
            <a:spLocks/>
          </p:cNvSpPr>
          <p:nvPr/>
        </p:nvSpPr>
        <p:spPr bwMode="auto">
          <a:xfrm>
            <a:off x="1066800" y="2743200"/>
            <a:ext cx="6934200" cy="2438400"/>
          </a:xfrm>
          <a:custGeom>
            <a:avLst/>
            <a:gdLst>
              <a:gd name="T0" fmla="*/ 0 w 4368"/>
              <a:gd name="T1" fmla="*/ 96 h 1392"/>
              <a:gd name="T2" fmla="*/ 0 w 4368"/>
              <a:gd name="T3" fmla="*/ 1392 h 1392"/>
              <a:gd name="T4" fmla="*/ 1344 w 4368"/>
              <a:gd name="T5" fmla="*/ 1392 h 1392"/>
              <a:gd name="T6" fmla="*/ 1344 w 4368"/>
              <a:gd name="T7" fmla="*/ 384 h 1392"/>
              <a:gd name="T8" fmla="*/ 3264 w 4368"/>
              <a:gd name="T9" fmla="*/ 384 h 1392"/>
              <a:gd name="T10" fmla="*/ 3264 w 4368"/>
              <a:gd name="T11" fmla="*/ 1296 h 1392"/>
              <a:gd name="T12" fmla="*/ 4368 w 4368"/>
              <a:gd name="T13" fmla="*/ 1296 h 1392"/>
              <a:gd name="T14" fmla="*/ 4368 w 4368"/>
              <a:gd name="T15" fmla="*/ 0 h 1392"/>
              <a:gd name="T16" fmla="*/ 0 w 4368"/>
              <a:gd name="T17" fmla="*/ 0 h 1392"/>
              <a:gd name="T18" fmla="*/ 0 w 4368"/>
              <a:gd name="T19" fmla="*/ 96 h 13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68"/>
              <a:gd name="T31" fmla="*/ 0 h 1392"/>
              <a:gd name="T32" fmla="*/ 4368 w 4368"/>
              <a:gd name="T33" fmla="*/ 1392 h 13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68" h="1392">
                <a:moveTo>
                  <a:pt x="0" y="96"/>
                </a:moveTo>
                <a:lnTo>
                  <a:pt x="0" y="1392"/>
                </a:lnTo>
                <a:lnTo>
                  <a:pt x="1344" y="1392"/>
                </a:lnTo>
                <a:lnTo>
                  <a:pt x="1344" y="384"/>
                </a:lnTo>
                <a:lnTo>
                  <a:pt x="3264" y="384"/>
                </a:lnTo>
                <a:lnTo>
                  <a:pt x="3264" y="1296"/>
                </a:lnTo>
                <a:lnTo>
                  <a:pt x="4368" y="1296"/>
                </a:lnTo>
                <a:lnTo>
                  <a:pt x="4368" y="0"/>
                </a:lnTo>
                <a:lnTo>
                  <a:pt x="0" y="0"/>
                </a:lnTo>
                <a:lnTo>
                  <a:pt x="0" y="9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Connecting the Testbench and the Design</a:t>
            </a:r>
          </a:p>
        </p:txBody>
      </p:sp>
      <p:sp>
        <p:nvSpPr>
          <p:cNvPr id="8220" name="AutoShape 28"/>
          <p:cNvSpPr>
            <a:spLocks/>
          </p:cNvSpPr>
          <p:nvPr/>
        </p:nvSpPr>
        <p:spPr bwMode="auto">
          <a:xfrm>
            <a:off x="990600" y="1295400"/>
            <a:ext cx="7467600" cy="609600"/>
          </a:xfrm>
          <a:prstGeom prst="roundRect">
            <a:avLst>
              <a:gd name="adj" fmla="val 10343"/>
            </a:avLst>
          </a:prstGeom>
          <a:solidFill>
            <a:srgbClr val="7BA600"/>
          </a:solidFill>
          <a:ln>
            <a:noFill/>
          </a:ln>
          <a:effectLst>
            <a:outerShdw blurRad="127000" dist="177799" dir="2700000" algn="ctr" rotWithShape="0">
              <a:srgbClr val="2E2E2E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0">
                <a:solidFill>
                  <a:srgbClr val="FFFFFF"/>
                </a:solidFill>
                <a:latin typeface="American Typewriter" pitchFamily="-110" charset="0"/>
                <a:ea typeface="ヒラギノ明朝 Pro W3" pitchFamily="-110" charset="-128"/>
                <a:sym typeface="American Typewriter" pitchFamily="-110" charset="0"/>
              </a:rPr>
              <a:t>How do I connect my design to the testbench?</a:t>
            </a:r>
          </a:p>
        </p:txBody>
      </p:sp>
      <p:sp>
        <p:nvSpPr>
          <p:cNvPr id="19462" name="AutoShape 30"/>
          <p:cNvSpPr>
            <a:spLocks/>
          </p:cNvSpPr>
          <p:nvPr/>
        </p:nvSpPr>
        <p:spPr bwMode="auto">
          <a:xfrm>
            <a:off x="3581400" y="3657600"/>
            <a:ext cx="2362200" cy="1143000"/>
          </a:xfrm>
          <a:prstGeom prst="roundRect">
            <a:avLst>
              <a:gd name="adj" fmla="val 10343"/>
            </a:avLst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0">
                <a:solidFill>
                  <a:schemeClr val="bg2"/>
                </a:solidFill>
                <a:latin typeface="American Typewriter" pitchFamily="-110" charset="0"/>
                <a:ea typeface="ヒラギノ明朝 Pro W3" pitchFamily="-110" charset="-128"/>
                <a:sym typeface="American Typewriter" pitchFamily="-110" charset="0"/>
              </a:rPr>
              <a:t>Design Under Test</a:t>
            </a:r>
          </a:p>
        </p:txBody>
      </p:sp>
      <p:sp>
        <p:nvSpPr>
          <p:cNvPr id="19463" name="AutoShape 32"/>
          <p:cNvSpPr>
            <a:spLocks/>
          </p:cNvSpPr>
          <p:nvPr/>
        </p:nvSpPr>
        <p:spPr bwMode="auto">
          <a:xfrm>
            <a:off x="1371600" y="3657600"/>
            <a:ext cx="1447800" cy="1143000"/>
          </a:xfrm>
          <a:prstGeom prst="roundRect">
            <a:avLst>
              <a:gd name="adj" fmla="val 10343"/>
            </a:avLst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0">
                <a:solidFill>
                  <a:schemeClr val="bg1"/>
                </a:solidFill>
                <a:latin typeface="American Typewriter" pitchFamily="-110" charset="0"/>
                <a:ea typeface="ヒラギノ明朝 Pro W3" pitchFamily="-110" charset="-128"/>
                <a:sym typeface="American Typewriter" pitchFamily="-110" charset="0"/>
              </a:rPr>
              <a:t>Driver</a:t>
            </a:r>
            <a:endParaRPr lang="en-US" sz="2200" b="0">
              <a:solidFill>
                <a:schemeClr val="bg2"/>
              </a:solidFill>
              <a:latin typeface="American Typewriter" pitchFamily="-110" charset="0"/>
              <a:ea typeface="ヒラギノ明朝 Pro W3" pitchFamily="-110" charset="-128"/>
              <a:sym typeface="American Typewriter" pitchFamily="-110" charset="0"/>
            </a:endParaRPr>
          </a:p>
        </p:txBody>
      </p:sp>
      <p:sp>
        <p:nvSpPr>
          <p:cNvPr id="19464" name="Rectangle 36"/>
          <p:cNvSpPr>
            <a:spLocks noChangeArrowheads="1"/>
          </p:cNvSpPr>
          <p:nvPr/>
        </p:nvSpPr>
        <p:spPr bwMode="auto">
          <a:xfrm>
            <a:off x="4059238" y="2895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Testbench</a:t>
            </a:r>
          </a:p>
        </p:txBody>
      </p:sp>
      <p:sp>
        <p:nvSpPr>
          <p:cNvPr id="19465" name="Rectangle 37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38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39"/>
          <p:cNvSpPr>
            <a:spLocks noChangeArrowheads="1"/>
          </p:cNvSpPr>
          <p:nvPr/>
        </p:nvSpPr>
        <p:spPr bwMode="auto">
          <a:xfrm>
            <a:off x="2819400" y="42672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40"/>
          <p:cNvSpPr>
            <a:spLocks noChangeArrowheads="1"/>
          </p:cNvSpPr>
          <p:nvPr/>
        </p:nvSpPr>
        <p:spPr bwMode="auto">
          <a:xfrm>
            <a:off x="2819400" y="4495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41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3429000" y="4495800"/>
            <a:ext cx="152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46"/>
          <p:cNvSpPr>
            <a:spLocks noChangeShapeType="1"/>
          </p:cNvSpPr>
          <p:nvPr/>
        </p:nvSpPr>
        <p:spPr bwMode="auto">
          <a:xfrm>
            <a:off x="29718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4" name="Line 47"/>
          <p:cNvSpPr>
            <a:spLocks noChangeShapeType="1"/>
          </p:cNvSpPr>
          <p:nvPr/>
        </p:nvSpPr>
        <p:spPr bwMode="auto">
          <a:xfrm>
            <a:off x="2971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5" name="Line 48"/>
          <p:cNvSpPr>
            <a:spLocks noChangeShapeType="1"/>
          </p:cNvSpPr>
          <p:nvPr/>
        </p:nvSpPr>
        <p:spPr bwMode="auto">
          <a:xfrm>
            <a:off x="2971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6" name="Line 49"/>
          <p:cNvSpPr>
            <a:spLocks noChangeShapeType="1"/>
          </p:cNvSpPr>
          <p:nvPr/>
        </p:nvSpPr>
        <p:spPr bwMode="auto">
          <a:xfrm>
            <a:off x="29718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77" name="Oval 50"/>
          <p:cNvSpPr>
            <a:spLocks noChangeArrowheads="1"/>
          </p:cNvSpPr>
          <p:nvPr/>
        </p:nvSpPr>
        <p:spPr bwMode="auto">
          <a:xfrm>
            <a:off x="3048000" y="3733800"/>
            <a:ext cx="304800" cy="990600"/>
          </a:xfrm>
          <a:prstGeom prst="ellipse">
            <a:avLst/>
          </a:prstGeom>
          <a:noFill/>
          <a:ln w="19050" cap="rnd">
            <a:solidFill>
              <a:srgbClr val="95010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3733800" y="5410200"/>
            <a:ext cx="1905000" cy="762000"/>
          </a:xfrm>
          <a:prstGeom prst="wedgeRoundRectCallout">
            <a:avLst>
              <a:gd name="adj1" fmla="val -75667"/>
              <a:gd name="adj2" fmla="val -152708"/>
              <a:gd name="adj3" fmla="val 16667"/>
            </a:avLst>
          </a:prstGeom>
          <a:solidFill>
            <a:srgbClr val="6A4F84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244" name="AutoShape 52"/>
          <p:cNvSpPr>
            <a:spLocks noChangeArrowheads="1"/>
          </p:cNvSpPr>
          <p:nvPr/>
        </p:nvSpPr>
        <p:spPr bwMode="auto">
          <a:xfrm>
            <a:off x="3733800" y="5410200"/>
            <a:ext cx="1905000" cy="762000"/>
          </a:xfrm>
          <a:prstGeom prst="wedgeRoundRectCallout">
            <a:avLst>
              <a:gd name="adj1" fmla="val -75667"/>
              <a:gd name="adj2" fmla="val -152708"/>
              <a:gd name="adj3" fmla="val 16667"/>
            </a:avLst>
          </a:prstGeom>
          <a:solidFill>
            <a:srgbClr val="6A4F84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0">
                <a:solidFill>
                  <a:schemeClr val="bg1"/>
                </a:solidFill>
              </a:rPr>
              <a:t>.*Port, .Name, </a:t>
            </a:r>
          </a:p>
          <a:p>
            <a:r>
              <a:rPr lang="en-US" b="0">
                <a:solidFill>
                  <a:schemeClr val="bg1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972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8FEB2E5-099E-4334-A800-6609A536FA22}" type="slidenum">
              <a:rPr lang="en-US" sz="1400" b="0">
                <a:solidFill>
                  <a:srgbClr val="6B6B6B"/>
                </a:solidFill>
              </a:rPr>
              <a:pPr eaLnBrk="1" hangingPunct="1"/>
              <a:t>32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2900" smtClean="0"/>
              <a:t>Connecting the Testbench and the Design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One way to connect the testbench and the design is to use the conventional verilog module ports convention</a:t>
            </a:r>
            <a:endParaRPr lang="en-US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1" name="Rectangle 57"/>
          <p:cNvSpPr>
            <a:spLocks noChangeArrowheads="1"/>
          </p:cNvSpPr>
          <p:nvPr/>
        </p:nvSpPr>
        <p:spPr bwMode="auto">
          <a:xfrm>
            <a:off x="1295400" y="2987675"/>
            <a:ext cx="1143000" cy="1165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 sz="1400" noProof="1"/>
          </a:p>
          <a:p>
            <a:endParaRPr lang="en-IN" sz="1400" noProof="1"/>
          </a:p>
          <a:p>
            <a:r>
              <a:rPr lang="en-IN" sz="1400" noProof="1"/>
              <a:t>Module A</a:t>
            </a:r>
          </a:p>
          <a:p>
            <a:endParaRPr lang="en-IN" sz="1400" noProof="1"/>
          </a:p>
          <a:p>
            <a:endParaRPr lang="en-IN" sz="1400" noProof="1"/>
          </a:p>
        </p:txBody>
      </p:sp>
      <p:sp>
        <p:nvSpPr>
          <p:cNvPr id="21512" name="Rectangle 58"/>
          <p:cNvSpPr>
            <a:spLocks noChangeArrowheads="1"/>
          </p:cNvSpPr>
          <p:nvPr/>
        </p:nvSpPr>
        <p:spPr bwMode="auto">
          <a:xfrm>
            <a:off x="5715000" y="2965450"/>
            <a:ext cx="1219200" cy="11652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IN" sz="1400" noProof="1"/>
          </a:p>
          <a:p>
            <a:endParaRPr lang="en-IN" sz="1400" noProof="1"/>
          </a:p>
          <a:p>
            <a:r>
              <a:rPr lang="en-IN" sz="1400" noProof="1"/>
              <a:t>Module B</a:t>
            </a:r>
          </a:p>
          <a:p>
            <a:endParaRPr lang="en-IN" sz="1400" noProof="1"/>
          </a:p>
          <a:p>
            <a:endParaRPr lang="en-IN" sz="1400" noProof="1"/>
          </a:p>
        </p:txBody>
      </p:sp>
      <p:sp>
        <p:nvSpPr>
          <p:cNvPr id="21513" name="Line 59"/>
          <p:cNvSpPr>
            <a:spLocks noChangeShapeType="1"/>
          </p:cNvSpPr>
          <p:nvPr/>
        </p:nvSpPr>
        <p:spPr bwMode="auto">
          <a:xfrm>
            <a:off x="2438400" y="3140075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Rectangle 60"/>
          <p:cNvSpPr>
            <a:spLocks noChangeArrowheads="1"/>
          </p:cNvSpPr>
          <p:nvPr/>
        </p:nvSpPr>
        <p:spPr bwMode="auto">
          <a:xfrm>
            <a:off x="990600" y="4457700"/>
            <a:ext cx="2209800" cy="15621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200" noProof="1">
                <a:latin typeface="Courier New" pitchFamily="-110" charset="0"/>
              </a:rPr>
              <a:t>module</a:t>
            </a:r>
            <a:r>
              <a:rPr lang="en-IN" sz="1200" b="0" noProof="1">
                <a:latin typeface="Courier New" pitchFamily="-110" charset="0"/>
              </a:rPr>
              <a:t> A (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input A_in_signal1,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input A_in_signal2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output A_out_signal1,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output A_out_signal2,</a:t>
            </a:r>
            <a:endParaRPr lang="en-US" sz="1200" b="0" noProof="1">
              <a:latin typeface="Courier New" pitchFamily="-110" charset="0"/>
            </a:endParaRPr>
          </a:p>
          <a:p>
            <a:pPr algn="l"/>
            <a:r>
              <a:rPr lang="en-US" sz="12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2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21515" name="Rectangle 61"/>
          <p:cNvSpPr>
            <a:spLocks noChangeArrowheads="1"/>
          </p:cNvSpPr>
          <p:nvPr/>
        </p:nvSpPr>
        <p:spPr bwMode="auto">
          <a:xfrm>
            <a:off x="5334000" y="4381500"/>
            <a:ext cx="2362200" cy="15621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200" noProof="1">
                <a:latin typeface="Courier New" pitchFamily="-110" charset="0"/>
              </a:rPr>
              <a:t>module</a:t>
            </a:r>
            <a:r>
              <a:rPr lang="en-IN" sz="1200" b="0" noProof="1">
                <a:latin typeface="Courier New" pitchFamily="-110" charset="0"/>
              </a:rPr>
              <a:t> B (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input B_in_signal1,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input B_in_signal2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output B_out_signal1,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output B_out_signal2,</a:t>
            </a:r>
            <a:endParaRPr lang="en-US" sz="1200" b="0" noProof="1">
              <a:latin typeface="Courier New" pitchFamily="-110" charset="0"/>
            </a:endParaRPr>
          </a:p>
          <a:p>
            <a:pPr algn="l"/>
            <a:r>
              <a:rPr lang="en-US" sz="12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2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21516" name="Rectangle 62"/>
          <p:cNvSpPr>
            <a:spLocks noChangeArrowheads="1"/>
          </p:cNvSpPr>
          <p:nvPr/>
        </p:nvSpPr>
        <p:spPr bwMode="auto">
          <a:xfrm>
            <a:off x="4373563" y="2911475"/>
            <a:ext cx="1281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B_in_signal1</a:t>
            </a:r>
          </a:p>
        </p:txBody>
      </p:sp>
      <p:sp>
        <p:nvSpPr>
          <p:cNvPr id="21517" name="Rectangle 63"/>
          <p:cNvSpPr>
            <a:spLocks noChangeArrowheads="1"/>
          </p:cNvSpPr>
          <p:nvPr/>
        </p:nvSpPr>
        <p:spPr bwMode="auto">
          <a:xfrm>
            <a:off x="2378075" y="2911475"/>
            <a:ext cx="1373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A_out_signal1</a:t>
            </a:r>
          </a:p>
        </p:txBody>
      </p:sp>
      <p:sp>
        <p:nvSpPr>
          <p:cNvPr id="21518" name="Line 64"/>
          <p:cNvSpPr>
            <a:spLocks noChangeShapeType="1"/>
          </p:cNvSpPr>
          <p:nvPr/>
        </p:nvSpPr>
        <p:spPr bwMode="auto">
          <a:xfrm>
            <a:off x="2438400" y="347503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Rectangle 65"/>
          <p:cNvSpPr>
            <a:spLocks noChangeArrowheads="1"/>
          </p:cNvSpPr>
          <p:nvPr/>
        </p:nvSpPr>
        <p:spPr bwMode="auto">
          <a:xfrm>
            <a:off x="4373563" y="3246438"/>
            <a:ext cx="12811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B_in_signal2</a:t>
            </a:r>
          </a:p>
        </p:txBody>
      </p:sp>
      <p:sp>
        <p:nvSpPr>
          <p:cNvPr id="21520" name="Rectangle 66"/>
          <p:cNvSpPr>
            <a:spLocks noChangeArrowheads="1"/>
          </p:cNvSpPr>
          <p:nvPr/>
        </p:nvSpPr>
        <p:spPr bwMode="auto">
          <a:xfrm>
            <a:off x="2378075" y="3246438"/>
            <a:ext cx="1373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A_out_signal2</a:t>
            </a:r>
          </a:p>
        </p:txBody>
      </p:sp>
      <p:sp>
        <p:nvSpPr>
          <p:cNvPr id="21521" name="Line 67"/>
          <p:cNvSpPr>
            <a:spLocks noChangeShapeType="1"/>
          </p:cNvSpPr>
          <p:nvPr/>
        </p:nvSpPr>
        <p:spPr bwMode="auto">
          <a:xfrm>
            <a:off x="2438400" y="377983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2" name="Rectangle 68"/>
          <p:cNvSpPr>
            <a:spLocks noChangeArrowheads="1"/>
          </p:cNvSpPr>
          <p:nvPr/>
        </p:nvSpPr>
        <p:spPr bwMode="auto">
          <a:xfrm>
            <a:off x="4327525" y="3551238"/>
            <a:ext cx="1373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B_out_signal1</a:t>
            </a:r>
          </a:p>
        </p:txBody>
      </p:sp>
      <p:sp>
        <p:nvSpPr>
          <p:cNvPr id="21523" name="Rectangle 69"/>
          <p:cNvSpPr>
            <a:spLocks noChangeArrowheads="1"/>
          </p:cNvSpPr>
          <p:nvPr/>
        </p:nvSpPr>
        <p:spPr bwMode="auto">
          <a:xfrm>
            <a:off x="2424113" y="3521075"/>
            <a:ext cx="1281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A_in_signal1</a:t>
            </a:r>
          </a:p>
        </p:txBody>
      </p:sp>
      <p:sp>
        <p:nvSpPr>
          <p:cNvPr id="21524" name="Line 70"/>
          <p:cNvSpPr>
            <a:spLocks noChangeShapeType="1"/>
          </p:cNvSpPr>
          <p:nvPr/>
        </p:nvSpPr>
        <p:spPr bwMode="auto">
          <a:xfrm>
            <a:off x="2438400" y="4071938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25" name="Rectangle 71"/>
          <p:cNvSpPr>
            <a:spLocks noChangeArrowheads="1"/>
          </p:cNvSpPr>
          <p:nvPr/>
        </p:nvSpPr>
        <p:spPr bwMode="auto">
          <a:xfrm>
            <a:off x="4327525" y="3856038"/>
            <a:ext cx="13731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B_out_signal2</a:t>
            </a:r>
          </a:p>
        </p:txBody>
      </p:sp>
      <p:sp>
        <p:nvSpPr>
          <p:cNvPr id="21526" name="Rectangle 72"/>
          <p:cNvSpPr>
            <a:spLocks noChangeArrowheads="1"/>
          </p:cNvSpPr>
          <p:nvPr/>
        </p:nvSpPr>
        <p:spPr bwMode="auto">
          <a:xfrm>
            <a:off x="2424113" y="3825875"/>
            <a:ext cx="1281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Courier New" pitchFamily="-110" charset="0"/>
              </a:rPr>
              <a:t>A_in_signal2</a:t>
            </a:r>
          </a:p>
        </p:txBody>
      </p:sp>
      <p:sp>
        <p:nvSpPr>
          <p:cNvPr id="3145" name="AutoShape 73"/>
          <p:cNvSpPr>
            <a:spLocks/>
          </p:cNvSpPr>
          <p:nvPr/>
        </p:nvSpPr>
        <p:spPr bwMode="auto">
          <a:xfrm>
            <a:off x="2133600" y="2057400"/>
            <a:ext cx="4800600" cy="609600"/>
          </a:xfrm>
          <a:prstGeom prst="roundRect">
            <a:avLst>
              <a:gd name="adj" fmla="val 10343"/>
            </a:avLst>
          </a:prstGeom>
          <a:solidFill>
            <a:srgbClr val="FFAA21"/>
          </a:solidFill>
          <a:ln>
            <a:noFill/>
          </a:ln>
          <a:effectLst>
            <a:outerShdw blurRad="127000" dist="177799" dir="2700000" algn="ctr" rotWithShape="0">
              <a:srgbClr val="2E2E2E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0">
                <a:solidFill>
                  <a:schemeClr val="bg2"/>
                </a:solidFill>
                <a:latin typeface="American Typewriter" pitchFamily="-110" charset="0"/>
                <a:ea typeface="ヒラギノ明朝 Pro W3" pitchFamily="-110" charset="-128"/>
                <a:sym typeface="American Typewriter" pitchFamily="-110" charset="0"/>
              </a:rPr>
              <a:t>Verilog Connection Review</a:t>
            </a:r>
          </a:p>
        </p:txBody>
      </p:sp>
    </p:spTree>
    <p:extLst>
      <p:ext uri="{BB962C8B-B14F-4D97-AF65-F5344CB8AC3E}">
        <p14:creationId xmlns:p14="http://schemas.microsoft.com/office/powerpoint/2010/main" val="5986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EB79C12-FFD6-43BE-B254-FC6B5866434B}" type="slidenum">
              <a:rPr lang="en-US" sz="1400" b="0">
                <a:solidFill>
                  <a:srgbClr val="6B6B6B"/>
                </a:solidFill>
              </a:rPr>
              <a:pPr eaLnBrk="1" hangingPunct="1"/>
              <a:t>33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/>
            <a:r>
              <a:rPr lang="en-US" sz="2900" smtClean="0"/>
              <a:t>Connecting the Testbench and the Design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086600" cy="4525963"/>
          </a:xfrm>
        </p:spPr>
        <p:txBody>
          <a:bodyPr/>
          <a:lstStyle/>
          <a:p>
            <a:pPr eaLnBrk="1" hangingPunct="1"/>
            <a:r>
              <a:rPr lang="en-US" smtClean="0"/>
              <a:t>Verilog connection review</a:t>
            </a:r>
          </a:p>
          <a:p>
            <a:pPr lvl="1" eaLnBrk="1" hangingPunct="1"/>
            <a:r>
              <a:rPr lang="en-US" sz="1600" smtClean="0"/>
              <a:t>Verilog language connects modules together through module ports</a:t>
            </a:r>
          </a:p>
          <a:p>
            <a:pPr lvl="2" eaLnBrk="1" hangingPunct="1">
              <a:buFont typeface="Arial" charset="0"/>
              <a:buNone/>
            </a:pPr>
            <a:endParaRPr lang="en-US" sz="17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9" name="Rectangle 25"/>
          <p:cNvSpPr>
            <a:spLocks noChangeArrowheads="1"/>
          </p:cNvSpPr>
          <p:nvPr/>
        </p:nvSpPr>
        <p:spPr bwMode="auto">
          <a:xfrm>
            <a:off x="1981200" y="3581400"/>
            <a:ext cx="4648200" cy="284003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200" noProof="1">
                <a:latin typeface="Courier New" pitchFamily="-110" charset="0"/>
              </a:rPr>
              <a:t>module</a:t>
            </a:r>
            <a:r>
              <a:rPr lang="en-IN" sz="1200" b="0" noProof="1">
                <a:latin typeface="Courier New" pitchFamily="-110" charset="0"/>
              </a:rPr>
              <a:t> top (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wire conn1,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wire conn2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wire conn3,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wire conn4,</a:t>
            </a:r>
            <a:endParaRPr lang="en-US" sz="1200" b="0" noProof="1">
              <a:latin typeface="Courier New" pitchFamily="-110" charset="0"/>
            </a:endParaRPr>
          </a:p>
          <a:p>
            <a:pPr algn="l"/>
            <a:r>
              <a:rPr lang="en-US" sz="12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A A_instance1(.A_out_signal1(conn1),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	    .A_out_signal2(conn2),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              .A_in_signal1(conn3),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              .A_in_signal2(conn4));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B B_instance1(.B_in_signal1(conn1),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	    .B_in_signal2(conn2),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              .B_out_signal1(conn3),</a:t>
            </a:r>
          </a:p>
          <a:p>
            <a:pPr algn="l"/>
            <a:r>
              <a:rPr lang="en-US" sz="1200" b="0" noProof="1">
                <a:latin typeface="Courier New" pitchFamily="-110" charset="0"/>
              </a:rPr>
              <a:t>              .B_out_signal2(conn4));</a:t>
            </a:r>
          </a:p>
          <a:p>
            <a:pPr algn="l"/>
            <a:r>
              <a:rPr lang="en-US" sz="1200" noProof="1">
                <a:latin typeface="Courier New" pitchFamily="-110" charset="0"/>
              </a:rPr>
              <a:t>endmodule</a:t>
            </a:r>
          </a:p>
        </p:txBody>
      </p:sp>
      <p:grpSp>
        <p:nvGrpSpPr>
          <p:cNvPr id="23560" name="Group 41"/>
          <p:cNvGrpSpPr>
            <a:grpSpLocks/>
          </p:cNvGrpSpPr>
          <p:nvPr/>
        </p:nvGrpSpPr>
        <p:grpSpPr bwMode="auto">
          <a:xfrm>
            <a:off x="1371600" y="1981200"/>
            <a:ext cx="5638800" cy="1241425"/>
            <a:chOff x="864" y="1248"/>
            <a:chExt cx="3552" cy="782"/>
          </a:xfrm>
        </p:grpSpPr>
        <p:sp>
          <p:nvSpPr>
            <p:cNvPr id="23561" name="Rectangle 22"/>
            <p:cNvSpPr>
              <a:spLocks noChangeArrowheads="1"/>
            </p:cNvSpPr>
            <p:nvPr/>
          </p:nvSpPr>
          <p:spPr bwMode="auto">
            <a:xfrm>
              <a:off x="864" y="1296"/>
              <a:ext cx="720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Module A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3648" y="1282"/>
              <a:ext cx="768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Module B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23563" name="Line 24"/>
            <p:cNvSpPr>
              <a:spLocks noChangeShapeType="1"/>
            </p:cNvSpPr>
            <p:nvPr/>
          </p:nvSpPr>
          <p:spPr bwMode="auto">
            <a:xfrm>
              <a:off x="1584" y="1392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4" name="Rectangle 26"/>
            <p:cNvSpPr>
              <a:spLocks noChangeArrowheads="1"/>
            </p:cNvSpPr>
            <p:nvPr/>
          </p:nvSpPr>
          <p:spPr bwMode="auto">
            <a:xfrm>
              <a:off x="2775" y="1248"/>
              <a:ext cx="8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B_in_signal1</a:t>
              </a:r>
            </a:p>
          </p:txBody>
        </p:sp>
        <p:sp>
          <p:nvSpPr>
            <p:cNvPr id="23565" name="Rectangle 27"/>
            <p:cNvSpPr>
              <a:spLocks noChangeArrowheads="1"/>
            </p:cNvSpPr>
            <p:nvPr/>
          </p:nvSpPr>
          <p:spPr bwMode="auto">
            <a:xfrm>
              <a:off x="1546" y="1248"/>
              <a:ext cx="8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A_out_signal1</a:t>
              </a:r>
            </a:p>
          </p:txBody>
        </p:sp>
        <p:sp>
          <p:nvSpPr>
            <p:cNvPr id="23566" name="Line 28"/>
            <p:cNvSpPr>
              <a:spLocks noChangeShapeType="1"/>
            </p:cNvSpPr>
            <p:nvPr/>
          </p:nvSpPr>
          <p:spPr bwMode="auto">
            <a:xfrm>
              <a:off x="1584" y="1603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7" name="Rectangle 29"/>
            <p:cNvSpPr>
              <a:spLocks noChangeArrowheads="1"/>
            </p:cNvSpPr>
            <p:nvPr/>
          </p:nvSpPr>
          <p:spPr bwMode="auto">
            <a:xfrm>
              <a:off x="2803" y="1459"/>
              <a:ext cx="8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B_in_signal2</a:t>
              </a:r>
            </a:p>
          </p:txBody>
        </p:sp>
        <p:sp>
          <p:nvSpPr>
            <p:cNvPr id="23568" name="Rectangle 30"/>
            <p:cNvSpPr>
              <a:spLocks noChangeArrowheads="1"/>
            </p:cNvSpPr>
            <p:nvPr/>
          </p:nvSpPr>
          <p:spPr bwMode="auto">
            <a:xfrm>
              <a:off x="1546" y="1459"/>
              <a:ext cx="8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A_out_signal2</a:t>
              </a:r>
            </a:p>
          </p:txBody>
        </p:sp>
        <p:sp>
          <p:nvSpPr>
            <p:cNvPr id="23569" name="Line 31"/>
            <p:cNvSpPr>
              <a:spLocks noChangeShapeType="1"/>
            </p:cNvSpPr>
            <p:nvPr/>
          </p:nvSpPr>
          <p:spPr bwMode="auto">
            <a:xfrm>
              <a:off x="1584" y="1795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0" name="Rectangle 32"/>
            <p:cNvSpPr>
              <a:spLocks noChangeArrowheads="1"/>
            </p:cNvSpPr>
            <p:nvPr/>
          </p:nvSpPr>
          <p:spPr bwMode="auto">
            <a:xfrm>
              <a:off x="2774" y="1651"/>
              <a:ext cx="8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B_out_signal1</a:t>
              </a:r>
            </a:p>
          </p:txBody>
        </p:sp>
        <p:sp>
          <p:nvSpPr>
            <p:cNvPr id="23571" name="Rectangle 33"/>
            <p:cNvSpPr>
              <a:spLocks noChangeArrowheads="1"/>
            </p:cNvSpPr>
            <p:nvPr/>
          </p:nvSpPr>
          <p:spPr bwMode="auto">
            <a:xfrm>
              <a:off x="1575" y="1632"/>
              <a:ext cx="8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A_in_signal1</a:t>
              </a:r>
            </a:p>
          </p:txBody>
        </p:sp>
        <p:sp>
          <p:nvSpPr>
            <p:cNvPr id="23572" name="Line 34"/>
            <p:cNvSpPr>
              <a:spLocks noChangeShapeType="1"/>
            </p:cNvSpPr>
            <p:nvPr/>
          </p:nvSpPr>
          <p:spPr bwMode="auto">
            <a:xfrm>
              <a:off x="1584" y="1979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3" name="Rectangle 35"/>
            <p:cNvSpPr>
              <a:spLocks noChangeArrowheads="1"/>
            </p:cNvSpPr>
            <p:nvPr/>
          </p:nvSpPr>
          <p:spPr bwMode="auto">
            <a:xfrm>
              <a:off x="2774" y="1843"/>
              <a:ext cx="8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B_out_signal2</a:t>
              </a:r>
            </a:p>
          </p:txBody>
        </p:sp>
        <p:sp>
          <p:nvSpPr>
            <p:cNvPr id="23574" name="Rectangle 36"/>
            <p:cNvSpPr>
              <a:spLocks noChangeArrowheads="1"/>
            </p:cNvSpPr>
            <p:nvPr/>
          </p:nvSpPr>
          <p:spPr bwMode="auto">
            <a:xfrm>
              <a:off x="1575" y="1824"/>
              <a:ext cx="8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A_in_signal2</a:t>
              </a:r>
            </a:p>
          </p:txBody>
        </p:sp>
        <p:sp>
          <p:nvSpPr>
            <p:cNvPr id="23575" name="Rectangle 37"/>
            <p:cNvSpPr>
              <a:spLocks noChangeArrowheads="1"/>
            </p:cNvSpPr>
            <p:nvPr/>
          </p:nvSpPr>
          <p:spPr bwMode="auto">
            <a:xfrm>
              <a:off x="2396" y="1248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8000"/>
                  </a:solidFill>
                  <a:latin typeface="Courier New" pitchFamily="-110" charset="0"/>
                </a:rPr>
                <a:t>conn1</a:t>
              </a:r>
            </a:p>
          </p:txBody>
        </p:sp>
        <p:sp>
          <p:nvSpPr>
            <p:cNvPr id="23576" name="Rectangle 38"/>
            <p:cNvSpPr>
              <a:spLocks noChangeArrowheads="1"/>
            </p:cNvSpPr>
            <p:nvPr/>
          </p:nvSpPr>
          <p:spPr bwMode="auto">
            <a:xfrm>
              <a:off x="2396" y="145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8000"/>
                  </a:solidFill>
                  <a:latin typeface="Courier New" pitchFamily="-110" charset="0"/>
                </a:rPr>
                <a:t>conn2</a:t>
              </a:r>
            </a:p>
          </p:txBody>
        </p:sp>
        <p:sp>
          <p:nvSpPr>
            <p:cNvPr id="23577" name="Rectangle 39"/>
            <p:cNvSpPr>
              <a:spLocks noChangeArrowheads="1"/>
            </p:cNvSpPr>
            <p:nvPr/>
          </p:nvSpPr>
          <p:spPr bwMode="auto">
            <a:xfrm>
              <a:off x="2396" y="1651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8000"/>
                  </a:solidFill>
                  <a:latin typeface="Courier New" pitchFamily="-110" charset="0"/>
                </a:rPr>
                <a:t>conn3</a:t>
              </a:r>
            </a:p>
          </p:txBody>
        </p:sp>
        <p:sp>
          <p:nvSpPr>
            <p:cNvPr id="23578" name="Rectangle 40"/>
            <p:cNvSpPr>
              <a:spLocks noChangeArrowheads="1"/>
            </p:cNvSpPr>
            <p:nvPr/>
          </p:nvSpPr>
          <p:spPr bwMode="auto">
            <a:xfrm>
              <a:off x="2396" y="1843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8000"/>
                  </a:solidFill>
                  <a:latin typeface="Courier New" pitchFamily="-110" charset="0"/>
                </a:rPr>
                <a:t>conn4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8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19DBC7D-E5C6-4618-9CC9-39F502999DF8}" type="slidenum">
              <a:rPr lang="en-US" sz="1400" b="0">
                <a:solidFill>
                  <a:srgbClr val="6B6B6B"/>
                </a:solidFill>
              </a:rPr>
              <a:pPr eaLnBrk="1" hangingPunct="1"/>
              <a:t>34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Connecting the Testbench and the Design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0866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914400" y="12192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Lets do another example: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25606" name="Group 41"/>
          <p:cNvGrpSpPr>
            <a:grpSpLocks/>
          </p:cNvGrpSpPr>
          <p:nvPr/>
        </p:nvGrpSpPr>
        <p:grpSpPr bwMode="auto">
          <a:xfrm>
            <a:off x="1828800" y="1676400"/>
            <a:ext cx="5334000" cy="1752600"/>
            <a:chOff x="1152" y="1056"/>
            <a:chExt cx="3360" cy="1104"/>
          </a:xfrm>
        </p:grpSpPr>
        <p:sp>
          <p:nvSpPr>
            <p:cNvPr id="25609" name="Rectangle 19"/>
            <p:cNvSpPr>
              <a:spLocks noChangeArrowheads="1"/>
            </p:cNvSpPr>
            <p:nvPr/>
          </p:nvSpPr>
          <p:spPr bwMode="auto">
            <a:xfrm>
              <a:off x="2544" y="1502"/>
              <a:ext cx="720" cy="46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r>
                <a:rPr lang="en-IN" sz="1400" noProof="1"/>
                <a:t>Arbiter</a:t>
              </a:r>
            </a:p>
            <a:p>
              <a:endParaRPr lang="en-IN" sz="1400" noProof="1"/>
            </a:p>
          </p:txBody>
        </p:sp>
        <p:sp>
          <p:nvSpPr>
            <p:cNvPr id="25610" name="Line 20"/>
            <p:cNvSpPr>
              <a:spLocks noChangeShapeType="1"/>
            </p:cNvSpPr>
            <p:nvPr/>
          </p:nvSpPr>
          <p:spPr bwMode="auto">
            <a:xfrm>
              <a:off x="1584" y="16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1" name="Rectangle 21"/>
            <p:cNvSpPr>
              <a:spLocks noChangeArrowheads="1"/>
            </p:cNvSpPr>
            <p:nvPr/>
          </p:nvSpPr>
          <p:spPr bwMode="auto">
            <a:xfrm>
              <a:off x="1670" y="1488"/>
              <a:ext cx="8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request [1:0]</a:t>
              </a:r>
            </a:p>
          </p:txBody>
        </p:sp>
        <p:sp>
          <p:nvSpPr>
            <p:cNvPr id="25612" name="Line 22"/>
            <p:cNvSpPr>
              <a:spLocks noChangeShapeType="1"/>
            </p:cNvSpPr>
            <p:nvPr/>
          </p:nvSpPr>
          <p:spPr bwMode="auto">
            <a:xfrm>
              <a:off x="1584" y="18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3" name="Line 23"/>
            <p:cNvSpPr>
              <a:spLocks noChangeShapeType="1"/>
            </p:cNvSpPr>
            <p:nvPr/>
          </p:nvSpPr>
          <p:spPr bwMode="auto">
            <a:xfrm>
              <a:off x="3264" y="187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4" name="Line 24"/>
            <p:cNvSpPr>
              <a:spLocks noChangeShapeType="1"/>
            </p:cNvSpPr>
            <p:nvPr/>
          </p:nvSpPr>
          <p:spPr bwMode="auto">
            <a:xfrm>
              <a:off x="3264" y="163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5" name="Rectangle 25"/>
            <p:cNvSpPr>
              <a:spLocks noChangeArrowheads="1"/>
            </p:cNvSpPr>
            <p:nvPr/>
          </p:nvSpPr>
          <p:spPr bwMode="auto">
            <a:xfrm>
              <a:off x="1152" y="1296"/>
              <a:ext cx="432" cy="62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26"/>
            <p:cNvSpPr>
              <a:spLocks noChangeArrowheads="1"/>
            </p:cNvSpPr>
            <p:nvPr/>
          </p:nvSpPr>
          <p:spPr bwMode="auto">
            <a:xfrm>
              <a:off x="4080" y="1296"/>
              <a:ext cx="432" cy="62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27"/>
            <p:cNvSpPr>
              <a:spLocks noChangeArrowheads="1"/>
            </p:cNvSpPr>
            <p:nvPr/>
          </p:nvSpPr>
          <p:spPr bwMode="auto">
            <a:xfrm>
              <a:off x="1152" y="1056"/>
              <a:ext cx="3360" cy="336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Rectangle 28"/>
            <p:cNvSpPr>
              <a:spLocks noChangeArrowheads="1"/>
            </p:cNvSpPr>
            <p:nvPr/>
          </p:nvSpPr>
          <p:spPr bwMode="auto">
            <a:xfrm>
              <a:off x="2588" y="1152"/>
              <a:ext cx="6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IN" sz="1400" noProof="1"/>
                <a:t>Testbench</a:t>
              </a:r>
              <a:endParaRPr lang="en-US" sz="1400"/>
            </a:p>
          </p:txBody>
        </p:sp>
        <p:sp>
          <p:nvSpPr>
            <p:cNvPr id="25619" name="Rectangle 29"/>
            <p:cNvSpPr>
              <a:spLocks noChangeArrowheads="1"/>
            </p:cNvSpPr>
            <p:nvPr/>
          </p:nvSpPr>
          <p:spPr bwMode="auto">
            <a:xfrm>
              <a:off x="1820" y="1728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reset</a:t>
              </a:r>
            </a:p>
          </p:txBody>
        </p:sp>
        <p:sp>
          <p:nvSpPr>
            <p:cNvPr id="25620" name="Rectangle 30"/>
            <p:cNvSpPr>
              <a:spLocks noChangeArrowheads="1"/>
            </p:cNvSpPr>
            <p:nvPr/>
          </p:nvSpPr>
          <p:spPr bwMode="auto">
            <a:xfrm>
              <a:off x="3255" y="1488"/>
              <a:ext cx="7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grant [1:0]</a:t>
              </a:r>
            </a:p>
          </p:txBody>
        </p:sp>
        <p:sp>
          <p:nvSpPr>
            <p:cNvPr id="25621" name="Rectangle 31"/>
            <p:cNvSpPr>
              <a:spLocks noChangeArrowheads="1"/>
            </p:cNvSpPr>
            <p:nvPr/>
          </p:nvSpPr>
          <p:spPr bwMode="auto">
            <a:xfrm>
              <a:off x="3502" y="1728"/>
              <a:ext cx="2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clk</a:t>
              </a:r>
            </a:p>
          </p:txBody>
        </p:sp>
        <p:grpSp>
          <p:nvGrpSpPr>
            <p:cNvPr id="25622" name="Group 32"/>
            <p:cNvGrpSpPr>
              <a:grpSpLocks/>
            </p:cNvGrpSpPr>
            <p:nvPr/>
          </p:nvGrpSpPr>
          <p:grpSpPr bwMode="auto">
            <a:xfrm>
              <a:off x="3552" y="1920"/>
              <a:ext cx="240" cy="240"/>
              <a:chOff x="384" y="3120"/>
              <a:chExt cx="528" cy="528"/>
            </a:xfrm>
          </p:grpSpPr>
          <p:sp>
            <p:nvSpPr>
              <p:cNvPr id="25623" name="Oval 33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528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4"/>
              <p:cNvSpPr>
                <a:spLocks noChangeShapeType="1"/>
              </p:cNvSpPr>
              <p:nvPr/>
            </p:nvSpPr>
            <p:spPr bwMode="auto">
              <a:xfrm flipV="1">
                <a:off x="480" y="3312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5" name="Line 35"/>
              <p:cNvSpPr>
                <a:spLocks noChangeShapeType="1"/>
              </p:cNvSpPr>
              <p:nvPr/>
            </p:nvSpPr>
            <p:spPr bwMode="auto">
              <a:xfrm flipV="1">
                <a:off x="624" y="3312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6" name="Line 36"/>
              <p:cNvSpPr>
                <a:spLocks noChangeShapeType="1"/>
              </p:cNvSpPr>
              <p:nvPr/>
            </p:nvSpPr>
            <p:spPr bwMode="auto">
              <a:xfrm flipV="1">
                <a:off x="768" y="3312"/>
                <a:ext cx="1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7" name="Line 37"/>
              <p:cNvSpPr>
                <a:spLocks noChangeShapeType="1"/>
              </p:cNvSpPr>
              <p:nvPr/>
            </p:nvSpPr>
            <p:spPr bwMode="auto">
              <a:xfrm>
                <a:off x="480" y="3312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28" name="Line 38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4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5607" name="Rectangle 39"/>
          <p:cNvSpPr>
            <a:spLocks noChangeArrowheads="1"/>
          </p:cNvSpPr>
          <p:nvPr/>
        </p:nvSpPr>
        <p:spPr bwMode="auto">
          <a:xfrm>
            <a:off x="990600" y="3962400"/>
            <a:ext cx="3429000" cy="1803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arb_port (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output logic [1:0] grant,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[1:0] request,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reset,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clk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25608" name="Rectangle 40"/>
          <p:cNvSpPr>
            <a:spLocks noChangeArrowheads="1"/>
          </p:cNvSpPr>
          <p:nvPr/>
        </p:nvSpPr>
        <p:spPr bwMode="auto">
          <a:xfrm>
            <a:off x="5105400" y="3962400"/>
            <a:ext cx="3429000" cy="1803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test (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input logic [1:0] grant,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output logic [1:0] request,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output logic reset,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clk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9392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1A325EC-7888-47B2-8792-E4B2EA1ECDD4}" type="slidenum">
              <a:rPr lang="en-US" sz="1400" b="0">
                <a:solidFill>
                  <a:srgbClr val="6B6B6B"/>
                </a:solidFill>
              </a:rPr>
              <a:pPr eaLnBrk="1" hangingPunct="1"/>
              <a:t>35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SystemVerilog: .*Port Connections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0866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57200" y="990600"/>
            <a:ext cx="8305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300">
                <a:solidFill>
                  <a:srgbClr val="2766A0"/>
                </a:solidFill>
                <a:latin typeface="Helvetica Neue Light" pitchFamily="-110" charset="0"/>
              </a:rPr>
              <a:t>Implicit .* port connections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.* infers connections of all nets and ports of the same name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For a connection to be inferred the name and the vector sizes should be the same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Types connected together should be compatible</a:t>
            </a:r>
            <a:endParaRPr lang="en-US" sz="1900" b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27654" name="Rectangle 29"/>
          <p:cNvSpPr>
            <a:spLocks noChangeArrowheads="1"/>
          </p:cNvSpPr>
          <p:nvPr/>
        </p:nvSpPr>
        <p:spPr bwMode="auto">
          <a:xfrm>
            <a:off x="3048000" y="4572000"/>
            <a:ext cx="2895600" cy="1812925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top 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logic [1:0] grant,request;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logic clk, reset;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arb_port a1(.*);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test t1(.*);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27655" name="Rectangle 30"/>
          <p:cNvSpPr>
            <a:spLocks noChangeArrowheads="1"/>
          </p:cNvSpPr>
          <p:nvPr/>
        </p:nvSpPr>
        <p:spPr bwMode="auto">
          <a:xfrm>
            <a:off x="609600" y="2743200"/>
            <a:ext cx="8001000" cy="1600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top 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logic [1:0] grant,request;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logic clk, reset;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arb_port a1(.grant(grant), .request(request), .reset(reset), .clk(clk));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test t1(.grant(grant), .request(request), .reset(reset), .clk(clk));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4191000" y="6064250"/>
            <a:ext cx="183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.*Port Connections</a:t>
            </a:r>
          </a:p>
        </p:txBody>
      </p:sp>
    </p:spTree>
    <p:extLst>
      <p:ext uri="{BB962C8B-B14F-4D97-AF65-F5344CB8AC3E}">
        <p14:creationId xmlns:p14="http://schemas.microsoft.com/office/powerpoint/2010/main" val="21134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16D9274-8130-4249-A2CA-0B2DEAE87AD7}" type="slidenum">
              <a:rPr lang="en-US" sz="1400" b="0">
                <a:solidFill>
                  <a:srgbClr val="6B6B6B"/>
                </a:solidFill>
              </a:rPr>
              <a:pPr eaLnBrk="1" hangingPunct="1"/>
              <a:t>36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SystemVerilog: .Name Connections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0866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914400" y="9906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Implicit .name connections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.</a:t>
            </a:r>
            <a:r>
              <a:rPr lang="en-US" sz="1700" b="0">
                <a:latin typeface="Helvetica Neue Light" pitchFamily="-110" charset="0"/>
              </a:rPr>
              <a:t>name is an abbreviation of named port connections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.name infers a connection of a net and port of the same name and same vector sizes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.name simplifies connections to module instances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.name can be combined with named port connections</a:t>
            </a:r>
            <a:endParaRPr lang="en-US" sz="1900" b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3725863"/>
            <a:ext cx="5410200" cy="1600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top 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logic [1:0] grant,request;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logic clk, reset;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arb_port a1(.grant, .request, .reset, .clk);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test t1(.grant, .request, .reset, .clk);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123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39A0E7F-F09F-4E65-A4A2-DEE30E14A06E}" type="slidenum">
              <a:rPr lang="en-US" sz="1400" b="0">
                <a:solidFill>
                  <a:srgbClr val="6B6B6B"/>
                </a:solidFill>
              </a:rPr>
              <a:pPr eaLnBrk="1" hangingPunct="1"/>
              <a:t>37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Downside of Verilog Connection Conventions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0866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914400" y="12192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Verilog module port conventions are cumbersome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31750" name="Rectangle 50"/>
          <p:cNvSpPr>
            <a:spLocks noChangeArrowheads="1"/>
          </p:cNvSpPr>
          <p:nvPr/>
        </p:nvSpPr>
        <p:spPr bwMode="auto">
          <a:xfrm>
            <a:off x="990600" y="2133600"/>
            <a:ext cx="3429000" cy="1803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arb_port (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output logic [1:0] grant,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[1:0] request1,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reset,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clk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31751" name="Rectangle 51"/>
          <p:cNvSpPr>
            <a:spLocks noChangeArrowheads="1"/>
          </p:cNvSpPr>
          <p:nvPr/>
        </p:nvSpPr>
        <p:spPr bwMode="auto">
          <a:xfrm>
            <a:off x="5105400" y="2133600"/>
            <a:ext cx="3429000" cy="1803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IN" sz="1400" noProof="1">
                <a:latin typeface="Courier New" pitchFamily="-110" charset="0"/>
              </a:rPr>
              <a:t>module</a:t>
            </a:r>
            <a:r>
              <a:rPr lang="en-IN" sz="1400" b="0" noProof="1">
                <a:latin typeface="Courier New" pitchFamily="-110" charset="0"/>
              </a:rPr>
              <a:t> test (</a:t>
            </a:r>
            <a:endParaRPr lang="en-US" sz="1400" b="0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input logic [1:0] grant, 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output logic [1:0] request1,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output logic reset,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input logic clk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 noProof="1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</a:p>
        </p:txBody>
      </p:sp>
      <p:sp>
        <p:nvSpPr>
          <p:cNvPr id="31752" name="Rectangle 52"/>
          <p:cNvSpPr>
            <a:spLocks noChangeArrowheads="1"/>
          </p:cNvSpPr>
          <p:nvPr/>
        </p:nvSpPr>
        <p:spPr bwMode="auto">
          <a:xfrm>
            <a:off x="1117600" y="1676400"/>
            <a:ext cx="544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Lets change the name of a port request to request 1</a:t>
            </a:r>
          </a:p>
        </p:txBody>
      </p:sp>
      <p:sp>
        <p:nvSpPr>
          <p:cNvPr id="31753" name="Rectangle 53"/>
          <p:cNvSpPr>
            <a:spLocks noChangeArrowheads="1"/>
          </p:cNvSpPr>
          <p:nvPr/>
        </p:nvSpPr>
        <p:spPr bwMode="auto">
          <a:xfrm>
            <a:off x="7391400" y="1219200"/>
            <a:ext cx="1219200" cy="457200"/>
          </a:xfrm>
          <a:prstGeom prst="rect">
            <a:avLst/>
          </a:prstGeom>
          <a:solidFill>
            <a:srgbClr val="FFCD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chemeClr val="bg2"/>
                </a:solidFill>
              </a:rPr>
              <a:t>Why?</a:t>
            </a:r>
          </a:p>
        </p:txBody>
      </p:sp>
      <p:sp>
        <p:nvSpPr>
          <p:cNvPr id="31754" name="Rectangle 54"/>
          <p:cNvSpPr>
            <a:spLocks noChangeArrowheads="1"/>
          </p:cNvSpPr>
          <p:nvPr/>
        </p:nvSpPr>
        <p:spPr bwMode="auto">
          <a:xfrm>
            <a:off x="1447800" y="4343400"/>
            <a:ext cx="64277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b="0"/>
              <a:t> Need to change the port list of each module</a:t>
            </a:r>
          </a:p>
          <a:p>
            <a:pPr algn="l">
              <a:buFontTx/>
              <a:buChar char="•"/>
            </a:pPr>
            <a:r>
              <a:rPr lang="en-US" b="0"/>
              <a:t> Need to change the port list of the connecting module</a:t>
            </a:r>
          </a:p>
          <a:p>
            <a:pPr algn="l">
              <a:buFontTx/>
              <a:buChar char="•"/>
            </a:pPr>
            <a:r>
              <a:rPr lang="en-US" b="0"/>
              <a:t> Need to change the name in the instantiation of the modules</a:t>
            </a:r>
          </a:p>
          <a:p>
            <a:pPr algn="l">
              <a:buFontTx/>
              <a:buChar char="•"/>
            </a:pPr>
            <a:r>
              <a:rPr lang="en-US" b="0"/>
              <a:t> Need to change the name everywhere in the hierarchy</a:t>
            </a:r>
          </a:p>
        </p:txBody>
      </p:sp>
      <p:sp>
        <p:nvSpPr>
          <p:cNvPr id="31755" name="Rectangle 58"/>
          <p:cNvSpPr>
            <a:spLocks noChangeArrowheads="1"/>
          </p:cNvSpPr>
          <p:nvPr/>
        </p:nvSpPr>
        <p:spPr bwMode="auto">
          <a:xfrm>
            <a:off x="1143000" y="5653088"/>
            <a:ext cx="7315200" cy="366712"/>
          </a:xfrm>
          <a:prstGeom prst="rect">
            <a:avLst/>
          </a:prstGeom>
          <a:solidFill>
            <a:srgbClr val="95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>
                <a:solidFill>
                  <a:schemeClr val="bg1"/>
                </a:solidFill>
              </a:rPr>
              <a:t>What if you forget to change it in someplace?? --&gt; Compilation error!!!!</a:t>
            </a:r>
          </a:p>
        </p:txBody>
      </p:sp>
    </p:spTree>
    <p:extLst>
      <p:ext uri="{BB962C8B-B14F-4D97-AF65-F5344CB8AC3E}">
        <p14:creationId xmlns:p14="http://schemas.microsoft.com/office/powerpoint/2010/main" val="34722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9E923DE-AEDD-4F27-B897-A210480C7AD2}" type="slidenum">
              <a:rPr lang="en-US" sz="1400" b="0">
                <a:solidFill>
                  <a:srgbClr val="6B6B6B"/>
                </a:solidFill>
              </a:rPr>
              <a:pPr eaLnBrk="1" hangingPunct="1"/>
              <a:t>38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Downside of Verilog Connection Conventions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70866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914400" y="12192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    Verilog connections become especially tedious and cumbersome for large designs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1600200" y="3048000"/>
            <a:ext cx="6019800" cy="2133600"/>
            <a:chOff x="1008" y="1920"/>
            <a:chExt cx="3792" cy="1344"/>
          </a:xfrm>
        </p:grpSpPr>
        <p:sp>
          <p:nvSpPr>
            <p:cNvPr id="33807" name="Rectangle 8"/>
            <p:cNvSpPr>
              <a:spLocks noChangeArrowheads="1"/>
            </p:cNvSpPr>
            <p:nvPr/>
          </p:nvSpPr>
          <p:spPr bwMode="auto">
            <a:xfrm>
              <a:off x="1008" y="1920"/>
              <a:ext cx="720" cy="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IN" sz="1400" noProof="1"/>
                <a:t>Internal </a:t>
              </a:r>
            </a:p>
            <a:p>
              <a:r>
                <a:rPr lang="en-IN" sz="1400" noProof="1"/>
                <a:t>Memory</a:t>
              </a:r>
            </a:p>
          </p:txBody>
        </p:sp>
        <p:sp>
          <p:nvSpPr>
            <p:cNvPr id="33808" name="Rectangle 9"/>
            <p:cNvSpPr>
              <a:spLocks noChangeArrowheads="1"/>
            </p:cNvSpPr>
            <p:nvPr/>
          </p:nvSpPr>
          <p:spPr bwMode="auto">
            <a:xfrm>
              <a:off x="2352" y="1920"/>
              <a:ext cx="912" cy="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IN" sz="1400" noProof="1"/>
                <a:t>Instruction Fetch</a:t>
              </a:r>
            </a:p>
          </p:txBody>
        </p:sp>
        <p:sp>
          <p:nvSpPr>
            <p:cNvPr id="33809" name="Rectangle 10"/>
            <p:cNvSpPr>
              <a:spLocks noChangeArrowheads="1"/>
            </p:cNvSpPr>
            <p:nvPr/>
          </p:nvSpPr>
          <p:spPr bwMode="auto">
            <a:xfrm>
              <a:off x="3888" y="1920"/>
              <a:ext cx="864" cy="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IN" sz="1400" noProof="1"/>
                <a:t>Master Processor</a:t>
              </a:r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21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1" name="Line 12"/>
            <p:cNvSpPr>
              <a:spLocks noChangeShapeType="1"/>
            </p:cNvSpPr>
            <p:nvPr/>
          </p:nvSpPr>
          <p:spPr bwMode="auto">
            <a:xfrm>
              <a:off x="3264" y="211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2" name="Rectangle 13"/>
            <p:cNvSpPr>
              <a:spLocks noChangeArrowheads="1"/>
            </p:cNvSpPr>
            <p:nvPr/>
          </p:nvSpPr>
          <p:spPr bwMode="auto">
            <a:xfrm>
              <a:off x="1632" y="2928"/>
              <a:ext cx="864" cy="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IN" sz="1400" noProof="1"/>
                <a:t>Test Generator</a:t>
              </a:r>
            </a:p>
          </p:txBody>
        </p:sp>
        <p:sp>
          <p:nvSpPr>
            <p:cNvPr id="33813" name="Rectangle 14"/>
            <p:cNvSpPr>
              <a:spLocks noChangeArrowheads="1"/>
            </p:cNvSpPr>
            <p:nvPr/>
          </p:nvSpPr>
          <p:spPr bwMode="auto">
            <a:xfrm>
              <a:off x="3168" y="2932"/>
              <a:ext cx="864" cy="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IN" sz="1400" noProof="1"/>
                <a:t>Slave Processor</a:t>
              </a:r>
            </a:p>
          </p:txBody>
        </p:sp>
        <p:sp>
          <p:nvSpPr>
            <p:cNvPr id="33814" name="Line 15"/>
            <p:cNvSpPr>
              <a:spLocks noChangeShapeType="1"/>
            </p:cNvSpPr>
            <p:nvPr/>
          </p:nvSpPr>
          <p:spPr bwMode="auto">
            <a:xfrm>
              <a:off x="1008" y="2592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5" name="Line 16"/>
            <p:cNvSpPr>
              <a:spLocks noChangeShapeType="1"/>
            </p:cNvSpPr>
            <p:nvPr/>
          </p:nvSpPr>
          <p:spPr bwMode="auto">
            <a:xfrm>
              <a:off x="1344" y="22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6" name="Line 17"/>
            <p:cNvSpPr>
              <a:spLocks noChangeShapeType="1"/>
            </p:cNvSpPr>
            <p:nvPr/>
          </p:nvSpPr>
          <p:spPr bwMode="auto">
            <a:xfrm>
              <a:off x="4320" y="22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7" name="Line 18"/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8" name="Line 19"/>
            <p:cNvSpPr>
              <a:spLocks noChangeShapeType="1"/>
            </p:cNvSpPr>
            <p:nvPr/>
          </p:nvSpPr>
          <p:spPr bwMode="auto">
            <a:xfrm>
              <a:off x="3600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2608" y="2400"/>
              <a:ext cx="5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eaLnBrk="1" hangingPunct="1"/>
              <a:r>
                <a:rPr lang="en-US" sz="1400" b="0"/>
                <a:t>main bus</a:t>
              </a:r>
            </a:p>
          </p:txBody>
        </p:sp>
      </p:grp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2970213" y="305593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10</a:t>
            </a:r>
          </a:p>
        </p:txBody>
      </p:sp>
      <p:sp>
        <p:nvSpPr>
          <p:cNvPr id="33800" name="Rectangle 22"/>
          <p:cNvSpPr>
            <a:spLocks noChangeArrowheads="1"/>
          </p:cNvSpPr>
          <p:nvPr/>
        </p:nvSpPr>
        <p:spPr bwMode="auto">
          <a:xfrm>
            <a:off x="1695450" y="366553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10</a:t>
            </a:r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5408613" y="305593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15</a:t>
            </a:r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6858000" y="365283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10</a:t>
            </a:r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5715000" y="426243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10</a:t>
            </a:r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3276600" y="427513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  <a:latin typeface="Courier" pitchFamily="-110" charset="0"/>
              </a:rPr>
              <a:t>10</a:t>
            </a:r>
          </a:p>
        </p:txBody>
      </p:sp>
      <p:sp>
        <p:nvSpPr>
          <p:cNvPr id="33805" name="Line 27"/>
          <p:cNvSpPr>
            <a:spLocks noChangeShapeType="1"/>
          </p:cNvSpPr>
          <p:nvPr/>
        </p:nvSpPr>
        <p:spPr bwMode="auto">
          <a:xfrm flipH="1" flipV="1">
            <a:off x="6096000" y="4419600"/>
            <a:ext cx="9906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7010400" y="495300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2"/>
                </a:solidFill>
              </a:rPr>
              <a:t>Number of ports</a:t>
            </a:r>
          </a:p>
        </p:txBody>
      </p:sp>
    </p:spTree>
    <p:extLst>
      <p:ext uri="{BB962C8B-B14F-4D97-AF65-F5344CB8AC3E}">
        <p14:creationId xmlns:p14="http://schemas.microsoft.com/office/powerpoint/2010/main" val="125523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F38B3DC-612A-4144-970D-38218722E74E}" type="slidenum">
              <a:rPr lang="en-US" sz="1400" b="0">
                <a:solidFill>
                  <a:srgbClr val="6B6B6B"/>
                </a:solidFill>
              </a:rPr>
              <a:pPr eaLnBrk="1" hangingPunct="1"/>
              <a:t>39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Disadvantages of Verilog Connection Conventions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914400" y="1219200"/>
            <a:ext cx="708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300">
                <a:solidFill>
                  <a:srgbClr val="2766A0"/>
                </a:solidFill>
                <a:latin typeface="Helvetica Neue Light" pitchFamily="-110" charset="0"/>
              </a:rPr>
              <a:t>Disadvantage of Verilog Module Connections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Declarations must be duplicated in multiple modules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Communication protocols must be duplicated in several modules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Risk of mismatched declarations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>
                <a:latin typeface="Helvetica Neue Light" pitchFamily="-110" charset="0"/>
              </a:rPr>
              <a:t>A change in design specifications can require modifications in multiple modules</a:t>
            </a: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185373" name="AutoShape 29"/>
          <p:cNvSpPr>
            <a:spLocks/>
          </p:cNvSpPr>
          <p:nvPr/>
        </p:nvSpPr>
        <p:spPr bwMode="auto">
          <a:xfrm>
            <a:off x="1600200" y="4724400"/>
            <a:ext cx="6400800" cy="1219200"/>
          </a:xfrm>
          <a:prstGeom prst="roundRect">
            <a:avLst>
              <a:gd name="adj" fmla="val 13759"/>
            </a:avLst>
          </a:prstGeom>
          <a:solidFill>
            <a:srgbClr val="00005C"/>
          </a:solidFill>
          <a:ln>
            <a:noFill/>
          </a:ln>
          <a:effectLst>
            <a:outerShdw blurRad="127000" dist="177799" dir="2700000" algn="ctr" rotWithShape="0">
              <a:srgbClr val="2E2E2E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 b="0">
                <a:solidFill>
                  <a:srgbClr val="FCFCFC"/>
                </a:solidFill>
                <a:latin typeface="American Typewriter" pitchFamily="-110" charset="0"/>
                <a:ea typeface="ヒラギノ明朝 Pro W3" pitchFamily="-110" charset="-128"/>
                <a:sym typeface="Gill Sans Light" pitchFamily="-110" charset="0"/>
              </a:rPr>
              <a:t>SystemVerilog introduces a powerful new port type called:  Interface</a:t>
            </a:r>
          </a:p>
        </p:txBody>
      </p:sp>
      <p:sp>
        <p:nvSpPr>
          <p:cNvPr id="35847" name="Rectangle 30"/>
          <p:cNvSpPr>
            <a:spLocks noChangeArrowheads="1"/>
          </p:cNvSpPr>
          <p:nvPr/>
        </p:nvSpPr>
        <p:spPr bwMode="auto">
          <a:xfrm>
            <a:off x="4081463" y="3881438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7EA900"/>
                </a:solidFill>
                <a:latin typeface="Helvetica Neue Light" pitchFamily="-110" charset="0"/>
              </a:rPr>
              <a:t>Solution!!!!</a:t>
            </a:r>
          </a:p>
        </p:txBody>
      </p:sp>
    </p:spTree>
    <p:extLst>
      <p:ext uri="{BB962C8B-B14F-4D97-AF65-F5344CB8AC3E}">
        <p14:creationId xmlns:p14="http://schemas.microsoft.com/office/powerpoint/2010/main" val="5720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34190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 dirty="0">
                <a:latin typeface="Courier" pitchFamily="-110" charset="0"/>
              </a:rPr>
              <a:t>always @(</a:t>
            </a:r>
            <a:r>
              <a:rPr lang="en-US" sz="1400" b="0" dirty="0" err="1">
                <a:latin typeface="Courier" pitchFamily="-110" charset="0"/>
              </a:rPr>
              <a:t>posedge</a:t>
            </a:r>
            <a:r>
              <a:rPr lang="en-US" sz="1400" b="0" dirty="0">
                <a:latin typeface="Courier" pitchFamily="-110" charset="0"/>
              </a:rPr>
              <a:t> clock) begin</a:t>
            </a:r>
          </a:p>
          <a:p>
            <a:pPr algn="l"/>
            <a:r>
              <a:rPr lang="en-US" sz="1400" b="0" dirty="0">
                <a:solidFill>
                  <a:srgbClr val="FF0000"/>
                </a:solidFill>
                <a:latin typeface="Courier" pitchFamily="-110" charset="0"/>
              </a:rPr>
              <a:t>for(</a:t>
            </a:r>
            <a:r>
              <a:rPr lang="en-US" sz="1400" b="0" dirty="0" err="1">
                <a:solidFill>
                  <a:srgbClr val="FF0000"/>
                </a:solidFill>
                <a:latin typeface="Courier" pitchFamily="-110" charset="0"/>
              </a:rPr>
              <a:t>int</a:t>
            </a:r>
            <a:r>
              <a:rPr lang="en-US" sz="1400" b="0" dirty="0">
                <a:solidFill>
                  <a:srgbClr val="FF0000"/>
                </a:solidFill>
                <a:latin typeface="Courier" pitchFamily="-110" charset="0"/>
              </a:rPr>
              <a:t> i=1</a:t>
            </a:r>
            <a:r>
              <a:rPr lang="en-US" sz="1400" b="0" dirty="0">
                <a:latin typeface="Courier" pitchFamily="-110" charset="0"/>
              </a:rPr>
              <a:t>; i&lt;=1024; i=i+1)</a:t>
            </a:r>
          </a:p>
          <a:p>
            <a:pPr algn="l"/>
            <a:r>
              <a:rPr lang="en-US" sz="1400" b="0" dirty="0">
                <a:latin typeface="Courier" pitchFamily="-110" charset="0"/>
              </a:rPr>
              <a:t>	…</a:t>
            </a:r>
          </a:p>
          <a:p>
            <a:pPr algn="l"/>
            <a:r>
              <a:rPr lang="en-US" sz="1400" b="0" dirty="0">
                <a:latin typeface="Courier" pitchFamily="-110" charset="0"/>
              </a:rPr>
              <a:t>end</a:t>
            </a:r>
          </a:p>
          <a:p>
            <a:pPr algn="l"/>
            <a:r>
              <a:rPr lang="en-US" sz="1400" b="0" dirty="0" err="1">
                <a:latin typeface="Courier" pitchFamily="-110" charset="0"/>
              </a:rPr>
              <a:t>endmodule</a:t>
            </a:r>
            <a:endParaRPr lang="en-US" sz="1400" b="0" dirty="0"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9938B8E-414A-4D02-BFBA-3FAC28C62E51}" type="slidenum">
              <a:rPr lang="en-US" sz="1400" b="0">
                <a:solidFill>
                  <a:srgbClr val="6B6B6B"/>
                </a:solidFill>
              </a:rPr>
              <a:pPr eaLnBrk="1" hangingPunct="1"/>
              <a:t>40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81000" y="9906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SystemVerilog Interfaces</a:t>
            </a: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SystemVerilog adds a powerful new port type to Verilog, called an </a:t>
            </a:r>
            <a:r>
              <a:rPr lang="en-US" sz="1700">
                <a:solidFill>
                  <a:srgbClr val="008000"/>
                </a:solidFill>
                <a:latin typeface="Courier New" pitchFamily="-110" charset="0"/>
              </a:rPr>
              <a:t>interface</a:t>
            </a:r>
            <a:r>
              <a:rPr lang="en-US" sz="1700" b="0">
                <a:latin typeface="Helvetica Neue Light" pitchFamily="-110" charset="0"/>
              </a:rPr>
              <a:t>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An </a:t>
            </a:r>
            <a:r>
              <a:rPr lang="en-US" sz="1700">
                <a:solidFill>
                  <a:srgbClr val="008000"/>
                </a:solidFill>
                <a:latin typeface="Courier New" pitchFamily="-110" charset="0"/>
              </a:rPr>
              <a:t>interface </a:t>
            </a:r>
            <a:r>
              <a:rPr lang="en-US" sz="1700" b="0">
                <a:latin typeface="Helvetica Neue Light" pitchFamily="-110" charset="0"/>
              </a:rPr>
              <a:t>allows a number of signals to be grouped together and represented as a single port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The declarations of the signals that make up the </a:t>
            </a:r>
            <a:r>
              <a:rPr lang="en-US" sz="1700">
                <a:solidFill>
                  <a:srgbClr val="008000"/>
                </a:solidFill>
                <a:latin typeface="Courier New" pitchFamily="-110" charset="0"/>
              </a:rPr>
              <a:t>interface </a:t>
            </a:r>
            <a:r>
              <a:rPr lang="en-US" sz="1700" b="0">
                <a:latin typeface="Helvetica Neue Light" pitchFamily="-110" charset="0"/>
              </a:rPr>
              <a:t>are contained in a single location.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>
                <a:latin typeface="Helvetica Neue Light" pitchFamily="-110" charset="0"/>
              </a:rPr>
              <a:t>Each module that uses these signals then has a single port of the </a:t>
            </a:r>
            <a:r>
              <a:rPr lang="en-US" sz="1700">
                <a:solidFill>
                  <a:srgbClr val="008000"/>
                </a:solidFill>
                <a:latin typeface="Courier New" pitchFamily="-110" charset="0"/>
              </a:rPr>
              <a:t>interface</a:t>
            </a:r>
            <a:r>
              <a:rPr lang="en-US" sz="1700" b="0">
                <a:latin typeface="Helvetica Neue Light" pitchFamily="-110" charset="0"/>
              </a:rPr>
              <a:t> type, instead of many ports with the discrete signals.</a:t>
            </a:r>
            <a:endParaRPr lang="en-US" sz="1900" b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37894" name="Group 17"/>
          <p:cNvGrpSpPr>
            <a:grpSpLocks/>
          </p:cNvGrpSpPr>
          <p:nvPr/>
        </p:nvGrpSpPr>
        <p:grpSpPr bwMode="auto">
          <a:xfrm>
            <a:off x="2514600" y="3581400"/>
            <a:ext cx="4343400" cy="1241425"/>
            <a:chOff x="1440" y="1426"/>
            <a:chExt cx="2736" cy="782"/>
          </a:xfrm>
        </p:grpSpPr>
        <p:sp>
          <p:nvSpPr>
            <p:cNvPr id="37896" name="Rectangle 18"/>
            <p:cNvSpPr>
              <a:spLocks noChangeArrowheads="1"/>
            </p:cNvSpPr>
            <p:nvPr/>
          </p:nvSpPr>
          <p:spPr bwMode="auto">
            <a:xfrm>
              <a:off x="1440" y="1440"/>
              <a:ext cx="720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Testbench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37897" name="Rectangle 19"/>
            <p:cNvSpPr>
              <a:spLocks noChangeArrowheads="1"/>
            </p:cNvSpPr>
            <p:nvPr/>
          </p:nvSpPr>
          <p:spPr bwMode="auto">
            <a:xfrm>
              <a:off x="3456" y="1426"/>
              <a:ext cx="720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Arbiter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37898" name="Oval 20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21"/>
            <p:cNvSpPr>
              <a:spLocks noChangeShapeType="1"/>
            </p:cNvSpPr>
            <p:nvPr/>
          </p:nvSpPr>
          <p:spPr bwMode="auto">
            <a:xfrm flipV="1">
              <a:off x="2684" y="2055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0" name="Line 22"/>
            <p:cNvSpPr>
              <a:spLocks noChangeShapeType="1"/>
            </p:cNvSpPr>
            <p:nvPr/>
          </p:nvSpPr>
          <p:spPr bwMode="auto">
            <a:xfrm flipV="1">
              <a:off x="2749" y="2055"/>
              <a:ext cx="1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1" name="Line 23"/>
            <p:cNvSpPr>
              <a:spLocks noChangeShapeType="1"/>
            </p:cNvSpPr>
            <p:nvPr/>
          </p:nvSpPr>
          <p:spPr bwMode="auto">
            <a:xfrm flipV="1">
              <a:off x="2815" y="2055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2" name="Line 24"/>
            <p:cNvSpPr>
              <a:spLocks noChangeShapeType="1"/>
            </p:cNvSpPr>
            <p:nvPr/>
          </p:nvSpPr>
          <p:spPr bwMode="auto">
            <a:xfrm>
              <a:off x="2684" y="2055"/>
              <a:ext cx="6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3" name="Line 25"/>
            <p:cNvSpPr>
              <a:spLocks noChangeShapeType="1"/>
            </p:cNvSpPr>
            <p:nvPr/>
          </p:nvSpPr>
          <p:spPr bwMode="auto">
            <a:xfrm>
              <a:off x="2749" y="2121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4" name="Line 26"/>
            <p:cNvSpPr>
              <a:spLocks noChangeShapeType="1"/>
            </p:cNvSpPr>
            <p:nvPr/>
          </p:nvSpPr>
          <p:spPr bwMode="auto">
            <a:xfrm flipV="1">
              <a:off x="2736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5" name="Rectangle 27"/>
            <p:cNvSpPr>
              <a:spLocks noChangeArrowheads="1"/>
            </p:cNvSpPr>
            <p:nvPr/>
          </p:nvSpPr>
          <p:spPr bwMode="auto">
            <a:xfrm>
              <a:off x="2112" y="1680"/>
              <a:ext cx="1392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1400" noProof="1"/>
                <a:t>Interface</a:t>
              </a:r>
            </a:p>
          </p:txBody>
        </p:sp>
      </p:grpSp>
      <p:sp>
        <p:nvSpPr>
          <p:cNvPr id="188446" name="AutoShape 30"/>
          <p:cNvSpPr>
            <a:spLocks/>
          </p:cNvSpPr>
          <p:nvPr/>
        </p:nvSpPr>
        <p:spPr bwMode="auto">
          <a:xfrm>
            <a:off x="990600" y="5105400"/>
            <a:ext cx="7615238" cy="1143000"/>
          </a:xfrm>
          <a:prstGeom prst="roundRect">
            <a:avLst>
              <a:gd name="adj" fmla="val 13759"/>
            </a:avLst>
          </a:prstGeom>
          <a:solidFill>
            <a:srgbClr val="6A4F84"/>
          </a:solidFill>
          <a:ln>
            <a:noFill/>
          </a:ln>
          <a:effectLst>
            <a:outerShdw blurRad="127000" dist="177799" dir="2700000" algn="ctr" rotWithShape="0">
              <a:srgbClr val="2E2E2E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00"/>
              </a:spcBef>
              <a:buSzPct val="75000"/>
              <a:buFont typeface="Lucida Grande" pitchFamily="-110" charset="0"/>
              <a:buNone/>
            </a:pPr>
            <a:r>
              <a:rPr lang="en-US" sz="2000" b="0">
                <a:solidFill>
                  <a:schemeClr val="bg1"/>
                </a:solidFill>
                <a:latin typeface="American Typewriter" pitchFamily="-110" charset="0"/>
              </a:rPr>
              <a:t>All  the signals that are common between the major blocks of the design are encapsulated in one location- the interface declaration</a:t>
            </a:r>
            <a:endParaRPr lang="en-US" sz="2000" b="0">
              <a:solidFill>
                <a:schemeClr val="bg1"/>
              </a:solidFill>
              <a:latin typeface="American Typewriter" pitchFamily="-110" charset="0"/>
              <a:ea typeface="ヒラギノ明朝 Pro W3" pitchFamily="-110" charset="-128"/>
            </a:endParaRPr>
          </a:p>
          <a:p>
            <a:endParaRPr lang="en-US" sz="2000" b="0">
              <a:solidFill>
                <a:schemeClr val="bg1"/>
              </a:solidFill>
              <a:latin typeface="American Typewriter" pitchFamily="-110" charset="0"/>
              <a:ea typeface="ヒラギノ明朝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5440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4CB70AB-A66F-4EC2-9C3E-B7B6AC6A8EFC}" type="slidenum">
              <a:rPr lang="en-US" sz="1400" b="0">
                <a:solidFill>
                  <a:srgbClr val="6B6B6B"/>
                </a:solidFill>
              </a:rPr>
              <a:pPr eaLnBrk="1" hangingPunct="1"/>
              <a:t>41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685800" y="1676400"/>
            <a:ext cx="4343400" cy="1241425"/>
            <a:chOff x="1440" y="1426"/>
            <a:chExt cx="2736" cy="782"/>
          </a:xfrm>
        </p:grpSpPr>
        <p:sp>
          <p:nvSpPr>
            <p:cNvPr id="39969" name="Rectangle 6"/>
            <p:cNvSpPr>
              <a:spLocks noChangeArrowheads="1"/>
            </p:cNvSpPr>
            <p:nvPr/>
          </p:nvSpPr>
          <p:spPr bwMode="auto">
            <a:xfrm>
              <a:off x="1440" y="1440"/>
              <a:ext cx="720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Testbench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39970" name="Rectangle 7"/>
            <p:cNvSpPr>
              <a:spLocks noChangeArrowheads="1"/>
            </p:cNvSpPr>
            <p:nvPr/>
          </p:nvSpPr>
          <p:spPr bwMode="auto">
            <a:xfrm>
              <a:off x="3456" y="1426"/>
              <a:ext cx="720" cy="73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IN" sz="1400" noProof="1"/>
            </a:p>
            <a:p>
              <a:endParaRPr lang="en-IN" sz="1400" noProof="1"/>
            </a:p>
            <a:p>
              <a:r>
                <a:rPr lang="en-IN" sz="1400" noProof="1"/>
                <a:t>Arbiter</a:t>
              </a:r>
            </a:p>
            <a:p>
              <a:endParaRPr lang="en-IN" sz="1400" noProof="1"/>
            </a:p>
            <a:p>
              <a:endParaRPr lang="en-IN" sz="1400" noProof="1"/>
            </a:p>
          </p:txBody>
        </p:sp>
        <p:sp>
          <p:nvSpPr>
            <p:cNvPr id="39971" name="Oval 8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9"/>
            <p:cNvSpPr>
              <a:spLocks noChangeShapeType="1"/>
            </p:cNvSpPr>
            <p:nvPr/>
          </p:nvSpPr>
          <p:spPr bwMode="auto">
            <a:xfrm flipV="1">
              <a:off x="2684" y="2055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3" name="Line 10"/>
            <p:cNvSpPr>
              <a:spLocks noChangeShapeType="1"/>
            </p:cNvSpPr>
            <p:nvPr/>
          </p:nvSpPr>
          <p:spPr bwMode="auto">
            <a:xfrm flipV="1">
              <a:off x="2749" y="2055"/>
              <a:ext cx="1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4" name="Line 11"/>
            <p:cNvSpPr>
              <a:spLocks noChangeShapeType="1"/>
            </p:cNvSpPr>
            <p:nvPr/>
          </p:nvSpPr>
          <p:spPr bwMode="auto">
            <a:xfrm flipV="1">
              <a:off x="2815" y="2055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5" name="Line 12"/>
            <p:cNvSpPr>
              <a:spLocks noChangeShapeType="1"/>
            </p:cNvSpPr>
            <p:nvPr/>
          </p:nvSpPr>
          <p:spPr bwMode="auto">
            <a:xfrm>
              <a:off x="2684" y="2055"/>
              <a:ext cx="6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6" name="Line 13"/>
            <p:cNvSpPr>
              <a:spLocks noChangeShapeType="1"/>
            </p:cNvSpPr>
            <p:nvPr/>
          </p:nvSpPr>
          <p:spPr bwMode="auto">
            <a:xfrm>
              <a:off x="2749" y="2121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7" name="Line 14"/>
            <p:cNvSpPr>
              <a:spLocks noChangeShapeType="1"/>
            </p:cNvSpPr>
            <p:nvPr/>
          </p:nvSpPr>
          <p:spPr bwMode="auto">
            <a:xfrm flipV="1">
              <a:off x="2736" y="18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78" name="Rectangle 15"/>
            <p:cNvSpPr>
              <a:spLocks noChangeArrowheads="1"/>
            </p:cNvSpPr>
            <p:nvPr/>
          </p:nvSpPr>
          <p:spPr bwMode="auto">
            <a:xfrm>
              <a:off x="2112" y="1680"/>
              <a:ext cx="1392" cy="1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IN" sz="1400" noProof="1"/>
                <a:t>Interface</a:t>
              </a:r>
            </a:p>
          </p:txBody>
        </p:sp>
      </p:grpSp>
      <p:sp>
        <p:nvSpPr>
          <p:cNvPr id="39942" name="Rectangle 28"/>
          <p:cNvSpPr>
            <a:spLocks noChangeArrowheads="1"/>
          </p:cNvSpPr>
          <p:nvPr/>
        </p:nvSpPr>
        <p:spPr bwMode="auto">
          <a:xfrm>
            <a:off x="5181600" y="3124200"/>
            <a:ext cx="3733800" cy="9525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interface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arb_if (input bit clk);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[1:0] grant, request</a:t>
            </a:r>
            <a:r>
              <a:rPr lang="en-US" sz="1400" b="0">
                <a:latin typeface="Courier New" pitchFamily="-110" charset="0"/>
              </a:rPr>
              <a:t>;</a:t>
            </a:r>
            <a:r>
              <a:rPr lang="en-US" sz="1400" b="0" noProof="1">
                <a:latin typeface="Courier New" pitchFamily="-110" charset="0"/>
              </a:rPr>
              <a:t> 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reset</a:t>
            </a:r>
            <a:r>
              <a:rPr lang="en-US" sz="1400" b="0">
                <a:latin typeface="Courier New" pitchFamily="-110" charset="0"/>
              </a:rPr>
              <a:t>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endinterface</a:t>
            </a:r>
            <a:endParaRPr lang="en-US" sz="1400" noProof="1">
              <a:latin typeface="Courier New" pitchFamily="-110" charset="0"/>
            </a:endParaRPr>
          </a:p>
        </p:txBody>
      </p:sp>
      <p:grpSp>
        <p:nvGrpSpPr>
          <p:cNvPr id="39943" name="Group 53"/>
          <p:cNvGrpSpPr>
            <a:grpSpLocks/>
          </p:cNvGrpSpPr>
          <p:nvPr/>
        </p:nvGrpSpPr>
        <p:grpSpPr bwMode="auto">
          <a:xfrm>
            <a:off x="1447800" y="3124200"/>
            <a:ext cx="2590800" cy="1600200"/>
            <a:chOff x="768" y="2064"/>
            <a:chExt cx="1632" cy="1008"/>
          </a:xfrm>
        </p:grpSpPr>
        <p:sp>
          <p:nvSpPr>
            <p:cNvPr id="39952" name="Rectangle 29"/>
            <p:cNvSpPr>
              <a:spLocks noChangeArrowheads="1"/>
            </p:cNvSpPr>
            <p:nvPr/>
          </p:nvSpPr>
          <p:spPr bwMode="auto">
            <a:xfrm>
              <a:off x="1392" y="2899"/>
              <a:ext cx="2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Courier New" pitchFamily="-110" charset="0"/>
                </a:rPr>
                <a:t>clk</a:t>
              </a:r>
            </a:p>
          </p:txBody>
        </p:sp>
        <p:grpSp>
          <p:nvGrpSpPr>
            <p:cNvPr id="39953" name="Group 30"/>
            <p:cNvGrpSpPr>
              <a:grpSpLocks/>
            </p:cNvGrpSpPr>
            <p:nvPr/>
          </p:nvGrpSpPr>
          <p:grpSpPr bwMode="auto">
            <a:xfrm>
              <a:off x="768" y="2064"/>
              <a:ext cx="1632" cy="864"/>
              <a:chOff x="1248" y="2976"/>
              <a:chExt cx="1632" cy="864"/>
            </a:xfrm>
          </p:grpSpPr>
          <p:sp>
            <p:nvSpPr>
              <p:cNvPr id="39954" name="Line 31"/>
              <p:cNvSpPr>
                <a:spLocks noChangeShapeType="1"/>
              </p:cNvSpPr>
              <p:nvPr/>
            </p:nvSpPr>
            <p:spPr bwMode="auto">
              <a:xfrm>
                <a:off x="1584" y="321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55" name="Rectangle 32"/>
              <p:cNvSpPr>
                <a:spLocks noChangeArrowheads="1"/>
              </p:cNvSpPr>
              <p:nvPr/>
            </p:nvSpPr>
            <p:spPr bwMode="auto">
              <a:xfrm>
                <a:off x="1670" y="3043"/>
                <a:ext cx="86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Courier New" pitchFamily="-110" charset="0"/>
                  </a:rPr>
                  <a:t>request [1:0]</a:t>
                </a:r>
              </a:p>
            </p:txBody>
          </p:sp>
          <p:sp>
            <p:nvSpPr>
              <p:cNvPr id="39956" name="Line 33"/>
              <p:cNvSpPr>
                <a:spLocks noChangeShapeType="1"/>
              </p:cNvSpPr>
              <p:nvPr/>
            </p:nvSpPr>
            <p:spPr bwMode="auto">
              <a:xfrm>
                <a:off x="1584" y="3427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57" name="Rectangle 34"/>
              <p:cNvSpPr>
                <a:spLocks noChangeArrowheads="1"/>
              </p:cNvSpPr>
              <p:nvPr/>
            </p:nvSpPr>
            <p:spPr bwMode="auto">
              <a:xfrm>
                <a:off x="1820" y="3283"/>
                <a:ext cx="4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Courier New" pitchFamily="-110" charset="0"/>
                  </a:rPr>
                  <a:t>reset</a:t>
                </a:r>
              </a:p>
            </p:txBody>
          </p:sp>
          <p:sp>
            <p:nvSpPr>
              <p:cNvPr id="39958" name="Rectangle 35"/>
              <p:cNvSpPr>
                <a:spLocks noChangeArrowheads="1"/>
              </p:cNvSpPr>
              <p:nvPr/>
            </p:nvSpPr>
            <p:spPr bwMode="auto">
              <a:xfrm>
                <a:off x="1707" y="3187"/>
                <a:ext cx="75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0">
                    <a:latin typeface="Courier New" pitchFamily="-110" charset="0"/>
                  </a:rPr>
                  <a:t>grant [1:0]</a:t>
                </a:r>
              </a:p>
            </p:txBody>
          </p:sp>
          <p:grpSp>
            <p:nvGrpSpPr>
              <p:cNvPr id="39959" name="Group 36"/>
              <p:cNvGrpSpPr>
                <a:grpSpLocks/>
              </p:cNvGrpSpPr>
              <p:nvPr/>
            </p:nvGrpSpPr>
            <p:grpSpPr bwMode="auto">
              <a:xfrm>
                <a:off x="1920" y="3600"/>
                <a:ext cx="240" cy="240"/>
                <a:chOff x="384" y="3120"/>
                <a:chExt cx="528" cy="528"/>
              </a:xfrm>
            </p:grpSpPr>
            <p:sp>
              <p:nvSpPr>
                <p:cNvPr id="39963" name="Oval 37"/>
                <p:cNvSpPr>
                  <a:spLocks noChangeArrowheads="1"/>
                </p:cNvSpPr>
                <p:nvPr/>
              </p:nvSpPr>
              <p:spPr bwMode="auto">
                <a:xfrm>
                  <a:off x="384" y="3120"/>
                  <a:ext cx="528" cy="52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80" y="3312"/>
                  <a:ext cx="1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96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624" y="3312"/>
                  <a:ext cx="1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96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68" y="3312"/>
                  <a:ext cx="1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967" name="Line 41"/>
                <p:cNvSpPr>
                  <a:spLocks noChangeShapeType="1"/>
                </p:cNvSpPr>
                <p:nvPr/>
              </p:nvSpPr>
              <p:spPr bwMode="auto">
                <a:xfrm>
                  <a:off x="480" y="3312"/>
                  <a:ext cx="14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968" name="Line 42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44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39960" name="Line 43"/>
              <p:cNvSpPr>
                <a:spLocks noChangeShapeType="1"/>
              </p:cNvSpPr>
              <p:nvPr/>
            </p:nvSpPr>
            <p:spPr bwMode="auto">
              <a:xfrm flipV="1">
                <a:off x="2016" y="355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61" name="Line 44"/>
              <p:cNvSpPr>
                <a:spLocks noChangeShapeType="1"/>
              </p:cNvSpPr>
              <p:nvPr/>
            </p:nvSpPr>
            <p:spPr bwMode="auto">
              <a:xfrm>
                <a:off x="1584" y="331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962" name="Rectangle 45"/>
              <p:cNvSpPr>
                <a:spLocks noChangeArrowheads="1"/>
              </p:cNvSpPr>
              <p:nvPr/>
            </p:nvSpPr>
            <p:spPr bwMode="auto">
              <a:xfrm>
                <a:off x="1248" y="2976"/>
                <a:ext cx="1632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9944" name="Rectangle 46"/>
          <p:cNvSpPr>
            <a:spLocks noChangeArrowheads="1"/>
          </p:cNvSpPr>
          <p:nvPr/>
        </p:nvSpPr>
        <p:spPr bwMode="auto">
          <a:xfrm>
            <a:off x="2286000" y="4724400"/>
            <a:ext cx="92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1400" noProof="1"/>
              <a:t>Interface</a:t>
            </a:r>
            <a:endParaRPr lang="en-US" sz="1400"/>
          </a:p>
        </p:txBody>
      </p:sp>
      <p:sp>
        <p:nvSpPr>
          <p:cNvPr id="39945" name="Line 47"/>
          <p:cNvSpPr>
            <a:spLocks noChangeShapeType="1"/>
          </p:cNvSpPr>
          <p:nvPr/>
        </p:nvSpPr>
        <p:spPr bwMode="auto">
          <a:xfrm flipH="1">
            <a:off x="2514600" y="2438400"/>
            <a:ext cx="0" cy="685800"/>
          </a:xfrm>
          <a:prstGeom prst="line">
            <a:avLst/>
          </a:prstGeom>
          <a:noFill/>
          <a:ln w="25400" cap="rnd">
            <a:solidFill>
              <a:srgbClr val="008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6" name="Rectangle 48"/>
          <p:cNvSpPr>
            <a:spLocks noChangeArrowheads="1"/>
          </p:cNvSpPr>
          <p:nvPr/>
        </p:nvSpPr>
        <p:spPr bwMode="auto">
          <a:xfrm>
            <a:off x="615950" y="1219200"/>
            <a:ext cx="49355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Using an interface to simplify connections</a:t>
            </a:r>
          </a:p>
        </p:txBody>
      </p:sp>
      <p:sp>
        <p:nvSpPr>
          <p:cNvPr id="39947" name="Rectangle 49"/>
          <p:cNvSpPr>
            <a:spLocks noChangeArrowheads="1"/>
          </p:cNvSpPr>
          <p:nvPr/>
        </p:nvSpPr>
        <p:spPr bwMode="auto">
          <a:xfrm>
            <a:off x="6248400" y="4038600"/>
            <a:ext cx="1976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Interface Declaration</a:t>
            </a:r>
          </a:p>
        </p:txBody>
      </p:sp>
      <p:sp>
        <p:nvSpPr>
          <p:cNvPr id="39948" name="Rectangle 50"/>
          <p:cNvSpPr>
            <a:spLocks noChangeArrowheads="1"/>
          </p:cNvSpPr>
          <p:nvPr/>
        </p:nvSpPr>
        <p:spPr bwMode="auto">
          <a:xfrm>
            <a:off x="5181600" y="4572000"/>
            <a:ext cx="3733800" cy="15906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module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top;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bit clk;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always #5 clk=~clk;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arb_if arbif(clk);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arb a1(arbif);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test t1(arbif);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endmodule: top</a:t>
            </a:r>
            <a:endParaRPr lang="en-US" sz="1400" noProof="1">
              <a:latin typeface="Courier New" pitchFamily="-110" charset="0"/>
            </a:endParaRPr>
          </a:p>
        </p:txBody>
      </p:sp>
      <p:sp>
        <p:nvSpPr>
          <p:cNvPr id="190515" name="AutoShape 51"/>
          <p:cNvSpPr>
            <a:spLocks noChangeArrowheads="1"/>
          </p:cNvSpPr>
          <p:nvPr/>
        </p:nvSpPr>
        <p:spPr bwMode="auto">
          <a:xfrm>
            <a:off x="4267200" y="34290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AutoShape 52"/>
          <p:cNvSpPr>
            <a:spLocks noChangeArrowheads="1"/>
          </p:cNvSpPr>
          <p:nvPr/>
        </p:nvSpPr>
        <p:spPr bwMode="auto">
          <a:xfrm>
            <a:off x="5486400" y="4114800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54"/>
          <p:cNvSpPr>
            <a:spLocks noChangeArrowheads="1"/>
          </p:cNvSpPr>
          <p:nvPr/>
        </p:nvSpPr>
        <p:spPr bwMode="auto">
          <a:xfrm>
            <a:off x="5016500" y="6180138"/>
            <a:ext cx="3975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Courier New" pitchFamily="-110" charset="0"/>
              </a:rPr>
              <a:t>Top</a:t>
            </a:r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 module using a simple arbiter interface</a:t>
            </a:r>
          </a:p>
        </p:txBody>
      </p:sp>
    </p:spTree>
    <p:extLst>
      <p:ext uri="{BB962C8B-B14F-4D97-AF65-F5344CB8AC3E}">
        <p14:creationId xmlns:p14="http://schemas.microsoft.com/office/powerpoint/2010/main" val="2146428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4FEBDE7-6366-42E9-ADE5-BB3E6D512B3B}" type="slidenum">
              <a:rPr lang="en-US" sz="1400" b="0">
                <a:solidFill>
                  <a:srgbClr val="6B6B6B"/>
                </a:solidFill>
              </a:rPr>
              <a:pPr eaLnBrk="1" hangingPunct="1"/>
              <a:t>42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41989" name="Rectangle 15"/>
          <p:cNvSpPr>
            <a:spLocks noChangeArrowheads="1"/>
          </p:cNvSpPr>
          <p:nvPr/>
        </p:nvSpPr>
        <p:spPr bwMode="auto">
          <a:xfrm>
            <a:off x="2667000" y="1752600"/>
            <a:ext cx="3733800" cy="9525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interface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arb_if (input bit clk);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[1:0] grant, request</a:t>
            </a:r>
            <a:r>
              <a:rPr lang="en-US" sz="1400" b="0">
                <a:latin typeface="Courier New" pitchFamily="-110" charset="0"/>
              </a:rPr>
              <a:t>;</a:t>
            </a:r>
            <a:r>
              <a:rPr lang="en-US" sz="1400" b="0" noProof="1">
                <a:latin typeface="Courier New" pitchFamily="-110" charset="0"/>
              </a:rPr>
              <a:t> 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reset</a:t>
            </a:r>
            <a:r>
              <a:rPr lang="en-US" sz="1400" b="0">
                <a:latin typeface="Courier New" pitchFamily="-110" charset="0"/>
              </a:rPr>
              <a:t>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endinterface</a:t>
            </a:r>
            <a:endParaRPr lang="en-US" sz="1400" noProof="1">
              <a:latin typeface="Courier New" pitchFamily="-110" charset="0"/>
            </a:endParaRPr>
          </a:p>
        </p:txBody>
      </p:sp>
      <p:sp>
        <p:nvSpPr>
          <p:cNvPr id="41990" name="Rectangle 36"/>
          <p:cNvSpPr>
            <a:spLocks noChangeArrowheads="1"/>
          </p:cNvSpPr>
          <p:nvPr/>
        </p:nvSpPr>
        <p:spPr bwMode="auto">
          <a:xfrm>
            <a:off x="476250" y="1219200"/>
            <a:ext cx="52181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  Using an interface to simplify connections</a:t>
            </a:r>
          </a:p>
        </p:txBody>
      </p:sp>
      <p:sp>
        <p:nvSpPr>
          <p:cNvPr id="41991" name="Rectangle 37"/>
          <p:cNvSpPr>
            <a:spLocks noChangeArrowheads="1"/>
          </p:cNvSpPr>
          <p:nvPr/>
        </p:nvSpPr>
        <p:spPr bwMode="auto">
          <a:xfrm>
            <a:off x="3581400" y="2673350"/>
            <a:ext cx="1976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Interface Declaration</a:t>
            </a:r>
          </a:p>
        </p:txBody>
      </p:sp>
      <p:sp>
        <p:nvSpPr>
          <p:cNvPr id="41992" name="Rectangle 38"/>
          <p:cNvSpPr>
            <a:spLocks noChangeArrowheads="1"/>
          </p:cNvSpPr>
          <p:nvPr/>
        </p:nvSpPr>
        <p:spPr bwMode="auto">
          <a:xfrm>
            <a:off x="1524000" y="3200400"/>
            <a:ext cx="5638800" cy="26543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module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test (arb_if arbif);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…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  </a:t>
            </a:r>
            <a:r>
              <a:rPr lang="en-US" sz="1400" b="0" noProof="1">
                <a:latin typeface="Courier New" pitchFamily="-110" charset="0"/>
              </a:rPr>
              <a:t>initial begin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@(posedge arbif.clk);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arbif.request&lt;=2’b01;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$display (“@%0d: Drove req=01”, $time);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repeat(2) @(posedge arbif.clk);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if(arbif.grant!=2’b01)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  $display (“@%0d: a1: grant !=2’b01”, $time);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$finish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end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endmodule</a:t>
            </a:r>
            <a:r>
              <a:rPr lang="en-US" sz="1400" b="0" noProof="1">
                <a:latin typeface="Courier New" pitchFamily="-110" charset="0"/>
              </a:rPr>
              <a:t>: test</a:t>
            </a:r>
            <a:endParaRPr lang="en-US" sz="1400" noProof="1">
              <a:latin typeface="Courier New" pitchFamily="-110" charset="0"/>
            </a:endParaRPr>
          </a:p>
        </p:txBody>
      </p:sp>
      <p:sp>
        <p:nvSpPr>
          <p:cNvPr id="41993" name="Rectangle 41"/>
          <p:cNvSpPr>
            <a:spLocks noChangeArrowheads="1"/>
          </p:cNvSpPr>
          <p:nvPr/>
        </p:nvSpPr>
        <p:spPr bwMode="auto">
          <a:xfrm>
            <a:off x="2308225" y="5867400"/>
            <a:ext cx="409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Courier New" pitchFamily="-110" charset="0"/>
              </a:rPr>
              <a:t>test</a:t>
            </a:r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 module using a simple arbiter interface</a:t>
            </a:r>
          </a:p>
        </p:txBody>
      </p:sp>
    </p:spTree>
    <p:extLst>
      <p:ext uri="{BB962C8B-B14F-4D97-AF65-F5344CB8AC3E}">
        <p14:creationId xmlns:p14="http://schemas.microsoft.com/office/powerpoint/2010/main" val="4293364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AFE7511-381C-49F8-B0FA-3771A12DD967}" type="slidenum">
              <a:rPr lang="en-US" sz="1400" b="0">
                <a:solidFill>
                  <a:srgbClr val="6B6B6B"/>
                </a:solidFill>
              </a:rPr>
              <a:pPr eaLnBrk="1" hangingPunct="1"/>
              <a:t>43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2362200" y="2414588"/>
            <a:ext cx="3733800" cy="9525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interface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arb_if (input bit clk);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[1:0] grant, request</a:t>
            </a:r>
            <a:r>
              <a:rPr lang="en-US" sz="1400" b="0">
                <a:latin typeface="Courier New" pitchFamily="-110" charset="0"/>
              </a:rPr>
              <a:t>;</a:t>
            </a:r>
            <a:r>
              <a:rPr lang="en-US" sz="1400" b="0" noProof="1">
                <a:latin typeface="Courier New" pitchFamily="-110" charset="0"/>
              </a:rPr>
              <a:t> 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reset</a:t>
            </a:r>
            <a:r>
              <a:rPr lang="en-US" sz="1400" b="0">
                <a:latin typeface="Courier New" pitchFamily="-110" charset="0"/>
              </a:rPr>
              <a:t>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endinterface</a:t>
            </a:r>
            <a:endParaRPr lang="en-US" sz="1400" noProof="1">
              <a:latin typeface="Courier New" pitchFamily="-110" charset="0"/>
            </a:endParaRPr>
          </a:p>
        </p:txBody>
      </p:sp>
      <p:sp>
        <p:nvSpPr>
          <p:cNvPr id="44038" name="Rectangle 36"/>
          <p:cNvSpPr>
            <a:spLocks noChangeArrowheads="1"/>
          </p:cNvSpPr>
          <p:nvPr/>
        </p:nvSpPr>
        <p:spPr bwMode="auto">
          <a:xfrm>
            <a:off x="534988" y="1143000"/>
            <a:ext cx="6650037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 Connecting interfaces and ports</a:t>
            </a:r>
          </a:p>
          <a:p>
            <a:pPr lvl="1" algn="l">
              <a:spcBef>
                <a:spcPct val="20000"/>
              </a:spcBef>
              <a:buClr>
                <a:srgbClr val="CC0000"/>
              </a:buClr>
              <a:buFont typeface="Symbol" pitchFamily="-110" charset="2"/>
              <a:buChar char=""/>
            </a:pPr>
            <a:r>
              <a:rPr lang="en-US" b="0"/>
              <a:t>Signals in an interface are referenced using the port name</a:t>
            </a:r>
          </a:p>
          <a:p>
            <a:pPr algn="l"/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44039" name="Rectangle 37"/>
          <p:cNvSpPr>
            <a:spLocks noChangeArrowheads="1"/>
          </p:cNvSpPr>
          <p:nvPr/>
        </p:nvSpPr>
        <p:spPr bwMode="auto">
          <a:xfrm>
            <a:off x="3352800" y="3328988"/>
            <a:ext cx="1976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Interface Declaration</a:t>
            </a:r>
          </a:p>
        </p:txBody>
      </p:sp>
      <p:sp>
        <p:nvSpPr>
          <p:cNvPr id="44040" name="Rectangle 38"/>
          <p:cNvSpPr>
            <a:spLocks noChangeArrowheads="1"/>
          </p:cNvSpPr>
          <p:nvPr/>
        </p:nvSpPr>
        <p:spPr bwMode="auto">
          <a:xfrm>
            <a:off x="2362200" y="3862388"/>
            <a:ext cx="3733800" cy="222885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module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top;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bit clk;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always #5 clk=~clk;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arb_if arbif(clk);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arb a1(.grant(arbif.grant),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  .request(arbif.request),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  .reset(arbif.reset),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       .clk(arbif.clk));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test t1(arbif);</a:t>
            </a:r>
          </a:p>
          <a:p>
            <a:pPr algn="l"/>
            <a:r>
              <a:rPr lang="en-US" sz="1400" b="0" noProof="1">
                <a:latin typeface="Courier New" pitchFamily="-110" charset="0"/>
              </a:rPr>
              <a:t>endmodule: top</a:t>
            </a:r>
          </a:p>
        </p:txBody>
      </p:sp>
      <p:sp>
        <p:nvSpPr>
          <p:cNvPr id="44041" name="Rectangle 41"/>
          <p:cNvSpPr>
            <a:spLocks noChangeArrowheads="1"/>
          </p:cNvSpPr>
          <p:nvPr/>
        </p:nvSpPr>
        <p:spPr bwMode="auto">
          <a:xfrm>
            <a:off x="754063" y="6096000"/>
            <a:ext cx="7113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Connecting the arbiter module using ports to the test module using an interface</a:t>
            </a:r>
          </a:p>
        </p:txBody>
      </p:sp>
      <p:sp>
        <p:nvSpPr>
          <p:cNvPr id="44042" name="Text Box 42"/>
          <p:cNvSpPr txBox="1">
            <a:spLocks noChangeArrowheads="1"/>
          </p:cNvSpPr>
          <p:nvPr/>
        </p:nvSpPr>
        <p:spPr bwMode="auto">
          <a:xfrm>
            <a:off x="1460500" y="1905000"/>
            <a:ext cx="5549900" cy="3365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sz="1600">
                <a:latin typeface="Courier New" pitchFamily="-110" charset="0"/>
              </a:rPr>
              <a:t>&lt;port_name&gt;.&lt;internal_interface_signal_name&gt;</a:t>
            </a:r>
          </a:p>
        </p:txBody>
      </p:sp>
    </p:spTree>
    <p:extLst>
      <p:ext uri="{BB962C8B-B14F-4D97-AF65-F5344CB8AC3E}">
        <p14:creationId xmlns:p14="http://schemas.microsoft.com/office/powerpoint/2010/main" val="1040096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8206DD7-666D-42B5-BBBF-3EC54A3F7519}" type="slidenum">
              <a:rPr lang="en-US" sz="1400" b="0">
                <a:solidFill>
                  <a:srgbClr val="6B6B6B"/>
                </a:solidFill>
              </a:rPr>
              <a:pPr eaLnBrk="1" hangingPunct="1"/>
              <a:t>44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Interfaces: </a:t>
            </a:r>
            <a:r>
              <a:rPr lang="en-US" sz="2900" smtClean="0">
                <a:latin typeface="Courier New" pitchFamily="-110" charset="0"/>
              </a:rPr>
              <a:t>modports</a:t>
            </a:r>
            <a:endParaRPr lang="en-US" sz="290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381000" y="9906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Interface </a:t>
            </a:r>
            <a:r>
              <a:rPr lang="en-US" sz="2100" dirty="0" err="1">
                <a:solidFill>
                  <a:srgbClr val="2766A0"/>
                </a:solidFill>
                <a:latin typeface="Courier New" pitchFamily="-110" charset="0"/>
              </a:rPr>
              <a:t>modports</a:t>
            </a:r>
            <a:endParaRPr lang="en-US" sz="23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 err="1">
                <a:latin typeface="Helvetica Neue Light" pitchFamily="-110" charset="0"/>
              </a:rPr>
              <a:t>SystemVerilog</a:t>
            </a:r>
            <a:r>
              <a:rPr lang="en-US" sz="1600" b="0" dirty="0">
                <a:latin typeface="Helvetica Neue Light" pitchFamily="-110" charset="0"/>
              </a:rPr>
              <a:t> interfaces provide a means to define different views of the interface signal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 err="1">
                <a:latin typeface="Courier New" pitchFamily="-110" charset="0"/>
              </a:rPr>
              <a:t>modport</a:t>
            </a:r>
            <a:r>
              <a:rPr lang="en-US" sz="1600" b="0" dirty="0">
                <a:latin typeface="Helvetica Neue Light" pitchFamily="-110" charset="0"/>
              </a:rPr>
              <a:t> is an abbreviation for module port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An interface can have any number of </a:t>
            </a:r>
            <a:r>
              <a:rPr lang="en-US" sz="1600" b="0" dirty="0" err="1">
                <a:latin typeface="Helvetica Neue Light" pitchFamily="-110" charset="0"/>
              </a:rPr>
              <a:t>modport</a:t>
            </a:r>
            <a:r>
              <a:rPr lang="en-US" sz="1600" b="0" dirty="0">
                <a:latin typeface="Helvetica Neue Light" pitchFamily="-110" charset="0"/>
              </a:rPr>
              <a:t> definitions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The </a:t>
            </a:r>
            <a:r>
              <a:rPr lang="en-US" sz="1600" b="0" dirty="0" err="1">
                <a:latin typeface="Helvetica Neue Light" pitchFamily="-110" charset="0"/>
              </a:rPr>
              <a:t>modport</a:t>
            </a:r>
            <a:r>
              <a:rPr lang="en-US" sz="1600" b="0" dirty="0">
                <a:latin typeface="Helvetica Neue Light" pitchFamily="-110" charset="0"/>
              </a:rPr>
              <a:t> declaration only defines whether the connecting module sees a signal as an input, output or </a:t>
            </a:r>
            <a:r>
              <a:rPr lang="en-US" sz="1600" b="0" dirty="0" smtClean="0">
                <a:latin typeface="Helvetica Neue Light" pitchFamily="-110" charset="0"/>
              </a:rPr>
              <a:t>bidirectional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2000" dirty="0"/>
              <a:t>By specifying the port directions, </a:t>
            </a:r>
            <a:r>
              <a:rPr lang="en-US" sz="2000" dirty="0" err="1"/>
              <a:t>modport</a:t>
            </a:r>
            <a:r>
              <a:rPr lang="en-US" sz="2000" dirty="0"/>
              <a:t> provides access restrictions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endParaRPr lang="en-US" sz="1900" b="0" dirty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304800" y="3429000"/>
            <a:ext cx="4419600" cy="1803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 interface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arb_if (</a:t>
            </a:r>
            <a:r>
              <a:rPr lang="en-US" sz="1400">
                <a:latin typeface="Courier New" pitchFamily="-110" charset="0"/>
              </a:rPr>
              <a:t>input bit</a:t>
            </a:r>
            <a:r>
              <a:rPr lang="en-US" sz="1400" b="0">
                <a:latin typeface="Courier New" pitchFamily="-110" charset="0"/>
              </a:rPr>
              <a:t> clk);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b="0">
                <a:latin typeface="Courier New" pitchFamily="-110" charset="0"/>
              </a:rPr>
              <a:t> [1:0] grant, request;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logic </a:t>
            </a:r>
            <a:r>
              <a:rPr lang="en-US" sz="1400" b="0">
                <a:latin typeface="Courier New" pitchFamily="-110" charset="0"/>
              </a:rPr>
              <a:t>reset;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modport</a:t>
            </a:r>
            <a:r>
              <a:rPr lang="en-US" sz="1400" b="0">
                <a:latin typeface="Courier New" pitchFamily="-110" charset="0"/>
              </a:rPr>
              <a:t> TEST(output request,reset,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	     input grant, clk);</a:t>
            </a:r>
          </a:p>
          <a:p>
            <a:pPr algn="l"/>
            <a:r>
              <a:rPr lang="en-US" sz="1400">
                <a:latin typeface="Courier New" pitchFamily="-110" charset="0"/>
              </a:rPr>
              <a:t> modport</a:t>
            </a:r>
            <a:r>
              <a:rPr lang="en-US" sz="1400" b="0">
                <a:latin typeface="Courier New" pitchFamily="-110" charset="0"/>
              </a:rPr>
              <a:t> DUT(input request,reset, clk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	     output grant);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endinterface</a:t>
            </a:r>
            <a:endParaRPr lang="en-US" sz="1400" b="0" noProof="1">
              <a:latin typeface="Courier New" pitchFamily="-110" charset="0"/>
            </a:endParaRP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908550" y="3352800"/>
            <a:ext cx="3625850" cy="7397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module </a:t>
            </a:r>
            <a:r>
              <a:rPr lang="en-US" sz="1400" b="0">
                <a:latin typeface="Courier New" pitchFamily="-110" charset="0"/>
              </a:rPr>
              <a:t>arb (abf_if.DUT arbif);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…</a:t>
            </a:r>
          </a:p>
          <a:p>
            <a:pPr algn="l"/>
            <a:r>
              <a:rPr lang="en-US" sz="1400">
                <a:latin typeface="Courier New" pitchFamily="-110" charset="0"/>
              </a:rPr>
              <a:t>endmodule</a:t>
            </a:r>
            <a:endParaRPr lang="en-US" sz="1400" b="0" noProof="1">
              <a:latin typeface="Courier New" pitchFamily="-110" charset="0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642938" y="5265738"/>
            <a:ext cx="3757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1. Interface Declaration using </a:t>
            </a:r>
            <a:r>
              <a:rPr lang="en-US" sz="1600" b="0">
                <a:solidFill>
                  <a:srgbClr val="000090"/>
                </a:solidFill>
                <a:latin typeface="Courier New" pitchFamily="-110" charset="0"/>
              </a:rPr>
              <a:t>modports</a:t>
            </a:r>
            <a:endParaRPr lang="en-US" sz="1600" b="0">
              <a:solidFill>
                <a:srgbClr val="000090"/>
              </a:solidFill>
              <a:latin typeface="Helvetica Neue Light" pitchFamily="-110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4689475" y="4038600"/>
            <a:ext cx="4316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2. arbiter module with interface using modports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876800" y="4776788"/>
            <a:ext cx="3625850" cy="7397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module </a:t>
            </a:r>
            <a:r>
              <a:rPr lang="en-US" sz="1400" b="0">
                <a:latin typeface="Courier New" pitchFamily="-110" charset="0"/>
              </a:rPr>
              <a:t>test (abf_if.TEST arbif);</a:t>
            </a:r>
          </a:p>
          <a:p>
            <a:pPr algn="l"/>
            <a:r>
              <a:rPr lang="en-US" sz="1400" b="0">
                <a:latin typeface="Courier New" pitchFamily="-110" charset="0"/>
              </a:rPr>
              <a:t>…</a:t>
            </a:r>
          </a:p>
          <a:p>
            <a:pPr algn="l"/>
            <a:r>
              <a:rPr lang="en-US" sz="1400">
                <a:latin typeface="Courier New" pitchFamily="-110" charset="0"/>
              </a:rPr>
              <a:t>endmodule</a:t>
            </a:r>
            <a:endParaRPr lang="en-US" sz="1400" b="0" noProof="1">
              <a:latin typeface="Courier New" pitchFamily="-110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689475" y="5486400"/>
            <a:ext cx="408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000090"/>
                </a:solidFill>
                <a:latin typeface="Helvetica Neue Light" pitchFamily="-110" charset="0"/>
              </a:rPr>
              <a:t>3. test module with interface using modports</a:t>
            </a:r>
          </a:p>
        </p:txBody>
      </p:sp>
    </p:spTree>
    <p:extLst>
      <p:ext uri="{BB962C8B-B14F-4D97-AF65-F5344CB8AC3E}">
        <p14:creationId xmlns:p14="http://schemas.microsoft.com/office/powerpoint/2010/main" val="648263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1AFDC75-545F-4055-9EC7-8C5D1DAA607C}" type="slidenum">
              <a:rPr lang="en-US" sz="1400" b="0">
                <a:solidFill>
                  <a:srgbClr val="6B6B6B"/>
                </a:solidFill>
              </a:rPr>
              <a:pPr eaLnBrk="1" hangingPunct="1"/>
              <a:t>45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SystemVerilog Interfaces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81000" y="9906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100">
                <a:solidFill>
                  <a:srgbClr val="2766A0"/>
                </a:solidFill>
                <a:latin typeface="Helvetica Neue Light" pitchFamily="-110" charset="0"/>
              </a:rPr>
              <a:t>SystemVerilog interfaces overview</a:t>
            </a: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SystemVerilog interfaces can contain functionality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They are not just bundle of wires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Discrete signal and ports for communications can be defined in one location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Communication protocols can be defined in the interface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Protocol checking and other verification routines can be built into the interface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SystemVerilog also allows multiple views of the interface to be defined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For instance the </a:t>
            </a:r>
            <a:r>
              <a:rPr lang="en-US" b="0">
                <a:solidFill>
                  <a:srgbClr val="25583B"/>
                </a:solidFill>
                <a:latin typeface="Courier New" pitchFamily="-110" charset="0"/>
              </a:rPr>
              <a:t>data_bus</a:t>
            </a: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 signal can be defined to be an input, output or bidirectional port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SystemVerilog interfaces cannot contain design hierarchy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cannot contain instances of modules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SystemVerilog interfaces can be used as a module port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SystemVerilog interfaces can contain </a:t>
            </a:r>
            <a:r>
              <a:rPr lang="en-US" b="0">
                <a:latin typeface="Courier New" pitchFamily="-110" charset="0"/>
              </a:rPr>
              <a:t>modports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Courier New" pitchFamily="-110" charset="0"/>
              </a:rPr>
              <a:t>modports </a:t>
            </a: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allow modules to see interface differently</a:t>
            </a:r>
            <a:endParaRPr lang="en-US" sz="1700" b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7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</a:t>
            </a:r>
            <a:r>
              <a:rPr lang="en-US" dirty="0" err="1" smtClean="0"/>
              <a:t>verilog</a:t>
            </a:r>
            <a:r>
              <a:rPr lang="en-US" dirty="0" smtClean="0"/>
              <a:t> </a:t>
            </a:r>
            <a:r>
              <a:rPr lang="en-US" dirty="0" err="1" smtClean="0"/>
              <a:t>modports</a:t>
            </a:r>
            <a:r>
              <a:rPr lang="en-US" dirty="0" smtClean="0"/>
              <a:t>-example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3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sz="3700" dirty="0" smtClean="0"/>
              <a:t>//</a:t>
            </a:r>
            <a:r>
              <a:rPr lang="en-IN" sz="3700" dirty="0"/>
              <a:t>Defining </a:t>
            </a:r>
            <a:r>
              <a:rPr lang="en-IN" sz="3700" dirty="0" err="1"/>
              <a:t>modport</a:t>
            </a:r>
            <a:r>
              <a:rPr lang="en-IN" sz="3700" dirty="0"/>
              <a:t> in interface</a:t>
            </a:r>
          </a:p>
          <a:p>
            <a:r>
              <a:rPr lang="en-IN" sz="3700" dirty="0"/>
              <a:t>interface </a:t>
            </a:r>
            <a:r>
              <a:rPr lang="en-IN" sz="3700" dirty="0" err="1"/>
              <a:t>intf</a:t>
            </a:r>
            <a:r>
              <a:rPr lang="en-IN" sz="3700" dirty="0"/>
              <a:t>();</a:t>
            </a:r>
          </a:p>
          <a:p>
            <a:r>
              <a:rPr lang="en-IN" sz="3700" dirty="0"/>
              <a:t>   </a:t>
            </a:r>
          </a:p>
          <a:p>
            <a:r>
              <a:rPr lang="en-IN" sz="3700" dirty="0"/>
              <a:t>  //declaring the signals</a:t>
            </a:r>
          </a:p>
          <a:p>
            <a:r>
              <a:rPr lang="en-IN" sz="3700" dirty="0"/>
              <a:t>  logic [3:0] a;</a:t>
            </a:r>
          </a:p>
          <a:p>
            <a:r>
              <a:rPr lang="en-IN" sz="3700" dirty="0"/>
              <a:t>  logic [3:0] b;</a:t>
            </a:r>
          </a:p>
          <a:p>
            <a:r>
              <a:rPr lang="en-IN" sz="3700" dirty="0"/>
              <a:t>  logic [6:0] c;</a:t>
            </a:r>
          </a:p>
          <a:p>
            <a:r>
              <a:rPr lang="en-IN" sz="3700" dirty="0"/>
              <a:t>   </a:t>
            </a:r>
          </a:p>
          <a:p>
            <a:r>
              <a:rPr lang="en-IN" sz="3700" dirty="0"/>
              <a:t>  </a:t>
            </a:r>
            <a:r>
              <a:rPr lang="en-IN" sz="3700" dirty="0" err="1"/>
              <a:t>modport</a:t>
            </a:r>
            <a:r>
              <a:rPr lang="en-IN" sz="3700" dirty="0"/>
              <a:t> driver (output a, b, input c);</a:t>
            </a:r>
          </a:p>
          <a:p>
            <a:r>
              <a:rPr lang="en-IN" sz="3700" dirty="0"/>
              <a:t>   </a:t>
            </a:r>
          </a:p>
          <a:p>
            <a:r>
              <a:rPr lang="en-IN" sz="3700" dirty="0" err="1"/>
              <a:t>endinterface</a:t>
            </a:r>
            <a:endParaRPr lang="en-IN" sz="3700" dirty="0"/>
          </a:p>
          <a:p>
            <a:r>
              <a:rPr lang="en-IN" sz="3700" dirty="0"/>
              <a:t> </a:t>
            </a:r>
          </a:p>
          <a:p>
            <a:r>
              <a:rPr lang="en-IN" sz="3700" dirty="0"/>
              <a:t>//driving using </a:t>
            </a:r>
            <a:r>
              <a:rPr lang="en-IN" sz="3700" dirty="0" err="1"/>
              <a:t>modort</a:t>
            </a:r>
            <a:endParaRPr lang="en-IN" sz="3700" dirty="0"/>
          </a:p>
          <a:p>
            <a:r>
              <a:rPr lang="en-IN" sz="3700" dirty="0"/>
              <a:t>//run task</a:t>
            </a:r>
          </a:p>
          <a:p>
            <a:r>
              <a:rPr lang="en-IN" sz="3700" dirty="0"/>
              <a:t>task run;</a:t>
            </a:r>
          </a:p>
          <a:p>
            <a:r>
              <a:rPr lang="en-IN" sz="3700" dirty="0"/>
              <a:t>  </a:t>
            </a:r>
            <a:r>
              <a:rPr lang="en-IN" sz="3700" dirty="0" err="1"/>
              <a:t>vif.driver.a</a:t>
            </a:r>
            <a:r>
              <a:rPr lang="en-IN" sz="3700" dirty="0"/>
              <a:t> = 6;</a:t>
            </a:r>
          </a:p>
          <a:p>
            <a:r>
              <a:rPr lang="en-IN" sz="3700" dirty="0"/>
              <a:t>  </a:t>
            </a:r>
            <a:r>
              <a:rPr lang="en-IN" sz="3700" dirty="0" err="1"/>
              <a:t>vif.driver.b</a:t>
            </a:r>
            <a:r>
              <a:rPr lang="en-IN" sz="3700" dirty="0"/>
              <a:t> = 4;</a:t>
            </a:r>
          </a:p>
          <a:p>
            <a:r>
              <a:rPr lang="en-IN" sz="3700" dirty="0"/>
              <a:t>   </a:t>
            </a:r>
          </a:p>
          <a:p>
            <a:r>
              <a:rPr lang="en-IN" sz="3700" dirty="0"/>
              <a:t>  $display("Value of a = %0d, b = %0d",vif.driver.a,vif.driver.b);</a:t>
            </a:r>
          </a:p>
          <a:p>
            <a:r>
              <a:rPr lang="en-IN" sz="3700" dirty="0"/>
              <a:t>  #5;</a:t>
            </a:r>
          </a:p>
          <a:p>
            <a:r>
              <a:rPr lang="en-IN" sz="3700" dirty="0"/>
              <a:t>  $display("Sum of a and b, c = %0d",vif.driver.c);</a:t>
            </a:r>
          </a:p>
          <a:p>
            <a:r>
              <a:rPr lang="en-IN" sz="3700" dirty="0"/>
              <a:t>  $finish;</a:t>
            </a:r>
          </a:p>
          <a:p>
            <a:r>
              <a:rPr lang="en-IN" sz="3700" dirty="0" err="1" smtClean="0"/>
              <a:t>Endtask</a:t>
            </a:r>
            <a:endParaRPr lang="en-IN" sz="3700" dirty="0" smtClean="0"/>
          </a:p>
          <a:p>
            <a:endParaRPr lang="en-US" sz="3700" dirty="0"/>
          </a:p>
          <a:p>
            <a:r>
              <a:rPr lang="en-US" sz="3700" dirty="0" smtClean="0"/>
              <a:t>Simulator output:</a:t>
            </a:r>
            <a:endParaRPr lang="en-IN" sz="3700" dirty="0" smtClean="0"/>
          </a:p>
          <a:p>
            <a:r>
              <a:rPr lang="en-US" sz="3700" dirty="0"/>
              <a:t>Value of a = 6, b = 4 Sum of a and b, c = 10</a:t>
            </a:r>
            <a:endParaRPr lang="en-IN" sz="3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33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IN" sz="1200" dirty="0"/>
              <a:t>//Defining </a:t>
            </a:r>
            <a:r>
              <a:rPr lang="en-IN" sz="1200" dirty="0" err="1"/>
              <a:t>modport</a:t>
            </a:r>
            <a:r>
              <a:rPr lang="en-IN" sz="1200" dirty="0"/>
              <a:t> in interface with the direction </a:t>
            </a:r>
            <a:r>
              <a:rPr lang="en-IN" sz="1200" dirty="0" smtClean="0"/>
              <a:t>input</a:t>
            </a:r>
            <a:endParaRPr lang="en-IN" sz="1200" dirty="0"/>
          </a:p>
          <a:p>
            <a:r>
              <a:rPr lang="en-IN" sz="1200" dirty="0"/>
              <a:t>interface </a:t>
            </a:r>
            <a:r>
              <a:rPr lang="en-IN" sz="1200" dirty="0" err="1"/>
              <a:t>intf</a:t>
            </a:r>
            <a:r>
              <a:rPr lang="en-IN" sz="1200" dirty="0"/>
              <a:t>();</a:t>
            </a:r>
          </a:p>
          <a:p>
            <a:r>
              <a:rPr lang="en-IN" sz="1200" dirty="0"/>
              <a:t>   </a:t>
            </a:r>
          </a:p>
          <a:p>
            <a:r>
              <a:rPr lang="en-IN" sz="1200" dirty="0"/>
              <a:t>  //declaring the signals</a:t>
            </a:r>
          </a:p>
          <a:p>
            <a:r>
              <a:rPr lang="en-IN" sz="1200" dirty="0"/>
              <a:t>  logic [3:0] a;</a:t>
            </a:r>
          </a:p>
          <a:p>
            <a:r>
              <a:rPr lang="en-IN" sz="1200" dirty="0"/>
              <a:t>  logic [3:0] b;</a:t>
            </a:r>
          </a:p>
          <a:p>
            <a:r>
              <a:rPr lang="en-IN" sz="1200" dirty="0"/>
              <a:t>  logic [6:0] c;</a:t>
            </a:r>
          </a:p>
          <a:p>
            <a:r>
              <a:rPr lang="en-IN" sz="1200" dirty="0"/>
              <a:t>  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modport</a:t>
            </a:r>
            <a:r>
              <a:rPr lang="en-IN" sz="1200" dirty="0"/>
              <a:t> driver (input a, b, c);</a:t>
            </a:r>
          </a:p>
          <a:p>
            <a:r>
              <a:rPr lang="en-IN" sz="1200" dirty="0"/>
              <a:t>   </a:t>
            </a:r>
          </a:p>
          <a:p>
            <a:r>
              <a:rPr lang="en-IN" sz="1200" dirty="0" err="1"/>
              <a:t>endinterface</a:t>
            </a:r>
            <a:endParaRPr lang="en-IN" sz="1200" dirty="0"/>
          </a:p>
          <a:p>
            <a:r>
              <a:rPr lang="en-IN" sz="1200" dirty="0"/>
              <a:t> </a:t>
            </a:r>
          </a:p>
          <a:p>
            <a:r>
              <a:rPr lang="en-IN" sz="1200" dirty="0"/>
              <a:t>//driving using </a:t>
            </a:r>
            <a:r>
              <a:rPr lang="en-IN" sz="1200" dirty="0" err="1" smtClean="0"/>
              <a:t>modport</a:t>
            </a:r>
            <a:endParaRPr lang="en-IN" sz="1200" dirty="0"/>
          </a:p>
          <a:p>
            <a:r>
              <a:rPr lang="en-IN" sz="1200" dirty="0"/>
              <a:t>//run task</a:t>
            </a:r>
          </a:p>
          <a:p>
            <a:r>
              <a:rPr lang="en-IN" sz="1200" dirty="0"/>
              <a:t>task run;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vif.driver.a</a:t>
            </a:r>
            <a:r>
              <a:rPr lang="en-IN" sz="1200" dirty="0"/>
              <a:t> = 6;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vif.driver.b</a:t>
            </a:r>
            <a:r>
              <a:rPr lang="en-IN" sz="1200" dirty="0"/>
              <a:t> = 4;</a:t>
            </a:r>
          </a:p>
          <a:p>
            <a:r>
              <a:rPr lang="en-IN" sz="1200" dirty="0"/>
              <a:t>   </a:t>
            </a:r>
          </a:p>
          <a:p>
            <a:r>
              <a:rPr lang="en-IN" sz="1200" dirty="0"/>
              <a:t>  $display("Value of a = %0d, b = %0d",vif.driver.a,vif.driver.b);</a:t>
            </a:r>
          </a:p>
          <a:p>
            <a:r>
              <a:rPr lang="en-IN" sz="1200" dirty="0"/>
              <a:t>  #5;</a:t>
            </a:r>
          </a:p>
          <a:p>
            <a:r>
              <a:rPr lang="en-IN" sz="1200" dirty="0"/>
              <a:t>  $display("Sum of a and b, c = %0d",vif.driver.c);</a:t>
            </a:r>
          </a:p>
          <a:p>
            <a:r>
              <a:rPr lang="en-IN" sz="1200" dirty="0"/>
              <a:t>  $finish;</a:t>
            </a:r>
          </a:p>
          <a:p>
            <a:r>
              <a:rPr lang="en-IN" sz="1200" dirty="0" err="1" smtClean="0"/>
              <a:t>Endtask</a:t>
            </a:r>
            <a:endParaRPr lang="en-IN" sz="1200" dirty="0" smtClean="0"/>
          </a:p>
          <a:p>
            <a:r>
              <a:rPr lang="en-US" sz="1200" dirty="0" smtClean="0"/>
              <a:t>Simulation output:</a:t>
            </a:r>
          </a:p>
          <a:p>
            <a:r>
              <a:rPr lang="en-US" sz="1200" dirty="0"/>
              <a:t>Error-[MPCBD] </a:t>
            </a:r>
            <a:r>
              <a:rPr lang="en-US" sz="1200" dirty="0" err="1"/>
              <a:t>Modport</a:t>
            </a:r>
            <a:r>
              <a:rPr lang="en-US" sz="1200" dirty="0"/>
              <a:t> port cannot be driven environment.sv, 18 $unit, "</a:t>
            </a:r>
            <a:r>
              <a:rPr lang="en-US" sz="1200" dirty="0" err="1"/>
              <a:t>vif.driver.a</a:t>
            </a:r>
            <a:r>
              <a:rPr lang="en-US" sz="1200" dirty="0"/>
              <a:t>" Port 'a' of </a:t>
            </a:r>
            <a:r>
              <a:rPr lang="en-US" sz="1200" dirty="0" err="1"/>
              <a:t>modport</a:t>
            </a:r>
            <a:r>
              <a:rPr lang="en-US" sz="1200" dirty="0"/>
              <a:t> 'driver' has been restricted as an input port. Input ports cannot be driven.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90858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449B774-B528-4B3D-ABCF-3982E88E60B3}" type="slidenum">
              <a:rPr lang="en-US" sz="1400" b="0">
                <a:solidFill>
                  <a:srgbClr val="6B6B6B"/>
                </a:solidFill>
              </a:rPr>
              <a:pPr eaLnBrk="1" hangingPunct="1"/>
              <a:t>48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28600" y="990600"/>
            <a:ext cx="8763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None/>
            </a:pPr>
            <a:endParaRPr lang="en-US" sz="1900" b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50182" name="Group 5"/>
          <p:cNvGrpSpPr>
            <a:grpSpLocks/>
          </p:cNvGrpSpPr>
          <p:nvPr/>
        </p:nvGrpSpPr>
        <p:grpSpPr bwMode="auto">
          <a:xfrm>
            <a:off x="457200" y="2286000"/>
            <a:ext cx="5578475" cy="2574925"/>
            <a:chOff x="908" y="2160"/>
            <a:chExt cx="4016" cy="1719"/>
          </a:xfrm>
        </p:grpSpPr>
        <p:sp>
          <p:nvSpPr>
            <p:cNvPr id="50190" name="Line 6"/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1" name="Line 7"/>
            <p:cNvSpPr>
              <a:spLocks noChangeShapeType="1"/>
            </p:cNvSpPr>
            <p:nvPr/>
          </p:nvSpPr>
          <p:spPr bwMode="auto">
            <a:xfrm>
              <a:off x="1584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2" name="Line 8"/>
            <p:cNvSpPr>
              <a:spLocks noChangeShapeType="1"/>
            </p:cNvSpPr>
            <p:nvPr/>
          </p:nvSpPr>
          <p:spPr bwMode="auto">
            <a:xfrm>
              <a:off x="120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3" name="Line 9"/>
            <p:cNvSpPr>
              <a:spLocks noChangeShapeType="1"/>
            </p:cNvSpPr>
            <p:nvPr/>
          </p:nvSpPr>
          <p:spPr bwMode="auto">
            <a:xfrm flipV="1">
              <a:off x="19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4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5" name="Line 11"/>
            <p:cNvSpPr>
              <a:spLocks noChangeShapeType="1"/>
            </p:cNvSpPr>
            <p:nvPr/>
          </p:nvSpPr>
          <p:spPr bwMode="auto">
            <a:xfrm>
              <a:off x="1584" y="2256"/>
              <a:ext cx="0" cy="14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6" name="Line 12"/>
            <p:cNvSpPr>
              <a:spLocks noChangeShapeType="1"/>
            </p:cNvSpPr>
            <p:nvPr/>
          </p:nvSpPr>
          <p:spPr bwMode="auto">
            <a:xfrm>
              <a:off x="1200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7" name="Line 13"/>
            <p:cNvSpPr>
              <a:spLocks noChangeShapeType="1"/>
            </p:cNvSpPr>
            <p:nvPr/>
          </p:nvSpPr>
          <p:spPr bwMode="auto">
            <a:xfrm>
              <a:off x="1584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8" name="Line 14"/>
            <p:cNvSpPr>
              <a:spLocks noChangeShapeType="1"/>
            </p:cNvSpPr>
            <p:nvPr/>
          </p:nvSpPr>
          <p:spPr bwMode="auto">
            <a:xfrm>
              <a:off x="1488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9" name="Line 15"/>
            <p:cNvSpPr>
              <a:spLocks noChangeShapeType="1"/>
            </p:cNvSpPr>
            <p:nvPr/>
          </p:nvSpPr>
          <p:spPr bwMode="auto">
            <a:xfrm flipH="1">
              <a:off x="1488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0" name="Line 16"/>
            <p:cNvSpPr>
              <a:spLocks noChangeShapeType="1"/>
            </p:cNvSpPr>
            <p:nvPr/>
          </p:nvSpPr>
          <p:spPr bwMode="auto">
            <a:xfrm>
              <a:off x="2256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1" name="Line 17"/>
            <p:cNvSpPr>
              <a:spLocks noChangeShapeType="1"/>
            </p:cNvSpPr>
            <p:nvPr/>
          </p:nvSpPr>
          <p:spPr bwMode="auto">
            <a:xfrm flipH="1">
              <a:off x="2256" y="30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2" name="Line 18"/>
            <p:cNvSpPr>
              <a:spLocks noChangeShapeType="1"/>
            </p:cNvSpPr>
            <p:nvPr/>
          </p:nvSpPr>
          <p:spPr bwMode="auto">
            <a:xfrm flipH="1">
              <a:off x="1200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3" name="Line 19"/>
            <p:cNvSpPr>
              <a:spLocks noChangeShapeType="1"/>
            </p:cNvSpPr>
            <p:nvPr/>
          </p:nvSpPr>
          <p:spPr bwMode="auto">
            <a:xfrm flipH="1">
              <a:off x="120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4" name="Line 20"/>
            <p:cNvSpPr>
              <a:spLocks noChangeShapeType="1"/>
            </p:cNvSpPr>
            <p:nvPr/>
          </p:nvSpPr>
          <p:spPr bwMode="auto">
            <a:xfrm>
              <a:off x="1680" y="30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5" name="Line 21"/>
            <p:cNvSpPr>
              <a:spLocks noChangeShapeType="1"/>
            </p:cNvSpPr>
            <p:nvPr/>
          </p:nvSpPr>
          <p:spPr bwMode="auto">
            <a:xfrm>
              <a:off x="1680" y="32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6" name="Rectangle 22"/>
            <p:cNvSpPr>
              <a:spLocks noChangeArrowheads="1"/>
            </p:cNvSpPr>
            <p:nvPr/>
          </p:nvSpPr>
          <p:spPr bwMode="auto">
            <a:xfrm>
              <a:off x="1489" y="3696"/>
              <a:ext cx="2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10</a:t>
              </a:r>
            </a:p>
          </p:txBody>
        </p:sp>
        <p:sp>
          <p:nvSpPr>
            <p:cNvPr id="50207" name="Rectangle 23"/>
            <p:cNvSpPr>
              <a:spLocks noChangeArrowheads="1"/>
            </p:cNvSpPr>
            <p:nvPr/>
          </p:nvSpPr>
          <p:spPr bwMode="auto">
            <a:xfrm>
              <a:off x="1873" y="3072"/>
              <a:ext cx="26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42</a:t>
              </a:r>
            </a:p>
          </p:txBody>
        </p:sp>
        <p:sp>
          <p:nvSpPr>
            <p:cNvPr id="50208" name="Rectangle 24"/>
            <p:cNvSpPr>
              <a:spLocks noChangeArrowheads="1"/>
            </p:cNvSpPr>
            <p:nvPr/>
          </p:nvSpPr>
          <p:spPr bwMode="auto">
            <a:xfrm>
              <a:off x="913" y="2401"/>
              <a:ext cx="46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start</a:t>
              </a:r>
            </a:p>
          </p:txBody>
        </p:sp>
        <p:sp>
          <p:nvSpPr>
            <p:cNvPr id="50209" name="Rectangle 25"/>
            <p:cNvSpPr>
              <a:spLocks noChangeArrowheads="1"/>
            </p:cNvSpPr>
            <p:nvPr/>
          </p:nvSpPr>
          <p:spPr bwMode="auto">
            <a:xfrm>
              <a:off x="913" y="2735"/>
              <a:ext cx="46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write</a:t>
              </a:r>
            </a:p>
          </p:txBody>
        </p:sp>
        <p:sp>
          <p:nvSpPr>
            <p:cNvPr id="50210" name="Rectangle 26"/>
            <p:cNvSpPr>
              <a:spLocks noChangeArrowheads="1"/>
            </p:cNvSpPr>
            <p:nvPr/>
          </p:nvSpPr>
          <p:spPr bwMode="auto">
            <a:xfrm>
              <a:off x="908" y="3072"/>
              <a:ext cx="39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addr</a:t>
              </a:r>
            </a:p>
          </p:txBody>
        </p:sp>
        <p:sp>
          <p:nvSpPr>
            <p:cNvPr id="50211" name="Line 27"/>
            <p:cNvSpPr>
              <a:spLocks noChangeShapeType="1"/>
            </p:cNvSpPr>
            <p:nvPr/>
          </p:nvSpPr>
          <p:spPr bwMode="auto">
            <a:xfrm>
              <a:off x="1680" y="288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2" name="Line 28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3" name="Line 29"/>
            <p:cNvSpPr>
              <a:spLocks noChangeShapeType="1"/>
            </p:cNvSpPr>
            <p:nvPr/>
          </p:nvSpPr>
          <p:spPr bwMode="auto">
            <a:xfrm>
              <a:off x="2352" y="2304"/>
              <a:ext cx="0" cy="14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4" name="Line 30"/>
            <p:cNvSpPr>
              <a:spLocks noChangeShapeType="1"/>
            </p:cNvSpPr>
            <p:nvPr/>
          </p:nvSpPr>
          <p:spPr bwMode="auto">
            <a:xfrm>
              <a:off x="1488" y="3427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5" name="Line 31"/>
            <p:cNvSpPr>
              <a:spLocks noChangeShapeType="1"/>
            </p:cNvSpPr>
            <p:nvPr/>
          </p:nvSpPr>
          <p:spPr bwMode="auto">
            <a:xfrm flipH="1">
              <a:off x="1488" y="3427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6" name="Line 32"/>
            <p:cNvSpPr>
              <a:spLocks noChangeShapeType="1"/>
            </p:cNvSpPr>
            <p:nvPr/>
          </p:nvSpPr>
          <p:spPr bwMode="auto">
            <a:xfrm>
              <a:off x="2256" y="3427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7" name="Line 33"/>
            <p:cNvSpPr>
              <a:spLocks noChangeShapeType="1"/>
            </p:cNvSpPr>
            <p:nvPr/>
          </p:nvSpPr>
          <p:spPr bwMode="auto">
            <a:xfrm flipH="1">
              <a:off x="2256" y="3427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8" name="Line 34"/>
            <p:cNvSpPr>
              <a:spLocks noChangeShapeType="1"/>
            </p:cNvSpPr>
            <p:nvPr/>
          </p:nvSpPr>
          <p:spPr bwMode="auto">
            <a:xfrm flipH="1">
              <a:off x="1200" y="342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9" name="Line 35"/>
            <p:cNvSpPr>
              <a:spLocks noChangeShapeType="1"/>
            </p:cNvSpPr>
            <p:nvPr/>
          </p:nvSpPr>
          <p:spPr bwMode="auto">
            <a:xfrm flipH="1">
              <a:off x="1200" y="357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0" name="Line 36"/>
            <p:cNvSpPr>
              <a:spLocks noChangeShapeType="1"/>
            </p:cNvSpPr>
            <p:nvPr/>
          </p:nvSpPr>
          <p:spPr bwMode="auto">
            <a:xfrm>
              <a:off x="1680" y="34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1" name="Line 37"/>
            <p:cNvSpPr>
              <a:spLocks noChangeShapeType="1"/>
            </p:cNvSpPr>
            <p:nvPr/>
          </p:nvSpPr>
          <p:spPr bwMode="auto">
            <a:xfrm>
              <a:off x="1680" y="3571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2" name="Rectangle 38"/>
            <p:cNvSpPr>
              <a:spLocks noChangeArrowheads="1"/>
            </p:cNvSpPr>
            <p:nvPr/>
          </p:nvSpPr>
          <p:spPr bwMode="auto">
            <a:xfrm>
              <a:off x="1873" y="3427"/>
              <a:ext cx="26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5a</a:t>
              </a:r>
            </a:p>
          </p:txBody>
        </p:sp>
        <p:sp>
          <p:nvSpPr>
            <p:cNvPr id="50223" name="Rectangle 39"/>
            <p:cNvSpPr>
              <a:spLocks noChangeArrowheads="1"/>
            </p:cNvSpPr>
            <p:nvPr/>
          </p:nvSpPr>
          <p:spPr bwMode="auto">
            <a:xfrm>
              <a:off x="908" y="3456"/>
              <a:ext cx="39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data</a:t>
              </a:r>
            </a:p>
          </p:txBody>
        </p:sp>
        <p:sp>
          <p:nvSpPr>
            <p:cNvPr id="50224" name="Line 40"/>
            <p:cNvSpPr>
              <a:spLocks noChangeShapeType="1"/>
            </p:cNvSpPr>
            <p:nvPr/>
          </p:nvSpPr>
          <p:spPr bwMode="auto">
            <a:xfrm flipV="1">
              <a:off x="3532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5" name="Line 41"/>
            <p:cNvSpPr>
              <a:spLocks noChangeShapeType="1"/>
            </p:cNvSpPr>
            <p:nvPr/>
          </p:nvSpPr>
          <p:spPr bwMode="auto">
            <a:xfrm>
              <a:off x="3532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6" name="Line 42"/>
            <p:cNvSpPr>
              <a:spLocks noChangeShapeType="1"/>
            </p:cNvSpPr>
            <p:nvPr/>
          </p:nvSpPr>
          <p:spPr bwMode="auto">
            <a:xfrm>
              <a:off x="3100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7" name="Line 43"/>
            <p:cNvSpPr>
              <a:spLocks noChangeShapeType="1"/>
            </p:cNvSpPr>
            <p:nvPr/>
          </p:nvSpPr>
          <p:spPr bwMode="auto">
            <a:xfrm flipV="1">
              <a:off x="3868" y="23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8" name="Line 44"/>
            <p:cNvSpPr>
              <a:spLocks noChangeShapeType="1"/>
            </p:cNvSpPr>
            <p:nvPr/>
          </p:nvSpPr>
          <p:spPr bwMode="auto">
            <a:xfrm>
              <a:off x="386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29" name="Line 45"/>
            <p:cNvSpPr>
              <a:spLocks noChangeShapeType="1"/>
            </p:cNvSpPr>
            <p:nvPr/>
          </p:nvSpPr>
          <p:spPr bwMode="auto">
            <a:xfrm>
              <a:off x="3532" y="2208"/>
              <a:ext cx="0" cy="14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0" name="Line 46"/>
            <p:cNvSpPr>
              <a:spLocks noChangeShapeType="1"/>
            </p:cNvSpPr>
            <p:nvPr/>
          </p:nvSpPr>
          <p:spPr bwMode="auto">
            <a:xfrm>
              <a:off x="3100" y="28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1" name="Line 47"/>
            <p:cNvSpPr>
              <a:spLocks noChangeShapeType="1"/>
            </p:cNvSpPr>
            <p:nvPr/>
          </p:nvSpPr>
          <p:spPr bwMode="auto">
            <a:xfrm>
              <a:off x="3484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2" name="Line 48"/>
            <p:cNvSpPr>
              <a:spLocks noChangeShapeType="1"/>
            </p:cNvSpPr>
            <p:nvPr/>
          </p:nvSpPr>
          <p:spPr bwMode="auto">
            <a:xfrm>
              <a:off x="3388" y="30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3" name="Line 49"/>
            <p:cNvSpPr>
              <a:spLocks noChangeShapeType="1"/>
            </p:cNvSpPr>
            <p:nvPr/>
          </p:nvSpPr>
          <p:spPr bwMode="auto">
            <a:xfrm flipH="1">
              <a:off x="3388" y="30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4" name="Line 50"/>
            <p:cNvSpPr>
              <a:spLocks noChangeShapeType="1"/>
            </p:cNvSpPr>
            <p:nvPr/>
          </p:nvSpPr>
          <p:spPr bwMode="auto">
            <a:xfrm>
              <a:off x="4156" y="30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5" name="Line 51"/>
            <p:cNvSpPr>
              <a:spLocks noChangeShapeType="1"/>
            </p:cNvSpPr>
            <p:nvPr/>
          </p:nvSpPr>
          <p:spPr bwMode="auto">
            <a:xfrm flipH="1">
              <a:off x="4156" y="302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6" name="Line 52"/>
            <p:cNvSpPr>
              <a:spLocks noChangeShapeType="1"/>
            </p:cNvSpPr>
            <p:nvPr/>
          </p:nvSpPr>
          <p:spPr bwMode="auto">
            <a:xfrm flipH="1">
              <a:off x="3100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7" name="Line 53"/>
            <p:cNvSpPr>
              <a:spLocks noChangeShapeType="1"/>
            </p:cNvSpPr>
            <p:nvPr/>
          </p:nvSpPr>
          <p:spPr bwMode="auto">
            <a:xfrm flipH="1">
              <a:off x="3100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8" name="Line 54"/>
            <p:cNvSpPr>
              <a:spLocks noChangeShapeType="1"/>
            </p:cNvSpPr>
            <p:nvPr/>
          </p:nvSpPr>
          <p:spPr bwMode="auto">
            <a:xfrm>
              <a:off x="3580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39" name="Line 55"/>
            <p:cNvSpPr>
              <a:spLocks noChangeShapeType="1"/>
            </p:cNvSpPr>
            <p:nvPr/>
          </p:nvSpPr>
          <p:spPr bwMode="auto">
            <a:xfrm>
              <a:off x="3580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0" name="Rectangle 56"/>
            <p:cNvSpPr>
              <a:spLocks noChangeArrowheads="1"/>
            </p:cNvSpPr>
            <p:nvPr/>
          </p:nvSpPr>
          <p:spPr bwMode="auto">
            <a:xfrm>
              <a:off x="3388" y="3648"/>
              <a:ext cx="2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10</a:t>
              </a:r>
            </a:p>
          </p:txBody>
        </p:sp>
        <p:sp>
          <p:nvSpPr>
            <p:cNvPr id="50241" name="Rectangle 57"/>
            <p:cNvSpPr>
              <a:spLocks noChangeArrowheads="1"/>
            </p:cNvSpPr>
            <p:nvPr/>
          </p:nvSpPr>
          <p:spPr bwMode="auto">
            <a:xfrm>
              <a:off x="3772" y="3024"/>
              <a:ext cx="2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42</a:t>
              </a:r>
            </a:p>
          </p:txBody>
        </p:sp>
        <p:sp>
          <p:nvSpPr>
            <p:cNvPr id="50242" name="Rectangle 58"/>
            <p:cNvSpPr>
              <a:spLocks noChangeArrowheads="1"/>
            </p:cNvSpPr>
            <p:nvPr/>
          </p:nvSpPr>
          <p:spPr bwMode="auto">
            <a:xfrm>
              <a:off x="2812" y="2352"/>
              <a:ext cx="46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start</a:t>
              </a:r>
            </a:p>
          </p:txBody>
        </p:sp>
        <p:sp>
          <p:nvSpPr>
            <p:cNvPr id="50243" name="Rectangle 59"/>
            <p:cNvSpPr>
              <a:spLocks noChangeArrowheads="1"/>
            </p:cNvSpPr>
            <p:nvPr/>
          </p:nvSpPr>
          <p:spPr bwMode="auto">
            <a:xfrm>
              <a:off x="2801" y="2688"/>
              <a:ext cx="46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write</a:t>
              </a:r>
            </a:p>
          </p:txBody>
        </p:sp>
        <p:sp>
          <p:nvSpPr>
            <p:cNvPr id="50244" name="Rectangle 60"/>
            <p:cNvSpPr>
              <a:spLocks noChangeArrowheads="1"/>
            </p:cNvSpPr>
            <p:nvPr/>
          </p:nvSpPr>
          <p:spPr bwMode="auto">
            <a:xfrm>
              <a:off x="2809" y="3024"/>
              <a:ext cx="395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addr</a:t>
              </a:r>
            </a:p>
          </p:txBody>
        </p:sp>
        <p:sp>
          <p:nvSpPr>
            <p:cNvPr id="50245" name="Line 61"/>
            <p:cNvSpPr>
              <a:spLocks noChangeShapeType="1"/>
            </p:cNvSpPr>
            <p:nvPr/>
          </p:nvSpPr>
          <p:spPr bwMode="auto">
            <a:xfrm>
              <a:off x="3580" y="28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6" name="Line 62"/>
            <p:cNvSpPr>
              <a:spLocks noChangeShapeType="1"/>
            </p:cNvSpPr>
            <p:nvPr/>
          </p:nvSpPr>
          <p:spPr bwMode="auto">
            <a:xfrm flipV="1">
              <a:off x="348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7" name="Line 63"/>
            <p:cNvSpPr>
              <a:spLocks noChangeShapeType="1"/>
            </p:cNvSpPr>
            <p:nvPr/>
          </p:nvSpPr>
          <p:spPr bwMode="auto">
            <a:xfrm>
              <a:off x="4252" y="2256"/>
              <a:ext cx="0" cy="14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8" name="Line 64"/>
            <p:cNvSpPr>
              <a:spLocks noChangeShapeType="1"/>
            </p:cNvSpPr>
            <p:nvPr/>
          </p:nvSpPr>
          <p:spPr bwMode="auto">
            <a:xfrm>
              <a:off x="3388" y="3379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49" name="Line 65"/>
            <p:cNvSpPr>
              <a:spLocks noChangeShapeType="1"/>
            </p:cNvSpPr>
            <p:nvPr/>
          </p:nvSpPr>
          <p:spPr bwMode="auto">
            <a:xfrm flipH="1">
              <a:off x="3388" y="3379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0" name="Line 66"/>
            <p:cNvSpPr>
              <a:spLocks noChangeShapeType="1"/>
            </p:cNvSpPr>
            <p:nvPr/>
          </p:nvSpPr>
          <p:spPr bwMode="auto">
            <a:xfrm>
              <a:off x="4156" y="3379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1" name="Line 67"/>
            <p:cNvSpPr>
              <a:spLocks noChangeShapeType="1"/>
            </p:cNvSpPr>
            <p:nvPr/>
          </p:nvSpPr>
          <p:spPr bwMode="auto">
            <a:xfrm flipH="1">
              <a:off x="4156" y="3379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2" name="Line 68"/>
            <p:cNvSpPr>
              <a:spLocks noChangeShapeType="1"/>
            </p:cNvSpPr>
            <p:nvPr/>
          </p:nvSpPr>
          <p:spPr bwMode="auto">
            <a:xfrm flipH="1">
              <a:off x="3100" y="3379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3" name="Line 69"/>
            <p:cNvSpPr>
              <a:spLocks noChangeShapeType="1"/>
            </p:cNvSpPr>
            <p:nvPr/>
          </p:nvSpPr>
          <p:spPr bwMode="auto">
            <a:xfrm flipH="1">
              <a:off x="3100" y="352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4" name="Line 70"/>
            <p:cNvSpPr>
              <a:spLocks noChangeShapeType="1"/>
            </p:cNvSpPr>
            <p:nvPr/>
          </p:nvSpPr>
          <p:spPr bwMode="auto">
            <a:xfrm>
              <a:off x="3580" y="33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5" name="Line 71"/>
            <p:cNvSpPr>
              <a:spLocks noChangeShapeType="1"/>
            </p:cNvSpPr>
            <p:nvPr/>
          </p:nvSpPr>
          <p:spPr bwMode="auto">
            <a:xfrm>
              <a:off x="3580" y="35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56" name="Rectangle 72"/>
            <p:cNvSpPr>
              <a:spLocks noChangeArrowheads="1"/>
            </p:cNvSpPr>
            <p:nvPr/>
          </p:nvSpPr>
          <p:spPr bwMode="auto">
            <a:xfrm>
              <a:off x="3772" y="3380"/>
              <a:ext cx="26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urier New" pitchFamily="-110" charset="0"/>
                </a:rPr>
                <a:t>5a</a:t>
              </a:r>
            </a:p>
          </p:txBody>
        </p:sp>
        <p:sp>
          <p:nvSpPr>
            <p:cNvPr id="50257" name="Rectangle 73"/>
            <p:cNvSpPr>
              <a:spLocks noChangeArrowheads="1"/>
            </p:cNvSpPr>
            <p:nvPr/>
          </p:nvSpPr>
          <p:spPr bwMode="auto">
            <a:xfrm>
              <a:off x="2809" y="3408"/>
              <a:ext cx="39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data</a:t>
              </a:r>
            </a:p>
          </p:txBody>
        </p:sp>
        <p:sp>
          <p:nvSpPr>
            <p:cNvPr id="50258" name="Oval 74"/>
            <p:cNvSpPr>
              <a:spLocks noChangeArrowheads="1"/>
            </p:cNvSpPr>
            <p:nvPr/>
          </p:nvSpPr>
          <p:spPr bwMode="auto">
            <a:xfrm>
              <a:off x="3388" y="2592"/>
              <a:ext cx="240" cy="288"/>
            </a:xfrm>
            <a:prstGeom prst="ellips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0259" name="Rectangle 75"/>
            <p:cNvSpPr>
              <a:spLocks noChangeArrowheads="1"/>
            </p:cNvSpPr>
            <p:nvPr/>
          </p:nvSpPr>
          <p:spPr bwMode="auto">
            <a:xfrm>
              <a:off x="4396" y="2160"/>
              <a:ext cx="52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latin typeface="Courier New" pitchFamily="-110" charset="0"/>
                </a:rPr>
                <a:t>Tsetup</a:t>
              </a:r>
            </a:p>
          </p:txBody>
        </p:sp>
        <p:sp>
          <p:nvSpPr>
            <p:cNvPr id="50260" name="Line 76"/>
            <p:cNvSpPr>
              <a:spLocks noChangeShapeType="1"/>
            </p:cNvSpPr>
            <p:nvPr/>
          </p:nvSpPr>
          <p:spPr bwMode="auto">
            <a:xfrm flipH="1">
              <a:off x="3580" y="230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94640" name="AutoShape 80"/>
          <p:cNvSpPr>
            <a:spLocks/>
          </p:cNvSpPr>
          <p:nvPr/>
        </p:nvSpPr>
        <p:spPr bwMode="auto">
          <a:xfrm>
            <a:off x="1676400" y="1143000"/>
            <a:ext cx="5867400" cy="685800"/>
          </a:xfrm>
          <a:prstGeom prst="roundRect">
            <a:avLst>
              <a:gd name="adj" fmla="val 13759"/>
            </a:avLst>
          </a:prstGeom>
          <a:solidFill>
            <a:srgbClr val="688C00"/>
          </a:solidFill>
          <a:ln>
            <a:noFill/>
          </a:ln>
          <a:effectLst>
            <a:outerShdw blurRad="127000" dist="177799" dir="2700000" algn="ctr" rotWithShape="0">
              <a:srgbClr val="2E2E2E">
                <a:alpha val="7500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ts val="100"/>
              </a:spcBef>
              <a:buSzPct val="75000"/>
              <a:buFont typeface="Lucida Grande" pitchFamily="-110" charset="0"/>
              <a:buNone/>
            </a:pPr>
            <a:r>
              <a:rPr lang="en-US" b="0">
                <a:solidFill>
                  <a:schemeClr val="bg1"/>
                </a:solidFill>
                <a:latin typeface="American Typewriter" pitchFamily="-110" charset="0"/>
              </a:rPr>
              <a:t>The timing between the testbench and the design should be maintained to avoid race conditions</a:t>
            </a:r>
            <a:endParaRPr lang="en-US" b="0">
              <a:solidFill>
                <a:schemeClr val="bg1"/>
              </a:solidFill>
              <a:latin typeface="American Typewriter" pitchFamily="-110" charset="0"/>
              <a:ea typeface="ヒラギノ明朝 Pro W3" pitchFamily="-110" charset="-128"/>
            </a:endParaRPr>
          </a:p>
          <a:p>
            <a:endParaRPr lang="en-US" b="0">
              <a:solidFill>
                <a:schemeClr val="bg1"/>
              </a:solidFill>
              <a:latin typeface="American Typewriter" pitchFamily="-110" charset="0"/>
              <a:ea typeface="ヒラギノ明朝 Pro W3" pitchFamily="-110" charset="-128"/>
            </a:endParaRPr>
          </a:p>
        </p:txBody>
      </p:sp>
      <p:sp>
        <p:nvSpPr>
          <p:cNvPr id="50186" name="Rectangle 81"/>
          <p:cNvSpPr>
            <a:spLocks noChangeArrowheads="1"/>
          </p:cNvSpPr>
          <p:nvPr/>
        </p:nvSpPr>
        <p:spPr bwMode="auto">
          <a:xfrm>
            <a:off x="609600" y="4800600"/>
            <a:ext cx="2590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Helvetica Neue Light" pitchFamily="-110" charset="0"/>
              </a:rPr>
              <a:t>Driving the signal too late and sampling it too early causes the race condition to occur</a:t>
            </a:r>
          </a:p>
        </p:txBody>
      </p:sp>
      <p:sp>
        <p:nvSpPr>
          <p:cNvPr id="50189" name="Rectangle 84"/>
          <p:cNvSpPr>
            <a:spLocks noChangeArrowheads="1"/>
          </p:cNvSpPr>
          <p:nvPr/>
        </p:nvSpPr>
        <p:spPr bwMode="auto">
          <a:xfrm>
            <a:off x="3124200" y="4800600"/>
            <a:ext cx="2590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latin typeface="Helvetica Neue Light" pitchFamily="-110" charset="0"/>
              </a:rPr>
              <a:t>Solution: Drive the signal </a:t>
            </a:r>
            <a:r>
              <a:rPr lang="en-US" sz="1400" b="0">
                <a:latin typeface="Courier" pitchFamily="-110" charset="0"/>
              </a:rPr>
              <a:t>Tsetup</a:t>
            </a:r>
            <a:r>
              <a:rPr lang="en-US" sz="1400" b="0">
                <a:latin typeface="Helvetica Neue Light" pitchFamily="-110" charset="0"/>
              </a:rPr>
              <a:t> early to avoid race condition</a:t>
            </a:r>
          </a:p>
        </p:txBody>
      </p:sp>
    </p:spTree>
    <p:extLst>
      <p:ext uri="{BB962C8B-B14F-4D97-AF65-F5344CB8AC3E}">
        <p14:creationId xmlns:p14="http://schemas.microsoft.com/office/powerpoint/2010/main" val="432744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test bench drives start signal first and then other signals, race occurs.</a:t>
            </a:r>
            <a:br>
              <a:rPr lang="en-US" sz="2000" dirty="0" smtClean="0"/>
            </a:br>
            <a:endParaRPr lang="en-IN" sz="2000" dirty="0"/>
          </a:p>
        </p:txBody>
      </p:sp>
      <p:pic>
        <p:nvPicPr>
          <p:cNvPr id="5" name="Content Placeholder 4" descr="C:\Users\admin\Downloads\New Doc 2021-12-14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57150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4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13A9F7-40FF-4675-9DE9-836A36ECC840}" type="slidenum">
              <a:rPr lang="en-US" b="0">
                <a:solidFill>
                  <a:srgbClr val="6B6B6B"/>
                </a:solidFill>
              </a:rPr>
              <a:pPr eaLnBrk="1" hangingPunct="1"/>
              <a:t>5</a:t>
            </a:fld>
            <a:endParaRPr lang="en-US" b="0">
              <a:solidFill>
                <a:srgbClr val="6B6B6B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System Verilog Procedural Statements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>
                <a:latin typeface="Courier New" pitchFamily="-110" charset="0"/>
              </a:rPr>
              <a:t>do…while </a:t>
            </a:r>
            <a:r>
              <a:rPr lang="en-US" sz="2100" smtClean="0"/>
              <a:t>loop</a:t>
            </a:r>
          </a:p>
          <a:p>
            <a:pPr lvl="1" eaLnBrk="1" hangingPunct="1"/>
            <a:r>
              <a:rPr lang="en-US" sz="1900" smtClean="0"/>
              <a:t>A </a:t>
            </a:r>
            <a:r>
              <a:rPr lang="en-US" sz="1900" smtClean="0">
                <a:latin typeface="Courier New" pitchFamily="-110" charset="0"/>
              </a:rPr>
              <a:t>while </a:t>
            </a:r>
            <a:r>
              <a:rPr lang="en-US" sz="1900" smtClean="0"/>
              <a:t>loop in Verilog might not execute at all</a:t>
            </a:r>
          </a:p>
          <a:p>
            <a:pPr lvl="2" eaLnBrk="1" hangingPunct="1"/>
            <a:r>
              <a:rPr lang="en-US" sz="1700" smtClean="0"/>
              <a:t>If the test of control values is false the first time the loop is encountered in the execution flow</a:t>
            </a:r>
          </a:p>
          <a:p>
            <a:pPr lvl="1" eaLnBrk="1" hangingPunct="1"/>
            <a:r>
              <a:rPr lang="en-US" sz="1900" smtClean="0"/>
              <a:t>SystemVerilog adds a </a:t>
            </a:r>
            <a:r>
              <a:rPr lang="en-US" sz="1900" smtClean="0">
                <a:latin typeface="Courier New" pitchFamily="-110" charset="0"/>
              </a:rPr>
              <a:t>do..while</a:t>
            </a:r>
            <a:r>
              <a:rPr lang="en-US" sz="1900" smtClean="0"/>
              <a:t> loop (similar to C)</a:t>
            </a:r>
          </a:p>
          <a:p>
            <a:pPr lvl="2" eaLnBrk="1" hangingPunct="1"/>
            <a:r>
              <a:rPr lang="en-US" sz="1700" smtClean="0"/>
              <a:t>A do while loop executes atleast once</a:t>
            </a:r>
          </a:p>
          <a:p>
            <a:pPr lvl="2" eaLnBrk="1" hangingPunct="1"/>
            <a:r>
              <a:rPr lang="en-US" sz="1700" smtClean="0"/>
              <a:t>Control of the loop is tested at the end of each pass of the loop</a:t>
            </a:r>
          </a:p>
          <a:p>
            <a:pPr lvl="3" eaLnBrk="1" hangingPunct="1"/>
            <a:r>
              <a:rPr lang="en-US" sz="1500" smtClean="0"/>
              <a:t>All logic for setting the outputs of the loop can be placed inside the loop</a:t>
            </a:r>
          </a:p>
          <a:p>
            <a:pPr lvl="3" eaLnBrk="1" hangingPunct="1"/>
            <a:r>
              <a:rPr lang="en-US" sz="1500" smtClean="0"/>
              <a:t>Makes code more concise and intuitive</a:t>
            </a:r>
          </a:p>
          <a:p>
            <a:pPr lvl="2" eaLnBrk="1" hangingPunct="1">
              <a:buFont typeface="Arial" charset="0"/>
              <a:buNone/>
            </a:pPr>
            <a:endParaRPr lang="en-US" sz="1700" smtClean="0"/>
          </a:p>
          <a:p>
            <a:pPr lvl="2" eaLnBrk="1" hangingPunct="1"/>
            <a:endParaRPr lang="en-US" sz="1700" smtClean="0"/>
          </a:p>
          <a:p>
            <a:pPr lvl="2" eaLnBrk="1" hangingPunct="1"/>
            <a:endParaRPr lang="en-US" sz="1700" smtClean="0"/>
          </a:p>
          <a:p>
            <a:pPr lvl="2" eaLnBrk="1" hangingPunct="1"/>
            <a:endParaRPr lang="en-US" sz="1700" smtClean="0"/>
          </a:p>
          <a:p>
            <a:pPr lvl="2" eaLnBrk="1" hangingPunct="1">
              <a:buFont typeface="Arial" charset="0"/>
              <a:buNone/>
            </a:pPr>
            <a:endParaRPr lang="en-US" sz="170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362200" y="4876800"/>
            <a:ext cx="4876800" cy="5810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>
                <a:latin typeface="Courier" pitchFamily="-110" charset="0"/>
              </a:rPr>
              <a:t>do &lt;statement or statement block&gt;</a:t>
            </a:r>
          </a:p>
          <a:p>
            <a:pPr algn="l"/>
            <a:r>
              <a:rPr lang="en-US" sz="1600" b="0">
                <a:latin typeface="Courier" pitchFamily="-110" charset="0"/>
              </a:rPr>
              <a:t>while (&lt;condition&gt;);</a:t>
            </a:r>
          </a:p>
        </p:txBody>
      </p:sp>
    </p:spTree>
    <p:extLst>
      <p:ext uri="{BB962C8B-B14F-4D97-AF65-F5344CB8AC3E}">
        <p14:creationId xmlns:p14="http://schemas.microsoft.com/office/powerpoint/2010/main" val="374345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3BF91FD-A4C4-4636-BBC9-4F771B62DF2C}" type="slidenum">
              <a:rPr lang="en-US" sz="1400" b="0">
                <a:solidFill>
                  <a:srgbClr val="6B6B6B"/>
                </a:solidFill>
              </a:rPr>
              <a:pPr eaLnBrk="1" hangingPunct="1"/>
              <a:t>50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dirty="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dirty="0" smtClean="0"/>
          </a:p>
          <a:p>
            <a:pPr eaLnBrk="1" hangingPunct="1"/>
            <a:endParaRPr lang="en-US" sz="2100" dirty="0" smtClean="0"/>
          </a:p>
          <a:p>
            <a:pPr eaLnBrk="1" hangingPunct="1"/>
            <a:endParaRPr lang="en-US" sz="2100" dirty="0" smtClean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1900" dirty="0">
                <a:solidFill>
                  <a:srgbClr val="2766A0"/>
                </a:solidFill>
                <a:latin typeface="Helvetica Neue Light" pitchFamily="-110" charset="0"/>
              </a:rPr>
              <a:t>The timing between the </a:t>
            </a:r>
            <a:r>
              <a:rPr lang="en-US" sz="1900" dirty="0" err="1">
                <a:solidFill>
                  <a:srgbClr val="2766A0"/>
                </a:solidFill>
                <a:latin typeface="Helvetica Neue Light" pitchFamily="-110" charset="0"/>
              </a:rPr>
              <a:t>testbench</a:t>
            </a:r>
            <a:r>
              <a:rPr lang="en-US" sz="1900" dirty="0">
                <a:solidFill>
                  <a:srgbClr val="2766A0"/>
                </a:solidFill>
                <a:latin typeface="Helvetica Neue Light" pitchFamily="-110" charset="0"/>
              </a:rPr>
              <a:t> and the design should be maintained</a:t>
            </a:r>
            <a:endParaRPr lang="en-US" sz="23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Ensure driving and receiving synchronous signals at the proper time in relation to the clock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Driving a signal too late or sampling it too early can cause the </a:t>
            </a:r>
            <a:r>
              <a:rPr lang="en-US" sz="1600" b="0" dirty="0" err="1">
                <a:latin typeface="Helvetica Neue Light" pitchFamily="-110" charset="0"/>
              </a:rPr>
              <a:t>testbench</a:t>
            </a:r>
            <a:r>
              <a:rPr lang="en-US" sz="1600" b="0" dirty="0">
                <a:latin typeface="Helvetica Neue Light" pitchFamily="-110" charset="0"/>
              </a:rPr>
              <a:t> to be off a cycle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To ensure proper sampling and signaling the </a:t>
            </a:r>
            <a:r>
              <a:rPr lang="en-US" sz="1600" b="0" dirty="0" err="1">
                <a:latin typeface="Helvetica Neue Light" pitchFamily="-110" charset="0"/>
              </a:rPr>
              <a:t>testbench</a:t>
            </a:r>
            <a:r>
              <a:rPr lang="en-US" sz="1600" b="0" dirty="0">
                <a:latin typeface="Helvetica Neue Light" pitchFamily="-110" charset="0"/>
              </a:rPr>
              <a:t> should be separate from the design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The inputs should be driven just before the clock edge and outputs should be sampled just after the clock edge</a:t>
            </a:r>
            <a:endParaRPr lang="en-US" sz="1900" b="0" dirty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20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6E40229-4AF8-4087-BCBC-572665E0DA9F}" type="slidenum">
              <a:rPr lang="en-US" sz="1400" b="0">
                <a:solidFill>
                  <a:srgbClr val="6B6B6B"/>
                </a:solidFill>
              </a:rPr>
              <a:pPr eaLnBrk="1" hangingPunct="1"/>
              <a:t>51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Timing: Clocking Blocks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>
                <a:solidFill>
                  <a:srgbClr val="2766A0"/>
                </a:solidFill>
                <a:latin typeface="Helvetica Neue Light" pitchFamily="-110" charset="0"/>
              </a:rPr>
              <a:t>Controlling timing of synchronous signals by using Clocking Blocks</a:t>
            </a:r>
            <a:endParaRPr lang="en-US" sz="23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 dirty="0">
                <a:latin typeface="Helvetica Neue Light" pitchFamily="-110" charset="0"/>
              </a:rPr>
              <a:t>An interface may contain a clocking block to specify the timing of synchronous signals relative to the clock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Any signal in the clocking block is driven or sampled synchronously, ensuring that the </a:t>
            </a:r>
            <a:r>
              <a:rPr lang="en-US" sz="1600" b="0" dirty="0" err="1">
                <a:solidFill>
                  <a:srgbClr val="25583B"/>
                </a:solidFill>
                <a:latin typeface="Helvetica Neue Light" pitchFamily="-110" charset="0"/>
              </a:rPr>
              <a:t>testbench</a:t>
            </a: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 interacts with the signals at the right time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Clocking block ensures that the </a:t>
            </a:r>
            <a:r>
              <a:rPr lang="en-US" sz="1600" b="0" dirty="0" err="1">
                <a:solidFill>
                  <a:srgbClr val="25583B"/>
                </a:solidFill>
                <a:latin typeface="Helvetica Neue Light" pitchFamily="-110" charset="0"/>
              </a:rPr>
              <a:t>testbench</a:t>
            </a: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 interacts with the signals at the right time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Clocking blocks are mainly used by </a:t>
            </a:r>
            <a:r>
              <a:rPr lang="en-US" sz="1600" b="0" dirty="0" err="1">
                <a:solidFill>
                  <a:srgbClr val="25583B"/>
                </a:solidFill>
                <a:latin typeface="Helvetica Neue Light" pitchFamily="-110" charset="0"/>
              </a:rPr>
              <a:t>testbenches</a:t>
            </a:r>
            <a:endParaRPr lang="en-US" sz="1600" b="0" dirty="0">
              <a:solidFill>
                <a:srgbClr val="25583B"/>
              </a:solidFill>
              <a:latin typeface="Helvetica Neue Light" pitchFamily="-110" charset="0"/>
            </a:endParaRP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An interface can contain multiple clocking blocks</a:t>
            </a:r>
            <a:r>
              <a:rPr lang="en-US" sz="1600" b="0" dirty="0" smtClean="0">
                <a:solidFill>
                  <a:srgbClr val="25583B"/>
                </a:solidFill>
                <a:latin typeface="Helvetica Neue Light" pitchFamily="-110" charset="0"/>
              </a:rPr>
              <a:t>.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dirty="0" smtClean="0">
                <a:solidFill>
                  <a:srgbClr val="25583B"/>
                </a:solidFill>
                <a:latin typeface="Helvetica Neue Light" pitchFamily="-110" charset="0"/>
              </a:rPr>
              <a:t>Synthesis tools do not support clocking blocks.</a:t>
            </a:r>
            <a:endParaRPr lang="en-US" sz="1700" b="0" dirty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82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AF33ED3-4713-472B-B7F7-07B80FDA5519}" type="slidenum">
              <a:rPr lang="en-US" sz="1400" b="0">
                <a:solidFill>
                  <a:srgbClr val="6B6B6B"/>
                </a:solidFill>
              </a:rPr>
              <a:pPr eaLnBrk="1" hangingPunct="1"/>
              <a:t>52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15225" cy="1828800"/>
          </a:xfrm>
          <a:noFill/>
        </p:spPr>
        <p:txBody>
          <a:bodyPr lIns="91599" tIns="45048" rIns="91599" bIns="45048"/>
          <a:lstStyle/>
          <a:p>
            <a:pPr lvl="1" eaLnBrk="1" hangingPunct="1"/>
            <a:r>
              <a:rPr lang="en-US" sz="1900" smtClean="0"/>
              <a:t>When you are using interfaces with a clocking block:</a:t>
            </a:r>
          </a:p>
          <a:p>
            <a:pPr lvl="2" eaLnBrk="1" hangingPunct="1"/>
            <a:r>
              <a:rPr lang="en-US" sz="1700" smtClean="0"/>
              <a:t>There is a 1-cycle delay from DUT output to testbench input</a:t>
            </a:r>
          </a:p>
          <a:p>
            <a:pPr lvl="3" eaLnBrk="1" hangingPunct="1"/>
            <a:r>
              <a:rPr lang="en-US" sz="1500" smtClean="0"/>
              <a:t>“Virtual synchronizer” added to TB input</a:t>
            </a:r>
          </a:p>
          <a:p>
            <a:pPr lvl="2" eaLnBrk="1" hangingPunct="1"/>
            <a:r>
              <a:rPr lang="en-US" sz="1700" smtClean="0"/>
              <a:t>No delay from testbench output  to DUT input</a:t>
            </a:r>
          </a:p>
          <a:p>
            <a:pPr lvl="2" eaLnBrk="1" hangingPunct="1">
              <a:buFont typeface="Arial" charset="0"/>
              <a:buNone/>
            </a:pPr>
            <a:r>
              <a:rPr lang="en-US" sz="1700" b="1" smtClean="0">
                <a:latin typeface="Courier New" pitchFamily="-110" charset="0"/>
              </a:rPr>
              <a:t>default input #1step output #0;</a:t>
            </a:r>
            <a:endParaRPr lang="en-US" sz="1700" smtClean="0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600450" y="3417888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257425" y="3673475"/>
            <a:ext cx="2705100" cy="409575"/>
            <a:chOff x="881" y="3039"/>
            <a:chExt cx="622" cy="148"/>
          </a:xfrm>
        </p:grpSpPr>
        <p:grpSp>
          <p:nvGrpSpPr>
            <p:cNvPr id="56381" name="Group 6"/>
            <p:cNvGrpSpPr>
              <a:grpSpLocks/>
            </p:cNvGrpSpPr>
            <p:nvPr/>
          </p:nvGrpSpPr>
          <p:grpSpPr bwMode="auto">
            <a:xfrm>
              <a:off x="881" y="3042"/>
              <a:ext cx="310" cy="145"/>
              <a:chOff x="881" y="3042"/>
              <a:chExt cx="310" cy="145"/>
            </a:xfrm>
          </p:grpSpPr>
          <p:sp>
            <p:nvSpPr>
              <p:cNvPr id="56385" name="Line 7"/>
              <p:cNvSpPr>
                <a:spLocks noChangeShapeType="1"/>
              </p:cNvSpPr>
              <p:nvPr/>
            </p:nvSpPr>
            <p:spPr bwMode="auto">
              <a:xfrm>
                <a:off x="881" y="3187"/>
                <a:ext cx="3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56386" name="Line 8"/>
              <p:cNvSpPr>
                <a:spLocks noChangeShapeType="1"/>
              </p:cNvSpPr>
              <p:nvPr/>
            </p:nvSpPr>
            <p:spPr bwMode="auto">
              <a:xfrm flipV="1">
                <a:off x="1191" y="3042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56382" name="Group 9"/>
            <p:cNvGrpSpPr>
              <a:grpSpLocks/>
            </p:cNvGrpSpPr>
            <p:nvPr/>
          </p:nvGrpSpPr>
          <p:grpSpPr bwMode="auto">
            <a:xfrm flipV="1">
              <a:off x="1193" y="3039"/>
              <a:ext cx="310" cy="145"/>
              <a:chOff x="881" y="3042"/>
              <a:chExt cx="310" cy="145"/>
            </a:xfrm>
          </p:grpSpPr>
          <p:sp>
            <p:nvSpPr>
              <p:cNvPr id="56383" name="Line 10"/>
              <p:cNvSpPr>
                <a:spLocks noChangeShapeType="1"/>
              </p:cNvSpPr>
              <p:nvPr/>
            </p:nvSpPr>
            <p:spPr bwMode="auto">
              <a:xfrm>
                <a:off x="881" y="3187"/>
                <a:ext cx="3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56384" name="Line 11"/>
              <p:cNvSpPr>
                <a:spLocks noChangeShapeType="1"/>
              </p:cNvSpPr>
              <p:nvPr/>
            </p:nvSpPr>
            <p:spPr bwMode="auto">
              <a:xfrm flipV="1">
                <a:off x="1191" y="3042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6326" name="Group 12"/>
          <p:cNvGrpSpPr>
            <a:grpSpLocks/>
          </p:cNvGrpSpPr>
          <p:nvPr/>
        </p:nvGrpSpPr>
        <p:grpSpPr bwMode="auto">
          <a:xfrm>
            <a:off x="4968875" y="3667125"/>
            <a:ext cx="2703513" cy="409575"/>
            <a:chOff x="881" y="3039"/>
            <a:chExt cx="622" cy="148"/>
          </a:xfrm>
        </p:grpSpPr>
        <p:grpSp>
          <p:nvGrpSpPr>
            <p:cNvPr id="56375" name="Group 13"/>
            <p:cNvGrpSpPr>
              <a:grpSpLocks/>
            </p:cNvGrpSpPr>
            <p:nvPr/>
          </p:nvGrpSpPr>
          <p:grpSpPr bwMode="auto">
            <a:xfrm>
              <a:off x="881" y="3042"/>
              <a:ext cx="310" cy="145"/>
              <a:chOff x="881" y="3042"/>
              <a:chExt cx="310" cy="145"/>
            </a:xfrm>
          </p:grpSpPr>
          <p:sp>
            <p:nvSpPr>
              <p:cNvPr id="56379" name="Line 14"/>
              <p:cNvSpPr>
                <a:spLocks noChangeShapeType="1"/>
              </p:cNvSpPr>
              <p:nvPr/>
            </p:nvSpPr>
            <p:spPr bwMode="auto">
              <a:xfrm>
                <a:off x="881" y="3187"/>
                <a:ext cx="3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56380" name="Line 15"/>
              <p:cNvSpPr>
                <a:spLocks noChangeShapeType="1"/>
              </p:cNvSpPr>
              <p:nvPr/>
            </p:nvSpPr>
            <p:spPr bwMode="auto">
              <a:xfrm flipV="1">
                <a:off x="1191" y="3042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  <p:grpSp>
          <p:nvGrpSpPr>
            <p:cNvPr id="56376" name="Group 16"/>
            <p:cNvGrpSpPr>
              <a:grpSpLocks/>
            </p:cNvGrpSpPr>
            <p:nvPr/>
          </p:nvGrpSpPr>
          <p:grpSpPr bwMode="auto">
            <a:xfrm flipV="1">
              <a:off x="1193" y="3039"/>
              <a:ext cx="310" cy="145"/>
              <a:chOff x="881" y="3042"/>
              <a:chExt cx="310" cy="145"/>
            </a:xfrm>
          </p:grpSpPr>
          <p:sp>
            <p:nvSpPr>
              <p:cNvPr id="56377" name="Line 17"/>
              <p:cNvSpPr>
                <a:spLocks noChangeShapeType="1"/>
              </p:cNvSpPr>
              <p:nvPr/>
            </p:nvSpPr>
            <p:spPr bwMode="auto">
              <a:xfrm>
                <a:off x="881" y="3187"/>
                <a:ext cx="3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56378" name="Line 18"/>
              <p:cNvSpPr>
                <a:spLocks noChangeShapeType="1"/>
              </p:cNvSpPr>
              <p:nvPr/>
            </p:nvSpPr>
            <p:spPr bwMode="auto">
              <a:xfrm flipV="1">
                <a:off x="1191" y="3042"/>
                <a:ext cx="0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</p:grpSp>
      </p:grpSp>
      <p:sp>
        <p:nvSpPr>
          <p:cNvPr id="56327" name="Line 19"/>
          <p:cNvSpPr>
            <a:spLocks noChangeShapeType="1"/>
          </p:cNvSpPr>
          <p:nvPr/>
        </p:nvSpPr>
        <p:spPr bwMode="auto">
          <a:xfrm>
            <a:off x="6321425" y="3405188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28" name="Line 20"/>
          <p:cNvSpPr>
            <a:spLocks noChangeShapeType="1"/>
          </p:cNvSpPr>
          <p:nvPr/>
        </p:nvSpPr>
        <p:spPr bwMode="auto">
          <a:xfrm>
            <a:off x="2571750" y="449262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29" name="Line 21"/>
          <p:cNvSpPr>
            <a:spLocks noChangeShapeType="1"/>
          </p:cNvSpPr>
          <p:nvPr/>
        </p:nvSpPr>
        <p:spPr bwMode="auto">
          <a:xfrm flipH="1">
            <a:off x="2428875" y="4494213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0" name="Line 22"/>
          <p:cNvSpPr>
            <a:spLocks noChangeShapeType="1"/>
          </p:cNvSpPr>
          <p:nvPr/>
        </p:nvSpPr>
        <p:spPr bwMode="auto">
          <a:xfrm>
            <a:off x="2851150" y="449262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1" name="Line 23"/>
          <p:cNvSpPr>
            <a:spLocks noChangeShapeType="1"/>
          </p:cNvSpPr>
          <p:nvPr/>
        </p:nvSpPr>
        <p:spPr bwMode="auto">
          <a:xfrm flipH="1">
            <a:off x="2713038" y="4494213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2" name="Line 24"/>
          <p:cNvSpPr>
            <a:spLocks noChangeShapeType="1"/>
          </p:cNvSpPr>
          <p:nvPr/>
        </p:nvSpPr>
        <p:spPr bwMode="auto">
          <a:xfrm>
            <a:off x="3140075" y="448627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3" name="Line 25"/>
          <p:cNvSpPr>
            <a:spLocks noChangeShapeType="1"/>
          </p:cNvSpPr>
          <p:nvPr/>
        </p:nvSpPr>
        <p:spPr bwMode="auto">
          <a:xfrm flipH="1">
            <a:off x="2995613" y="4487863"/>
            <a:ext cx="168275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4" name="Line 26"/>
          <p:cNvSpPr>
            <a:spLocks noChangeShapeType="1"/>
          </p:cNvSpPr>
          <p:nvPr/>
        </p:nvSpPr>
        <p:spPr bwMode="auto">
          <a:xfrm>
            <a:off x="2286000" y="449262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5" name="Line 27"/>
          <p:cNvSpPr>
            <a:spLocks noChangeShapeType="1"/>
          </p:cNvSpPr>
          <p:nvPr/>
        </p:nvSpPr>
        <p:spPr bwMode="auto">
          <a:xfrm flipV="1">
            <a:off x="3790950" y="447357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6" name="Line 28"/>
          <p:cNvSpPr>
            <a:spLocks noChangeShapeType="1"/>
          </p:cNvSpPr>
          <p:nvPr/>
        </p:nvSpPr>
        <p:spPr bwMode="auto">
          <a:xfrm flipV="1">
            <a:off x="4070350" y="447357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7" name="Line 29"/>
          <p:cNvSpPr>
            <a:spLocks noChangeShapeType="1"/>
          </p:cNvSpPr>
          <p:nvPr/>
        </p:nvSpPr>
        <p:spPr bwMode="auto">
          <a:xfrm flipH="1" flipV="1">
            <a:off x="3932238" y="4471988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8" name="Line 30"/>
          <p:cNvSpPr>
            <a:spLocks noChangeShapeType="1"/>
          </p:cNvSpPr>
          <p:nvPr/>
        </p:nvSpPr>
        <p:spPr bwMode="auto">
          <a:xfrm flipV="1">
            <a:off x="4359275" y="4479925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9" name="Line 31"/>
          <p:cNvSpPr>
            <a:spLocks noChangeShapeType="1"/>
          </p:cNvSpPr>
          <p:nvPr/>
        </p:nvSpPr>
        <p:spPr bwMode="auto">
          <a:xfrm flipH="1" flipV="1">
            <a:off x="4214813" y="4478338"/>
            <a:ext cx="168275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0" name="Line 32"/>
          <p:cNvSpPr>
            <a:spLocks noChangeShapeType="1"/>
          </p:cNvSpPr>
          <p:nvPr/>
        </p:nvSpPr>
        <p:spPr bwMode="auto">
          <a:xfrm flipV="1">
            <a:off x="4645025" y="4484688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1" name="Line 33"/>
          <p:cNvSpPr>
            <a:spLocks noChangeShapeType="1"/>
          </p:cNvSpPr>
          <p:nvPr/>
        </p:nvSpPr>
        <p:spPr bwMode="auto">
          <a:xfrm flipH="1" flipV="1">
            <a:off x="4502150" y="4483100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2" name="Line 34"/>
          <p:cNvSpPr>
            <a:spLocks noChangeShapeType="1"/>
          </p:cNvSpPr>
          <p:nvPr/>
        </p:nvSpPr>
        <p:spPr bwMode="auto">
          <a:xfrm>
            <a:off x="5075238" y="4483100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3" name="Line 35"/>
          <p:cNvSpPr>
            <a:spLocks noChangeShapeType="1"/>
          </p:cNvSpPr>
          <p:nvPr/>
        </p:nvSpPr>
        <p:spPr bwMode="auto">
          <a:xfrm flipH="1">
            <a:off x="4932363" y="4484688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4" name="Line 36"/>
          <p:cNvSpPr>
            <a:spLocks noChangeShapeType="1"/>
          </p:cNvSpPr>
          <p:nvPr/>
        </p:nvSpPr>
        <p:spPr bwMode="auto">
          <a:xfrm>
            <a:off x="5354638" y="4483100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5" name="Line 37"/>
          <p:cNvSpPr>
            <a:spLocks noChangeShapeType="1"/>
          </p:cNvSpPr>
          <p:nvPr/>
        </p:nvSpPr>
        <p:spPr bwMode="auto">
          <a:xfrm flipH="1">
            <a:off x="5216525" y="4484688"/>
            <a:ext cx="166688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6" name="Line 38"/>
          <p:cNvSpPr>
            <a:spLocks noChangeShapeType="1"/>
          </p:cNvSpPr>
          <p:nvPr/>
        </p:nvSpPr>
        <p:spPr bwMode="auto">
          <a:xfrm>
            <a:off x="5643563" y="4476750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7" name="Line 39"/>
          <p:cNvSpPr>
            <a:spLocks noChangeShapeType="1"/>
          </p:cNvSpPr>
          <p:nvPr/>
        </p:nvSpPr>
        <p:spPr bwMode="auto">
          <a:xfrm flipH="1">
            <a:off x="5499100" y="4478338"/>
            <a:ext cx="168275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8" name="Line 40"/>
          <p:cNvSpPr>
            <a:spLocks noChangeShapeType="1"/>
          </p:cNvSpPr>
          <p:nvPr/>
        </p:nvSpPr>
        <p:spPr bwMode="auto">
          <a:xfrm>
            <a:off x="5929313" y="4471988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49" name="Line 41"/>
          <p:cNvSpPr>
            <a:spLocks noChangeShapeType="1"/>
          </p:cNvSpPr>
          <p:nvPr/>
        </p:nvSpPr>
        <p:spPr bwMode="auto">
          <a:xfrm flipH="1">
            <a:off x="5786438" y="4473575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0" name="Line 42"/>
          <p:cNvSpPr>
            <a:spLocks noChangeShapeType="1"/>
          </p:cNvSpPr>
          <p:nvPr/>
        </p:nvSpPr>
        <p:spPr bwMode="auto">
          <a:xfrm>
            <a:off x="4789488" y="4483100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1" name="Line 43"/>
          <p:cNvSpPr>
            <a:spLocks noChangeShapeType="1"/>
          </p:cNvSpPr>
          <p:nvPr/>
        </p:nvSpPr>
        <p:spPr bwMode="auto">
          <a:xfrm flipH="1">
            <a:off x="2971800" y="4471988"/>
            <a:ext cx="4524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2" name="Line 44"/>
          <p:cNvSpPr>
            <a:spLocks noChangeShapeType="1"/>
          </p:cNvSpPr>
          <p:nvPr/>
        </p:nvSpPr>
        <p:spPr bwMode="auto">
          <a:xfrm>
            <a:off x="3657600" y="4471988"/>
            <a:ext cx="5334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3" name="Line 45"/>
          <p:cNvSpPr>
            <a:spLocks noChangeShapeType="1"/>
          </p:cNvSpPr>
          <p:nvPr/>
        </p:nvSpPr>
        <p:spPr bwMode="auto">
          <a:xfrm>
            <a:off x="2971800" y="5257800"/>
            <a:ext cx="1219200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pSp>
        <p:nvGrpSpPr>
          <p:cNvPr id="56354" name="Group 46"/>
          <p:cNvGrpSpPr>
            <a:grpSpLocks/>
          </p:cNvGrpSpPr>
          <p:nvPr/>
        </p:nvGrpSpPr>
        <p:grpSpPr bwMode="auto">
          <a:xfrm flipV="1">
            <a:off x="6542088" y="4459288"/>
            <a:ext cx="1306512" cy="114300"/>
            <a:chOff x="876" y="3433"/>
            <a:chExt cx="493" cy="72"/>
          </a:xfrm>
        </p:grpSpPr>
        <p:sp>
          <p:nvSpPr>
            <p:cNvPr id="56366" name="Line 47"/>
            <p:cNvSpPr>
              <a:spLocks noChangeShapeType="1"/>
            </p:cNvSpPr>
            <p:nvPr/>
          </p:nvSpPr>
          <p:spPr bwMode="auto">
            <a:xfrm>
              <a:off x="984" y="3440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67" name="Line 48"/>
            <p:cNvSpPr>
              <a:spLocks noChangeShapeType="1"/>
            </p:cNvSpPr>
            <p:nvPr/>
          </p:nvSpPr>
          <p:spPr bwMode="auto">
            <a:xfrm flipH="1">
              <a:off x="930" y="3441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68" name="Line 49"/>
            <p:cNvSpPr>
              <a:spLocks noChangeShapeType="1"/>
            </p:cNvSpPr>
            <p:nvPr/>
          </p:nvSpPr>
          <p:spPr bwMode="auto">
            <a:xfrm>
              <a:off x="1089" y="3440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69" name="Line 50"/>
            <p:cNvSpPr>
              <a:spLocks noChangeShapeType="1"/>
            </p:cNvSpPr>
            <p:nvPr/>
          </p:nvSpPr>
          <p:spPr bwMode="auto">
            <a:xfrm flipH="1">
              <a:off x="1037" y="3441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70" name="Line 51"/>
            <p:cNvSpPr>
              <a:spLocks noChangeShapeType="1"/>
            </p:cNvSpPr>
            <p:nvPr/>
          </p:nvSpPr>
          <p:spPr bwMode="auto">
            <a:xfrm>
              <a:off x="1198" y="3436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71" name="Line 52"/>
            <p:cNvSpPr>
              <a:spLocks noChangeShapeType="1"/>
            </p:cNvSpPr>
            <p:nvPr/>
          </p:nvSpPr>
          <p:spPr bwMode="auto">
            <a:xfrm flipH="1">
              <a:off x="1144" y="3437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72" name="Line 53"/>
            <p:cNvSpPr>
              <a:spLocks noChangeShapeType="1"/>
            </p:cNvSpPr>
            <p:nvPr/>
          </p:nvSpPr>
          <p:spPr bwMode="auto">
            <a:xfrm>
              <a:off x="1306" y="3433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73" name="Line 54"/>
            <p:cNvSpPr>
              <a:spLocks noChangeShapeType="1"/>
            </p:cNvSpPr>
            <p:nvPr/>
          </p:nvSpPr>
          <p:spPr bwMode="auto">
            <a:xfrm flipH="1">
              <a:off x="1252" y="3434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56374" name="Line 55"/>
            <p:cNvSpPr>
              <a:spLocks noChangeShapeType="1"/>
            </p:cNvSpPr>
            <p:nvPr/>
          </p:nvSpPr>
          <p:spPr bwMode="auto">
            <a:xfrm>
              <a:off x="876" y="3440"/>
              <a:ext cx="63" cy="6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56355" name="Text Box 56"/>
          <p:cNvSpPr txBox="1">
            <a:spLocks noChangeArrowheads="1"/>
          </p:cNvSpPr>
          <p:nvPr/>
        </p:nvSpPr>
        <p:spPr bwMode="auto">
          <a:xfrm>
            <a:off x="1143000" y="37798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600">
                <a:latin typeface="Times New Roman" pitchFamily="-110" charset="0"/>
              </a:rPr>
              <a:t>clock</a:t>
            </a:r>
            <a:endParaRPr lang="en-US" sz="1600" b="0">
              <a:latin typeface="Times New Roman" pitchFamily="-110" charset="0"/>
            </a:endParaRPr>
          </a:p>
        </p:txBody>
      </p:sp>
      <p:sp>
        <p:nvSpPr>
          <p:cNvPr id="56356" name="AutoShape 57"/>
          <p:cNvSpPr>
            <a:spLocks noChangeArrowheads="1"/>
          </p:cNvSpPr>
          <p:nvPr/>
        </p:nvSpPr>
        <p:spPr bwMode="auto">
          <a:xfrm>
            <a:off x="1841500" y="5580063"/>
            <a:ext cx="1522413" cy="577850"/>
          </a:xfrm>
          <a:prstGeom prst="wedgeRoundRectCallout">
            <a:avLst>
              <a:gd name="adj1" fmla="val 33889"/>
              <a:gd name="adj2" fmla="val -86343"/>
              <a:gd name="adj3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/>
              <a:t>Sample inputs</a:t>
            </a:r>
          </a:p>
          <a:p>
            <a:pPr eaLnBrk="0" hangingPunct="0"/>
            <a:r>
              <a:rPr lang="en-US" sz="1400"/>
              <a:t>before clock</a:t>
            </a:r>
          </a:p>
        </p:txBody>
      </p:sp>
      <p:sp>
        <p:nvSpPr>
          <p:cNvPr id="56357" name="AutoShape 58"/>
          <p:cNvSpPr>
            <a:spLocks noChangeArrowheads="1"/>
          </p:cNvSpPr>
          <p:nvPr/>
        </p:nvSpPr>
        <p:spPr bwMode="auto">
          <a:xfrm>
            <a:off x="3986213" y="5605463"/>
            <a:ext cx="1447800" cy="577850"/>
          </a:xfrm>
          <a:prstGeom prst="wedgeRoundRectCallout">
            <a:avLst>
              <a:gd name="adj1" fmla="val -31556"/>
              <a:gd name="adj2" fmla="val -93625"/>
              <a:gd name="adj3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/>
              <a:t>Drive outputs</a:t>
            </a:r>
          </a:p>
          <a:p>
            <a:pPr eaLnBrk="0" hangingPunct="0"/>
            <a:r>
              <a:rPr lang="en-US" sz="1400"/>
              <a:t>at clock</a:t>
            </a:r>
          </a:p>
        </p:txBody>
      </p:sp>
      <p:sp>
        <p:nvSpPr>
          <p:cNvPr id="56358" name="Line 59"/>
          <p:cNvSpPr>
            <a:spLocks noChangeShapeType="1"/>
          </p:cNvSpPr>
          <p:nvPr/>
        </p:nvSpPr>
        <p:spPr bwMode="auto">
          <a:xfrm flipH="1">
            <a:off x="5695950" y="4548188"/>
            <a:ext cx="40005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9" name="Line 60"/>
          <p:cNvSpPr>
            <a:spLocks noChangeShapeType="1"/>
          </p:cNvSpPr>
          <p:nvPr/>
        </p:nvSpPr>
        <p:spPr bwMode="auto">
          <a:xfrm>
            <a:off x="6553200" y="4548188"/>
            <a:ext cx="398463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0" name="Line 61"/>
          <p:cNvSpPr>
            <a:spLocks noChangeShapeType="1"/>
          </p:cNvSpPr>
          <p:nvPr/>
        </p:nvSpPr>
        <p:spPr bwMode="auto">
          <a:xfrm>
            <a:off x="5691188" y="5226050"/>
            <a:ext cx="1265237" cy="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61" name="Text Box 62"/>
          <p:cNvSpPr txBox="1">
            <a:spLocks noChangeArrowheads="1"/>
          </p:cNvSpPr>
          <p:nvPr/>
        </p:nvSpPr>
        <p:spPr bwMode="auto">
          <a:xfrm>
            <a:off x="1027113" y="4413250"/>
            <a:ext cx="862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r>
              <a:rPr kumimoji="1" lang="en-US" sz="1600">
                <a:solidFill>
                  <a:srgbClr val="FF9900"/>
                </a:solidFill>
              </a:rPr>
              <a:t>Design</a:t>
            </a:r>
          </a:p>
        </p:txBody>
      </p:sp>
      <p:sp>
        <p:nvSpPr>
          <p:cNvPr id="56362" name="Text Box 63"/>
          <p:cNvSpPr txBox="1">
            <a:spLocks noChangeArrowheads="1"/>
          </p:cNvSpPr>
          <p:nvPr/>
        </p:nvSpPr>
        <p:spPr bwMode="auto">
          <a:xfrm>
            <a:off x="831850" y="5019675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r>
              <a:rPr kumimoji="1" lang="en-US" sz="1600">
                <a:solidFill>
                  <a:srgbClr val="0066FF"/>
                </a:solidFill>
              </a:rPr>
              <a:t>Testbench</a:t>
            </a:r>
          </a:p>
        </p:txBody>
      </p:sp>
      <p:sp>
        <p:nvSpPr>
          <p:cNvPr id="56363" name="Line 64"/>
          <p:cNvSpPr>
            <a:spLocks noChangeShapeType="1"/>
          </p:cNvSpPr>
          <p:nvPr/>
        </p:nvSpPr>
        <p:spPr bwMode="auto">
          <a:xfrm flipH="1">
            <a:off x="3276600" y="4473575"/>
            <a:ext cx="168275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4" name="Line 65"/>
          <p:cNvSpPr>
            <a:spLocks noChangeShapeType="1"/>
          </p:cNvSpPr>
          <p:nvPr/>
        </p:nvSpPr>
        <p:spPr bwMode="auto">
          <a:xfrm flipH="1" flipV="1">
            <a:off x="3646488" y="4471988"/>
            <a:ext cx="166687" cy="10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5" name="Rectangle 6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Verilog Testbench in Simulation</a:t>
            </a:r>
          </a:p>
        </p:txBody>
      </p:sp>
    </p:spTree>
    <p:extLst>
      <p:ext uri="{BB962C8B-B14F-4D97-AF65-F5344CB8AC3E}">
        <p14:creationId xmlns:p14="http://schemas.microsoft.com/office/powerpoint/2010/main" val="1683484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326069B-0D74-43DF-B292-DC11D72A03B0}" type="slidenum">
              <a:rPr lang="en-US" sz="1400" b="0">
                <a:solidFill>
                  <a:srgbClr val="6B6B6B"/>
                </a:solidFill>
              </a:rPr>
              <a:pPr eaLnBrk="1" hangingPunct="1"/>
              <a:t>53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Timing: Clocking Blocks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>
                <a:solidFill>
                  <a:srgbClr val="2766A0"/>
                </a:solidFill>
                <a:latin typeface="Helvetica Neue Light" pitchFamily="-110" charset="0"/>
              </a:rPr>
              <a:t>Clocking Block</a:t>
            </a: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Can be declared as </a:t>
            </a:r>
            <a:r>
              <a:rPr lang="en-US" b="0">
                <a:latin typeface="Courier New" pitchFamily="-110" charset="0"/>
              </a:rPr>
              <a:t>@(posedge clk)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An interface can use a clocking block to control timing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b="0">
                <a:solidFill>
                  <a:srgbClr val="25583B"/>
                </a:solidFill>
                <a:latin typeface="Helvetica Neue Light" pitchFamily="-110" charset="0"/>
              </a:rPr>
              <a:t>Directions are relative to program block</a:t>
            </a:r>
            <a:endParaRPr lang="en-US" sz="1700" b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60422" name="Group 5"/>
          <p:cNvGrpSpPr>
            <a:grpSpLocks/>
          </p:cNvGrpSpPr>
          <p:nvPr/>
        </p:nvGrpSpPr>
        <p:grpSpPr bwMode="auto">
          <a:xfrm>
            <a:off x="6477000" y="1066800"/>
            <a:ext cx="2514600" cy="1676400"/>
            <a:chOff x="3600" y="1632"/>
            <a:chExt cx="1584" cy="1056"/>
          </a:xfrm>
        </p:grpSpPr>
        <p:sp>
          <p:nvSpPr>
            <p:cNvPr id="60436" name="Rectangle 6"/>
            <p:cNvSpPr>
              <a:spLocks noChangeArrowheads="1"/>
            </p:cNvSpPr>
            <p:nvPr/>
          </p:nvSpPr>
          <p:spPr bwMode="auto">
            <a:xfrm flipH="1">
              <a:off x="4272" y="1632"/>
              <a:ext cx="912" cy="1056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0" hangingPunct="0"/>
              <a:r>
                <a:rPr lang="en-IN" b="0" noProof="1"/>
                <a:t>reset</a:t>
              </a:r>
            </a:p>
            <a:p>
              <a:pPr algn="l" eaLnBrk="0" hangingPunct="0"/>
              <a:r>
                <a:rPr lang="en-IN" b="0" noProof="1"/>
                <a:t>request[1:0]</a:t>
              </a:r>
            </a:p>
            <a:p>
              <a:pPr algn="l" eaLnBrk="0" hangingPunct="0"/>
              <a:r>
                <a:rPr lang="en-IN" b="0" noProof="1"/>
                <a:t>grant[1:0]</a:t>
              </a:r>
            </a:p>
            <a:p>
              <a:pPr algn="l" eaLnBrk="0" hangingPunct="0"/>
              <a:r>
                <a:rPr lang="en-IN" b="0" noProof="1"/>
                <a:t>clock</a:t>
              </a:r>
            </a:p>
            <a:p>
              <a:pPr algn="l" eaLnBrk="0" hangingPunct="0"/>
              <a:r>
                <a:rPr lang="en-IN" sz="2800" noProof="1"/>
                <a:t>arb.sv</a:t>
              </a:r>
            </a:p>
          </p:txBody>
        </p:sp>
        <p:sp>
          <p:nvSpPr>
            <p:cNvPr id="60437" name="Line 7"/>
            <p:cNvSpPr>
              <a:spLocks noChangeShapeType="1"/>
            </p:cNvSpPr>
            <p:nvPr/>
          </p:nvSpPr>
          <p:spPr bwMode="auto">
            <a:xfrm>
              <a:off x="3600" y="230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8" name="Line 8"/>
            <p:cNvSpPr>
              <a:spLocks noChangeShapeType="1"/>
            </p:cNvSpPr>
            <p:nvPr/>
          </p:nvSpPr>
          <p:spPr bwMode="auto">
            <a:xfrm>
              <a:off x="3600" y="172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9" name="Line 9"/>
            <p:cNvSpPr>
              <a:spLocks noChangeShapeType="1"/>
            </p:cNvSpPr>
            <p:nvPr/>
          </p:nvSpPr>
          <p:spPr bwMode="auto">
            <a:xfrm flipH="1">
              <a:off x="3600" y="211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40" name="Line 10"/>
            <p:cNvSpPr>
              <a:spLocks noChangeShapeType="1"/>
            </p:cNvSpPr>
            <p:nvPr/>
          </p:nvSpPr>
          <p:spPr bwMode="auto">
            <a:xfrm>
              <a:off x="3600" y="19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0423" name="Rectangle 11"/>
          <p:cNvSpPr>
            <a:spLocks noChangeArrowheads="1"/>
          </p:cNvSpPr>
          <p:nvPr/>
        </p:nvSpPr>
        <p:spPr bwMode="auto">
          <a:xfrm>
            <a:off x="990600" y="2571750"/>
            <a:ext cx="5562600" cy="223837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interface</a:t>
            </a:r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arb_if (input bit clk);</a:t>
            </a:r>
            <a:endParaRPr lang="en-US" sz="1400" b="0" noProof="1">
              <a:latin typeface="Courier New" pitchFamily="-110" charset="0"/>
            </a:endParaRPr>
          </a:p>
          <a:p>
            <a:pPr algn="l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[1:0] grant, request</a:t>
            </a:r>
            <a:r>
              <a:rPr lang="en-US" sz="1400" b="0">
                <a:latin typeface="Courier New" pitchFamily="-110" charset="0"/>
              </a:rPr>
              <a:t>;</a:t>
            </a:r>
            <a:r>
              <a:rPr lang="en-US" sz="1400" b="0" noProof="1">
                <a:latin typeface="Courier New" pitchFamily="-110" charset="0"/>
              </a:rPr>
              <a:t> 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logic</a:t>
            </a:r>
            <a:r>
              <a:rPr lang="en-US" sz="1400" noProof="1">
                <a:latin typeface="Courier New" pitchFamily="-110" charset="0"/>
              </a:rPr>
              <a:t> </a:t>
            </a:r>
            <a:r>
              <a:rPr lang="en-US" sz="1400" b="0" noProof="1">
                <a:latin typeface="Courier New" pitchFamily="-110" charset="0"/>
              </a:rPr>
              <a:t>reset</a:t>
            </a:r>
            <a:r>
              <a:rPr lang="en-US" sz="1400" b="0">
                <a:latin typeface="Courier New" pitchFamily="-110" charset="0"/>
              </a:rPr>
              <a:t>;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clocking</a:t>
            </a:r>
            <a:r>
              <a:rPr lang="en-US" sz="1400" b="0">
                <a:latin typeface="Courier New" pitchFamily="-110" charset="0"/>
              </a:rPr>
              <a:t> cb @(posedge clk);</a:t>
            </a:r>
          </a:p>
          <a:p>
            <a:pPr algn="l" eaLnBrk="0" hangingPunct="0"/>
            <a:r>
              <a:rPr lang="en-US" sz="1400" b="0">
                <a:latin typeface="Courier New" pitchFamily="-110" charset="0"/>
              </a:rPr>
              <a:t>output request</a:t>
            </a:r>
          </a:p>
          <a:p>
            <a:pPr algn="l" eaLnBrk="0" hangingPunct="0"/>
            <a:r>
              <a:rPr lang="en-US" sz="1400" b="0">
                <a:latin typeface="Courier New" pitchFamily="-110" charset="0"/>
              </a:rPr>
              <a:t>input grant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endclocking</a:t>
            </a:r>
          </a:p>
          <a:p>
            <a:pPr algn="l"/>
            <a:r>
              <a:rPr lang="en-US" sz="1400">
                <a:latin typeface="Courier New" pitchFamily="-110" charset="0"/>
              </a:rPr>
              <a:t>modport </a:t>
            </a:r>
            <a:r>
              <a:rPr lang="en-US" sz="1400" b="0">
                <a:latin typeface="Courier New" pitchFamily="-110" charset="0"/>
              </a:rPr>
              <a:t>TEST</a:t>
            </a:r>
            <a:r>
              <a:rPr lang="en-US" sz="1400">
                <a:latin typeface="Courier New" pitchFamily="-110" charset="0"/>
              </a:rPr>
              <a:t>(</a:t>
            </a:r>
            <a:r>
              <a:rPr lang="en-US" sz="1400" b="0">
                <a:latin typeface="Courier New" pitchFamily="-110" charset="0"/>
              </a:rPr>
              <a:t>clocking cb,output reset);</a:t>
            </a:r>
          </a:p>
          <a:p>
            <a:pPr algn="l"/>
            <a:r>
              <a:rPr lang="en-US" sz="1400">
                <a:latin typeface="Courier New" pitchFamily="-110" charset="0"/>
              </a:rPr>
              <a:t>modport</a:t>
            </a:r>
            <a:r>
              <a:rPr lang="en-US" sz="1400" b="0">
                <a:latin typeface="Courier New" pitchFamily="-110" charset="0"/>
              </a:rPr>
              <a:t> DUT(input request, reset, output grant);</a:t>
            </a:r>
          </a:p>
          <a:p>
            <a:pPr algn="l"/>
            <a:r>
              <a:rPr lang="en-US" sz="1400">
                <a:latin typeface="Courier New" pitchFamily="-110" charset="0"/>
              </a:rPr>
              <a:t>endinterface</a:t>
            </a:r>
            <a:endParaRPr lang="en-US" sz="1400" noProof="1">
              <a:latin typeface="Courier New" pitchFamily="-110" charset="0"/>
            </a:endParaRPr>
          </a:p>
        </p:txBody>
      </p:sp>
      <p:sp>
        <p:nvSpPr>
          <p:cNvPr id="60424" name="Rectangle 12"/>
          <p:cNvSpPr>
            <a:spLocks noChangeArrowheads="1"/>
          </p:cNvSpPr>
          <p:nvPr/>
        </p:nvSpPr>
        <p:spPr bwMode="auto">
          <a:xfrm>
            <a:off x="6858000" y="3074988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Declare the clocking block and indicate that the signals will be active on positive edge of the clock</a:t>
            </a:r>
          </a:p>
        </p:txBody>
      </p:sp>
      <p:sp>
        <p:nvSpPr>
          <p:cNvPr id="60425" name="Rectangle 14"/>
          <p:cNvSpPr>
            <a:spLocks noChangeArrowheads="1"/>
          </p:cNvSpPr>
          <p:nvPr/>
        </p:nvSpPr>
        <p:spPr bwMode="auto">
          <a:xfrm>
            <a:off x="6858000" y="4065588"/>
            <a:ext cx="2209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Using the clocking block, (request is output and grant is input)</a:t>
            </a:r>
          </a:p>
        </p:txBody>
      </p:sp>
      <p:sp>
        <p:nvSpPr>
          <p:cNvPr id="60426" name="Line 15"/>
          <p:cNvSpPr>
            <a:spLocks noChangeShapeType="1"/>
          </p:cNvSpPr>
          <p:nvPr/>
        </p:nvSpPr>
        <p:spPr bwMode="auto">
          <a:xfrm flipH="1">
            <a:off x="5257800" y="4217988"/>
            <a:ext cx="1600200" cy="30162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0427" name="Group 18"/>
          <p:cNvGrpSpPr>
            <a:grpSpLocks/>
          </p:cNvGrpSpPr>
          <p:nvPr/>
        </p:nvGrpSpPr>
        <p:grpSpPr bwMode="auto">
          <a:xfrm>
            <a:off x="2743200" y="3379788"/>
            <a:ext cx="4114800" cy="639762"/>
            <a:chOff x="1392" y="2189"/>
            <a:chExt cx="2592" cy="403"/>
          </a:xfrm>
        </p:grpSpPr>
        <p:sp>
          <p:nvSpPr>
            <p:cNvPr id="60433" name="Line 13"/>
            <p:cNvSpPr>
              <a:spLocks noChangeShapeType="1"/>
            </p:cNvSpPr>
            <p:nvPr/>
          </p:nvSpPr>
          <p:spPr bwMode="auto">
            <a:xfrm flipH="1">
              <a:off x="2304" y="2189"/>
              <a:ext cx="168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34" name="Line 16"/>
            <p:cNvSpPr>
              <a:spLocks noChangeShapeType="1"/>
            </p:cNvSpPr>
            <p:nvPr/>
          </p:nvSpPr>
          <p:spPr bwMode="auto">
            <a:xfrm>
              <a:off x="2496" y="2189"/>
              <a:ext cx="0" cy="403"/>
            </a:xfrm>
            <a:prstGeom prst="line">
              <a:avLst/>
            </a:prstGeom>
            <a:noFill/>
            <a:ln w="19050" cap="rnd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5" name="Line 17"/>
            <p:cNvSpPr>
              <a:spLocks noChangeShapeType="1"/>
            </p:cNvSpPr>
            <p:nvPr/>
          </p:nvSpPr>
          <p:spPr bwMode="auto">
            <a:xfrm flipH="1">
              <a:off x="1392" y="2592"/>
              <a:ext cx="1104" cy="0"/>
            </a:xfrm>
            <a:prstGeom prst="line">
              <a:avLst/>
            </a:prstGeom>
            <a:noFill/>
            <a:ln w="19050" cap="rnd">
              <a:solidFill>
                <a:srgbClr val="008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0428" name="Rectangle 19"/>
          <p:cNvSpPr>
            <a:spLocks noChangeArrowheads="1"/>
          </p:cNvSpPr>
          <p:nvPr/>
        </p:nvSpPr>
        <p:spPr bwMode="auto">
          <a:xfrm>
            <a:off x="5943600" y="5105400"/>
            <a:ext cx="2971800" cy="96202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latin typeface="Courier New" pitchFamily="-110" charset="0"/>
              </a:rPr>
              <a:t>arb_if </a:t>
            </a:r>
            <a:r>
              <a:rPr lang="en-US" sz="1400" b="0">
                <a:latin typeface="Courier New" pitchFamily="-110" charset="0"/>
              </a:rPr>
              <a:t>arbif;</a:t>
            </a:r>
            <a:endParaRPr lang="en-US" sz="1400" noProof="1">
              <a:latin typeface="Courier New" pitchFamily="-110" charset="0"/>
            </a:endParaRPr>
          </a:p>
          <a:p>
            <a:pPr algn="l"/>
            <a:r>
              <a:rPr lang="en-US" sz="1400" noProof="1">
                <a:latin typeface="Courier New" pitchFamily="-110" charset="0"/>
              </a:rPr>
              <a:t>arbif.cb.request&lt;=2’b01;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if(arbif.cb.grant!=2’b01)</a:t>
            </a:r>
          </a:p>
          <a:p>
            <a:pPr algn="l"/>
            <a:r>
              <a:rPr lang="en-US" sz="1400" noProof="1">
                <a:latin typeface="Courier New" pitchFamily="-110" charset="0"/>
              </a:rPr>
              <a:t>@arbif.cb</a:t>
            </a:r>
          </a:p>
        </p:txBody>
      </p:sp>
      <p:sp>
        <p:nvSpPr>
          <p:cNvPr id="60429" name="Rectangle 20"/>
          <p:cNvSpPr>
            <a:spLocks noChangeArrowheads="1"/>
          </p:cNvSpPr>
          <p:nvPr/>
        </p:nvSpPr>
        <p:spPr bwMode="auto">
          <a:xfrm>
            <a:off x="990600" y="5791200"/>
            <a:ext cx="4603750" cy="396875"/>
          </a:xfrm>
          <a:prstGeom prst="rect">
            <a:avLst/>
          </a:prstGeom>
          <a:solidFill>
            <a:srgbClr val="000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  <a:latin typeface="Courier New" pitchFamily="-110" charset="0"/>
              </a:rPr>
              <a:t>&lt;my_interface.cb.signal_name&gt;</a:t>
            </a:r>
            <a:endParaRPr lang="en-US" sz="2000" b="0">
              <a:latin typeface="Courier New" pitchFamily="-110" charset="0"/>
            </a:endParaRPr>
          </a:p>
        </p:txBody>
      </p:sp>
      <p:sp>
        <p:nvSpPr>
          <p:cNvPr id="60430" name="Rectangle 21"/>
          <p:cNvSpPr>
            <a:spLocks noChangeArrowheads="1"/>
          </p:cNvSpPr>
          <p:nvPr/>
        </p:nvSpPr>
        <p:spPr bwMode="auto">
          <a:xfrm>
            <a:off x="2601913" y="4770438"/>
            <a:ext cx="2182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latin typeface="Helvetica Neue Light" pitchFamily="-110" charset="0"/>
              </a:rPr>
              <a:t>Example of clocking block</a:t>
            </a:r>
          </a:p>
        </p:txBody>
      </p:sp>
      <p:sp>
        <p:nvSpPr>
          <p:cNvPr id="60431" name="Rectangle 22"/>
          <p:cNvSpPr>
            <a:spLocks noChangeArrowheads="1"/>
          </p:cNvSpPr>
          <p:nvPr/>
        </p:nvSpPr>
        <p:spPr bwMode="auto">
          <a:xfrm>
            <a:off x="430213" y="5184775"/>
            <a:ext cx="502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rgbClr val="2766A0"/>
                </a:solidFill>
                <a:latin typeface="Helvetica Neue Light" pitchFamily="-110" charset="0"/>
              </a:rPr>
              <a:t>   Referencing signals in the Clocking Block</a:t>
            </a:r>
          </a:p>
        </p:txBody>
      </p:sp>
      <p:sp>
        <p:nvSpPr>
          <p:cNvPr id="60432" name="Rectangle 23"/>
          <p:cNvSpPr>
            <a:spLocks noChangeArrowheads="1"/>
          </p:cNvSpPr>
          <p:nvPr/>
        </p:nvSpPr>
        <p:spPr bwMode="auto">
          <a:xfrm>
            <a:off x="5662613" y="6096000"/>
            <a:ext cx="34813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>
                <a:latin typeface="Helvetica Neue Light" pitchFamily="-110" charset="0"/>
              </a:rPr>
              <a:t>Example of refrencing signals in the clocking block</a:t>
            </a:r>
          </a:p>
        </p:txBody>
      </p:sp>
    </p:spTree>
    <p:extLst>
      <p:ext uri="{BB962C8B-B14F-4D97-AF65-F5344CB8AC3E}">
        <p14:creationId xmlns:p14="http://schemas.microsoft.com/office/powerpoint/2010/main" val="2333741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E2A0D50-5BA6-4FE0-B9C2-6C05B5EB486E}" type="slidenum">
              <a:rPr lang="en-US" sz="1400" b="0">
                <a:solidFill>
                  <a:srgbClr val="6B6B6B"/>
                </a:solidFill>
              </a:rPr>
              <a:pPr eaLnBrk="1" hangingPunct="1"/>
              <a:t>54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20850"/>
            <a:ext cx="8305800" cy="1130300"/>
          </a:xfrm>
          <a:noFill/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30000"/>
              </a:lnSpc>
            </a:pPr>
            <a:endParaRPr lang="en-US" i="1" smtClean="0">
              <a:solidFill>
                <a:srgbClr val="9900CC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en-US" smtClean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228600" y="14478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>
                <a:solidFill>
                  <a:srgbClr val="2766A0"/>
                </a:solidFill>
                <a:latin typeface="Helvetica Neue Light" pitchFamily="-110" charset="0"/>
              </a:rPr>
              <a:t>Synchronize to active clock edge specified in clocking block</a:t>
            </a: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>
                <a:solidFill>
                  <a:srgbClr val="2766A0"/>
                </a:solidFill>
                <a:latin typeface="Helvetica Neue Light" pitchFamily="-110" charset="0"/>
              </a:rPr>
              <a:t>Synchronize to any edge of signal</a:t>
            </a: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>
                <a:solidFill>
                  <a:srgbClr val="2766A0"/>
                </a:solidFill>
                <a:latin typeface="Helvetica Neue Light" pitchFamily="-110" charset="0"/>
              </a:rPr>
              <a:t>Wait for N clock cycles with ##</a:t>
            </a:r>
            <a:r>
              <a:rPr lang="en-US" sz="2000" dirty="0" smtClean="0">
                <a:solidFill>
                  <a:srgbClr val="2766A0"/>
                </a:solidFill>
                <a:latin typeface="Helvetica Neue Light" pitchFamily="-110" charset="0"/>
              </a:rPr>
              <a:t>n</a:t>
            </a:r>
            <a:endParaRPr lang="en-US" sz="23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300" b="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62469" name="Freeform 5"/>
          <p:cNvSpPr>
            <a:spLocks/>
          </p:cNvSpPr>
          <p:nvPr/>
        </p:nvSpPr>
        <p:spPr bwMode="auto">
          <a:xfrm>
            <a:off x="914400" y="6019800"/>
            <a:ext cx="2362200" cy="355600"/>
          </a:xfrm>
          <a:custGeom>
            <a:avLst/>
            <a:gdLst>
              <a:gd name="T0" fmla="*/ 0 w 912"/>
              <a:gd name="T1" fmla="*/ 0 h 224"/>
              <a:gd name="T2" fmla="*/ 192 w 912"/>
              <a:gd name="T3" fmla="*/ 192 h 224"/>
              <a:gd name="T4" fmla="*/ 768 w 912"/>
              <a:gd name="T5" fmla="*/ 192 h 224"/>
              <a:gd name="T6" fmla="*/ 912 w 912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24"/>
              <a:gd name="T14" fmla="*/ 912 w 912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24">
                <a:moveTo>
                  <a:pt x="0" y="0"/>
                </a:moveTo>
                <a:cubicBezTo>
                  <a:pt x="32" y="80"/>
                  <a:pt x="64" y="160"/>
                  <a:pt x="192" y="192"/>
                </a:cubicBezTo>
                <a:cubicBezTo>
                  <a:pt x="320" y="224"/>
                  <a:pt x="648" y="224"/>
                  <a:pt x="768" y="192"/>
                </a:cubicBezTo>
                <a:cubicBezTo>
                  <a:pt x="888" y="160"/>
                  <a:pt x="900" y="80"/>
                  <a:pt x="91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762000" y="2027238"/>
            <a:ext cx="531495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@arbif.cb; // continue on </a:t>
            </a:r>
            <a:r>
              <a:rPr lang="en-US" sz="1400" b="0">
                <a:latin typeface="Courier New" pitchFamily="-110" charset="0"/>
              </a:rPr>
              <a:t>clock e</a:t>
            </a:r>
            <a:r>
              <a:rPr lang="en-US" sz="1400" b="0" noProof="1">
                <a:latin typeface="Courier New" pitchFamily="-110" charset="0"/>
              </a:rPr>
              <a:t>dge </a:t>
            </a:r>
            <a:r>
              <a:rPr lang="en-US" sz="1400" b="0">
                <a:latin typeface="Courier New" pitchFamily="-110" charset="0"/>
              </a:rPr>
              <a:t>from </a:t>
            </a:r>
            <a:r>
              <a:rPr lang="en-US" sz="1400" b="0" noProof="1">
                <a:latin typeface="Courier New" pitchFamily="-110" charset="0"/>
              </a:rPr>
              <a:t>arb_if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repeat (3) @arbif.cb; // Wait for 3 posedges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85800" y="3505200"/>
            <a:ext cx="6488113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@arbif.cb.grant;           // continue on any edge of grant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@(posedge arbif.cb.grant); // continue on posedge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@(negedge arbif.cb.grant); // continue on negedge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wait (arbif.cb.grant</a:t>
            </a:r>
            <a:r>
              <a:rPr lang="en-US" sz="1400" b="0">
                <a:latin typeface="Courier New" pitchFamily="-110" charset="0"/>
              </a:rPr>
              <a:t>==1</a:t>
            </a:r>
            <a:r>
              <a:rPr lang="en-US" sz="1400" b="0" noProof="1">
                <a:latin typeface="Courier New" pitchFamily="-110" charset="0"/>
              </a:rPr>
              <a:t>);  // wait for expression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                         // no delay if already true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85800" y="5684838"/>
            <a:ext cx="510222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IN" sz="1400" b="0" noProof="1">
                <a:latin typeface="Courier New" pitchFamily="-110" charset="0"/>
              </a:rPr>
              <a:t>##2 arbif.cb.request &lt;= 0;   // Wait 2 cycles </a:t>
            </a:r>
            <a:r>
              <a:rPr lang="en-US" sz="1400" b="0">
                <a:latin typeface="Courier New" pitchFamily="-110" charset="0"/>
              </a:rPr>
              <a:t/>
            </a:r>
            <a:br>
              <a:rPr lang="en-US" sz="1400" b="0">
                <a:latin typeface="Courier New" pitchFamily="-110" charset="0"/>
              </a:rPr>
            </a:br>
            <a:r>
              <a:rPr lang="en-US" sz="1400" b="0">
                <a:latin typeface="Courier New" pitchFamily="-110" charset="0"/>
              </a:rPr>
              <a:t>                             //   then assign</a:t>
            </a:r>
          </a:p>
        </p:txBody>
      </p:sp>
      <p:sp>
        <p:nvSpPr>
          <p:cNvPr id="62473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Clocking Block: Signal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581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7195FE3-5CD9-47E8-867C-C7486BB59C36}" type="slidenum">
              <a:rPr lang="en-US" sz="1400" b="0">
                <a:solidFill>
                  <a:srgbClr val="6B6B6B"/>
                </a:solidFill>
              </a:rPr>
              <a:pPr eaLnBrk="1" hangingPunct="1"/>
              <a:t>55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2975" y="1352550"/>
            <a:ext cx="7402513" cy="5200650"/>
          </a:xfrm>
          <a:noFill/>
        </p:spPr>
        <p:txBody>
          <a:bodyPr lIns="91599" tIns="45048" rIns="91599" bIns="45048"/>
          <a:lstStyle/>
          <a:p>
            <a:pPr eaLnBrk="1" hangingPunct="1"/>
            <a:r>
              <a:rPr lang="en-US" sz="2000" dirty="0" smtClean="0"/>
              <a:t>Clocking Block signals are referenced by pre-pending the clocking block name to the signal: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-110" charset="2"/>
              <a:buNone/>
            </a:pPr>
            <a:endParaRPr lang="en-US" b="1" dirty="0" smtClean="0">
              <a:latin typeface="Courier New" pitchFamily="-110" charset="0"/>
            </a:endParaRPr>
          </a:p>
          <a:p>
            <a:pPr lvl="1" eaLnBrk="1" hangingPunct="1">
              <a:buFont typeface="Wingdings" pitchFamily="-110" charset="2"/>
              <a:buNone/>
            </a:pPr>
            <a:endParaRPr lang="en-US" dirty="0" smtClean="0"/>
          </a:p>
          <a:p>
            <a:pPr eaLnBrk="1" hangingPunct="1"/>
            <a:r>
              <a:rPr lang="en-US" sz="2000" dirty="0" smtClean="0"/>
              <a:t>Assignment will happen at next active clock edge</a:t>
            </a:r>
          </a:p>
          <a:p>
            <a:pPr lvl="1" eaLnBrk="1" hangingPunct="1"/>
            <a:r>
              <a:rPr lang="en-US" sz="1600" dirty="0" smtClean="0"/>
              <a:t>Time will NOT advance unless you use #1 or ##1</a:t>
            </a:r>
            <a:endParaRPr lang="en-US" dirty="0" smtClean="0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invGray">
          <a:xfrm flipH="1">
            <a:off x="4572000" y="24384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559050" y="2227263"/>
            <a:ext cx="4075113" cy="25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r>
              <a:rPr lang="en-US" sz="1600" b="0">
                <a:solidFill>
                  <a:srgbClr val="990099"/>
                </a:solidFill>
              </a:rPr>
              <a:t> All drives must use non-blocking assignment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2895600" y="2743200"/>
            <a:ext cx="3897313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arbif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.cb.</a:t>
            </a:r>
            <a:r>
              <a:rPr lang="en-IN" sz="1400" b="0" noProof="1">
                <a:latin typeface="Courier New" pitchFamily="-110" charset="0"/>
              </a:rPr>
              <a:t>request 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&lt;=</a:t>
            </a:r>
            <a:r>
              <a:rPr lang="en-IN" sz="1400" b="0" noProof="1">
                <a:latin typeface="Courier New" pitchFamily="-110" charset="0"/>
              </a:rPr>
              <a:t> 1;	// drive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value = arbif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.cb.</a:t>
            </a:r>
            <a:r>
              <a:rPr lang="en-IN" sz="1400" b="0" noProof="1">
                <a:latin typeface="Courier New" pitchFamily="-110" charset="0"/>
              </a:rPr>
              <a:t>grant;	// sample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2173288" y="4572000"/>
            <a:ext cx="4460875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interface arb_if (input bit clk);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logic grant, request, reset;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clocking 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IN" sz="1400" b="0" noProof="1">
                <a:latin typeface="Courier New" pitchFamily="-110" charset="0"/>
              </a:rPr>
              <a:t> @(posedge clk);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input grant;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output request;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endclocking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modport TB (clocking 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IN" sz="1400" b="0" noProof="1">
                <a:latin typeface="Courier New" pitchFamily="-110" charset="0"/>
              </a:rPr>
              <a:t>, output reset);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endinterface: arb_if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Clocking Block: Synchronous Signal Access</a:t>
            </a:r>
          </a:p>
        </p:txBody>
      </p:sp>
    </p:spTree>
    <p:extLst>
      <p:ext uri="{BB962C8B-B14F-4D97-AF65-F5344CB8AC3E}">
        <p14:creationId xmlns:p14="http://schemas.microsoft.com/office/powerpoint/2010/main" val="3231029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4F648AC-71AE-4B44-9C88-E8E387A9F640}" type="slidenum">
              <a:rPr lang="en-US" sz="1400" b="0">
                <a:solidFill>
                  <a:srgbClr val="6B6B6B"/>
                </a:solidFill>
              </a:rPr>
              <a:pPr eaLnBrk="1" hangingPunct="1"/>
              <a:t>56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Timing: Clocking Blocks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1900" dirty="0">
                <a:solidFill>
                  <a:srgbClr val="2766A0"/>
                </a:solidFill>
                <a:latin typeface="Helvetica Neue Light" pitchFamily="-110" charset="0"/>
              </a:rPr>
              <a:t>Clocking Blocks overview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 dirty="0">
                <a:latin typeface="Helvetica Neue Light" pitchFamily="-110" charset="0"/>
              </a:rPr>
              <a:t>Use in the interface, just for </a:t>
            </a:r>
            <a:r>
              <a:rPr lang="en-US" sz="1700" b="0" dirty="0" err="1">
                <a:latin typeface="Helvetica Neue Light" pitchFamily="-110" charset="0"/>
              </a:rPr>
              <a:t>testbench</a:t>
            </a:r>
            <a:endParaRPr lang="en-US" sz="1700" b="0" dirty="0"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 dirty="0">
                <a:latin typeface="Helvetica Neue Light" pitchFamily="-110" charset="0"/>
              </a:rPr>
              <a:t>Benefits:</a:t>
            </a:r>
            <a:endParaRPr lang="en-US" dirty="0">
              <a:latin typeface="Helvetica Neue Light" pitchFamily="-110" charset="0"/>
            </a:endParaRP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Creates explicit synchronous timing domains 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Provides race-free operation if input skew &gt; 0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Your </a:t>
            </a:r>
            <a:r>
              <a:rPr lang="en-US" sz="1600" b="0" dirty="0" err="1">
                <a:solidFill>
                  <a:srgbClr val="25583B"/>
                </a:solidFill>
                <a:latin typeface="Helvetica Neue Light" pitchFamily="-110" charset="0"/>
              </a:rPr>
              <a:t>testbench</a:t>
            </a: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 will always drive the signals at the right time!</a:t>
            </a:r>
            <a:endParaRPr lang="en-US" sz="1900" b="0" dirty="0">
              <a:solidFill>
                <a:srgbClr val="25583B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700" b="0" dirty="0">
                <a:latin typeface="Helvetica Neue Light" pitchFamily="-110" charset="0"/>
              </a:rPr>
              <a:t>Functionality:</a:t>
            </a:r>
            <a:endParaRPr lang="en-US" sz="2300" dirty="0">
              <a:latin typeface="Helvetica Neue Light" pitchFamily="-110" charset="0"/>
            </a:endParaRP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An interface can contain multiple clocking blocks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There is one clock per clocking block. 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Default is “</a:t>
            </a:r>
            <a:r>
              <a:rPr lang="en-US" sz="1600" dirty="0">
                <a:solidFill>
                  <a:srgbClr val="25583B"/>
                </a:solidFill>
                <a:latin typeface="Courier New" pitchFamily="-110" charset="0"/>
              </a:rPr>
              <a:t>default input #1step output #0;</a:t>
            </a: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”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1600" b="0" dirty="0">
                <a:latin typeface="Helvetica Neue Light" pitchFamily="-110" charset="0"/>
              </a:rPr>
              <a:t>The 1 step delay specifies that signals be sampled in the postpone region before any design activity</a:t>
            </a: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en-US" sz="1600" b="0" dirty="0">
                <a:latin typeface="Helvetica Neue Light" pitchFamily="-110" charset="0"/>
              </a:rPr>
              <a:t>Directions are with-respect-to the </a:t>
            </a:r>
            <a:r>
              <a:rPr lang="en-US" sz="1600" b="0" dirty="0" err="1">
                <a:latin typeface="Helvetica Neue Light" pitchFamily="-110" charset="0"/>
              </a:rPr>
              <a:t>testbench</a:t>
            </a:r>
            <a:endParaRPr lang="en-US" sz="1600" b="0" dirty="0">
              <a:latin typeface="Helvetica Neue Light" pitchFamily="-110" charset="0"/>
            </a:endParaRP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None/>
            </a:pPr>
            <a:endParaRPr lang="en-US" sz="1700" b="0" dirty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805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7531E25-3633-4534-B725-F2270A963196}" type="slidenum">
              <a:rPr lang="en-US" sz="1400" b="0">
                <a:solidFill>
                  <a:srgbClr val="6B6B6B"/>
                </a:solidFill>
              </a:rPr>
              <a:pPr eaLnBrk="1" hangingPunct="1"/>
              <a:t>57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Stimulus Timing: Timing Regions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>
                <a:solidFill>
                  <a:srgbClr val="2766A0"/>
                </a:solidFill>
                <a:latin typeface="Helvetica Neue Light" pitchFamily="-110" charset="0"/>
              </a:rPr>
              <a:t>Timing Regions</a:t>
            </a: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>
                <a:latin typeface="Helvetica Neue Light" pitchFamily="-110" charset="0"/>
              </a:rPr>
              <a:t>Race conditions are caused by mixing design and testbench events during the same time slot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600" b="0">
                <a:latin typeface="Helvetica Neue Light" pitchFamily="-110" charset="0"/>
              </a:rPr>
              <a:t>SystemVerilog introduces division of time slots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>
                <a:solidFill>
                  <a:srgbClr val="25583B"/>
                </a:solidFill>
                <a:latin typeface="Helvetica Neue Light" pitchFamily="-110" charset="0"/>
              </a:rPr>
              <a:t>Active Region:</a:t>
            </a: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 Simulation of design code in modules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>
                <a:solidFill>
                  <a:srgbClr val="25583B"/>
                </a:solidFill>
                <a:latin typeface="Helvetica Neue Light" pitchFamily="-110" charset="0"/>
              </a:rPr>
              <a:t>Observed Region:</a:t>
            </a: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 Assertions evaluated after design executes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>
                <a:solidFill>
                  <a:srgbClr val="25583B"/>
                </a:solidFill>
                <a:latin typeface="Helvetica Neue Light" pitchFamily="-110" charset="0"/>
              </a:rPr>
              <a:t>Reactive Region:</a:t>
            </a: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 Execution of testbench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>
                <a:solidFill>
                  <a:srgbClr val="25583B"/>
                </a:solidFill>
                <a:latin typeface="Helvetica Neue Light" pitchFamily="-110" charset="0"/>
              </a:rPr>
              <a:t>Postpone Region:</a:t>
            </a: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 Sampling signals after all design activity</a:t>
            </a:r>
            <a:endParaRPr lang="en-US" sz="1700" b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grpSp>
        <p:nvGrpSpPr>
          <p:cNvPr id="68614" name="Group 48"/>
          <p:cNvGrpSpPr>
            <a:grpSpLocks/>
          </p:cNvGrpSpPr>
          <p:nvPr/>
        </p:nvGrpSpPr>
        <p:grpSpPr bwMode="auto">
          <a:xfrm>
            <a:off x="1143000" y="3581400"/>
            <a:ext cx="6934200" cy="2743200"/>
            <a:chOff x="720" y="2256"/>
            <a:chExt cx="4368" cy="1728"/>
          </a:xfrm>
        </p:grpSpPr>
        <p:sp>
          <p:nvSpPr>
            <p:cNvPr id="68615" name="Text Box 49"/>
            <p:cNvSpPr txBox="1">
              <a:spLocks noChangeArrowheads="1"/>
            </p:cNvSpPr>
            <p:nvPr/>
          </p:nvSpPr>
          <p:spPr bwMode="auto">
            <a:xfrm>
              <a:off x="752" y="2352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clock</a:t>
              </a:r>
              <a:endParaRPr lang="en-US" sz="2000" b="0"/>
            </a:p>
          </p:txBody>
        </p:sp>
        <p:sp>
          <p:nvSpPr>
            <p:cNvPr id="68616" name="Line 50"/>
            <p:cNvSpPr>
              <a:spLocks noChangeShapeType="1"/>
            </p:cNvSpPr>
            <p:nvPr/>
          </p:nvSpPr>
          <p:spPr bwMode="auto">
            <a:xfrm>
              <a:off x="4640" y="225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68617" name="Line 51"/>
            <p:cNvSpPr>
              <a:spLocks noChangeShapeType="1"/>
            </p:cNvSpPr>
            <p:nvPr/>
          </p:nvSpPr>
          <p:spPr bwMode="auto">
            <a:xfrm>
              <a:off x="1520" y="225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68618" name="Text Box 52"/>
            <p:cNvSpPr txBox="1">
              <a:spLocks noChangeArrowheads="1"/>
            </p:cNvSpPr>
            <p:nvPr/>
          </p:nvSpPr>
          <p:spPr bwMode="auto">
            <a:xfrm>
              <a:off x="752" y="2678"/>
              <a:ext cx="4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000"/>
                <a:t>data</a:t>
              </a:r>
              <a:endParaRPr lang="en-US" sz="2000" b="0"/>
            </a:p>
          </p:txBody>
        </p:sp>
        <p:sp>
          <p:nvSpPr>
            <p:cNvPr id="68619" name="Text Box 53"/>
            <p:cNvSpPr txBox="1">
              <a:spLocks noChangeArrowheads="1"/>
            </p:cNvSpPr>
            <p:nvPr/>
          </p:nvSpPr>
          <p:spPr bwMode="auto">
            <a:xfrm>
              <a:off x="765" y="3024"/>
              <a:ext cx="6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r>
                <a:rPr kumimoji="1" lang="en-US" sz="2000">
                  <a:latin typeface="Courier New" pitchFamily="-110" charset="0"/>
                </a:rPr>
                <a:t>REGION</a:t>
              </a:r>
            </a:p>
          </p:txBody>
        </p:sp>
        <p:sp>
          <p:nvSpPr>
            <p:cNvPr id="68620" name="Text Box 54"/>
            <p:cNvSpPr txBox="1">
              <a:spLocks noChangeArrowheads="1"/>
            </p:cNvSpPr>
            <p:nvPr/>
          </p:nvSpPr>
          <p:spPr bwMode="auto">
            <a:xfrm>
              <a:off x="720" y="3321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r>
                <a:rPr kumimoji="1" lang="en-US" sz="1800"/>
                <a:t>ACTIVITY</a:t>
              </a:r>
            </a:p>
          </p:txBody>
        </p:sp>
        <p:sp>
          <p:nvSpPr>
            <p:cNvPr id="68621" name="Text Box 55"/>
            <p:cNvSpPr txBox="1">
              <a:spLocks noChangeArrowheads="1"/>
            </p:cNvSpPr>
            <p:nvPr/>
          </p:nvSpPr>
          <p:spPr bwMode="auto">
            <a:xfrm>
              <a:off x="4660" y="3753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r>
                <a:rPr kumimoji="1" lang="en-US" sz="1800"/>
                <a:t>Next</a:t>
              </a:r>
            </a:p>
          </p:txBody>
        </p:sp>
        <p:sp>
          <p:nvSpPr>
            <p:cNvPr id="68622" name="Text Box 56"/>
            <p:cNvSpPr txBox="1">
              <a:spLocks noChangeArrowheads="1"/>
            </p:cNvSpPr>
            <p:nvPr/>
          </p:nvSpPr>
          <p:spPr bwMode="auto">
            <a:xfrm>
              <a:off x="768" y="3753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-110" charset="-128"/>
                </a:defRPr>
              </a:lvl9pPr>
            </a:lstStyle>
            <a:p>
              <a:r>
                <a:rPr kumimoji="1" lang="en-US" sz="1800"/>
                <a:t>Previous</a:t>
              </a:r>
            </a:p>
          </p:txBody>
        </p:sp>
        <p:grpSp>
          <p:nvGrpSpPr>
            <p:cNvPr id="68623" name="Group 57"/>
            <p:cNvGrpSpPr>
              <a:grpSpLocks/>
            </p:cNvGrpSpPr>
            <p:nvPr/>
          </p:nvGrpSpPr>
          <p:grpSpPr bwMode="auto">
            <a:xfrm>
              <a:off x="1376" y="2256"/>
              <a:ext cx="3504" cy="1728"/>
              <a:chOff x="1376" y="2400"/>
              <a:chExt cx="3504" cy="1728"/>
            </a:xfrm>
          </p:grpSpPr>
          <p:grpSp>
            <p:nvGrpSpPr>
              <p:cNvPr id="68626" name="Group 58"/>
              <p:cNvGrpSpPr>
                <a:grpSpLocks/>
              </p:cNvGrpSpPr>
              <p:nvPr/>
            </p:nvGrpSpPr>
            <p:grpSpPr bwMode="auto">
              <a:xfrm>
                <a:off x="1376" y="2849"/>
                <a:ext cx="544" cy="144"/>
                <a:chOff x="1088" y="2849"/>
                <a:chExt cx="1216" cy="144"/>
              </a:xfrm>
            </p:grpSpPr>
            <p:sp>
              <p:nvSpPr>
                <p:cNvPr id="68647" name="Line 59"/>
                <p:cNvSpPr>
                  <a:spLocks noChangeShapeType="1"/>
                </p:cNvSpPr>
                <p:nvPr/>
              </p:nvSpPr>
              <p:spPr bwMode="auto">
                <a:xfrm>
                  <a:off x="1088" y="2849"/>
                  <a:ext cx="12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68648" name="Line 60"/>
                <p:cNvSpPr>
                  <a:spLocks noChangeShapeType="1"/>
                </p:cNvSpPr>
                <p:nvPr/>
              </p:nvSpPr>
              <p:spPr bwMode="auto">
                <a:xfrm>
                  <a:off x="1088" y="2993"/>
                  <a:ext cx="12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8627" name="Line 61"/>
              <p:cNvSpPr>
                <a:spLocks noChangeShapeType="1"/>
              </p:cNvSpPr>
              <p:nvPr/>
            </p:nvSpPr>
            <p:spPr bwMode="auto">
              <a:xfrm>
                <a:off x="3020" y="2400"/>
                <a:ext cx="0" cy="15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28" name="Line 62"/>
              <p:cNvSpPr>
                <a:spLocks noChangeShapeType="1"/>
              </p:cNvSpPr>
              <p:nvPr/>
            </p:nvSpPr>
            <p:spPr bwMode="auto">
              <a:xfrm>
                <a:off x="1392" y="2637"/>
                <a:ext cx="38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29" name="Line 63"/>
              <p:cNvSpPr>
                <a:spLocks noChangeShapeType="1"/>
              </p:cNvSpPr>
              <p:nvPr/>
            </p:nvSpPr>
            <p:spPr bwMode="auto">
              <a:xfrm flipV="1">
                <a:off x="1776" y="2483"/>
                <a:ext cx="0" cy="14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diamond" w="sm" len="sm"/>
                <a:tailEnd type="diamond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0" name="Line 64"/>
              <p:cNvSpPr>
                <a:spLocks noChangeShapeType="1"/>
              </p:cNvSpPr>
              <p:nvPr/>
            </p:nvSpPr>
            <p:spPr bwMode="auto">
              <a:xfrm flipV="1">
                <a:off x="1776" y="2483"/>
                <a:ext cx="3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1" name="Line 65"/>
              <p:cNvSpPr>
                <a:spLocks noChangeShapeType="1"/>
              </p:cNvSpPr>
              <p:nvPr/>
            </p:nvSpPr>
            <p:spPr bwMode="auto">
              <a:xfrm flipV="1">
                <a:off x="2064" y="2993"/>
                <a:ext cx="2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2" name="Line 66"/>
              <p:cNvSpPr>
                <a:spLocks noChangeShapeType="1"/>
              </p:cNvSpPr>
              <p:nvPr/>
            </p:nvSpPr>
            <p:spPr bwMode="auto">
              <a:xfrm flipV="1">
                <a:off x="2064" y="2849"/>
                <a:ext cx="2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3" name="Line 67"/>
              <p:cNvSpPr>
                <a:spLocks noChangeShapeType="1"/>
              </p:cNvSpPr>
              <p:nvPr/>
            </p:nvSpPr>
            <p:spPr bwMode="auto">
              <a:xfrm flipV="1">
                <a:off x="1920" y="2849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diamond" w="sm" len="sm"/>
                <a:tailEnd type="diamond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4" name="Line 68"/>
              <p:cNvSpPr>
                <a:spLocks noChangeShapeType="1"/>
              </p:cNvSpPr>
              <p:nvPr/>
            </p:nvSpPr>
            <p:spPr bwMode="auto">
              <a:xfrm flipH="1" flipV="1">
                <a:off x="1920" y="2849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diamond" w="sm" len="sm"/>
                <a:tailEnd type="diamond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5" name="Text Box 69"/>
              <p:cNvSpPr txBox="1">
                <a:spLocks noChangeArrowheads="1"/>
              </p:cNvSpPr>
              <p:nvPr/>
            </p:nvSpPr>
            <p:spPr bwMode="black">
              <a:xfrm>
                <a:off x="2211" y="3142"/>
                <a:ext cx="8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accent2"/>
                    </a:solidFill>
                    <a:latin typeface="Courier New" pitchFamily="-110" charset="0"/>
                  </a:rPr>
                  <a:t>Observed</a:t>
                </a:r>
              </a:p>
            </p:txBody>
          </p:sp>
          <p:sp>
            <p:nvSpPr>
              <p:cNvPr id="68636" name="Text Box 70"/>
              <p:cNvSpPr txBox="1">
                <a:spLocks noChangeArrowheads="1"/>
              </p:cNvSpPr>
              <p:nvPr/>
            </p:nvSpPr>
            <p:spPr bwMode="black">
              <a:xfrm>
                <a:off x="3021" y="3142"/>
                <a:ext cx="8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tx2"/>
                    </a:solidFill>
                    <a:latin typeface="Courier New" pitchFamily="-110" charset="0"/>
                  </a:rPr>
                  <a:t>Reactive</a:t>
                </a:r>
              </a:p>
            </p:txBody>
          </p:sp>
          <p:sp>
            <p:nvSpPr>
              <p:cNvPr id="68637" name="Text Box 71"/>
              <p:cNvSpPr txBox="1">
                <a:spLocks noChangeArrowheads="1"/>
              </p:cNvSpPr>
              <p:nvPr/>
            </p:nvSpPr>
            <p:spPr bwMode="black">
              <a:xfrm>
                <a:off x="3831" y="3142"/>
                <a:ext cx="8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hlink"/>
                    </a:solidFill>
                    <a:latin typeface="Courier New" pitchFamily="-110" charset="0"/>
                  </a:rPr>
                  <a:t>Postpone</a:t>
                </a:r>
              </a:p>
            </p:txBody>
          </p:sp>
          <p:sp>
            <p:nvSpPr>
              <p:cNvPr id="68638" name="Line 72"/>
              <p:cNvSpPr>
                <a:spLocks noChangeShapeType="1"/>
              </p:cNvSpPr>
              <p:nvPr/>
            </p:nvSpPr>
            <p:spPr bwMode="auto">
              <a:xfrm>
                <a:off x="3830" y="2400"/>
                <a:ext cx="0" cy="15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39" name="Line 73"/>
              <p:cNvSpPr>
                <a:spLocks noChangeShapeType="1"/>
              </p:cNvSpPr>
              <p:nvPr/>
            </p:nvSpPr>
            <p:spPr bwMode="auto">
              <a:xfrm>
                <a:off x="2210" y="2400"/>
                <a:ext cx="0" cy="159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68640" name="Text Box 74"/>
              <p:cNvSpPr txBox="1">
                <a:spLocks noChangeArrowheads="1"/>
              </p:cNvSpPr>
              <p:nvPr/>
            </p:nvSpPr>
            <p:spPr bwMode="black">
              <a:xfrm>
                <a:off x="1574" y="3142"/>
                <a:ext cx="6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rgbClr val="FF9933"/>
                    </a:solidFill>
                    <a:latin typeface="Courier New" pitchFamily="-110" charset="0"/>
                  </a:rPr>
                  <a:t>Active</a:t>
                </a:r>
              </a:p>
            </p:txBody>
          </p:sp>
          <p:sp>
            <p:nvSpPr>
              <p:cNvPr id="68641" name="Text Box 75"/>
              <p:cNvSpPr txBox="1">
                <a:spLocks noChangeArrowheads="1"/>
              </p:cNvSpPr>
              <p:nvPr/>
            </p:nvSpPr>
            <p:spPr bwMode="black">
              <a:xfrm>
                <a:off x="1612" y="3425"/>
                <a:ext cx="5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rgbClr val="FF9933"/>
                    </a:solidFill>
                  </a:rPr>
                  <a:t>design</a:t>
                </a:r>
              </a:p>
            </p:txBody>
          </p:sp>
          <p:sp>
            <p:nvSpPr>
              <p:cNvPr id="68642" name="Text Box 76"/>
              <p:cNvSpPr txBox="1">
                <a:spLocks noChangeArrowheads="1"/>
              </p:cNvSpPr>
              <p:nvPr/>
            </p:nvSpPr>
            <p:spPr bwMode="black">
              <a:xfrm>
                <a:off x="2192" y="3425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accent2"/>
                    </a:solidFill>
                  </a:rPr>
                  <a:t>assertions</a:t>
                </a:r>
              </a:p>
            </p:txBody>
          </p:sp>
          <p:sp>
            <p:nvSpPr>
              <p:cNvPr id="68643" name="Text Box 77"/>
              <p:cNvSpPr txBox="1">
                <a:spLocks noChangeArrowheads="1"/>
              </p:cNvSpPr>
              <p:nvPr/>
            </p:nvSpPr>
            <p:spPr bwMode="black">
              <a:xfrm>
                <a:off x="3028" y="3425"/>
                <a:ext cx="7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tx2"/>
                    </a:solidFill>
                  </a:rPr>
                  <a:t>testbench</a:t>
                </a:r>
              </a:p>
            </p:txBody>
          </p:sp>
          <p:sp>
            <p:nvSpPr>
              <p:cNvPr id="68644" name="Text Box 78"/>
              <p:cNvSpPr txBox="1">
                <a:spLocks noChangeArrowheads="1"/>
              </p:cNvSpPr>
              <p:nvPr/>
            </p:nvSpPr>
            <p:spPr bwMode="black">
              <a:xfrm>
                <a:off x="3888" y="3425"/>
                <a:ext cx="6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>
                    <a:solidFill>
                      <a:schemeClr val="hlink"/>
                    </a:solidFill>
                  </a:rPr>
                  <a:t>sample</a:t>
                </a:r>
              </a:p>
            </p:txBody>
          </p:sp>
          <p:sp>
            <p:nvSpPr>
              <p:cNvPr id="68645" name="Text Box 79"/>
              <p:cNvSpPr txBox="1">
                <a:spLocks noChangeArrowheads="1"/>
              </p:cNvSpPr>
              <p:nvPr/>
            </p:nvSpPr>
            <p:spPr bwMode="auto">
              <a:xfrm>
                <a:off x="1524" y="3897"/>
                <a:ext cx="6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1pPr>
                <a:lvl2pPr marL="37931725" indent="-37474525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-110" charset="-128"/>
                  </a:defRPr>
                </a:lvl9pPr>
              </a:lstStyle>
              <a:p>
                <a:r>
                  <a:rPr kumimoji="1" lang="en-US" sz="1800"/>
                  <a:t>Current</a:t>
                </a:r>
              </a:p>
            </p:txBody>
          </p:sp>
          <p:sp>
            <p:nvSpPr>
              <p:cNvPr id="68646" name="Line 80"/>
              <p:cNvSpPr>
                <a:spLocks noChangeShapeType="1"/>
              </p:cNvSpPr>
              <p:nvPr/>
            </p:nvSpPr>
            <p:spPr bwMode="auto">
              <a:xfrm flipV="1">
                <a:off x="2208" y="4032"/>
                <a:ext cx="225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</p:grpSp>
        <p:sp>
          <p:nvSpPr>
            <p:cNvPr id="68624" name="Freeform 81"/>
            <p:cNvSpPr>
              <a:spLocks/>
            </p:cNvSpPr>
            <p:nvPr/>
          </p:nvSpPr>
          <p:spPr bwMode="auto">
            <a:xfrm>
              <a:off x="1680" y="3600"/>
              <a:ext cx="1248" cy="168"/>
            </a:xfrm>
            <a:custGeom>
              <a:avLst/>
              <a:gdLst>
                <a:gd name="T0" fmla="*/ 1440 w 1440"/>
                <a:gd name="T1" fmla="*/ 0 h 168"/>
                <a:gd name="T2" fmla="*/ 1152 w 1440"/>
                <a:gd name="T3" fmla="*/ 144 h 168"/>
                <a:gd name="T4" fmla="*/ 288 w 1440"/>
                <a:gd name="T5" fmla="*/ 144 h 168"/>
                <a:gd name="T6" fmla="*/ 0 w 1440"/>
                <a:gd name="T7" fmla="*/ 0 h 1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0"/>
                <a:gd name="T13" fmla="*/ 0 h 168"/>
                <a:gd name="T14" fmla="*/ 1440 w 1440"/>
                <a:gd name="T15" fmla="*/ 168 h 1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0" h="168">
                  <a:moveTo>
                    <a:pt x="1440" y="0"/>
                  </a:moveTo>
                  <a:cubicBezTo>
                    <a:pt x="1392" y="60"/>
                    <a:pt x="1344" y="120"/>
                    <a:pt x="1152" y="144"/>
                  </a:cubicBezTo>
                  <a:cubicBezTo>
                    <a:pt x="960" y="168"/>
                    <a:pt x="480" y="168"/>
                    <a:pt x="288" y="144"/>
                  </a:cubicBezTo>
                  <a:cubicBezTo>
                    <a:pt x="96" y="120"/>
                    <a:pt x="48" y="24"/>
                    <a:pt x="0" y="0"/>
                  </a:cubicBezTo>
                </a:path>
              </a:pathLst>
            </a:custGeom>
            <a:noFill/>
            <a:ln w="28575">
              <a:solidFill>
                <a:srgbClr val="BB11D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25" name="Freeform 82"/>
            <p:cNvSpPr>
              <a:spLocks/>
            </p:cNvSpPr>
            <p:nvPr/>
          </p:nvSpPr>
          <p:spPr bwMode="auto">
            <a:xfrm>
              <a:off x="2880" y="3552"/>
              <a:ext cx="864" cy="192"/>
            </a:xfrm>
            <a:custGeom>
              <a:avLst/>
              <a:gdLst>
                <a:gd name="T0" fmla="*/ 960 w 960"/>
                <a:gd name="T1" fmla="*/ 0 h 192"/>
                <a:gd name="T2" fmla="*/ 768 w 960"/>
                <a:gd name="T3" fmla="*/ 144 h 192"/>
                <a:gd name="T4" fmla="*/ 0 w 960"/>
                <a:gd name="T5" fmla="*/ 192 h 192"/>
                <a:gd name="T6" fmla="*/ 0 60000 65536"/>
                <a:gd name="T7" fmla="*/ 0 60000 65536"/>
                <a:gd name="T8" fmla="*/ 0 60000 65536"/>
                <a:gd name="T9" fmla="*/ 0 w 960"/>
                <a:gd name="T10" fmla="*/ 0 h 192"/>
                <a:gd name="T11" fmla="*/ 960 w 96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92">
                  <a:moveTo>
                    <a:pt x="960" y="0"/>
                  </a:moveTo>
                  <a:cubicBezTo>
                    <a:pt x="944" y="56"/>
                    <a:pt x="928" y="112"/>
                    <a:pt x="768" y="144"/>
                  </a:cubicBezTo>
                  <a:cubicBezTo>
                    <a:pt x="608" y="176"/>
                    <a:pt x="128" y="184"/>
                    <a:pt x="0" y="192"/>
                  </a:cubicBezTo>
                </a:path>
              </a:pathLst>
            </a:custGeom>
            <a:noFill/>
            <a:ln w="28575">
              <a:solidFill>
                <a:srgbClr val="BB11D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255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7093E84-A170-4720-A782-E1CD7C1787CC}" type="slidenum">
              <a:rPr lang="en-US" sz="1400" b="0">
                <a:solidFill>
                  <a:srgbClr val="6B6B6B"/>
                </a:solidFill>
              </a:rPr>
              <a:pPr eaLnBrk="1" hangingPunct="1"/>
              <a:t>58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 Regions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Interface 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Use @ and wait signals to synchronize with the signals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Interface Sample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smtClean="0"/>
              <a:t>Sample from the postpone region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1066800" y="2895600"/>
            <a:ext cx="3303588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 ‘timescale 1ns/1ns</a:t>
            </a:r>
          </a:p>
          <a:p>
            <a:pPr algn="l"/>
            <a:r>
              <a:rPr lang="en-US" sz="1200">
                <a:latin typeface="Courier New" pitchFamily="-110" charset="0"/>
              </a:rPr>
              <a:t> program </a:t>
            </a:r>
            <a:r>
              <a:rPr lang="en-US" sz="1200" b="0">
                <a:latin typeface="Courier New" pitchFamily="-110" charset="0"/>
              </a:rPr>
              <a:t>test</a:t>
            </a:r>
            <a:r>
              <a:rPr lang="en-US" sz="1200">
                <a:latin typeface="Courier New" pitchFamily="-110" charset="0"/>
              </a:rPr>
              <a:t> (arb_if.TEST </a:t>
            </a:r>
            <a:r>
              <a:rPr lang="en-US" sz="1200" b="0">
                <a:latin typeface="Courier New" pitchFamily="-110" charset="0"/>
              </a:rPr>
              <a:t>arbif);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initial</a:t>
            </a:r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begin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 $monitor(arbif.cb.grant);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#50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end</a:t>
            </a:r>
          </a:p>
          <a:p>
            <a:pPr algn="l"/>
            <a:r>
              <a:rPr lang="en-US" sz="1200">
                <a:latin typeface="Courier New" pitchFamily="-110" charset="0"/>
              </a:rPr>
              <a:t> endprogram</a:t>
            </a:r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4953000" y="2887663"/>
            <a:ext cx="2846388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module </a:t>
            </a:r>
            <a:r>
              <a:rPr lang="en-US" sz="1200" b="0">
                <a:latin typeface="Courier New" pitchFamily="-110" charset="0"/>
              </a:rPr>
              <a:t>arb</a:t>
            </a:r>
            <a:r>
              <a:rPr lang="en-US" sz="1200">
                <a:latin typeface="Courier New" pitchFamily="-110" charset="0"/>
              </a:rPr>
              <a:t>(arb_if.DUT </a:t>
            </a:r>
            <a:r>
              <a:rPr lang="en-US" sz="1200" b="0">
                <a:latin typeface="Courier New" pitchFamily="-110" charset="0"/>
              </a:rPr>
              <a:t>arbif)</a:t>
            </a:r>
            <a:endParaRPr lang="en-US" sz="1200">
              <a:latin typeface="Courier New" pitchFamily="-110" charset="0"/>
            </a:endParaRPr>
          </a:p>
          <a:p>
            <a:pPr algn="l"/>
            <a:r>
              <a:rPr lang="en-US" sz="1200">
                <a:latin typeface="Courier New" pitchFamily="-110" charset="0"/>
              </a:rPr>
              <a:t> initial begin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arbif.grant=1;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#12 arbif.grant=2;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#18 arbif.grant=3;</a:t>
            </a:r>
            <a:endParaRPr lang="en-US" sz="1200">
              <a:latin typeface="Courier New" pitchFamily="-110" charset="0"/>
            </a:endParaRPr>
          </a:p>
          <a:p>
            <a:pPr algn="l"/>
            <a:r>
              <a:rPr lang="en-US" sz="1200">
                <a:latin typeface="Courier New" pitchFamily="-110" charset="0"/>
              </a:rPr>
              <a:t> end</a:t>
            </a:r>
          </a:p>
          <a:p>
            <a:pPr algn="l"/>
            <a:r>
              <a:rPr lang="en-US" sz="1200">
                <a:latin typeface="Courier New" pitchFamily="-110" charset="0"/>
              </a:rPr>
              <a:t> endmodule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 flipV="1">
            <a:off x="2514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4" name="Line 7"/>
          <p:cNvSpPr>
            <a:spLocks noChangeShapeType="1"/>
          </p:cNvSpPr>
          <p:nvPr/>
        </p:nvSpPr>
        <p:spPr bwMode="auto">
          <a:xfrm>
            <a:off x="25146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>
            <a:off x="1905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6" name="Line 9"/>
          <p:cNvSpPr>
            <a:spLocks noChangeShapeType="1"/>
          </p:cNvSpPr>
          <p:nvPr/>
        </p:nvSpPr>
        <p:spPr bwMode="auto">
          <a:xfrm flipV="1">
            <a:off x="31242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7" name="Line 10"/>
          <p:cNvSpPr>
            <a:spLocks noChangeShapeType="1"/>
          </p:cNvSpPr>
          <p:nvPr/>
        </p:nvSpPr>
        <p:spPr bwMode="auto">
          <a:xfrm flipV="1">
            <a:off x="3733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>
            <a:off x="37338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9" name="Line 12"/>
          <p:cNvSpPr>
            <a:spLocks noChangeShapeType="1"/>
          </p:cNvSpPr>
          <p:nvPr/>
        </p:nvSpPr>
        <p:spPr bwMode="auto">
          <a:xfrm>
            <a:off x="3124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 flipV="1">
            <a:off x="43434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 flipV="1">
            <a:off x="4953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>
            <a:off x="49530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3" name="Line 16"/>
          <p:cNvSpPr>
            <a:spLocks noChangeShapeType="1"/>
          </p:cNvSpPr>
          <p:nvPr/>
        </p:nvSpPr>
        <p:spPr bwMode="auto">
          <a:xfrm>
            <a:off x="43434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4" name="Line 17"/>
          <p:cNvSpPr>
            <a:spLocks noChangeShapeType="1"/>
          </p:cNvSpPr>
          <p:nvPr/>
        </p:nvSpPr>
        <p:spPr bwMode="auto">
          <a:xfrm flipV="1">
            <a:off x="5562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5" name="Line 18"/>
          <p:cNvSpPr>
            <a:spLocks noChangeShapeType="1"/>
          </p:cNvSpPr>
          <p:nvPr/>
        </p:nvSpPr>
        <p:spPr bwMode="auto">
          <a:xfrm flipV="1">
            <a:off x="61722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6" name="Line 19"/>
          <p:cNvSpPr>
            <a:spLocks noChangeShapeType="1"/>
          </p:cNvSpPr>
          <p:nvPr/>
        </p:nvSpPr>
        <p:spPr bwMode="auto">
          <a:xfrm>
            <a:off x="61722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7" name="Line 20"/>
          <p:cNvSpPr>
            <a:spLocks noChangeShapeType="1"/>
          </p:cNvSpPr>
          <p:nvPr/>
        </p:nvSpPr>
        <p:spPr bwMode="auto">
          <a:xfrm>
            <a:off x="55626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8" name="Line 21"/>
          <p:cNvSpPr>
            <a:spLocks noChangeShapeType="1"/>
          </p:cNvSpPr>
          <p:nvPr/>
        </p:nvSpPr>
        <p:spPr bwMode="auto">
          <a:xfrm flipV="1">
            <a:off x="6781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9" name="Line 22"/>
          <p:cNvSpPr>
            <a:spLocks noChangeShapeType="1"/>
          </p:cNvSpPr>
          <p:nvPr/>
        </p:nvSpPr>
        <p:spPr bwMode="auto">
          <a:xfrm>
            <a:off x="67818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0" name="Line 23"/>
          <p:cNvSpPr>
            <a:spLocks noChangeShapeType="1"/>
          </p:cNvSpPr>
          <p:nvPr/>
        </p:nvSpPr>
        <p:spPr bwMode="auto">
          <a:xfrm>
            <a:off x="2514600" y="44958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1" name="Line 24"/>
          <p:cNvSpPr>
            <a:spLocks noChangeShapeType="1"/>
          </p:cNvSpPr>
          <p:nvPr/>
        </p:nvSpPr>
        <p:spPr bwMode="auto">
          <a:xfrm>
            <a:off x="3733800" y="44958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2" name="Line 25"/>
          <p:cNvSpPr>
            <a:spLocks noChangeShapeType="1"/>
          </p:cNvSpPr>
          <p:nvPr/>
        </p:nvSpPr>
        <p:spPr bwMode="auto">
          <a:xfrm>
            <a:off x="4953000" y="44958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3" name="Line 26"/>
          <p:cNvSpPr>
            <a:spLocks noChangeShapeType="1"/>
          </p:cNvSpPr>
          <p:nvPr/>
        </p:nvSpPr>
        <p:spPr bwMode="auto">
          <a:xfrm>
            <a:off x="6172200" y="44958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4" name="Line 27"/>
          <p:cNvSpPr>
            <a:spLocks noChangeShapeType="1"/>
          </p:cNvSpPr>
          <p:nvPr/>
        </p:nvSpPr>
        <p:spPr bwMode="auto">
          <a:xfrm>
            <a:off x="19050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5" name="Line 28"/>
          <p:cNvSpPr>
            <a:spLocks noChangeShapeType="1"/>
          </p:cNvSpPr>
          <p:nvPr/>
        </p:nvSpPr>
        <p:spPr bwMode="auto">
          <a:xfrm>
            <a:off x="19050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6" name="Line 29"/>
          <p:cNvSpPr>
            <a:spLocks noChangeShapeType="1"/>
          </p:cNvSpPr>
          <p:nvPr/>
        </p:nvSpPr>
        <p:spPr bwMode="auto">
          <a:xfrm>
            <a:off x="2971800" y="525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7" name="Line 30"/>
          <p:cNvSpPr>
            <a:spLocks noChangeShapeType="1"/>
          </p:cNvSpPr>
          <p:nvPr/>
        </p:nvSpPr>
        <p:spPr bwMode="auto">
          <a:xfrm>
            <a:off x="2971800" y="5486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8" name="Line 31"/>
          <p:cNvSpPr>
            <a:spLocks noChangeShapeType="1"/>
          </p:cNvSpPr>
          <p:nvPr/>
        </p:nvSpPr>
        <p:spPr bwMode="auto">
          <a:xfrm>
            <a:off x="26670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9" name="Line 32"/>
          <p:cNvSpPr>
            <a:spLocks noChangeShapeType="1"/>
          </p:cNvSpPr>
          <p:nvPr/>
        </p:nvSpPr>
        <p:spPr bwMode="auto">
          <a:xfrm flipH="1">
            <a:off x="26670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0" name="Line 33"/>
          <p:cNvSpPr>
            <a:spLocks noChangeShapeType="1"/>
          </p:cNvSpPr>
          <p:nvPr/>
        </p:nvSpPr>
        <p:spPr bwMode="auto">
          <a:xfrm>
            <a:off x="48006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1" name="Line 34"/>
          <p:cNvSpPr>
            <a:spLocks noChangeShapeType="1"/>
          </p:cNvSpPr>
          <p:nvPr/>
        </p:nvSpPr>
        <p:spPr bwMode="auto">
          <a:xfrm flipH="1">
            <a:off x="4800600" y="5257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2" name="Line 35"/>
          <p:cNvSpPr>
            <a:spLocks noChangeShapeType="1"/>
          </p:cNvSpPr>
          <p:nvPr/>
        </p:nvSpPr>
        <p:spPr bwMode="auto">
          <a:xfrm>
            <a:off x="5105400" y="5257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3" name="Line 36"/>
          <p:cNvSpPr>
            <a:spLocks noChangeShapeType="1"/>
          </p:cNvSpPr>
          <p:nvPr/>
        </p:nvSpPr>
        <p:spPr bwMode="auto">
          <a:xfrm>
            <a:off x="5105400" y="5486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4" name="Line 37"/>
          <p:cNvSpPr>
            <a:spLocks noChangeShapeType="1"/>
          </p:cNvSpPr>
          <p:nvPr/>
        </p:nvSpPr>
        <p:spPr bwMode="auto">
          <a:xfrm>
            <a:off x="23622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5" name="Line 38"/>
          <p:cNvSpPr>
            <a:spLocks noChangeShapeType="1"/>
          </p:cNvSpPr>
          <p:nvPr/>
        </p:nvSpPr>
        <p:spPr bwMode="auto">
          <a:xfrm flipH="1">
            <a:off x="23622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6" name="Line 39"/>
          <p:cNvSpPr>
            <a:spLocks noChangeShapeType="1"/>
          </p:cNvSpPr>
          <p:nvPr/>
        </p:nvSpPr>
        <p:spPr bwMode="auto">
          <a:xfrm>
            <a:off x="35814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7" name="Line 40"/>
          <p:cNvSpPr>
            <a:spLocks noChangeShapeType="1"/>
          </p:cNvSpPr>
          <p:nvPr/>
        </p:nvSpPr>
        <p:spPr bwMode="auto">
          <a:xfrm flipH="1">
            <a:off x="35814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8" name="Line 41"/>
          <p:cNvSpPr>
            <a:spLocks noChangeShapeType="1"/>
          </p:cNvSpPr>
          <p:nvPr/>
        </p:nvSpPr>
        <p:spPr bwMode="auto">
          <a:xfrm>
            <a:off x="60198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99" name="Line 42"/>
          <p:cNvSpPr>
            <a:spLocks noChangeShapeType="1"/>
          </p:cNvSpPr>
          <p:nvPr/>
        </p:nvSpPr>
        <p:spPr bwMode="auto">
          <a:xfrm flipH="1">
            <a:off x="6019800" y="5791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0" name="Line 43"/>
          <p:cNvSpPr>
            <a:spLocks noChangeShapeType="1"/>
          </p:cNvSpPr>
          <p:nvPr/>
        </p:nvSpPr>
        <p:spPr bwMode="auto">
          <a:xfrm flipH="1">
            <a:off x="1905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1" name="Line 44"/>
          <p:cNvSpPr>
            <a:spLocks noChangeShapeType="1"/>
          </p:cNvSpPr>
          <p:nvPr/>
        </p:nvSpPr>
        <p:spPr bwMode="auto">
          <a:xfrm flipH="1">
            <a:off x="1905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2" name="Line 45"/>
          <p:cNvSpPr>
            <a:spLocks noChangeShapeType="1"/>
          </p:cNvSpPr>
          <p:nvPr/>
        </p:nvSpPr>
        <p:spPr bwMode="auto">
          <a:xfrm>
            <a:off x="2667000" y="5791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3" name="Line 46"/>
          <p:cNvSpPr>
            <a:spLocks noChangeShapeType="1"/>
          </p:cNvSpPr>
          <p:nvPr/>
        </p:nvSpPr>
        <p:spPr bwMode="auto">
          <a:xfrm>
            <a:off x="2667000" y="601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4" name="Line 47"/>
          <p:cNvSpPr>
            <a:spLocks noChangeShapeType="1"/>
          </p:cNvSpPr>
          <p:nvPr/>
        </p:nvSpPr>
        <p:spPr bwMode="auto">
          <a:xfrm>
            <a:off x="3886200" y="5791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5" name="Line 48"/>
          <p:cNvSpPr>
            <a:spLocks noChangeShapeType="1"/>
          </p:cNvSpPr>
          <p:nvPr/>
        </p:nvSpPr>
        <p:spPr bwMode="auto">
          <a:xfrm>
            <a:off x="3886200" y="601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6" name="Line 49"/>
          <p:cNvSpPr>
            <a:spLocks noChangeShapeType="1"/>
          </p:cNvSpPr>
          <p:nvPr/>
        </p:nvSpPr>
        <p:spPr bwMode="auto">
          <a:xfrm>
            <a:off x="6324600" y="5791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7" name="Line 50"/>
          <p:cNvSpPr>
            <a:spLocks noChangeShapeType="1"/>
          </p:cNvSpPr>
          <p:nvPr/>
        </p:nvSpPr>
        <p:spPr bwMode="auto">
          <a:xfrm>
            <a:off x="6324600" y="6019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708" name="Rectangle 51"/>
          <p:cNvSpPr>
            <a:spLocks noChangeArrowheads="1"/>
          </p:cNvSpPr>
          <p:nvPr/>
        </p:nvSpPr>
        <p:spPr bwMode="auto">
          <a:xfrm>
            <a:off x="2362200" y="617220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10</a:t>
            </a:r>
          </a:p>
        </p:txBody>
      </p:sp>
      <p:sp>
        <p:nvSpPr>
          <p:cNvPr id="70709" name="Rectangle 52"/>
          <p:cNvSpPr>
            <a:spLocks noChangeArrowheads="1"/>
          </p:cNvSpPr>
          <p:nvPr/>
        </p:nvSpPr>
        <p:spPr bwMode="auto">
          <a:xfrm>
            <a:off x="3581400" y="617220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20</a:t>
            </a:r>
          </a:p>
        </p:txBody>
      </p:sp>
      <p:sp>
        <p:nvSpPr>
          <p:cNvPr id="70710" name="Rectangle 53"/>
          <p:cNvSpPr>
            <a:spLocks noChangeArrowheads="1"/>
          </p:cNvSpPr>
          <p:nvPr/>
        </p:nvSpPr>
        <p:spPr bwMode="auto">
          <a:xfrm>
            <a:off x="4800600" y="617220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30</a:t>
            </a:r>
          </a:p>
        </p:txBody>
      </p:sp>
      <p:sp>
        <p:nvSpPr>
          <p:cNvPr id="70711" name="Rectangle 54"/>
          <p:cNvSpPr>
            <a:spLocks noChangeArrowheads="1"/>
          </p:cNvSpPr>
          <p:nvPr/>
        </p:nvSpPr>
        <p:spPr bwMode="auto">
          <a:xfrm>
            <a:off x="6019800" y="617220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40</a:t>
            </a:r>
          </a:p>
        </p:txBody>
      </p:sp>
      <p:sp>
        <p:nvSpPr>
          <p:cNvPr id="70712" name="Rectangle 55"/>
          <p:cNvSpPr>
            <a:spLocks noChangeArrowheads="1"/>
          </p:cNvSpPr>
          <p:nvPr/>
        </p:nvSpPr>
        <p:spPr bwMode="auto">
          <a:xfrm>
            <a:off x="2971800" y="57912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</a:t>
            </a:r>
          </a:p>
        </p:txBody>
      </p:sp>
      <p:sp>
        <p:nvSpPr>
          <p:cNvPr id="70713" name="Rectangle 56"/>
          <p:cNvSpPr>
            <a:spLocks noChangeArrowheads="1"/>
          </p:cNvSpPr>
          <p:nvPr/>
        </p:nvSpPr>
        <p:spPr bwMode="auto">
          <a:xfrm>
            <a:off x="3886200" y="57912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0714" name="Rectangle 57"/>
          <p:cNvSpPr>
            <a:spLocks noChangeArrowheads="1"/>
          </p:cNvSpPr>
          <p:nvPr/>
        </p:nvSpPr>
        <p:spPr bwMode="auto">
          <a:xfrm>
            <a:off x="5670550" y="57912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0715" name="Rectangle 58"/>
          <p:cNvSpPr>
            <a:spLocks noChangeArrowheads="1"/>
          </p:cNvSpPr>
          <p:nvPr/>
        </p:nvSpPr>
        <p:spPr bwMode="auto">
          <a:xfrm>
            <a:off x="6477000" y="57912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</a:t>
            </a:r>
          </a:p>
        </p:txBody>
      </p:sp>
      <p:sp>
        <p:nvSpPr>
          <p:cNvPr id="70716" name="Rectangle 59"/>
          <p:cNvSpPr>
            <a:spLocks noChangeArrowheads="1"/>
          </p:cNvSpPr>
          <p:nvPr/>
        </p:nvSpPr>
        <p:spPr bwMode="auto">
          <a:xfrm>
            <a:off x="2209800" y="52578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</a:t>
            </a:r>
          </a:p>
        </p:txBody>
      </p:sp>
      <p:sp>
        <p:nvSpPr>
          <p:cNvPr id="70717" name="Rectangle 60"/>
          <p:cNvSpPr>
            <a:spLocks noChangeArrowheads="1"/>
          </p:cNvSpPr>
          <p:nvPr/>
        </p:nvSpPr>
        <p:spPr bwMode="auto">
          <a:xfrm>
            <a:off x="2971800" y="52578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0718" name="Rectangle 61"/>
          <p:cNvSpPr>
            <a:spLocks noChangeArrowheads="1"/>
          </p:cNvSpPr>
          <p:nvPr/>
        </p:nvSpPr>
        <p:spPr bwMode="auto">
          <a:xfrm>
            <a:off x="4451350" y="52578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0719" name="Rectangle 62"/>
          <p:cNvSpPr>
            <a:spLocks noChangeArrowheads="1"/>
          </p:cNvSpPr>
          <p:nvPr/>
        </p:nvSpPr>
        <p:spPr bwMode="auto">
          <a:xfrm>
            <a:off x="5334000" y="52578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</a:t>
            </a:r>
          </a:p>
        </p:txBody>
      </p:sp>
      <p:sp>
        <p:nvSpPr>
          <p:cNvPr id="70720" name="Rectangle 63"/>
          <p:cNvSpPr>
            <a:spLocks noChangeArrowheads="1"/>
          </p:cNvSpPr>
          <p:nvPr/>
        </p:nvSpPr>
        <p:spPr bwMode="auto">
          <a:xfrm>
            <a:off x="1447800" y="4724400"/>
            <a:ext cx="458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clk</a:t>
            </a:r>
          </a:p>
        </p:txBody>
      </p:sp>
      <p:sp>
        <p:nvSpPr>
          <p:cNvPr id="70721" name="Rectangle 64"/>
          <p:cNvSpPr>
            <a:spLocks noChangeArrowheads="1"/>
          </p:cNvSpPr>
          <p:nvPr/>
        </p:nvSpPr>
        <p:spPr bwMode="auto">
          <a:xfrm>
            <a:off x="685800" y="5257800"/>
            <a:ext cx="13731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DUT arb.grant</a:t>
            </a:r>
          </a:p>
        </p:txBody>
      </p:sp>
      <p:sp>
        <p:nvSpPr>
          <p:cNvPr id="70722" name="Rectangle 65"/>
          <p:cNvSpPr>
            <a:spLocks noChangeArrowheads="1"/>
          </p:cNvSpPr>
          <p:nvPr/>
        </p:nvSpPr>
        <p:spPr bwMode="auto">
          <a:xfrm>
            <a:off x="152400" y="5821363"/>
            <a:ext cx="1922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TEST arbif.cb.grant</a:t>
            </a:r>
          </a:p>
        </p:txBody>
      </p:sp>
      <p:sp>
        <p:nvSpPr>
          <p:cNvPr id="70723" name="Rectangle 66"/>
          <p:cNvSpPr>
            <a:spLocks noChangeArrowheads="1"/>
          </p:cNvSpPr>
          <p:nvPr/>
        </p:nvSpPr>
        <p:spPr bwMode="auto">
          <a:xfrm>
            <a:off x="6934200" y="4343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Input is sampled just before the clock edge</a:t>
            </a:r>
          </a:p>
        </p:txBody>
      </p:sp>
      <p:sp>
        <p:nvSpPr>
          <p:cNvPr id="205891" name="Rectangle 67"/>
          <p:cNvSpPr>
            <a:spLocks noChangeArrowheads="1"/>
          </p:cNvSpPr>
          <p:nvPr/>
        </p:nvSpPr>
        <p:spPr bwMode="auto">
          <a:xfrm>
            <a:off x="6934200" y="43434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9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6D74350-F560-4498-84DE-CAFBF24A3E7D}" type="slidenum">
              <a:rPr lang="en-US" sz="1400" b="0">
                <a:solidFill>
                  <a:srgbClr val="6B6B6B"/>
                </a:solidFill>
              </a:rPr>
              <a:pPr eaLnBrk="1" hangingPunct="1"/>
              <a:t>59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Timing Regions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Interface Drive</a:t>
            </a:r>
          </a:p>
          <a:p>
            <a:pPr lvl="1" eaLnBrk="1" hangingPunct="1">
              <a:lnSpc>
                <a:spcPct val="90000"/>
              </a:lnSpc>
            </a:pPr>
            <a:endParaRPr lang="en-US" sz="1900" smtClean="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1066800" y="1989138"/>
            <a:ext cx="2936875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 mdule </a:t>
            </a:r>
            <a:r>
              <a:rPr lang="en-US" sz="1200" b="0">
                <a:latin typeface="Courier New" pitchFamily="-110" charset="0"/>
              </a:rPr>
              <a:t>arb</a:t>
            </a:r>
            <a:r>
              <a:rPr lang="en-US" sz="1200">
                <a:latin typeface="Courier New" pitchFamily="-110" charset="0"/>
              </a:rPr>
              <a:t> (arb_if.DUT </a:t>
            </a:r>
            <a:r>
              <a:rPr lang="en-US" sz="1200" b="0">
                <a:latin typeface="Courier New" pitchFamily="-110" charset="0"/>
              </a:rPr>
              <a:t>arbif);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initial</a:t>
            </a:r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begin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 $monitor(arbif.request);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end</a:t>
            </a:r>
          </a:p>
          <a:p>
            <a:pPr algn="l"/>
            <a:r>
              <a:rPr lang="en-US" sz="1200">
                <a:latin typeface="Courier New" pitchFamily="-110" charset="0"/>
              </a:rPr>
              <a:t> endprogram</a:t>
            </a: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953000" y="19812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‘timescale 1ns/1ns</a:t>
            </a:r>
            <a:endParaRPr lang="en-US" sz="1200" b="0">
              <a:latin typeface="Courier New" pitchFamily="-110" charset="0"/>
            </a:endParaRPr>
          </a:p>
          <a:p>
            <a:pPr algn="l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program </a:t>
            </a:r>
            <a:r>
              <a:rPr lang="en-US" sz="1200" b="0">
                <a:latin typeface="Courier New" pitchFamily="-110" charset="0"/>
              </a:rPr>
              <a:t>test</a:t>
            </a:r>
            <a:r>
              <a:rPr lang="en-US" sz="1200">
                <a:latin typeface="Courier New" pitchFamily="-110" charset="0"/>
              </a:rPr>
              <a:t>(arb_if.TEST </a:t>
            </a:r>
            <a:r>
              <a:rPr lang="en-US" sz="1200" b="0">
                <a:latin typeface="Courier New" pitchFamily="-110" charset="0"/>
              </a:rPr>
              <a:t>arbif)</a:t>
            </a:r>
            <a:endParaRPr lang="en-US" sz="1200">
              <a:latin typeface="Courier New" pitchFamily="-110" charset="0"/>
            </a:endParaRPr>
          </a:p>
          <a:p>
            <a:pPr algn="l"/>
            <a:r>
              <a:rPr lang="en-US" sz="1200">
                <a:latin typeface="Courier New" pitchFamily="-110" charset="0"/>
              </a:rPr>
              <a:t> initial begin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arbif.cb.request&lt;=3;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#12 arbif.cb.request&lt;=2;</a:t>
            </a:r>
          </a:p>
          <a:p>
            <a:pPr algn="l"/>
            <a:r>
              <a:rPr lang="en-US" sz="1200" b="0">
                <a:latin typeface="Courier New" pitchFamily="-110" charset="0"/>
              </a:rPr>
              <a:t> #18 arbif.cb.request&lt;=1;</a:t>
            </a:r>
            <a:endParaRPr lang="en-US" sz="1200">
              <a:latin typeface="Courier New" pitchFamily="-110" charset="0"/>
            </a:endParaRPr>
          </a:p>
          <a:p>
            <a:pPr algn="l"/>
            <a:r>
              <a:rPr lang="en-US" sz="1200">
                <a:latin typeface="Courier New" pitchFamily="-110" charset="0"/>
              </a:rPr>
              <a:t> end</a:t>
            </a:r>
          </a:p>
          <a:p>
            <a:pPr algn="l"/>
            <a:r>
              <a:rPr lang="en-US" sz="1200">
                <a:latin typeface="Courier New" pitchFamily="-110" charset="0"/>
              </a:rPr>
              <a:t> endmodule</a:t>
            </a:r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 flipV="1">
            <a:off x="25146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2514600" y="3817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1905000" y="412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 flipV="1">
            <a:off x="31242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 flipV="1">
            <a:off x="37338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3733800" y="3817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3124200" y="412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V="1">
            <a:off x="43434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V="1">
            <a:off x="49530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>
            <a:off x="4953000" y="3817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4343400" y="412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V="1">
            <a:off x="55626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 flipV="1">
            <a:off x="61722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4" name="Line 19"/>
          <p:cNvSpPr>
            <a:spLocks noChangeShapeType="1"/>
          </p:cNvSpPr>
          <p:nvPr/>
        </p:nvSpPr>
        <p:spPr bwMode="auto">
          <a:xfrm>
            <a:off x="6172200" y="3817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5" name="Line 20"/>
          <p:cNvSpPr>
            <a:spLocks noChangeShapeType="1"/>
          </p:cNvSpPr>
          <p:nvPr/>
        </p:nvSpPr>
        <p:spPr bwMode="auto">
          <a:xfrm>
            <a:off x="5562600" y="412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6" name="Line 21"/>
          <p:cNvSpPr>
            <a:spLocks noChangeShapeType="1"/>
          </p:cNvSpPr>
          <p:nvPr/>
        </p:nvSpPr>
        <p:spPr bwMode="auto">
          <a:xfrm flipV="1">
            <a:off x="6781800" y="3817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7" name="Line 22"/>
          <p:cNvSpPr>
            <a:spLocks noChangeShapeType="1"/>
          </p:cNvSpPr>
          <p:nvPr/>
        </p:nvSpPr>
        <p:spPr bwMode="auto">
          <a:xfrm>
            <a:off x="6781800" y="41227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8" name="Line 23"/>
          <p:cNvSpPr>
            <a:spLocks noChangeShapeType="1"/>
          </p:cNvSpPr>
          <p:nvPr/>
        </p:nvSpPr>
        <p:spPr bwMode="auto">
          <a:xfrm>
            <a:off x="2514600" y="3589338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29" name="Line 24"/>
          <p:cNvSpPr>
            <a:spLocks noChangeShapeType="1"/>
          </p:cNvSpPr>
          <p:nvPr/>
        </p:nvSpPr>
        <p:spPr bwMode="auto">
          <a:xfrm>
            <a:off x="3733800" y="3589338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0" name="Line 25"/>
          <p:cNvSpPr>
            <a:spLocks noChangeShapeType="1"/>
          </p:cNvSpPr>
          <p:nvPr/>
        </p:nvSpPr>
        <p:spPr bwMode="auto">
          <a:xfrm>
            <a:off x="4953000" y="3589338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1" name="Line 26"/>
          <p:cNvSpPr>
            <a:spLocks noChangeShapeType="1"/>
          </p:cNvSpPr>
          <p:nvPr/>
        </p:nvSpPr>
        <p:spPr bwMode="auto">
          <a:xfrm>
            <a:off x="6172200" y="3589338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2" name="Line 27"/>
          <p:cNvSpPr>
            <a:spLocks noChangeShapeType="1"/>
          </p:cNvSpPr>
          <p:nvPr/>
        </p:nvSpPr>
        <p:spPr bwMode="auto">
          <a:xfrm>
            <a:off x="1905000" y="43513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3" name="Line 28"/>
          <p:cNvSpPr>
            <a:spLocks noChangeShapeType="1"/>
          </p:cNvSpPr>
          <p:nvPr/>
        </p:nvSpPr>
        <p:spPr bwMode="auto">
          <a:xfrm>
            <a:off x="1905000" y="45799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4" name="Line 29"/>
          <p:cNvSpPr>
            <a:spLocks noChangeShapeType="1"/>
          </p:cNvSpPr>
          <p:nvPr/>
        </p:nvSpPr>
        <p:spPr bwMode="auto">
          <a:xfrm>
            <a:off x="2971800" y="43513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5" name="Line 30"/>
          <p:cNvSpPr>
            <a:spLocks noChangeShapeType="1"/>
          </p:cNvSpPr>
          <p:nvPr/>
        </p:nvSpPr>
        <p:spPr bwMode="auto">
          <a:xfrm>
            <a:off x="2971800" y="45799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6" name="Line 31"/>
          <p:cNvSpPr>
            <a:spLocks noChangeShapeType="1"/>
          </p:cNvSpPr>
          <p:nvPr/>
        </p:nvSpPr>
        <p:spPr bwMode="auto">
          <a:xfrm>
            <a:off x="2667000" y="43513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7" name="Line 32"/>
          <p:cNvSpPr>
            <a:spLocks noChangeShapeType="1"/>
          </p:cNvSpPr>
          <p:nvPr/>
        </p:nvSpPr>
        <p:spPr bwMode="auto">
          <a:xfrm flipH="1">
            <a:off x="2667000" y="43513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8" name="Line 33"/>
          <p:cNvSpPr>
            <a:spLocks noChangeShapeType="1"/>
          </p:cNvSpPr>
          <p:nvPr/>
        </p:nvSpPr>
        <p:spPr bwMode="auto">
          <a:xfrm>
            <a:off x="4800600" y="43513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39" name="Line 34"/>
          <p:cNvSpPr>
            <a:spLocks noChangeShapeType="1"/>
          </p:cNvSpPr>
          <p:nvPr/>
        </p:nvSpPr>
        <p:spPr bwMode="auto">
          <a:xfrm flipH="1">
            <a:off x="4800600" y="43513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0" name="Line 35"/>
          <p:cNvSpPr>
            <a:spLocks noChangeShapeType="1"/>
          </p:cNvSpPr>
          <p:nvPr/>
        </p:nvSpPr>
        <p:spPr bwMode="auto">
          <a:xfrm>
            <a:off x="5105400" y="43513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1" name="Line 36"/>
          <p:cNvSpPr>
            <a:spLocks noChangeShapeType="1"/>
          </p:cNvSpPr>
          <p:nvPr/>
        </p:nvSpPr>
        <p:spPr bwMode="auto">
          <a:xfrm>
            <a:off x="5105400" y="45799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2" name="Line 37"/>
          <p:cNvSpPr>
            <a:spLocks noChangeShapeType="1"/>
          </p:cNvSpPr>
          <p:nvPr/>
        </p:nvSpPr>
        <p:spPr bwMode="auto">
          <a:xfrm>
            <a:off x="23622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3" name="Line 38"/>
          <p:cNvSpPr>
            <a:spLocks noChangeShapeType="1"/>
          </p:cNvSpPr>
          <p:nvPr/>
        </p:nvSpPr>
        <p:spPr bwMode="auto">
          <a:xfrm flipH="1">
            <a:off x="23622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4" name="Line 39"/>
          <p:cNvSpPr>
            <a:spLocks noChangeShapeType="1"/>
          </p:cNvSpPr>
          <p:nvPr/>
        </p:nvSpPr>
        <p:spPr bwMode="auto">
          <a:xfrm>
            <a:off x="35814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5" name="Line 40"/>
          <p:cNvSpPr>
            <a:spLocks noChangeShapeType="1"/>
          </p:cNvSpPr>
          <p:nvPr/>
        </p:nvSpPr>
        <p:spPr bwMode="auto">
          <a:xfrm flipH="1">
            <a:off x="35814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6" name="Line 41"/>
          <p:cNvSpPr>
            <a:spLocks noChangeShapeType="1"/>
          </p:cNvSpPr>
          <p:nvPr/>
        </p:nvSpPr>
        <p:spPr bwMode="auto">
          <a:xfrm>
            <a:off x="48006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7" name="Line 42"/>
          <p:cNvSpPr>
            <a:spLocks noChangeShapeType="1"/>
          </p:cNvSpPr>
          <p:nvPr/>
        </p:nvSpPr>
        <p:spPr bwMode="auto">
          <a:xfrm flipH="1">
            <a:off x="4800600" y="488473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8" name="Line 43"/>
          <p:cNvSpPr>
            <a:spLocks noChangeShapeType="1"/>
          </p:cNvSpPr>
          <p:nvPr/>
        </p:nvSpPr>
        <p:spPr bwMode="auto">
          <a:xfrm flipH="1">
            <a:off x="1905000" y="48847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49" name="Line 44"/>
          <p:cNvSpPr>
            <a:spLocks noChangeShapeType="1"/>
          </p:cNvSpPr>
          <p:nvPr/>
        </p:nvSpPr>
        <p:spPr bwMode="auto">
          <a:xfrm flipH="1">
            <a:off x="1905000" y="5113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50" name="Line 45"/>
          <p:cNvSpPr>
            <a:spLocks noChangeShapeType="1"/>
          </p:cNvSpPr>
          <p:nvPr/>
        </p:nvSpPr>
        <p:spPr bwMode="auto">
          <a:xfrm>
            <a:off x="2667000" y="48847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51" name="Line 46"/>
          <p:cNvSpPr>
            <a:spLocks noChangeShapeType="1"/>
          </p:cNvSpPr>
          <p:nvPr/>
        </p:nvSpPr>
        <p:spPr bwMode="auto">
          <a:xfrm>
            <a:off x="2667000" y="51133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52" name="Line 47"/>
          <p:cNvSpPr>
            <a:spLocks noChangeShapeType="1"/>
          </p:cNvSpPr>
          <p:nvPr/>
        </p:nvSpPr>
        <p:spPr bwMode="auto">
          <a:xfrm flipV="1">
            <a:off x="5105400" y="4876800"/>
            <a:ext cx="22860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53" name="Line 48"/>
          <p:cNvSpPr>
            <a:spLocks noChangeShapeType="1"/>
          </p:cNvSpPr>
          <p:nvPr/>
        </p:nvSpPr>
        <p:spPr bwMode="auto">
          <a:xfrm flipV="1">
            <a:off x="5105400" y="5105400"/>
            <a:ext cx="22860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54" name="Rectangle 49"/>
          <p:cNvSpPr>
            <a:spLocks noChangeArrowheads="1"/>
          </p:cNvSpPr>
          <p:nvPr/>
        </p:nvSpPr>
        <p:spPr bwMode="auto">
          <a:xfrm>
            <a:off x="2362200" y="5265738"/>
            <a:ext cx="366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10</a:t>
            </a:r>
          </a:p>
        </p:txBody>
      </p:sp>
      <p:sp>
        <p:nvSpPr>
          <p:cNvPr id="72755" name="Rectangle 50"/>
          <p:cNvSpPr>
            <a:spLocks noChangeArrowheads="1"/>
          </p:cNvSpPr>
          <p:nvPr/>
        </p:nvSpPr>
        <p:spPr bwMode="auto">
          <a:xfrm>
            <a:off x="3581400" y="5265738"/>
            <a:ext cx="366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20</a:t>
            </a:r>
          </a:p>
        </p:txBody>
      </p:sp>
      <p:sp>
        <p:nvSpPr>
          <p:cNvPr id="72756" name="Rectangle 51"/>
          <p:cNvSpPr>
            <a:spLocks noChangeArrowheads="1"/>
          </p:cNvSpPr>
          <p:nvPr/>
        </p:nvSpPr>
        <p:spPr bwMode="auto">
          <a:xfrm>
            <a:off x="4800600" y="5265738"/>
            <a:ext cx="366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30</a:t>
            </a:r>
          </a:p>
        </p:txBody>
      </p:sp>
      <p:sp>
        <p:nvSpPr>
          <p:cNvPr id="72757" name="Rectangle 52"/>
          <p:cNvSpPr>
            <a:spLocks noChangeArrowheads="1"/>
          </p:cNvSpPr>
          <p:nvPr/>
        </p:nvSpPr>
        <p:spPr bwMode="auto">
          <a:xfrm>
            <a:off x="6019800" y="5265738"/>
            <a:ext cx="366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40</a:t>
            </a:r>
          </a:p>
        </p:txBody>
      </p:sp>
      <p:sp>
        <p:nvSpPr>
          <p:cNvPr id="72758" name="Rectangle 53"/>
          <p:cNvSpPr>
            <a:spLocks noChangeArrowheads="1"/>
          </p:cNvSpPr>
          <p:nvPr/>
        </p:nvSpPr>
        <p:spPr bwMode="auto">
          <a:xfrm>
            <a:off x="2971800" y="48847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</a:t>
            </a:r>
          </a:p>
        </p:txBody>
      </p:sp>
      <p:sp>
        <p:nvSpPr>
          <p:cNvPr id="72759" name="Rectangle 54"/>
          <p:cNvSpPr>
            <a:spLocks noChangeArrowheads="1"/>
          </p:cNvSpPr>
          <p:nvPr/>
        </p:nvSpPr>
        <p:spPr bwMode="auto">
          <a:xfrm>
            <a:off x="3886200" y="48847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2760" name="Rectangle 55"/>
          <p:cNvSpPr>
            <a:spLocks noChangeArrowheads="1"/>
          </p:cNvSpPr>
          <p:nvPr/>
        </p:nvSpPr>
        <p:spPr bwMode="auto">
          <a:xfrm>
            <a:off x="5257800" y="48847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</a:t>
            </a:r>
          </a:p>
        </p:txBody>
      </p:sp>
      <p:sp>
        <p:nvSpPr>
          <p:cNvPr id="72761" name="Rectangle 56"/>
          <p:cNvSpPr>
            <a:spLocks noChangeArrowheads="1"/>
          </p:cNvSpPr>
          <p:nvPr/>
        </p:nvSpPr>
        <p:spPr bwMode="auto">
          <a:xfrm>
            <a:off x="2209800" y="4343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3</a:t>
            </a:r>
          </a:p>
        </p:txBody>
      </p:sp>
      <p:sp>
        <p:nvSpPr>
          <p:cNvPr id="72762" name="Rectangle 57"/>
          <p:cNvSpPr>
            <a:spLocks noChangeArrowheads="1"/>
          </p:cNvSpPr>
          <p:nvPr/>
        </p:nvSpPr>
        <p:spPr bwMode="auto">
          <a:xfrm>
            <a:off x="2971800" y="43513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2763" name="Rectangle 58"/>
          <p:cNvSpPr>
            <a:spLocks noChangeArrowheads="1"/>
          </p:cNvSpPr>
          <p:nvPr/>
        </p:nvSpPr>
        <p:spPr bwMode="auto">
          <a:xfrm>
            <a:off x="4451350" y="43513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2</a:t>
            </a:r>
          </a:p>
        </p:txBody>
      </p:sp>
      <p:sp>
        <p:nvSpPr>
          <p:cNvPr id="72764" name="Rectangle 59"/>
          <p:cNvSpPr>
            <a:spLocks noChangeArrowheads="1"/>
          </p:cNvSpPr>
          <p:nvPr/>
        </p:nvSpPr>
        <p:spPr bwMode="auto">
          <a:xfrm>
            <a:off x="5334000" y="43513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Courier New" pitchFamily="-110" charset="0"/>
              </a:rPr>
              <a:t>1</a:t>
            </a:r>
          </a:p>
        </p:txBody>
      </p:sp>
      <p:sp>
        <p:nvSpPr>
          <p:cNvPr id="72765" name="Rectangle 60"/>
          <p:cNvSpPr>
            <a:spLocks noChangeArrowheads="1"/>
          </p:cNvSpPr>
          <p:nvPr/>
        </p:nvSpPr>
        <p:spPr bwMode="auto">
          <a:xfrm>
            <a:off x="1447800" y="3817938"/>
            <a:ext cx="458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clk</a:t>
            </a:r>
          </a:p>
        </p:txBody>
      </p:sp>
      <p:sp>
        <p:nvSpPr>
          <p:cNvPr id="72766" name="Rectangle 61"/>
          <p:cNvSpPr>
            <a:spLocks noChangeArrowheads="1"/>
          </p:cNvSpPr>
          <p:nvPr/>
        </p:nvSpPr>
        <p:spPr bwMode="auto">
          <a:xfrm>
            <a:off x="304800" y="4800600"/>
            <a:ext cx="17383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DUT arbif.request</a:t>
            </a:r>
          </a:p>
        </p:txBody>
      </p:sp>
      <p:sp>
        <p:nvSpPr>
          <p:cNvPr id="72767" name="Rectangle 62"/>
          <p:cNvSpPr>
            <a:spLocks noChangeArrowheads="1"/>
          </p:cNvSpPr>
          <p:nvPr/>
        </p:nvSpPr>
        <p:spPr bwMode="auto">
          <a:xfrm>
            <a:off x="0" y="4343400"/>
            <a:ext cx="2105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latin typeface="Courier New" pitchFamily="-110" charset="0"/>
              </a:rPr>
              <a:t>TEST arbif.cb.request</a:t>
            </a:r>
          </a:p>
        </p:txBody>
      </p:sp>
      <p:sp>
        <p:nvSpPr>
          <p:cNvPr id="72768" name="Rectangle 63"/>
          <p:cNvSpPr>
            <a:spLocks noChangeArrowheads="1"/>
          </p:cNvSpPr>
          <p:nvPr/>
        </p:nvSpPr>
        <p:spPr bwMode="auto">
          <a:xfrm>
            <a:off x="6934200" y="3581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Input is sampled just before the clock edge</a:t>
            </a:r>
          </a:p>
        </p:txBody>
      </p:sp>
      <p:sp>
        <p:nvSpPr>
          <p:cNvPr id="72769" name="Line 64"/>
          <p:cNvSpPr>
            <a:spLocks noChangeShapeType="1"/>
          </p:cNvSpPr>
          <p:nvPr/>
        </p:nvSpPr>
        <p:spPr bwMode="auto">
          <a:xfrm>
            <a:off x="38862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70" name="Line 65"/>
          <p:cNvSpPr>
            <a:spLocks noChangeShapeType="1"/>
          </p:cNvSpPr>
          <p:nvPr/>
        </p:nvSpPr>
        <p:spPr bwMode="auto">
          <a:xfrm>
            <a:off x="38862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7938" name="Rectangle 66"/>
          <p:cNvSpPr>
            <a:spLocks noChangeArrowheads="1"/>
          </p:cNvSpPr>
          <p:nvPr/>
        </p:nvSpPr>
        <p:spPr bwMode="auto">
          <a:xfrm>
            <a:off x="6934200" y="35814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break and continue statements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4" name="Content Placeholder 3" descr="SystemVerilog break continu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3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C82F160-D772-4B80-866B-D21DFBB8E74E}" type="slidenum">
              <a:rPr lang="en-US" sz="1400" b="0">
                <a:solidFill>
                  <a:srgbClr val="6B6B6B"/>
                </a:solidFill>
              </a:rPr>
              <a:pPr eaLnBrk="1" hangingPunct="1"/>
              <a:t>60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Program Block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dirty="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dirty="0" smtClean="0"/>
          </a:p>
          <a:p>
            <a:pPr eaLnBrk="1" hangingPunct="1"/>
            <a:endParaRPr lang="en-US" sz="2100" dirty="0" smtClean="0"/>
          </a:p>
          <a:p>
            <a:pPr eaLnBrk="1" hangingPunct="1"/>
            <a:endParaRPr lang="en-US" sz="2100" dirty="0" smtClean="0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>
                <a:solidFill>
                  <a:srgbClr val="2766A0"/>
                </a:solidFill>
                <a:latin typeface="Helvetica Neue Light" pitchFamily="-110" charset="0"/>
              </a:rPr>
              <a:t>Program Block</a:t>
            </a:r>
            <a:endParaRPr lang="en-US" sz="230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>
                <a:latin typeface="Helvetica Neue Light" pitchFamily="-110" charset="0"/>
              </a:rPr>
              <a:t>In Systemverilog the test bench code is in a program block</a:t>
            </a:r>
            <a:endParaRPr lang="en-US" sz="2100" b="0">
              <a:latin typeface="Helvetica Neue Light" pitchFamily="-110" charset="0"/>
            </a:endParaRP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Program block is similar to a module and can contain code and variables and be instantiated in other modules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>
                <a:solidFill>
                  <a:srgbClr val="25583B"/>
                </a:solidFill>
                <a:latin typeface="Helvetica Neue Light" pitchFamily="-110" charset="0"/>
              </a:rPr>
              <a:t>A program cannot have hierarchy such as instances of modules or interfaces</a:t>
            </a:r>
            <a:endParaRPr lang="en-US" sz="1700" b="0">
              <a:solidFill>
                <a:srgbClr val="25583B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74758" name="Rectangle 40"/>
          <p:cNvSpPr>
            <a:spLocks noChangeArrowheads="1"/>
          </p:cNvSpPr>
          <p:nvPr/>
        </p:nvSpPr>
        <p:spPr bwMode="auto">
          <a:xfrm>
            <a:off x="304800" y="3330575"/>
            <a:ext cx="5529263" cy="2441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latin typeface="Courier New" pitchFamily="-110" charset="0"/>
              </a:rPr>
              <a:t> program test (</a:t>
            </a:r>
            <a:r>
              <a:rPr lang="en-US" sz="1400" dirty="0" err="1">
                <a:latin typeface="Courier New" pitchFamily="-110" charset="0"/>
              </a:rPr>
              <a:t>arb_if.TEST</a:t>
            </a:r>
            <a:r>
              <a:rPr lang="en-US" sz="140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arbif</a:t>
            </a:r>
            <a:r>
              <a:rPr lang="en-US" sz="1400" b="0" dirty="0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initial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begin</a:t>
            </a:r>
            <a:endParaRPr lang="en-US" sz="1400" b="0" dirty="0">
              <a:latin typeface="Courier New" pitchFamily="-110" charset="0"/>
            </a:endParaRPr>
          </a:p>
          <a:p>
            <a:pPr algn="l"/>
            <a:r>
              <a:rPr lang="en-US" sz="1400" b="0" dirty="0">
                <a:latin typeface="Courier New" pitchFamily="-110" charset="0"/>
              </a:rPr>
              <a:t> @</a:t>
            </a:r>
            <a:r>
              <a:rPr lang="en-US" sz="1400" b="0" dirty="0" err="1">
                <a:latin typeface="Courier New" pitchFamily="-110" charset="0"/>
              </a:rPr>
              <a:t>arbif.cb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repeat</a:t>
            </a:r>
            <a:r>
              <a:rPr lang="en-US" sz="1400" b="0" dirty="0">
                <a:latin typeface="Courier New" pitchFamily="-110" charset="0"/>
              </a:rPr>
              <a:t> (3) </a:t>
            </a:r>
            <a:r>
              <a:rPr lang="en-US" sz="1400" b="0" dirty="0" err="1">
                <a:latin typeface="Courier New" pitchFamily="-110" charset="0"/>
              </a:rPr>
              <a:t>arbif.cb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@</a:t>
            </a:r>
            <a:r>
              <a:rPr lang="en-US" sz="1400" b="0" dirty="0" err="1">
                <a:latin typeface="Courier New" pitchFamily="-110" charset="0"/>
              </a:rPr>
              <a:t>arbif.cb.grant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@(</a:t>
            </a:r>
            <a:r>
              <a:rPr lang="en-US" sz="1400" dirty="0" err="1">
                <a:latin typeface="Courier New" pitchFamily="-110" charset="0"/>
              </a:rPr>
              <a:t>posedge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arbif.cb.grant</a:t>
            </a:r>
            <a:r>
              <a:rPr lang="en-US" sz="1400" b="0" dirty="0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@(</a:t>
            </a:r>
            <a:r>
              <a:rPr lang="en-US" sz="1400" dirty="0" err="1">
                <a:latin typeface="Courier New" pitchFamily="-110" charset="0"/>
              </a:rPr>
              <a:t>negedge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arbif.cb.grant</a:t>
            </a:r>
            <a:r>
              <a:rPr lang="en-US" sz="1400" b="0" dirty="0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wait</a:t>
            </a:r>
            <a:r>
              <a:rPr lang="en-US" sz="1400" b="0" dirty="0">
                <a:latin typeface="Courier New" pitchFamily="-110" charset="0"/>
              </a:rPr>
              <a:t> (</a:t>
            </a:r>
            <a:r>
              <a:rPr lang="en-US" sz="1400" b="0" dirty="0" err="1">
                <a:latin typeface="Courier New" pitchFamily="-110" charset="0"/>
              </a:rPr>
              <a:t>arbif.cb.grant</a:t>
            </a:r>
            <a:r>
              <a:rPr lang="en-US" sz="1400" b="0" dirty="0">
                <a:latin typeface="Courier New" pitchFamily="-110" charset="0"/>
              </a:rPr>
              <a:t>==1);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@(</a:t>
            </a:r>
            <a:r>
              <a:rPr lang="en-US" sz="1400" dirty="0" err="1">
                <a:latin typeface="Courier New" pitchFamily="-110" charset="0"/>
              </a:rPr>
              <a:t>posedge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arbif.cb.grant</a:t>
            </a:r>
            <a:r>
              <a:rPr lang="en-US" sz="1400" b="0" dirty="0">
                <a:latin typeface="Courier New" pitchFamily="-110" charset="0"/>
              </a:rPr>
              <a:t> or </a:t>
            </a:r>
            <a:r>
              <a:rPr lang="en-US" sz="1400" dirty="0" err="1">
                <a:latin typeface="Courier New" pitchFamily="-110" charset="0"/>
              </a:rPr>
              <a:t>negedge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arbif.reset</a:t>
            </a:r>
            <a:r>
              <a:rPr lang="en-US" sz="1400" b="0" dirty="0">
                <a:latin typeface="Courier New" pitchFamily="-110" charset="0"/>
              </a:rPr>
              <a:t>);</a:t>
            </a:r>
          </a:p>
          <a:p>
            <a:pPr algn="l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end</a:t>
            </a:r>
            <a:endParaRPr lang="en-US" sz="1400" b="0" dirty="0">
              <a:latin typeface="Courier New" pitchFamily="-110" charset="0"/>
            </a:endParaRPr>
          </a:p>
          <a:p>
            <a:pPr algn="l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endprogram</a:t>
            </a:r>
            <a:endParaRPr lang="en-US" sz="1400" b="0" dirty="0">
              <a:latin typeface="Courier New" pitchFamily="-110" charset="0"/>
            </a:endParaRPr>
          </a:p>
        </p:txBody>
      </p:sp>
      <p:sp>
        <p:nvSpPr>
          <p:cNvPr id="74759" name="Rectangle 48"/>
          <p:cNvSpPr>
            <a:spLocks noChangeArrowheads="1"/>
          </p:cNvSpPr>
          <p:nvPr/>
        </p:nvSpPr>
        <p:spPr bwMode="auto">
          <a:xfrm>
            <a:off x="6019800" y="37338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Continue on active clock edge</a:t>
            </a:r>
          </a:p>
        </p:txBody>
      </p:sp>
      <p:sp>
        <p:nvSpPr>
          <p:cNvPr id="74760" name="Rectangle 49"/>
          <p:cNvSpPr>
            <a:spLocks noChangeArrowheads="1"/>
          </p:cNvSpPr>
          <p:nvPr/>
        </p:nvSpPr>
        <p:spPr bwMode="auto">
          <a:xfrm>
            <a:off x="6019800" y="39624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Wait for 3 active edges</a:t>
            </a:r>
          </a:p>
        </p:txBody>
      </p:sp>
      <p:sp>
        <p:nvSpPr>
          <p:cNvPr id="74761" name="Rectangle 50"/>
          <p:cNvSpPr>
            <a:spLocks noChangeArrowheads="1"/>
          </p:cNvSpPr>
          <p:nvPr/>
        </p:nvSpPr>
        <p:spPr bwMode="auto">
          <a:xfrm>
            <a:off x="6019800" y="4221163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Continue on any edge</a:t>
            </a:r>
          </a:p>
        </p:txBody>
      </p:sp>
      <p:sp>
        <p:nvSpPr>
          <p:cNvPr id="74762" name="Rectangle 51"/>
          <p:cNvSpPr>
            <a:spLocks noChangeArrowheads="1"/>
          </p:cNvSpPr>
          <p:nvPr/>
        </p:nvSpPr>
        <p:spPr bwMode="auto">
          <a:xfrm>
            <a:off x="6019800" y="4449763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Continue on positive edge</a:t>
            </a:r>
          </a:p>
        </p:txBody>
      </p:sp>
      <p:sp>
        <p:nvSpPr>
          <p:cNvPr id="74763" name="Rectangle 52"/>
          <p:cNvSpPr>
            <a:spLocks noChangeArrowheads="1"/>
          </p:cNvSpPr>
          <p:nvPr/>
        </p:nvSpPr>
        <p:spPr bwMode="auto">
          <a:xfrm>
            <a:off x="6019800" y="4678363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Continue on negative edge</a:t>
            </a:r>
          </a:p>
        </p:txBody>
      </p:sp>
      <p:sp>
        <p:nvSpPr>
          <p:cNvPr id="74764" name="Rectangle 53"/>
          <p:cNvSpPr>
            <a:spLocks noChangeArrowheads="1"/>
          </p:cNvSpPr>
          <p:nvPr/>
        </p:nvSpPr>
        <p:spPr bwMode="auto">
          <a:xfrm>
            <a:off x="6019800" y="4876800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Wait for expression to be true</a:t>
            </a:r>
          </a:p>
        </p:txBody>
      </p:sp>
      <p:grpSp>
        <p:nvGrpSpPr>
          <p:cNvPr id="74765" name="Group 56"/>
          <p:cNvGrpSpPr>
            <a:grpSpLocks/>
          </p:cNvGrpSpPr>
          <p:nvPr/>
        </p:nvGrpSpPr>
        <p:grpSpPr bwMode="auto">
          <a:xfrm>
            <a:off x="2209800" y="3886200"/>
            <a:ext cx="3810000" cy="1371600"/>
            <a:chOff x="1392" y="2448"/>
            <a:chExt cx="2400" cy="864"/>
          </a:xfrm>
        </p:grpSpPr>
        <p:sp>
          <p:nvSpPr>
            <p:cNvPr id="74767" name="Line 41"/>
            <p:cNvSpPr>
              <a:spLocks noChangeShapeType="1"/>
            </p:cNvSpPr>
            <p:nvPr/>
          </p:nvSpPr>
          <p:spPr bwMode="auto">
            <a:xfrm flipH="1">
              <a:off x="1392" y="2448"/>
              <a:ext cx="24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68" name="Line 42"/>
            <p:cNvSpPr>
              <a:spLocks noChangeShapeType="1"/>
            </p:cNvSpPr>
            <p:nvPr/>
          </p:nvSpPr>
          <p:spPr bwMode="auto">
            <a:xfrm flipH="1">
              <a:off x="1872" y="2592"/>
              <a:ext cx="192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69" name="Line 43"/>
            <p:cNvSpPr>
              <a:spLocks noChangeShapeType="1"/>
            </p:cNvSpPr>
            <p:nvPr/>
          </p:nvSpPr>
          <p:spPr bwMode="auto">
            <a:xfrm flipH="1">
              <a:off x="1680" y="2736"/>
              <a:ext cx="211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0" name="Line 44"/>
            <p:cNvSpPr>
              <a:spLocks noChangeShapeType="1"/>
            </p:cNvSpPr>
            <p:nvPr/>
          </p:nvSpPr>
          <p:spPr bwMode="auto">
            <a:xfrm flipH="1">
              <a:off x="2208" y="2880"/>
              <a:ext cx="158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1" name="Line 45"/>
            <p:cNvSpPr>
              <a:spLocks noChangeShapeType="1"/>
            </p:cNvSpPr>
            <p:nvPr/>
          </p:nvSpPr>
          <p:spPr bwMode="auto">
            <a:xfrm flipH="1">
              <a:off x="2208" y="3168"/>
              <a:ext cx="158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2" name="Line 46"/>
            <p:cNvSpPr>
              <a:spLocks noChangeShapeType="1"/>
            </p:cNvSpPr>
            <p:nvPr/>
          </p:nvSpPr>
          <p:spPr bwMode="auto">
            <a:xfrm flipH="1">
              <a:off x="2208" y="3024"/>
              <a:ext cx="158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773" name="Line 54"/>
            <p:cNvSpPr>
              <a:spLocks noChangeShapeType="1"/>
            </p:cNvSpPr>
            <p:nvPr/>
          </p:nvSpPr>
          <p:spPr bwMode="auto">
            <a:xfrm flipH="1" flipV="1">
              <a:off x="3600" y="3312"/>
              <a:ext cx="19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766" name="Rectangle 55"/>
          <p:cNvSpPr>
            <a:spLocks noChangeArrowheads="1"/>
          </p:cNvSpPr>
          <p:nvPr/>
        </p:nvSpPr>
        <p:spPr bwMode="auto">
          <a:xfrm>
            <a:off x="6019800" y="5135563"/>
            <a:ext cx="274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200" b="0">
                <a:solidFill>
                  <a:srgbClr val="008000"/>
                </a:solidFill>
              </a:rPr>
              <a:t>Wait for several signals</a:t>
            </a:r>
          </a:p>
        </p:txBody>
      </p:sp>
    </p:spTree>
    <p:extLst>
      <p:ext uri="{BB962C8B-B14F-4D97-AF65-F5344CB8AC3E}">
        <p14:creationId xmlns:p14="http://schemas.microsoft.com/office/powerpoint/2010/main" val="5424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768AE41-24CE-42C9-9706-31C50FDC1EA3}" type="slidenum">
              <a:rPr lang="en-US" sz="1400" b="0">
                <a:solidFill>
                  <a:srgbClr val="6B6B6B"/>
                </a:solidFill>
              </a:rPr>
              <a:pPr eaLnBrk="1" hangingPunct="1"/>
              <a:t>61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402513" cy="5059363"/>
          </a:xfrm>
          <a:noFill/>
        </p:spPr>
        <p:txBody>
          <a:bodyPr lIns="91599" tIns="45048" rIns="91599" bIns="45048"/>
          <a:lstStyle/>
          <a:p>
            <a:pPr eaLnBrk="1" hangingPunct="1"/>
            <a:r>
              <a:rPr lang="en-US" sz="2100" smtClean="0"/>
              <a:t>Create testbench program: </a:t>
            </a:r>
            <a:r>
              <a:rPr lang="en-US" sz="2100" smtClean="0">
                <a:latin typeface="Courier New" pitchFamily="-110" charset="0"/>
              </a:rPr>
              <a:t>test.sv</a:t>
            </a:r>
          </a:p>
          <a:p>
            <a:pPr lvl="4" eaLnBrk="1" hangingPunct="1"/>
            <a:endParaRPr lang="en-US" sz="1300" smtClean="0"/>
          </a:p>
        </p:txBody>
      </p:sp>
      <p:sp>
        <p:nvSpPr>
          <p:cNvPr id="209923" name="AutoShape 3"/>
          <p:cNvSpPr>
            <a:spLocks noChangeArrowheads="1"/>
          </p:cNvSpPr>
          <p:nvPr/>
        </p:nvSpPr>
        <p:spPr bwMode="auto">
          <a:xfrm>
            <a:off x="2178050" y="5289550"/>
            <a:ext cx="1936750" cy="349250"/>
          </a:xfrm>
          <a:prstGeom prst="wedgeRectCallout">
            <a:avLst>
              <a:gd name="adj1" fmla="val -71884"/>
              <a:gd name="adj2" fmla="val -35772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Wait 1 clock cycle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381000" y="5807075"/>
            <a:ext cx="8366125" cy="5937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/>
            <a:r>
              <a:rPr lang="en-US" sz="1600" b="0"/>
              <a:t>Common mistake: forgot “</a:t>
            </a:r>
            <a:r>
              <a:rPr lang="en-US" sz="1600" b="0">
                <a:solidFill>
                  <a:schemeClr val="folHlink"/>
                </a:solidFill>
              </a:rPr>
              <a:t>cb</a:t>
            </a:r>
            <a:r>
              <a:rPr lang="en-US" sz="1600" b="0"/>
              <a:t>.” in signal reference </a:t>
            </a:r>
            <a:r>
              <a:rPr lang="en-US" sz="1600" b="0">
                <a:latin typeface="Courier New" pitchFamily="-110" charset="0"/>
              </a:rPr>
              <a:t>Error: arbif.request not visible via modport</a:t>
            </a:r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8045450" y="16779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 flipV="1">
            <a:off x="61404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6140450" y="14493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64452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6978650" y="16779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 flipV="1">
            <a:off x="72072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>
            <a:off x="7207250" y="14493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3" name="Line 12"/>
          <p:cNvSpPr>
            <a:spLocks noChangeShapeType="1"/>
          </p:cNvSpPr>
          <p:nvPr/>
        </p:nvSpPr>
        <p:spPr bwMode="auto">
          <a:xfrm>
            <a:off x="75120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4" name="Line 13"/>
          <p:cNvSpPr>
            <a:spLocks noChangeShapeType="1"/>
          </p:cNvSpPr>
          <p:nvPr/>
        </p:nvSpPr>
        <p:spPr bwMode="auto">
          <a:xfrm>
            <a:off x="6445250" y="16779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5" name="Line 14"/>
          <p:cNvSpPr>
            <a:spLocks noChangeShapeType="1"/>
          </p:cNvSpPr>
          <p:nvPr/>
        </p:nvSpPr>
        <p:spPr bwMode="auto">
          <a:xfrm flipV="1">
            <a:off x="66738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6" name="Line 15"/>
          <p:cNvSpPr>
            <a:spLocks noChangeShapeType="1"/>
          </p:cNvSpPr>
          <p:nvPr/>
        </p:nvSpPr>
        <p:spPr bwMode="auto">
          <a:xfrm>
            <a:off x="6673850" y="14493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7" name="Line 16"/>
          <p:cNvSpPr>
            <a:spLocks noChangeShapeType="1"/>
          </p:cNvSpPr>
          <p:nvPr/>
        </p:nvSpPr>
        <p:spPr bwMode="auto">
          <a:xfrm>
            <a:off x="69786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18" name="Text Box 17"/>
          <p:cNvSpPr txBox="1">
            <a:spLocks noChangeArrowheads="1"/>
          </p:cNvSpPr>
          <p:nvPr/>
        </p:nvSpPr>
        <p:spPr bwMode="auto">
          <a:xfrm>
            <a:off x="4764088" y="1447800"/>
            <a:ext cx="11445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r"/>
            <a:r>
              <a:rPr lang="en-US" sz="1800">
                <a:latin typeface="Courier New" pitchFamily="-110" charset="0"/>
              </a:rPr>
              <a:t>clk</a:t>
            </a:r>
          </a:p>
          <a:p>
            <a:pPr algn="r"/>
            <a:r>
              <a:rPr lang="en-US" sz="1800">
                <a:latin typeface="Courier New" pitchFamily="-110" charset="0"/>
              </a:rPr>
              <a:t>reset</a:t>
            </a:r>
          </a:p>
          <a:p>
            <a:pPr algn="r"/>
            <a:r>
              <a:rPr lang="en-US" sz="1800">
                <a:latin typeface="Courier New" pitchFamily="-110" charset="0"/>
              </a:rPr>
              <a:t>request</a:t>
            </a:r>
          </a:p>
        </p:txBody>
      </p:sp>
      <p:sp>
        <p:nvSpPr>
          <p:cNvPr id="76819" name="Line 18"/>
          <p:cNvSpPr>
            <a:spLocks noChangeShapeType="1"/>
          </p:cNvSpPr>
          <p:nvPr/>
        </p:nvSpPr>
        <p:spPr bwMode="auto">
          <a:xfrm>
            <a:off x="5911850" y="1982788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0" name="Line 19"/>
          <p:cNvSpPr>
            <a:spLocks noChangeShapeType="1"/>
          </p:cNvSpPr>
          <p:nvPr/>
        </p:nvSpPr>
        <p:spPr bwMode="auto">
          <a:xfrm flipV="1">
            <a:off x="6292850" y="17541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1" name="Line 20"/>
          <p:cNvSpPr>
            <a:spLocks noChangeShapeType="1"/>
          </p:cNvSpPr>
          <p:nvPr/>
        </p:nvSpPr>
        <p:spPr bwMode="auto">
          <a:xfrm flipV="1">
            <a:off x="6292850" y="1752600"/>
            <a:ext cx="7937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2" name="Line 21"/>
          <p:cNvSpPr>
            <a:spLocks noChangeShapeType="1"/>
          </p:cNvSpPr>
          <p:nvPr/>
        </p:nvSpPr>
        <p:spPr bwMode="auto">
          <a:xfrm>
            <a:off x="7086600" y="17541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23" name="Line 22"/>
          <p:cNvSpPr>
            <a:spLocks noChangeShapeType="1"/>
          </p:cNvSpPr>
          <p:nvPr/>
        </p:nvSpPr>
        <p:spPr bwMode="auto">
          <a:xfrm>
            <a:off x="7740650" y="228758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4" name="Line 23"/>
          <p:cNvSpPr>
            <a:spLocks noChangeShapeType="1"/>
          </p:cNvSpPr>
          <p:nvPr/>
        </p:nvSpPr>
        <p:spPr bwMode="auto">
          <a:xfrm>
            <a:off x="7512050" y="16779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25" name="Line 24"/>
          <p:cNvSpPr>
            <a:spLocks noChangeShapeType="1"/>
          </p:cNvSpPr>
          <p:nvPr/>
        </p:nvSpPr>
        <p:spPr bwMode="auto">
          <a:xfrm flipV="1">
            <a:off x="77406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26" name="Line 25"/>
          <p:cNvSpPr>
            <a:spLocks noChangeShapeType="1"/>
          </p:cNvSpPr>
          <p:nvPr/>
        </p:nvSpPr>
        <p:spPr bwMode="auto">
          <a:xfrm>
            <a:off x="7740650" y="144938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27" name="Line 26"/>
          <p:cNvSpPr>
            <a:spLocks noChangeShapeType="1"/>
          </p:cNvSpPr>
          <p:nvPr/>
        </p:nvSpPr>
        <p:spPr bwMode="auto">
          <a:xfrm>
            <a:off x="8045450" y="14493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28" name="Line 27"/>
          <p:cNvSpPr>
            <a:spLocks noChangeShapeType="1"/>
          </p:cNvSpPr>
          <p:nvPr/>
        </p:nvSpPr>
        <p:spPr bwMode="auto">
          <a:xfrm>
            <a:off x="5911850" y="228758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9" name="Line 28"/>
          <p:cNvSpPr>
            <a:spLocks noChangeShapeType="1"/>
          </p:cNvSpPr>
          <p:nvPr/>
        </p:nvSpPr>
        <p:spPr bwMode="auto">
          <a:xfrm flipV="1">
            <a:off x="7740650" y="20589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30" name="Line 29"/>
          <p:cNvSpPr>
            <a:spLocks noChangeShapeType="1"/>
          </p:cNvSpPr>
          <p:nvPr/>
        </p:nvSpPr>
        <p:spPr bwMode="auto">
          <a:xfrm>
            <a:off x="7207250" y="2058988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31" name="Line 30"/>
          <p:cNvSpPr>
            <a:spLocks noChangeShapeType="1"/>
          </p:cNvSpPr>
          <p:nvPr/>
        </p:nvSpPr>
        <p:spPr bwMode="auto">
          <a:xfrm>
            <a:off x="5911850" y="1677988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32" name="Line 31"/>
          <p:cNvSpPr>
            <a:spLocks noChangeShapeType="1"/>
          </p:cNvSpPr>
          <p:nvPr/>
        </p:nvSpPr>
        <p:spPr bwMode="auto">
          <a:xfrm flipV="1">
            <a:off x="7207250" y="20589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6833" name="Line 32"/>
          <p:cNvSpPr>
            <a:spLocks noChangeShapeType="1"/>
          </p:cNvSpPr>
          <p:nvPr/>
        </p:nvSpPr>
        <p:spPr bwMode="auto">
          <a:xfrm>
            <a:off x="7086600" y="1981200"/>
            <a:ext cx="11874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261938" y="3260725"/>
            <a:ext cx="501650" cy="349250"/>
          </a:xfrm>
          <a:prstGeom prst="wedgeRectCallout">
            <a:avLst>
              <a:gd name="adj1" fmla="val 135634"/>
              <a:gd name="adj2" fmla="val -78634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ns!</a:t>
            </a:r>
          </a:p>
        </p:txBody>
      </p:sp>
      <p:sp>
        <p:nvSpPr>
          <p:cNvPr id="76835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Program Block</a:t>
            </a:r>
          </a:p>
        </p:txBody>
      </p:sp>
      <p:sp>
        <p:nvSpPr>
          <p:cNvPr id="76836" name="Rectangle 35"/>
          <p:cNvSpPr>
            <a:spLocks noChangeArrowheads="1"/>
          </p:cNvSpPr>
          <p:nvPr/>
        </p:nvSpPr>
        <p:spPr bwMode="auto">
          <a:xfrm>
            <a:off x="990600" y="2057400"/>
            <a:ext cx="350202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program</a:t>
            </a:r>
            <a:r>
              <a:rPr lang="en-IN" sz="1400" b="0" noProof="1">
                <a:latin typeface="Courier New" pitchFamily="-110" charset="0"/>
              </a:rPr>
              <a:t> test(arb_if.TB arbif);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initial begin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// Asynch drive reset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</a:t>
            </a:r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 b="0" noProof="1">
                <a:latin typeface="Courier New" pitchFamily="-110" charset="0"/>
              </a:rPr>
              <a:t>arbif.reset &lt;= 0;</a:t>
            </a:r>
          </a:p>
          <a:p>
            <a:pPr algn="l" eaLnBrk="0" hangingPunct="0"/>
            <a:r>
              <a:rPr lang="en-US" sz="1400">
                <a:latin typeface="Courier New" pitchFamily="-110" charset="0"/>
              </a:rPr>
              <a:t>    </a:t>
            </a:r>
            <a:r>
              <a:rPr lang="en-US" sz="1400" noProof="1">
                <a:latin typeface="Courier New" pitchFamily="-110" charset="0"/>
              </a:rPr>
              <a:t>#</a:t>
            </a:r>
            <a:r>
              <a:rPr lang="en-US" sz="1400">
                <a:latin typeface="Courier New" pitchFamily="-110" charset="0"/>
              </a:rPr>
              <a:t>15</a:t>
            </a:r>
            <a:r>
              <a:rPr lang="en-US" sz="1400">
                <a:solidFill>
                  <a:srgbClr val="0066FF"/>
                </a:solidFill>
                <a:latin typeface="Courier New" pitchFamily="-110" charset="0"/>
              </a:rPr>
              <a:t>ns</a:t>
            </a:r>
            <a:r>
              <a:rPr lang="en-US" sz="1400" b="0" noProof="1">
                <a:latin typeface="Courier New" pitchFamily="-110" charset="0"/>
              </a:rPr>
              <a:t> arbif.reset &lt;= 1; 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 noProof="1">
                <a:latin typeface="Courier New" pitchFamily="-110" charset="0"/>
              </a:rPr>
              <a:t>#</a:t>
            </a:r>
            <a:r>
              <a:rPr lang="en-US" sz="1400">
                <a:latin typeface="Courier New" pitchFamily="-110" charset="0"/>
              </a:rPr>
              <a:t>35</a:t>
            </a:r>
            <a:r>
              <a:rPr lang="en-US" sz="1400">
                <a:solidFill>
                  <a:srgbClr val="0066FF"/>
                </a:solidFill>
                <a:latin typeface="Courier New" pitchFamily="-110" charset="0"/>
              </a:rPr>
              <a:t>ns</a:t>
            </a:r>
            <a:r>
              <a:rPr lang="en-US" sz="1400" b="0" noProof="1">
                <a:latin typeface="Courier New" pitchFamily="-110" charset="0"/>
              </a:rPr>
              <a:t> arbif.reset &lt;= </a:t>
            </a:r>
            <a:r>
              <a:rPr lang="en-US" sz="1400" b="0">
                <a:latin typeface="Courier New" pitchFamily="-110" charset="0"/>
              </a:rPr>
              <a:t>0</a:t>
            </a:r>
            <a:r>
              <a:rPr lang="en-US" sz="1400" b="0" noProof="1">
                <a:latin typeface="Courier New" pitchFamily="-110" charset="0"/>
              </a:rPr>
              <a:t>; </a:t>
            </a:r>
          </a:p>
          <a:p>
            <a:pPr algn="l" eaLnBrk="0" hangingPunct="0"/>
            <a:endParaRPr lang="en-US" sz="1400" b="0" noProof="1">
              <a:latin typeface="Courier New" pitchFamily="-110" charset="0"/>
            </a:endParaRP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  // Synch drive request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  </a:t>
            </a:r>
            <a:r>
              <a:rPr lang="en-US" sz="1400" b="0">
                <a:latin typeface="Courier New" pitchFamily="-110" charset="0"/>
              </a:rPr>
              <a:t>##1 </a:t>
            </a:r>
            <a:r>
              <a:rPr lang="en-US" sz="1400" b="0" noProof="1">
                <a:latin typeface="Courier New" pitchFamily="-110" charset="0"/>
              </a:rPr>
              <a:t>arbif.</a:t>
            </a:r>
            <a:r>
              <a:rPr lang="en-US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US" sz="1400" b="0" noProof="1">
                <a:latin typeface="Courier New" pitchFamily="-110" charset="0"/>
              </a:rPr>
              <a:t>.request &lt;= 1;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  ##</a:t>
            </a:r>
            <a:r>
              <a:rPr lang="en-US" sz="1400" b="0">
                <a:latin typeface="Courier New" pitchFamily="-110" charset="0"/>
              </a:rPr>
              <a:t>1</a:t>
            </a:r>
            <a:r>
              <a:rPr lang="en-US" sz="1400" b="0" noProof="1">
                <a:latin typeface="Courier New" pitchFamily="-110" charset="0"/>
              </a:rPr>
              <a:t> arbif.</a:t>
            </a:r>
            <a:r>
              <a:rPr lang="en-US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US" sz="1400" b="0" noProof="1">
                <a:latin typeface="Courier New" pitchFamily="-110" charset="0"/>
              </a:rPr>
              <a:t>.request &lt;= 0;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  wait (arbif.</a:t>
            </a:r>
            <a:r>
              <a:rPr lang="en-US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US" sz="1400" b="0" noProof="1">
                <a:latin typeface="Courier New" pitchFamily="-110" charset="0"/>
              </a:rPr>
              <a:t>.grant == 1);</a:t>
            </a:r>
          </a:p>
          <a:p>
            <a:pPr algn="l" eaLnBrk="0" hangingPunct="0"/>
            <a:r>
              <a:rPr lang="en-US" sz="1400" b="0" noProof="1">
                <a:latin typeface="Courier New" pitchFamily="-110" charset="0"/>
              </a:rPr>
              <a:t>  end</a:t>
            </a:r>
          </a:p>
          <a:p>
            <a:pPr algn="l" eaLnBrk="0" hangingPunct="0"/>
            <a:r>
              <a:rPr lang="en-US" sz="1400" b="0" noProof="1">
                <a:solidFill>
                  <a:srgbClr val="990099"/>
                </a:solidFill>
                <a:latin typeface="Courier New" pitchFamily="-110" charset="0"/>
              </a:rPr>
              <a:t>endprogram</a:t>
            </a:r>
            <a:endParaRPr lang="en-US" sz="1400" b="0">
              <a:solidFill>
                <a:srgbClr val="990099"/>
              </a:solidFill>
              <a:latin typeface="Courier New" pitchFamily="-110" charset="0"/>
            </a:endParaRPr>
          </a:p>
        </p:txBody>
      </p:sp>
      <p:sp>
        <p:nvSpPr>
          <p:cNvPr id="76837" name="Rectangle 36"/>
          <p:cNvSpPr>
            <a:spLocks noChangeArrowheads="1"/>
          </p:cNvSpPr>
          <p:nvPr/>
        </p:nvSpPr>
        <p:spPr bwMode="auto">
          <a:xfrm>
            <a:off x="5029200" y="2667000"/>
            <a:ext cx="37147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interface arb_if (input bit clk);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logic grant, request, reset;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clocking 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IN" sz="1400" b="0" noProof="1">
                <a:latin typeface="Courier New" pitchFamily="-110" charset="0"/>
              </a:rPr>
              <a:t> @(posedge clk);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input grant;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output request;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endclocking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modport TB (clocking </a:t>
            </a:r>
            <a:r>
              <a:rPr lang="en-IN" sz="1400" b="0" noProof="1">
                <a:solidFill>
                  <a:srgbClr val="990099"/>
                </a:solidFill>
                <a:latin typeface="Courier New" pitchFamily="-110" charset="0"/>
              </a:rPr>
              <a:t>cb</a:t>
            </a:r>
            <a:r>
              <a:rPr lang="en-IN" sz="1400" b="0" noProof="1">
                <a:latin typeface="Courier New" pitchFamily="-110" charset="0"/>
              </a:rPr>
              <a:t>, 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             output reset);</a:t>
            </a:r>
          </a:p>
          <a:p>
            <a:pPr algn="l" eaLnBrk="0" hangingPunct="0"/>
            <a:r>
              <a:rPr lang="en-IN" sz="1400" b="0" noProof="1">
                <a:latin typeface="Courier New" pitchFamily="-110" charset="0"/>
              </a:rPr>
              <a:t>endinterface: arb_if</a:t>
            </a:r>
            <a:endParaRPr lang="en-US" sz="1400" b="0">
              <a:latin typeface="Courier New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61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1B754E5-742A-456F-928A-3ED1C0E86839}" type="slidenum">
              <a:rPr lang="en-US" sz="1400" b="0">
                <a:solidFill>
                  <a:srgbClr val="6B6B6B"/>
                </a:solidFill>
              </a:rPr>
              <a:pPr eaLnBrk="1" hangingPunct="1"/>
              <a:t>62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Program Block Overview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525963"/>
          </a:xfrm>
          <a:noFill/>
        </p:spPr>
        <p:txBody>
          <a:bodyPr/>
          <a:lstStyle/>
          <a:p>
            <a:pPr eaLnBrk="1" hangingPunct="1">
              <a:buFont typeface="Times" pitchFamily="-110" charset="0"/>
              <a:buNone/>
            </a:pPr>
            <a:endParaRPr lang="en-US" sz="2100" smtClean="0"/>
          </a:p>
          <a:p>
            <a:pPr lvl="1" eaLnBrk="1" hangingPunct="1">
              <a:buFont typeface="Wingdings" pitchFamily="-110" charset="2"/>
              <a:buNone/>
            </a:pPr>
            <a:endParaRPr lang="en-US" sz="1900" smtClean="0"/>
          </a:p>
          <a:p>
            <a:pPr eaLnBrk="1" hangingPunct="1"/>
            <a:endParaRPr lang="en-US" sz="2100" smtClean="0"/>
          </a:p>
          <a:p>
            <a:pPr eaLnBrk="1" hangingPunct="1"/>
            <a:endParaRPr lang="en-US" sz="2100" smtClean="0"/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228600" y="10366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 smtClean="0">
                <a:solidFill>
                  <a:srgbClr val="2766A0"/>
                </a:solidFill>
                <a:latin typeface="Helvetica Neue Light" pitchFamily="-110" charset="0"/>
              </a:rPr>
              <a:t>Benefits:</a:t>
            </a:r>
            <a:endParaRPr lang="en-US" sz="2000" b="0" dirty="0" smtClean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 smtClean="0">
                <a:latin typeface="Helvetica Neue Light" pitchFamily="-110" charset="0"/>
              </a:rPr>
              <a:t>Separates the </a:t>
            </a:r>
            <a:r>
              <a:rPr lang="en-US" b="0" dirty="0" err="1" smtClean="0">
                <a:latin typeface="Helvetica Neue Light" pitchFamily="-110" charset="0"/>
              </a:rPr>
              <a:t>testbench</a:t>
            </a:r>
            <a:r>
              <a:rPr lang="en-US" b="0" dirty="0" smtClean="0">
                <a:latin typeface="Helvetica Neue Light" pitchFamily="-110" charset="0"/>
              </a:rPr>
              <a:t> from the DUT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 smtClean="0">
                <a:latin typeface="Helvetica Neue Light" pitchFamily="-110" charset="0"/>
              </a:rPr>
              <a:t>Reduces race conditions by running in separate region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 smtClean="0">
                <a:latin typeface="Helvetica Neue Light" pitchFamily="-110" charset="0"/>
              </a:rPr>
              <a:t>Provides an entry point for execution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 smtClean="0">
                <a:latin typeface="Helvetica Neue Light" pitchFamily="-110" charset="0"/>
              </a:rPr>
              <a:t>Creates </a:t>
            </a:r>
            <a:r>
              <a:rPr lang="en-US" b="0" dirty="0">
                <a:latin typeface="Helvetica Neue Light" pitchFamily="-110" charset="0"/>
              </a:rPr>
              <a:t>a scope to encapsulate program-wide data</a:t>
            </a:r>
            <a:endParaRPr lang="en-US" sz="2000" b="0" dirty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000" dirty="0">
                <a:solidFill>
                  <a:srgbClr val="2766A0"/>
                </a:solidFill>
                <a:latin typeface="Helvetica Neue Light" pitchFamily="-110" charset="0"/>
              </a:rPr>
              <a:t>Functionality:</a:t>
            </a:r>
            <a:endParaRPr lang="en-US" sz="2000" b="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>
                <a:latin typeface="Helvetica Neue Light" pitchFamily="-110" charset="0"/>
              </a:rPr>
              <a:t>Can be instantiated in any hierarchical location </a:t>
            </a:r>
          </a:p>
          <a:p>
            <a:pPr marL="1143000" lvl="2" indent="-228600" algn="l">
              <a:spcBef>
                <a:spcPct val="20000"/>
              </a:spcBef>
              <a:buSzPct val="80000"/>
              <a:buFont typeface="Arial" charset="0"/>
              <a:buChar char="►"/>
            </a:pPr>
            <a:r>
              <a:rPr lang="en-US" sz="1600" b="0" dirty="0">
                <a:solidFill>
                  <a:srgbClr val="25583B"/>
                </a:solidFill>
                <a:latin typeface="Helvetica Neue Light" pitchFamily="-110" charset="0"/>
              </a:rPr>
              <a:t>Typically at the top level</a:t>
            </a:r>
            <a:endParaRPr lang="en-US" b="0" dirty="0">
              <a:solidFill>
                <a:srgbClr val="25583B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>
                <a:latin typeface="Helvetica Neue Light" pitchFamily="-110" charset="0"/>
              </a:rPr>
              <a:t>Interfaces and ports can be connected in the same manner as any other </a:t>
            </a:r>
            <a:r>
              <a:rPr lang="en-US" b="0" dirty="0" smtClean="0">
                <a:latin typeface="Helvetica Neue Light" pitchFamily="-110" charset="0"/>
              </a:rPr>
              <a:t>module</a:t>
            </a:r>
            <a:endParaRPr lang="en-US" b="0" dirty="0"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>
                <a:latin typeface="Helvetica Neue Light" pitchFamily="-110" charset="0"/>
              </a:rPr>
              <a:t>Code goes in initial blocks &amp; routines, no always blocks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>
                <a:latin typeface="Helvetica Neue Light" pitchFamily="-110" charset="0"/>
              </a:rPr>
              <a:t>Executes in the Reactive region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b="0" dirty="0">
                <a:latin typeface="Helvetica Neue Light" pitchFamily="-110" charset="0"/>
              </a:rPr>
              <a:t>Implicit $finish when all initial blocks end in program</a:t>
            </a:r>
            <a:endParaRPr lang="en-US" sz="2000" b="0" dirty="0"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0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9CC7126-7B12-4616-A06D-B067DEA88D0B}" type="slidenum">
              <a:rPr lang="en-US" sz="1400" b="0">
                <a:solidFill>
                  <a:srgbClr val="6B6B6B"/>
                </a:solidFill>
              </a:rPr>
              <a:pPr eaLnBrk="1" hangingPunct="1"/>
              <a:t>63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381000"/>
            <a:ext cx="7824787" cy="652463"/>
          </a:xfrm>
          <a:noFill/>
        </p:spPr>
        <p:txBody>
          <a:bodyPr lIns="91599" tIns="45048" rIns="91599" bIns="45048">
            <a:normAutofit fontScale="90000"/>
          </a:bodyPr>
          <a:lstStyle/>
          <a:p>
            <a:pPr eaLnBrk="1" hangingPunct="1"/>
            <a:r>
              <a:rPr lang="en-US" smtClean="0"/>
              <a:t>Testbench Environment – </a:t>
            </a:r>
            <a:r>
              <a:rPr lang="en-US" smtClean="0">
                <a:cs typeface="Times New Roman" pitchFamily="-110" charset="0"/>
              </a:rPr>
              <a:t>Top Block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73250"/>
            <a:ext cx="8305800" cy="946150"/>
          </a:xfrm>
          <a:noFill/>
        </p:spPr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130000"/>
              </a:lnSpc>
            </a:pPr>
            <a:endParaRPr lang="en-US" i="1" smtClean="0">
              <a:solidFill>
                <a:srgbClr val="9900CC"/>
              </a:solidFill>
            </a:endParaRPr>
          </a:p>
          <a:p>
            <a:pPr eaLnBrk="1" hangingPunct="1">
              <a:lnSpc>
                <a:spcPct val="130000"/>
              </a:lnSpc>
            </a:pPr>
            <a:endParaRPr lang="en-US" smtClean="0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81000" y="1873250"/>
            <a:ext cx="8305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4488" indent="-344488" algn="l" defTabSz="954088" eaLnBrk="0" hangingPunct="0">
              <a:lnSpc>
                <a:spcPct val="130000"/>
              </a:lnSpc>
              <a:spcBef>
                <a:spcPct val="50000"/>
              </a:spcBef>
              <a:buClr>
                <a:srgbClr val="000099"/>
              </a:buClr>
              <a:buSzPct val="80000"/>
              <a:buFont typeface="Wingdings" pitchFamily="-110" charset="2"/>
              <a:buChar char="n"/>
            </a:pPr>
            <a:endParaRPr lang="en-US" sz="2200" i="1">
              <a:solidFill>
                <a:srgbClr val="9900CC"/>
              </a:solidFill>
            </a:endParaRPr>
          </a:p>
          <a:p>
            <a:pPr marL="344488" indent="-344488" algn="l" defTabSz="954088" eaLnBrk="0" hangingPunct="0">
              <a:lnSpc>
                <a:spcPct val="130000"/>
              </a:lnSpc>
              <a:spcBef>
                <a:spcPct val="50000"/>
              </a:spcBef>
              <a:buClr>
                <a:srgbClr val="000099"/>
              </a:buClr>
              <a:buSzPct val="80000"/>
              <a:buFont typeface="Wingdings" pitchFamily="-110" charset="2"/>
              <a:buChar char="n"/>
            </a:pPr>
            <a:endParaRPr lang="en-US" sz="2200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609600" y="12192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r>
              <a:rPr lang="en-US" sz="2300">
                <a:solidFill>
                  <a:srgbClr val="2766A0"/>
                </a:solidFill>
                <a:latin typeface="Helvetica Neue Light" pitchFamily="-110" charset="0"/>
              </a:rPr>
              <a:t>Create top module</a:t>
            </a:r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 flipH="1" flipV="1">
            <a:off x="2438400" y="4343400"/>
            <a:ext cx="990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8119" name="AutoShape 7"/>
          <p:cNvSpPr>
            <a:spLocks noChangeArrowheads="1"/>
          </p:cNvSpPr>
          <p:nvPr/>
        </p:nvSpPr>
        <p:spPr bwMode="auto">
          <a:xfrm>
            <a:off x="4030663" y="1295400"/>
            <a:ext cx="2773362" cy="812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/>
              <a:t>Implicit port connections:</a:t>
            </a:r>
          </a:p>
          <a:p>
            <a:pPr eaLnBrk="0" hangingPunct="0"/>
            <a:r>
              <a:rPr lang="en-US" sz="1400"/>
              <a:t>The syntax .* connect ports </a:t>
            </a:r>
          </a:p>
          <a:p>
            <a:pPr eaLnBrk="0" hangingPunct="0"/>
            <a:r>
              <a:rPr lang="en-US" sz="1400"/>
              <a:t>and signals with same names</a:t>
            </a:r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 flipV="1">
            <a:off x="3352800" y="2743200"/>
            <a:ext cx="990600" cy="2286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0906" name="Line 9"/>
          <p:cNvSpPr>
            <a:spLocks noChangeShapeType="1"/>
          </p:cNvSpPr>
          <p:nvPr/>
        </p:nvSpPr>
        <p:spPr bwMode="auto">
          <a:xfrm>
            <a:off x="2819400" y="3200400"/>
            <a:ext cx="1600200" cy="6096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2743200" y="3429000"/>
            <a:ext cx="1600200" cy="16764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8123" name="AutoShape 11"/>
          <p:cNvSpPr>
            <a:spLocks noChangeArrowheads="1"/>
          </p:cNvSpPr>
          <p:nvPr/>
        </p:nvSpPr>
        <p:spPr bwMode="auto">
          <a:xfrm>
            <a:off x="50800" y="5334000"/>
            <a:ext cx="4122738" cy="10477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/>
              <a:t>Generate clock in </a:t>
            </a:r>
            <a:r>
              <a:rPr lang="en-US" sz="1400">
                <a:latin typeface="Courier New" pitchFamily="-110" charset="0"/>
              </a:rPr>
              <a:t>top</a:t>
            </a:r>
            <a:r>
              <a:rPr lang="en-US" sz="1400"/>
              <a:t> module (Active region)</a:t>
            </a:r>
          </a:p>
          <a:p>
            <a:pPr eaLnBrk="0" hangingPunct="0"/>
            <a:r>
              <a:rPr lang="en-US" sz="1400"/>
              <a:t>vs. program (Reactive) to prevent races.</a:t>
            </a:r>
          </a:p>
          <a:p>
            <a:pPr eaLnBrk="0" hangingPunct="0"/>
            <a:r>
              <a:rPr lang="en-US" sz="1400"/>
              <a:t>Your design is tied tightly to the clock,</a:t>
            </a:r>
          </a:p>
          <a:p>
            <a:pPr eaLnBrk="0" hangingPunct="0"/>
            <a:r>
              <a:rPr lang="en-US" sz="1400"/>
              <a:t>so they need to be in the same region.</a:t>
            </a:r>
          </a:p>
        </p:txBody>
      </p:sp>
      <p:sp>
        <p:nvSpPr>
          <p:cNvPr id="80909" name="Rectangle 12"/>
          <p:cNvSpPr>
            <a:spLocks noChangeArrowheads="1"/>
          </p:cNvSpPr>
          <p:nvPr/>
        </p:nvSpPr>
        <p:spPr bwMode="auto">
          <a:xfrm>
            <a:off x="914400" y="2286000"/>
            <a:ext cx="2632075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module top;</a:t>
            </a:r>
          </a:p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  bit clk;</a:t>
            </a: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  </a:t>
            </a:r>
            <a:r>
              <a:rPr lang="en-US" sz="1600" b="0" noProof="1">
                <a:latin typeface="Courier New" pitchFamily="-110" charset="0"/>
              </a:rPr>
              <a:t>arb_if arbif(</a:t>
            </a:r>
            <a:r>
              <a:rPr lang="en-US" sz="1600" b="0">
                <a:latin typeface="Courier New" pitchFamily="-110" charset="0"/>
              </a:rPr>
              <a:t>.*</a:t>
            </a:r>
            <a:r>
              <a:rPr lang="en-US" sz="1600" b="0" noProof="1">
                <a:latin typeface="Courier New" pitchFamily="-110" charset="0"/>
              </a:rPr>
              <a:t>); </a:t>
            </a:r>
            <a:endParaRPr lang="en-US" sz="1600" b="0">
              <a:latin typeface="Courier New" pitchFamily="-110" charset="0"/>
            </a:endParaRP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  </a:t>
            </a:r>
            <a:r>
              <a:rPr lang="en-US" sz="1600" b="0" noProof="1">
                <a:latin typeface="Courier New" pitchFamily="-110" charset="0"/>
              </a:rPr>
              <a:t>test t1 (</a:t>
            </a:r>
            <a:r>
              <a:rPr lang="en-US" sz="1600" b="0">
                <a:latin typeface="Courier New" pitchFamily="-110" charset="0"/>
              </a:rPr>
              <a:t>.*</a:t>
            </a:r>
            <a:r>
              <a:rPr lang="en-US" sz="1600" b="0" noProof="1">
                <a:latin typeface="Courier New" pitchFamily="-110" charset="0"/>
              </a:rPr>
              <a:t>);</a:t>
            </a:r>
            <a:endParaRPr lang="en-US" sz="1600" b="0">
              <a:latin typeface="Courier New" pitchFamily="-110" charset="0"/>
            </a:endParaRP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 </a:t>
            </a:r>
            <a:r>
              <a:rPr lang="en-US" sz="1600" b="0" noProof="1">
                <a:latin typeface="Courier New" pitchFamily="-110" charset="0"/>
              </a:rPr>
              <a:t> </a:t>
            </a:r>
            <a:r>
              <a:rPr lang="en-US" sz="1600" b="0">
                <a:latin typeface="Courier New" pitchFamily="-110" charset="0"/>
              </a:rPr>
              <a:t>arb</a:t>
            </a:r>
            <a:r>
              <a:rPr lang="en-US" sz="1600" b="0" noProof="1">
                <a:latin typeface="Courier New" pitchFamily="-110" charset="0"/>
              </a:rPr>
              <a:t> d1 (</a:t>
            </a:r>
            <a:r>
              <a:rPr lang="en-US" sz="1600" b="0">
                <a:latin typeface="Courier New" pitchFamily="-110" charset="0"/>
              </a:rPr>
              <a:t>.*</a:t>
            </a:r>
            <a:r>
              <a:rPr lang="en-US" sz="1600" b="0" noProof="1">
                <a:latin typeface="Courier New" pitchFamily="-110" charset="0"/>
              </a:rPr>
              <a:t>);</a:t>
            </a:r>
          </a:p>
          <a:p>
            <a:pPr algn="l" eaLnBrk="0" hangingPunct="0"/>
            <a:r>
              <a:rPr lang="en-US" sz="1600" b="0" noProof="1">
                <a:latin typeface="Courier New" pitchFamily="-110" charset="0"/>
              </a:rPr>
              <a:t>  </a:t>
            </a: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  always #5</a:t>
            </a: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    clk = !clk;</a:t>
            </a:r>
            <a:endParaRPr lang="en-US" sz="1600" b="0" noProof="1">
              <a:latin typeface="Courier New" pitchFamily="-110" charset="0"/>
            </a:endParaRPr>
          </a:p>
          <a:p>
            <a:pPr algn="l" eaLnBrk="0" hangingPunct="0"/>
            <a:r>
              <a:rPr lang="en-US" sz="1600" b="0" noProof="1">
                <a:latin typeface="Courier New" pitchFamily="-110" charset="0"/>
              </a:rPr>
              <a:t>endmodule</a:t>
            </a:r>
            <a:endParaRPr lang="en-US" sz="1600" b="0">
              <a:latin typeface="Courier New" pitchFamily="-110" charset="0"/>
            </a:endParaRPr>
          </a:p>
        </p:txBody>
      </p:sp>
      <p:sp>
        <p:nvSpPr>
          <p:cNvPr id="80910" name="Rectangle 13"/>
          <p:cNvSpPr>
            <a:spLocks noChangeArrowheads="1"/>
          </p:cNvSpPr>
          <p:nvPr/>
        </p:nvSpPr>
        <p:spPr bwMode="auto">
          <a:xfrm>
            <a:off x="4419600" y="2362200"/>
            <a:ext cx="4217988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interface arb_if (input bit clk);</a:t>
            </a: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…</a:t>
            </a:r>
          </a:p>
          <a:p>
            <a:pPr algn="l" eaLnBrk="0" hangingPunct="0"/>
            <a:r>
              <a:rPr lang="en-US" sz="1600" b="0" noProof="1">
                <a:latin typeface="Courier New" pitchFamily="-110" charset="0"/>
              </a:rPr>
              <a:t>endinterface: arb_if</a:t>
            </a:r>
            <a:endParaRPr lang="en-US" sz="1600" b="0">
              <a:latin typeface="Courier New" pitchFamily="-110" charset="0"/>
            </a:endParaRPr>
          </a:p>
        </p:txBody>
      </p:sp>
      <p:sp>
        <p:nvSpPr>
          <p:cNvPr id="80911" name="Rectangle 14"/>
          <p:cNvSpPr>
            <a:spLocks noChangeArrowheads="1"/>
          </p:cNvSpPr>
          <p:nvPr/>
        </p:nvSpPr>
        <p:spPr bwMode="auto">
          <a:xfrm>
            <a:off x="4419600" y="3352800"/>
            <a:ext cx="38512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// Synchronous TB </a:t>
            </a:r>
          </a:p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program test(arb_if.TB arbif);</a:t>
            </a:r>
            <a:endParaRPr lang="en-US" sz="1600" b="0">
              <a:latin typeface="Courier New" pitchFamily="-110" charset="0"/>
            </a:endParaRPr>
          </a:p>
          <a:p>
            <a:pPr algn="l" eaLnBrk="0" hangingPunct="0"/>
            <a:r>
              <a:rPr lang="en-US" sz="1600" b="0">
                <a:latin typeface="Courier New" pitchFamily="-110" charset="0"/>
              </a:rPr>
              <a:t>…</a:t>
            </a:r>
            <a:r>
              <a:rPr lang="en-US" sz="1600" b="0" noProof="1">
                <a:latin typeface="Courier New" pitchFamily="-110" charset="0"/>
              </a:rPr>
              <a:t>  </a:t>
            </a:r>
          </a:p>
          <a:p>
            <a:pPr algn="l" eaLnBrk="0" hangingPunct="0"/>
            <a:r>
              <a:rPr lang="en-US" sz="1600" b="0" noProof="1">
                <a:latin typeface="Courier New" pitchFamily="-110" charset="0"/>
              </a:rPr>
              <a:t>endprogram</a:t>
            </a:r>
            <a:endParaRPr lang="en-US" sz="1600" b="0">
              <a:latin typeface="Courier New" pitchFamily="-110" charset="0"/>
            </a:endParaRPr>
          </a:p>
        </p:txBody>
      </p:sp>
      <p:sp>
        <p:nvSpPr>
          <p:cNvPr id="80912" name="Rectangle 15"/>
          <p:cNvSpPr>
            <a:spLocks noChangeArrowheads="1"/>
          </p:cNvSpPr>
          <p:nvPr/>
        </p:nvSpPr>
        <p:spPr bwMode="auto">
          <a:xfrm>
            <a:off x="4419600" y="4648200"/>
            <a:ext cx="3608388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module arb(arb_if.DUT arbif,</a:t>
            </a:r>
          </a:p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           bit clk);</a:t>
            </a:r>
          </a:p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// Some logic here…</a:t>
            </a:r>
          </a:p>
          <a:p>
            <a:pPr algn="l" eaLnBrk="0" hangingPunct="0"/>
            <a:r>
              <a:rPr lang="en-IN" sz="1600" b="0" noProof="1">
                <a:latin typeface="Courier New" pitchFamily="-110" charset="0"/>
              </a:rPr>
              <a:t>endmodule</a:t>
            </a:r>
            <a:endParaRPr lang="en-US" sz="1600" b="0">
              <a:latin typeface="Courier New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  <p:bldP spid="218116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</a:t>
            </a:r>
            <a:r>
              <a:rPr lang="en-IN" dirty="0"/>
              <a:t>L</a:t>
            </a:r>
            <a:r>
              <a:rPr lang="en-IN" dirty="0" smtClean="0"/>
              <a:t>evel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SV introduces a compilation unit scope referred as $unit.</a:t>
            </a:r>
          </a:p>
          <a:p>
            <a:r>
              <a:rPr lang="en-IN" dirty="0" smtClean="0"/>
              <a:t>$unit contains a group of source files that are compiled together.</a:t>
            </a:r>
          </a:p>
          <a:p>
            <a:r>
              <a:rPr lang="en-IN" dirty="0" smtClean="0"/>
              <a:t>This scope is present outside the boundaries of any primitive, module, macro module, interface, </a:t>
            </a:r>
            <a:r>
              <a:rPr lang="en-IN" dirty="0" err="1" smtClean="0"/>
              <a:t>program,package</a:t>
            </a:r>
            <a:r>
              <a:rPr lang="en-IN" dirty="0" smtClean="0"/>
              <a:t>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4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Verilog Procedural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break and </a:t>
            </a:r>
            <a:r>
              <a:rPr lang="en-IN" b="1" dirty="0" smtClean="0"/>
              <a:t>continue: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execution of a break statement leads to the end of the loop.</a:t>
            </a:r>
          </a:p>
          <a:p>
            <a:r>
              <a:rPr lang="en-US" dirty="0"/>
              <a:t>break shall be used in all the loop constructs (while, do-while, </a:t>
            </a:r>
            <a:r>
              <a:rPr lang="en-US" dirty="0" err="1"/>
              <a:t>foreach</a:t>
            </a:r>
            <a:r>
              <a:rPr lang="en-US" dirty="0"/>
              <a:t>, for, repeat and forever).</a:t>
            </a:r>
          </a:p>
          <a:p>
            <a:r>
              <a:rPr lang="en-US" dirty="0"/>
              <a:t>Execution of continue statement leads to </a:t>
            </a:r>
            <a:r>
              <a:rPr lang="en-US" b="1" dirty="0"/>
              <a:t>skip </a:t>
            </a:r>
            <a:r>
              <a:rPr lang="en-US" dirty="0"/>
              <a:t>the execution of statements followed by continue and jump to next loop or iteration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break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break_in_loop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$display("-----------------------------------------------------------------");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for(</a:t>
            </a:r>
            <a:r>
              <a:rPr lang="en-US" dirty="0" err="1"/>
              <a:t>int</a:t>
            </a:r>
            <a:r>
              <a:rPr lang="en-US" dirty="0"/>
              <a:t> i=0;i&lt;8;i++) begin</a:t>
            </a:r>
          </a:p>
          <a:p>
            <a:r>
              <a:rPr lang="en-US" dirty="0"/>
              <a:t>      $display("\</a:t>
            </a:r>
            <a:r>
              <a:rPr lang="en-US" dirty="0" err="1"/>
              <a:t>tValue</a:t>
            </a:r>
            <a:r>
              <a:rPr lang="en-US" dirty="0"/>
              <a:t> of i=%0d",i);</a:t>
            </a:r>
          </a:p>
          <a:p>
            <a:r>
              <a:rPr lang="en-US" dirty="0"/>
              <a:t>      if(i == 4) begin</a:t>
            </a:r>
          </a:p>
          <a:p>
            <a:r>
              <a:rPr lang="en-US" dirty="0"/>
              <a:t>        $display("\</a:t>
            </a:r>
            <a:r>
              <a:rPr lang="en-US" dirty="0" err="1"/>
              <a:t>tCalling</a:t>
            </a:r>
            <a:r>
              <a:rPr lang="en-US" dirty="0"/>
              <a:t> break,");</a:t>
            </a:r>
          </a:p>
          <a:p>
            <a:r>
              <a:rPr lang="en-US" dirty="0"/>
              <a:t>        break;</a:t>
            </a:r>
          </a:p>
          <a:p>
            <a:r>
              <a:rPr lang="en-US" dirty="0"/>
              <a:t>      end</a:t>
            </a:r>
          </a:p>
          <a:p>
            <a:r>
              <a:rPr lang="en-US" dirty="0"/>
              <a:t>    end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$display("-----------------------------------------------------------------");</a:t>
            </a:r>
          </a:p>
          <a:p>
            <a:r>
              <a:rPr lang="en-US" dirty="0"/>
              <a:t>  </a:t>
            </a:r>
            <a:r>
              <a:rPr lang="en-US" dirty="0" smtClean="0"/>
              <a:t>end</a:t>
            </a:r>
          </a:p>
          <a:p>
            <a:r>
              <a:rPr lang="en-IN" b="1" dirty="0" err="1"/>
              <a:t>endmodule</a:t>
            </a:r>
            <a:endParaRPr lang="en-US" dirty="0"/>
          </a:p>
          <a:p>
            <a:r>
              <a:rPr lang="en-US" dirty="0"/>
              <a:t>when the loop value equals 4, the break is called this leads to the end of the loop.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0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for continue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module </a:t>
            </a:r>
            <a:r>
              <a:rPr lang="en-US" dirty="0" err="1"/>
              <a:t>continue_in_loop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initial begin</a:t>
            </a:r>
          </a:p>
          <a:p>
            <a:r>
              <a:rPr lang="en-US" dirty="0"/>
              <a:t>    $display("-----------------------------------------------------------------");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for(</a:t>
            </a:r>
            <a:r>
              <a:rPr lang="en-US" dirty="0" err="1"/>
              <a:t>int</a:t>
            </a:r>
            <a:r>
              <a:rPr lang="en-US" dirty="0"/>
              <a:t> i=0;i&lt;8;i++) begin  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  if((i &gt; 2) &amp;&amp; (i &lt; 7))begin</a:t>
            </a:r>
          </a:p>
          <a:p>
            <a:r>
              <a:rPr lang="en-US" dirty="0"/>
              <a:t>        $display("\t\</a:t>
            </a:r>
            <a:r>
              <a:rPr lang="en-US" dirty="0" err="1"/>
              <a:t>tCalling</a:t>
            </a:r>
            <a:r>
              <a:rPr lang="en-US" dirty="0"/>
              <a:t> continue,");</a:t>
            </a:r>
          </a:p>
          <a:p>
            <a:r>
              <a:rPr lang="en-US" dirty="0"/>
              <a:t>        continue;</a:t>
            </a:r>
          </a:p>
          <a:p>
            <a:r>
              <a:rPr lang="en-US" dirty="0"/>
              <a:t>      end 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  $display("\t\</a:t>
            </a:r>
            <a:r>
              <a:rPr lang="en-US" dirty="0" err="1"/>
              <a:t>tAfter</a:t>
            </a:r>
            <a:r>
              <a:rPr lang="en-US" dirty="0"/>
              <a:t> Continue\t:: Value of i=%0d",i);</a:t>
            </a:r>
          </a:p>
          <a:p>
            <a:r>
              <a:rPr lang="en-US" dirty="0"/>
              <a:t>    end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$display("-----------------------------------------------------------------");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end</a:t>
            </a:r>
          </a:p>
          <a:p>
            <a:r>
              <a:rPr lang="en-US" dirty="0"/>
              <a:t> </a:t>
            </a:r>
          </a:p>
          <a:p>
            <a:r>
              <a:rPr lang="en-US" dirty="0" err="1" smtClean="0"/>
              <a:t>Endmodule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ever the loop value is with in 3 to 6, continue statement will be executed, this leads to skip the execution of display statement after the continue.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3868</Words>
  <Application>Microsoft Office PowerPoint</Application>
  <PresentationFormat>On-screen Show (4:3)</PresentationFormat>
  <Paragraphs>1130</Paragraphs>
  <Slides>64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Module3</vt:lpstr>
      <vt:lpstr>System Verilog Procedural Statements</vt:lpstr>
      <vt:lpstr>System Verilog Procedural Statements</vt:lpstr>
      <vt:lpstr>PowerPoint Presentation</vt:lpstr>
      <vt:lpstr>System Verilog Procedural Statements</vt:lpstr>
      <vt:lpstr>  break and continue statements  </vt:lpstr>
      <vt:lpstr>System Verilog Procedural Statements</vt:lpstr>
      <vt:lpstr>Example for break statement</vt:lpstr>
      <vt:lpstr>Example for continue statement</vt:lpstr>
      <vt:lpstr>Tasks and functions </vt:lpstr>
      <vt:lpstr>PowerPoint Presentation</vt:lpstr>
      <vt:lpstr>PowerPoint Presentation</vt:lpstr>
      <vt:lpstr>task arguments in parentheses </vt:lpstr>
      <vt:lpstr>task arguments in declarations and mentioning directions </vt:lpstr>
      <vt:lpstr>Functions</vt:lpstr>
      <vt:lpstr>PowerPoint Presentation</vt:lpstr>
      <vt:lpstr>PowerPoint Presentation</vt:lpstr>
      <vt:lpstr>function arguments in parentheses </vt:lpstr>
      <vt:lpstr>function arguments in declarations and mentioning directions </vt:lpstr>
      <vt:lpstr>function with return value with the return keyword </vt:lpstr>
      <vt:lpstr>Void function </vt:lpstr>
      <vt:lpstr>discarding function return value </vt:lpstr>
      <vt:lpstr>PowerPoint Presentation</vt:lpstr>
      <vt:lpstr>function call as an expression </vt:lpstr>
      <vt:lpstr>SystemVerilog Tasks and Functions</vt:lpstr>
      <vt:lpstr>SystemVerilog Tasks and Functions</vt:lpstr>
      <vt:lpstr>SystemVerilog Tasks and Functions</vt:lpstr>
      <vt:lpstr>PowerPoint Presentation</vt:lpstr>
      <vt:lpstr>SystemVerilog Tasks and Functions</vt:lpstr>
      <vt:lpstr>PowerPoint Presentation</vt:lpstr>
      <vt:lpstr>Connecting the Testbench and the Design</vt:lpstr>
      <vt:lpstr>Connecting the Testbench and the Design</vt:lpstr>
      <vt:lpstr>Connecting the Testbench and the Design</vt:lpstr>
      <vt:lpstr>Connecting the Testbench and the Design</vt:lpstr>
      <vt:lpstr>SystemVerilog: .*Port Connections</vt:lpstr>
      <vt:lpstr>SystemVerilog: .Name Connections</vt:lpstr>
      <vt:lpstr>Downside of Verilog Connection Conventions</vt:lpstr>
      <vt:lpstr>Downside of Verilog Connection Conventions</vt:lpstr>
      <vt:lpstr>Disadvantages of Verilog Connection Conventions</vt:lpstr>
      <vt:lpstr>SystemVerilog Interfaces</vt:lpstr>
      <vt:lpstr>SystemVerilog Interfaces</vt:lpstr>
      <vt:lpstr>SystemVerilog Interfaces</vt:lpstr>
      <vt:lpstr>SystemVerilog Interfaces</vt:lpstr>
      <vt:lpstr>SystemVerilog Interfaces: modports</vt:lpstr>
      <vt:lpstr>SystemVerilog Interfaces</vt:lpstr>
      <vt:lpstr>System verilog modports-example code</vt:lpstr>
      <vt:lpstr>Example2</vt:lpstr>
      <vt:lpstr>Stimulus Timing</vt:lpstr>
      <vt:lpstr>When test bench drives start signal first and then other signals, race occurs. </vt:lpstr>
      <vt:lpstr>Stimulus Timing</vt:lpstr>
      <vt:lpstr>Stimulus Timing: Clocking Blocks</vt:lpstr>
      <vt:lpstr>System Verilog Testbench in Simulation</vt:lpstr>
      <vt:lpstr>Stimulus Timing: Clocking Blocks</vt:lpstr>
      <vt:lpstr>Clocking Block: Signal Synchronization</vt:lpstr>
      <vt:lpstr>Clocking Block: Synchronous Signal Access</vt:lpstr>
      <vt:lpstr>Stimulus Timing: Clocking Blocks</vt:lpstr>
      <vt:lpstr>Stimulus Timing: Timing Regions</vt:lpstr>
      <vt:lpstr>Timing Regions</vt:lpstr>
      <vt:lpstr>Timing Regions</vt:lpstr>
      <vt:lpstr>Program Block</vt:lpstr>
      <vt:lpstr>Program Block</vt:lpstr>
      <vt:lpstr>Program Block Overview</vt:lpstr>
      <vt:lpstr>Testbench Environment – Top Block</vt:lpstr>
      <vt:lpstr>Top Level Scope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Module3</dc:title>
  <dc:creator>admin</dc:creator>
  <cp:lastModifiedBy>admin</cp:lastModifiedBy>
  <cp:revision>39</cp:revision>
  <dcterms:created xsi:type="dcterms:W3CDTF">2006-08-16T00:00:00Z</dcterms:created>
  <dcterms:modified xsi:type="dcterms:W3CDTF">2022-01-23T11:18:30Z</dcterms:modified>
</cp:coreProperties>
</file>