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70" r:id="rId3"/>
    <p:sldId id="257" r:id="rId4"/>
    <p:sldId id="271" r:id="rId5"/>
    <p:sldId id="259" r:id="rId6"/>
    <p:sldId id="273" r:id="rId7"/>
    <p:sldId id="260" r:id="rId8"/>
    <p:sldId id="261" r:id="rId9"/>
    <p:sldId id="294" r:id="rId10"/>
    <p:sldId id="262" r:id="rId11"/>
    <p:sldId id="263" r:id="rId12"/>
    <p:sldId id="288" r:id="rId13"/>
    <p:sldId id="289" r:id="rId14"/>
    <p:sldId id="290" r:id="rId15"/>
    <p:sldId id="264" r:id="rId16"/>
    <p:sldId id="265" r:id="rId17"/>
    <p:sldId id="266" r:id="rId18"/>
    <p:sldId id="291" r:id="rId19"/>
    <p:sldId id="303" r:id="rId20"/>
    <p:sldId id="292" r:id="rId21"/>
    <p:sldId id="293" r:id="rId22"/>
    <p:sldId id="295" r:id="rId23"/>
    <p:sldId id="306" r:id="rId24"/>
    <p:sldId id="305" r:id="rId25"/>
    <p:sldId id="267" r:id="rId26"/>
    <p:sldId id="268" r:id="rId27"/>
    <p:sldId id="298" r:id="rId28"/>
    <p:sldId id="307" r:id="rId29"/>
    <p:sldId id="308" r:id="rId30"/>
    <p:sldId id="297" r:id="rId31"/>
    <p:sldId id="274" r:id="rId32"/>
    <p:sldId id="275" r:id="rId33"/>
    <p:sldId id="276" r:id="rId34"/>
    <p:sldId id="315" r:id="rId35"/>
    <p:sldId id="309" r:id="rId36"/>
    <p:sldId id="310" r:id="rId37"/>
    <p:sldId id="311" r:id="rId38"/>
    <p:sldId id="313" r:id="rId39"/>
    <p:sldId id="314" r:id="rId40"/>
    <p:sldId id="316" r:id="rId41"/>
    <p:sldId id="277" r:id="rId42"/>
    <p:sldId id="278" r:id="rId43"/>
    <p:sldId id="279" r:id="rId44"/>
    <p:sldId id="280" r:id="rId45"/>
    <p:sldId id="281" r:id="rId46"/>
    <p:sldId id="282" r:id="rId47"/>
    <p:sldId id="283" r:id="rId48"/>
    <p:sldId id="284" r:id="rId49"/>
    <p:sldId id="317" r:id="rId50"/>
    <p:sldId id="318"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93623B-3D72-4519-82F6-D00765AF8AD2}" type="datetimeFigureOut">
              <a:rPr lang="en-IN" smtClean="0"/>
              <a:t>05-01-2022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7BE68C-8A7C-4BE0-A0BE-D39CB40D539B}" type="slidenum">
              <a:rPr lang="en-IN" smtClean="0"/>
              <a:t>‹#›</a:t>
            </a:fld>
            <a:endParaRPr lang="en-IN"/>
          </a:p>
        </p:txBody>
      </p:sp>
    </p:spTree>
    <p:extLst>
      <p:ext uri="{BB962C8B-B14F-4D97-AF65-F5344CB8AC3E}">
        <p14:creationId xmlns:p14="http://schemas.microsoft.com/office/powerpoint/2010/main" val="1551762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fld id="{9EBC220A-92BA-4E23-945C-91C6A756021B}" type="slidenum">
              <a:rPr lang="en-US" sz="1200" b="0"/>
              <a:pPr eaLnBrk="1" hangingPunct="1"/>
              <a:t>15</a:t>
            </a:fld>
            <a:endParaRPr lang="en-US" sz="1200" b="0"/>
          </a:p>
        </p:txBody>
      </p:sp>
      <p:sp>
        <p:nvSpPr>
          <p:cNvPr id="35843" name="Rectangle 2"/>
          <p:cNvSpPr>
            <a:spLocks noGrp="1" noRot="1" noChangeAspect="1" noChangeArrowheads="1"/>
          </p:cNvSpPr>
          <p:nvPr>
            <p:ph type="sldImg"/>
          </p:nvPr>
        </p:nvSpPr>
        <p:spPr>
          <a:solidFill>
            <a:srgbClr val="FFFFFF"/>
          </a:solidFill>
          <a:ln/>
        </p:spPr>
      </p:sp>
      <p:sp>
        <p:nvSpPr>
          <p:cNvPr id="358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fld id="{AD8058C0-D5DF-45CA-B4B0-85625705F1C1}" type="slidenum">
              <a:rPr lang="en-US" sz="1200" b="0"/>
              <a:pPr eaLnBrk="1" hangingPunct="1"/>
              <a:t>16</a:t>
            </a:fld>
            <a:endParaRPr lang="en-US" sz="1200" b="0"/>
          </a:p>
        </p:txBody>
      </p:sp>
      <p:sp>
        <p:nvSpPr>
          <p:cNvPr id="37891" name="Rectangle 2"/>
          <p:cNvSpPr>
            <a:spLocks noGrp="1" noRot="1" noChangeAspect="1" noChangeArrowheads="1"/>
          </p:cNvSpPr>
          <p:nvPr>
            <p:ph type="sldImg"/>
          </p:nvPr>
        </p:nvSpPr>
        <p:spPr>
          <a:solidFill>
            <a:srgbClr val="FFFFFF"/>
          </a:solidFill>
          <a:ln/>
        </p:spPr>
      </p:sp>
      <p:sp>
        <p:nvSpPr>
          <p:cNvPr id="378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fld id="{D66B26DC-D817-4936-BADA-BE399B1E2566}" type="slidenum">
              <a:rPr lang="en-US" sz="1200" b="0"/>
              <a:pPr eaLnBrk="1" hangingPunct="1"/>
              <a:t>17</a:t>
            </a:fld>
            <a:endParaRPr lang="en-US" sz="1200" b="0"/>
          </a:p>
        </p:txBody>
      </p:sp>
      <p:sp>
        <p:nvSpPr>
          <p:cNvPr id="39939" name="Rectangle 2"/>
          <p:cNvSpPr>
            <a:spLocks noGrp="1" noRot="1" noChangeAspect="1" noChangeArrowheads="1"/>
          </p:cNvSpPr>
          <p:nvPr>
            <p:ph type="sldImg"/>
          </p:nvPr>
        </p:nvSpPr>
        <p:spPr>
          <a:solidFill>
            <a:srgbClr val="FFFFFF"/>
          </a:solidFill>
          <a:ln/>
        </p:spPr>
      </p:sp>
      <p:sp>
        <p:nvSpPr>
          <p:cNvPr id="3994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fld id="{4B7DDE7C-ED9E-4E76-900C-8052BCC84D60}" type="slidenum">
              <a:rPr lang="en-US" sz="1200" b="0"/>
              <a:pPr eaLnBrk="1" hangingPunct="1"/>
              <a:t>19</a:t>
            </a:fld>
            <a:endParaRPr lang="en-US" sz="1200" b="0"/>
          </a:p>
        </p:txBody>
      </p:sp>
      <p:sp>
        <p:nvSpPr>
          <p:cNvPr id="46083" name="Rectangle 2"/>
          <p:cNvSpPr>
            <a:spLocks noGrp="1" noRot="1" noChangeAspect="1" noChangeArrowheads="1"/>
          </p:cNvSpPr>
          <p:nvPr>
            <p:ph type="sldImg"/>
          </p:nvPr>
        </p:nvSpPr>
        <p:spPr>
          <a:solidFill>
            <a:srgbClr val="FFFFFF"/>
          </a:solidFill>
          <a:ln/>
        </p:spPr>
      </p:sp>
      <p:sp>
        <p:nvSpPr>
          <p:cNvPr id="460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fld id="{4129AA1C-A05D-4DE7-BE32-D71FDB0DB31B}" type="slidenum">
              <a:rPr lang="en-US" sz="1200" b="0"/>
              <a:pPr eaLnBrk="1" hangingPunct="1"/>
              <a:t>25</a:t>
            </a:fld>
            <a:endParaRPr lang="en-US" sz="1200" b="0"/>
          </a:p>
        </p:txBody>
      </p:sp>
      <p:sp>
        <p:nvSpPr>
          <p:cNvPr id="41987" name="Rectangle 2"/>
          <p:cNvSpPr>
            <a:spLocks noGrp="1" noRot="1" noChangeAspect="1" noChangeArrowheads="1"/>
          </p:cNvSpPr>
          <p:nvPr>
            <p:ph type="sldImg"/>
          </p:nvPr>
        </p:nvSpPr>
        <p:spPr>
          <a:solidFill>
            <a:srgbClr val="FFFFFF"/>
          </a:solidFill>
          <a:ln/>
        </p:spPr>
      </p:sp>
      <p:sp>
        <p:nvSpPr>
          <p:cNvPr id="419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fld id="{B4232AA3-847A-4C74-9255-6002B7C3D44C}" type="slidenum">
              <a:rPr lang="en-US" sz="1200" b="0"/>
              <a:pPr eaLnBrk="1" hangingPunct="1"/>
              <a:t>26</a:t>
            </a:fld>
            <a:endParaRPr lang="en-US" sz="1200" b="0"/>
          </a:p>
        </p:txBody>
      </p:sp>
      <p:sp>
        <p:nvSpPr>
          <p:cNvPr id="44035" name="Rectangle 2"/>
          <p:cNvSpPr>
            <a:spLocks noGrp="1" noRot="1" noChangeAspect="1" noChangeArrowheads="1"/>
          </p:cNvSpPr>
          <p:nvPr>
            <p:ph type="sldImg"/>
          </p:nvPr>
        </p:nvSpPr>
        <p:spPr>
          <a:solidFill>
            <a:srgbClr val="FFFFFF"/>
          </a:solidFill>
          <a:ln/>
        </p:spPr>
      </p:sp>
      <p:sp>
        <p:nvSpPr>
          <p:cNvPr id="4403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fld id="{E8994DAE-9A61-4D3E-8E19-0CD68E9D8124}" type="slidenum">
              <a:rPr lang="en-US" sz="1200" b="0"/>
              <a:pPr eaLnBrk="1" hangingPunct="1"/>
              <a:t>31</a:t>
            </a:fld>
            <a:endParaRPr lang="en-US" sz="1200" b="0"/>
          </a:p>
        </p:txBody>
      </p:sp>
      <p:sp>
        <p:nvSpPr>
          <p:cNvPr id="48131" name="Rectangle 2"/>
          <p:cNvSpPr>
            <a:spLocks noGrp="1" noRot="1" noChangeAspect="1" noChangeArrowheads="1" noTextEdit="1"/>
          </p:cNvSpPr>
          <p:nvPr>
            <p:ph type="sldImg"/>
          </p:nvPr>
        </p:nvSpPr>
        <p:spPr>
          <a:xfrm>
            <a:off x="373063" y="184150"/>
            <a:ext cx="6188075" cy="4641850"/>
          </a:xfrm>
          <a:solidFill>
            <a:srgbClr val="FFFFFF"/>
          </a:solidFill>
          <a:ln/>
        </p:spPr>
      </p:sp>
      <p:sp>
        <p:nvSpPr>
          <p:cNvPr id="48132" name="Rectangle 3"/>
          <p:cNvSpPr>
            <a:spLocks noGrp="1" noChangeArrowheads="1"/>
          </p:cNvSpPr>
          <p:nvPr>
            <p:ph type="body" idx="1"/>
          </p:nvPr>
        </p:nvSpPr>
        <p:spPr>
          <a:xfrm>
            <a:off x="454025" y="5329238"/>
            <a:ext cx="6076950" cy="3436937"/>
          </a:xfrm>
          <a:solidFill>
            <a:srgbClr val="FFFFFF"/>
          </a:solidFill>
          <a:ln>
            <a:solidFill>
              <a:srgbClr val="000000"/>
            </a:solidFill>
          </a:ln>
        </p:spPr>
        <p:txBody>
          <a:bodyPr lIns="86493" tIns="43247" rIns="86493" bIns="43247"/>
          <a:lstStyle/>
          <a:p>
            <a:pPr eaLnBrk="1" hangingPunct="1"/>
            <a:endParaRPr lang="en-US"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fld id="{EE3CCA00-4CA5-4951-BEE0-F23B57840E19}" type="slidenum">
              <a:rPr lang="en-US" sz="1200" b="0"/>
              <a:pPr eaLnBrk="1" hangingPunct="1"/>
              <a:t>32</a:t>
            </a:fld>
            <a:endParaRPr lang="en-US" sz="1200" b="0"/>
          </a:p>
        </p:txBody>
      </p:sp>
      <p:sp>
        <p:nvSpPr>
          <p:cNvPr id="50179" name="Rectangle 2"/>
          <p:cNvSpPr>
            <a:spLocks noGrp="1" noRot="1" noChangeAspect="1" noChangeArrowheads="1" noTextEdit="1"/>
          </p:cNvSpPr>
          <p:nvPr>
            <p:ph type="sldImg"/>
          </p:nvPr>
        </p:nvSpPr>
        <p:spPr>
          <a:xfrm>
            <a:off x="373063" y="184150"/>
            <a:ext cx="6188075" cy="4641850"/>
          </a:xfrm>
          <a:solidFill>
            <a:srgbClr val="FFFFFF"/>
          </a:solidFill>
          <a:ln/>
        </p:spPr>
      </p:sp>
      <p:sp>
        <p:nvSpPr>
          <p:cNvPr id="50180" name="Rectangle 3"/>
          <p:cNvSpPr>
            <a:spLocks noGrp="1" noChangeArrowheads="1"/>
          </p:cNvSpPr>
          <p:nvPr>
            <p:ph type="body" idx="1"/>
          </p:nvPr>
        </p:nvSpPr>
        <p:spPr>
          <a:xfrm>
            <a:off x="454025" y="5329238"/>
            <a:ext cx="6076950" cy="3436937"/>
          </a:xfrm>
          <a:solidFill>
            <a:srgbClr val="FFFFFF"/>
          </a:solidFill>
          <a:ln>
            <a:solidFill>
              <a:srgbClr val="000000"/>
            </a:solidFill>
          </a:ln>
        </p:spPr>
        <p:txBody>
          <a:bodyPr lIns="86493" tIns="43247" rIns="86493" bIns="43247"/>
          <a:lstStyle/>
          <a:p>
            <a:pPr eaLnBrk="1" hangingPunct="1"/>
            <a:endParaRPr lang="en-US"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fld id="{6E0A9701-8166-45F6-83BC-E4967B34F61C}" type="slidenum">
              <a:rPr lang="en-US" sz="1200" b="0"/>
              <a:pPr eaLnBrk="1" hangingPunct="1"/>
              <a:t>33</a:t>
            </a:fld>
            <a:endParaRPr lang="en-US" sz="1200" b="0"/>
          </a:p>
        </p:txBody>
      </p:sp>
      <p:sp>
        <p:nvSpPr>
          <p:cNvPr id="52227" name="Rectangle 2"/>
          <p:cNvSpPr>
            <a:spLocks noGrp="1" noRot="1" noChangeAspect="1" noChangeArrowheads="1" noTextEdit="1"/>
          </p:cNvSpPr>
          <p:nvPr>
            <p:ph type="sldImg"/>
          </p:nvPr>
        </p:nvSpPr>
        <p:spPr>
          <a:xfrm>
            <a:off x="373063" y="184150"/>
            <a:ext cx="6188075" cy="4641850"/>
          </a:xfrm>
          <a:solidFill>
            <a:srgbClr val="FFFFFF"/>
          </a:solidFill>
          <a:ln/>
        </p:spPr>
      </p:sp>
      <p:sp>
        <p:nvSpPr>
          <p:cNvPr id="52228" name="Rectangle 3"/>
          <p:cNvSpPr>
            <a:spLocks noGrp="1" noChangeArrowheads="1"/>
          </p:cNvSpPr>
          <p:nvPr>
            <p:ph type="body" idx="1"/>
          </p:nvPr>
        </p:nvSpPr>
        <p:spPr>
          <a:xfrm>
            <a:off x="454025" y="5329238"/>
            <a:ext cx="6076950" cy="3436937"/>
          </a:xfrm>
          <a:solidFill>
            <a:srgbClr val="FFFFFF"/>
          </a:solidFill>
          <a:ln>
            <a:solidFill>
              <a:srgbClr val="000000"/>
            </a:solidFill>
          </a:ln>
        </p:spPr>
        <p:txBody>
          <a:bodyPr lIns="86493" tIns="43247" rIns="86493" bIns="43247"/>
          <a:lstStyle/>
          <a:p>
            <a:pPr eaLnBrk="1" hangingPunct="1"/>
            <a:endParaRPr lang="en-US"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fld id="{0BC5430A-B9D0-4C04-A946-EF89CBB16A3D}" type="slidenum">
              <a:rPr lang="en-US" sz="1200" b="0"/>
              <a:pPr eaLnBrk="1" hangingPunct="1"/>
              <a:t>41</a:t>
            </a:fld>
            <a:endParaRPr lang="en-US" sz="1200" b="0"/>
          </a:p>
        </p:txBody>
      </p:sp>
      <p:sp>
        <p:nvSpPr>
          <p:cNvPr id="54275" name="Rectangle 2"/>
          <p:cNvSpPr>
            <a:spLocks noGrp="1" noRot="1" noChangeAspect="1" noChangeArrowheads="1"/>
          </p:cNvSpPr>
          <p:nvPr>
            <p:ph type="sldImg"/>
          </p:nvPr>
        </p:nvSpPr>
        <p:spPr>
          <a:solidFill>
            <a:srgbClr val="FFFFFF"/>
          </a:solidFill>
          <a:ln/>
        </p:spPr>
      </p:sp>
      <p:sp>
        <p:nvSpPr>
          <p:cNvPr id="5427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fld id="{553FB4E6-59D1-461C-B81F-C15ECA5787ED}" type="slidenum">
              <a:rPr lang="en-US" sz="1200" b="0"/>
              <a:pPr eaLnBrk="1" hangingPunct="1"/>
              <a:t>42</a:t>
            </a:fld>
            <a:endParaRPr lang="en-US" sz="1200" b="0"/>
          </a:p>
        </p:txBody>
      </p:sp>
      <p:sp>
        <p:nvSpPr>
          <p:cNvPr id="56323" name="Rectangle 2"/>
          <p:cNvSpPr>
            <a:spLocks noGrp="1" noRot="1" noChangeAspect="1" noChangeArrowheads="1"/>
          </p:cNvSpPr>
          <p:nvPr>
            <p:ph type="sldImg"/>
          </p:nvPr>
        </p:nvSpPr>
        <p:spPr>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fld id="{3D275294-7A58-49EF-AC86-F6D30F5F664D}" type="slidenum">
              <a:rPr lang="en-US" sz="1200" b="0"/>
              <a:pPr eaLnBrk="1" hangingPunct="1"/>
              <a:t>43</a:t>
            </a:fld>
            <a:endParaRPr lang="en-US" sz="1200" b="0"/>
          </a:p>
        </p:txBody>
      </p:sp>
      <p:sp>
        <p:nvSpPr>
          <p:cNvPr id="58371" name="Rectangle 2"/>
          <p:cNvSpPr>
            <a:spLocks noGrp="1" noRot="1" noChangeAspect="1" noChangeArrowheads="1"/>
          </p:cNvSpPr>
          <p:nvPr>
            <p:ph type="sldImg"/>
          </p:nvPr>
        </p:nvSpPr>
        <p:spPr>
          <a:solidFill>
            <a:srgbClr val="FFFFFF"/>
          </a:solidFill>
          <a:ln/>
        </p:spPr>
      </p:sp>
      <p:sp>
        <p:nvSpPr>
          <p:cNvPr id="5837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fld id="{7BA6AF24-545F-4697-8C02-DB398FBA00C1}" type="slidenum">
              <a:rPr lang="en-US" sz="1200" b="0"/>
              <a:pPr eaLnBrk="1" hangingPunct="1"/>
              <a:t>44</a:t>
            </a:fld>
            <a:endParaRPr lang="en-US" sz="1200" b="0"/>
          </a:p>
        </p:txBody>
      </p:sp>
      <p:sp>
        <p:nvSpPr>
          <p:cNvPr id="60419" name="Rectangle 2"/>
          <p:cNvSpPr>
            <a:spLocks noGrp="1" noRot="1" noChangeAspect="1" noChangeArrowheads="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fld id="{ACD545CE-FF91-415A-9CCE-212DFA4A10B8}" type="slidenum">
              <a:rPr lang="en-US" sz="1200" b="0"/>
              <a:pPr eaLnBrk="1" hangingPunct="1"/>
              <a:t>45</a:t>
            </a:fld>
            <a:endParaRPr lang="en-US" sz="1200" b="0"/>
          </a:p>
        </p:txBody>
      </p:sp>
      <p:sp>
        <p:nvSpPr>
          <p:cNvPr id="62467" name="Rectangle 2"/>
          <p:cNvSpPr>
            <a:spLocks noGrp="1" noRot="1" noChangeAspect="1" noChangeArrowheads="1"/>
          </p:cNvSpPr>
          <p:nvPr>
            <p:ph type="sldImg"/>
          </p:nvPr>
        </p:nvSpPr>
        <p:spPr>
          <a:solidFill>
            <a:srgbClr val="FFFFFF"/>
          </a:solidFill>
          <a:ln/>
        </p:spPr>
      </p:sp>
      <p:sp>
        <p:nvSpPr>
          <p:cNvPr id="6246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fld id="{5218F5B5-3F3B-4B57-BD3D-87059EBA9F1D}" type="slidenum">
              <a:rPr lang="en-US" sz="1200" b="0"/>
              <a:pPr eaLnBrk="1" hangingPunct="1"/>
              <a:t>46</a:t>
            </a:fld>
            <a:endParaRPr lang="en-US" sz="1200" b="0"/>
          </a:p>
        </p:txBody>
      </p:sp>
      <p:sp>
        <p:nvSpPr>
          <p:cNvPr id="64515" name="Rectangle 2"/>
          <p:cNvSpPr>
            <a:spLocks noGrp="1" noRot="1" noChangeAspect="1" noChangeArrowheads="1" noTextEdit="1"/>
          </p:cNvSpPr>
          <p:nvPr>
            <p:ph type="sldImg"/>
          </p:nvPr>
        </p:nvSpPr>
        <p:spPr>
          <a:xfrm>
            <a:off x="373063" y="184150"/>
            <a:ext cx="6188075" cy="4641850"/>
          </a:xfrm>
          <a:solidFill>
            <a:srgbClr val="FFFFFF"/>
          </a:solidFill>
          <a:ln/>
        </p:spPr>
      </p:sp>
      <p:sp>
        <p:nvSpPr>
          <p:cNvPr id="64516" name="Rectangle 3"/>
          <p:cNvSpPr>
            <a:spLocks noGrp="1" noChangeArrowheads="1"/>
          </p:cNvSpPr>
          <p:nvPr>
            <p:ph type="body" idx="1"/>
          </p:nvPr>
        </p:nvSpPr>
        <p:spPr>
          <a:xfrm>
            <a:off x="454025" y="5329238"/>
            <a:ext cx="6076950" cy="3436937"/>
          </a:xfrm>
          <a:solidFill>
            <a:srgbClr val="FFFFFF"/>
          </a:solidFill>
          <a:ln>
            <a:solidFill>
              <a:srgbClr val="000000"/>
            </a:solidFill>
          </a:ln>
        </p:spPr>
        <p:txBody>
          <a:bodyPr lIns="86493" tIns="43247" rIns="86493" bIns="43247"/>
          <a:lstStyle/>
          <a:p>
            <a:pPr eaLnBrk="1" hangingPunct="1"/>
            <a:endParaRPr lang="en-US"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fld id="{C968210C-FF3E-481A-B009-0973AA667713}" type="slidenum">
              <a:rPr lang="en-US" sz="1200" b="0"/>
              <a:pPr eaLnBrk="1" hangingPunct="1"/>
              <a:t>47</a:t>
            </a:fld>
            <a:endParaRPr lang="en-US" sz="1200" b="0"/>
          </a:p>
        </p:txBody>
      </p:sp>
      <p:sp>
        <p:nvSpPr>
          <p:cNvPr id="66563" name="Rectangle 2"/>
          <p:cNvSpPr>
            <a:spLocks noGrp="1" noRot="1" noChangeAspect="1" noChangeArrowheads="1" noTextEdit="1"/>
          </p:cNvSpPr>
          <p:nvPr>
            <p:ph type="sldImg"/>
          </p:nvPr>
        </p:nvSpPr>
        <p:spPr>
          <a:xfrm>
            <a:off x="373063" y="184150"/>
            <a:ext cx="6188075" cy="4641850"/>
          </a:xfrm>
          <a:solidFill>
            <a:srgbClr val="FFFFFF"/>
          </a:solidFill>
          <a:ln/>
        </p:spPr>
      </p:sp>
      <p:sp>
        <p:nvSpPr>
          <p:cNvPr id="66564" name="Rectangle 3"/>
          <p:cNvSpPr>
            <a:spLocks noGrp="1" noChangeArrowheads="1"/>
          </p:cNvSpPr>
          <p:nvPr>
            <p:ph type="body" idx="1"/>
          </p:nvPr>
        </p:nvSpPr>
        <p:spPr>
          <a:xfrm>
            <a:off x="454025" y="5329238"/>
            <a:ext cx="6076950" cy="3436937"/>
          </a:xfrm>
          <a:solidFill>
            <a:srgbClr val="FFFFFF"/>
          </a:solidFill>
          <a:ln>
            <a:solidFill>
              <a:srgbClr val="000000"/>
            </a:solidFill>
          </a:ln>
        </p:spPr>
        <p:txBody>
          <a:bodyPr lIns="86493" tIns="43247" rIns="86493" bIns="43247"/>
          <a:lstStyle/>
          <a:p>
            <a:pPr eaLnBrk="1" hangingPunct="1"/>
            <a:endParaRPr lang="en-US"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fld id="{ACF7A885-5F02-452B-84CD-275FE4371F92}" type="slidenum">
              <a:rPr lang="en-US" sz="1200" b="0"/>
              <a:pPr eaLnBrk="1" hangingPunct="1"/>
              <a:t>48</a:t>
            </a:fld>
            <a:endParaRPr lang="en-US" sz="1200" b="0"/>
          </a:p>
        </p:txBody>
      </p:sp>
      <p:sp>
        <p:nvSpPr>
          <p:cNvPr id="68611" name="Rectangle 2"/>
          <p:cNvSpPr>
            <a:spLocks noGrp="1" noRot="1" noChangeAspect="1" noChangeArrowheads="1" noTextEdit="1"/>
          </p:cNvSpPr>
          <p:nvPr>
            <p:ph type="sldImg"/>
          </p:nvPr>
        </p:nvSpPr>
        <p:spPr>
          <a:xfrm>
            <a:off x="373063" y="184150"/>
            <a:ext cx="6188075" cy="4641850"/>
          </a:xfrm>
          <a:solidFill>
            <a:srgbClr val="FFFFFF"/>
          </a:solidFill>
          <a:ln/>
        </p:spPr>
      </p:sp>
      <p:sp>
        <p:nvSpPr>
          <p:cNvPr id="68612" name="Rectangle 3"/>
          <p:cNvSpPr>
            <a:spLocks noGrp="1" noChangeArrowheads="1"/>
          </p:cNvSpPr>
          <p:nvPr>
            <p:ph type="body" idx="1"/>
          </p:nvPr>
        </p:nvSpPr>
        <p:spPr>
          <a:xfrm>
            <a:off x="454025" y="5329238"/>
            <a:ext cx="6076950" cy="3436937"/>
          </a:xfrm>
          <a:solidFill>
            <a:srgbClr val="FFFFFF"/>
          </a:solidFill>
          <a:ln>
            <a:solidFill>
              <a:srgbClr val="000000"/>
            </a:solidFill>
          </a:ln>
        </p:spPr>
        <p:txBody>
          <a:bodyPr lIns="86493" tIns="43247" rIns="86493" bIns="43247"/>
          <a:lstStyle/>
          <a:p>
            <a:pPr eaLnBrk="1" hangingPunct="1"/>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fld id="{2208E497-F618-4039-899A-9479C6AFC071}" type="slidenum">
              <a:rPr lang="en-US" sz="1200" b="0"/>
              <a:pPr eaLnBrk="1" hangingPunct="1"/>
              <a:t>5</a:t>
            </a:fld>
            <a:endParaRPr lang="en-US" sz="1200" b="0"/>
          </a:p>
        </p:txBody>
      </p:sp>
      <p:sp>
        <p:nvSpPr>
          <p:cNvPr id="25603" name="Rectangle 2"/>
          <p:cNvSpPr>
            <a:spLocks noGrp="1" noRot="1" noChangeAspect="1" noChangeArrowheads="1" noTextEdit="1"/>
          </p:cNvSpPr>
          <p:nvPr>
            <p:ph type="sldImg"/>
          </p:nvPr>
        </p:nvSpPr>
        <p:spPr>
          <a:xfrm>
            <a:off x="373063" y="184150"/>
            <a:ext cx="6188075" cy="4641850"/>
          </a:xfrm>
          <a:solidFill>
            <a:srgbClr val="FFFFFF"/>
          </a:solidFill>
          <a:ln/>
        </p:spPr>
      </p:sp>
      <p:sp>
        <p:nvSpPr>
          <p:cNvPr id="25604" name="Rectangle 3"/>
          <p:cNvSpPr>
            <a:spLocks noGrp="1" noChangeArrowheads="1"/>
          </p:cNvSpPr>
          <p:nvPr>
            <p:ph type="body" idx="1"/>
          </p:nvPr>
        </p:nvSpPr>
        <p:spPr>
          <a:xfrm>
            <a:off x="454025" y="5329238"/>
            <a:ext cx="6076950" cy="3436937"/>
          </a:xfrm>
          <a:solidFill>
            <a:srgbClr val="FFFFFF"/>
          </a:solidFill>
          <a:ln>
            <a:solidFill>
              <a:srgbClr val="000000"/>
            </a:solidFill>
          </a:ln>
        </p:spPr>
        <p:txBody>
          <a:bodyPr lIns="86493" tIns="43247" rIns="86493" bIns="43247"/>
          <a:lstStyle/>
          <a:p>
            <a:pPr eaLnBrk="1" hangingPunct="1"/>
            <a:endParaRPr 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fld id="{75E7BB42-5820-4751-8363-92CBACB58F25}" type="slidenum">
              <a:rPr lang="en-US" sz="1200" b="0"/>
              <a:pPr eaLnBrk="1" hangingPunct="1"/>
              <a:t>6</a:t>
            </a:fld>
            <a:endParaRPr lang="en-US" sz="1200" b="0"/>
          </a:p>
        </p:txBody>
      </p:sp>
      <p:sp>
        <p:nvSpPr>
          <p:cNvPr id="23555" name="Rectangle 2"/>
          <p:cNvSpPr>
            <a:spLocks noGrp="1" noRot="1" noChangeAspect="1" noChangeArrowheads="1" noTextEdit="1"/>
          </p:cNvSpPr>
          <p:nvPr>
            <p:ph type="sldImg"/>
          </p:nvPr>
        </p:nvSpPr>
        <p:spPr>
          <a:xfrm>
            <a:off x="373063" y="184150"/>
            <a:ext cx="6188075" cy="4641850"/>
          </a:xfrm>
          <a:solidFill>
            <a:srgbClr val="FFFFFF"/>
          </a:solidFill>
          <a:ln/>
        </p:spPr>
      </p:sp>
      <p:sp>
        <p:nvSpPr>
          <p:cNvPr id="23556" name="Rectangle 3"/>
          <p:cNvSpPr>
            <a:spLocks noGrp="1" noChangeArrowheads="1"/>
          </p:cNvSpPr>
          <p:nvPr>
            <p:ph type="body" idx="1"/>
          </p:nvPr>
        </p:nvSpPr>
        <p:spPr>
          <a:xfrm>
            <a:off x="454025" y="5329238"/>
            <a:ext cx="6076950" cy="3436937"/>
          </a:xfrm>
          <a:solidFill>
            <a:srgbClr val="FFFFFF"/>
          </a:solidFill>
          <a:ln>
            <a:solidFill>
              <a:srgbClr val="000000"/>
            </a:solidFill>
          </a:ln>
        </p:spPr>
        <p:txBody>
          <a:bodyPr lIns="86493" tIns="43247" rIns="86493" bIns="43247"/>
          <a:lstStyle/>
          <a:p>
            <a:pPr eaLnBrk="1" hangingPunct="1"/>
            <a:endParaRPr 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fld id="{34E7359D-7351-483B-AFBC-966465B6DE67}" type="slidenum">
              <a:rPr lang="en-US" sz="1200" b="0"/>
              <a:pPr eaLnBrk="1" hangingPunct="1"/>
              <a:t>7</a:t>
            </a:fld>
            <a:endParaRPr lang="en-US" sz="1200" b="0"/>
          </a:p>
        </p:txBody>
      </p:sp>
      <p:sp>
        <p:nvSpPr>
          <p:cNvPr id="27651" name="Rectangle 2"/>
          <p:cNvSpPr>
            <a:spLocks noGrp="1" noRot="1" noChangeAspect="1" noChangeArrowheads="1" noTextEdit="1"/>
          </p:cNvSpPr>
          <p:nvPr>
            <p:ph type="sldImg"/>
          </p:nvPr>
        </p:nvSpPr>
        <p:spPr>
          <a:xfrm>
            <a:off x="1144588" y="685800"/>
            <a:ext cx="4572000" cy="3429000"/>
          </a:xfrm>
          <a:solidFill>
            <a:srgbClr val="FFFFFF"/>
          </a:solidFill>
          <a:ln/>
        </p:spPr>
      </p:sp>
      <p:sp>
        <p:nvSpPr>
          <p:cNvPr id="27652" name="Rectangle 3"/>
          <p:cNvSpPr>
            <a:spLocks noGrp="1" noChangeArrowheads="1"/>
          </p:cNvSpPr>
          <p:nvPr>
            <p:ph type="body" idx="1"/>
          </p:nvPr>
        </p:nvSpPr>
        <p:spPr>
          <a:xfrm>
            <a:off x="915988" y="4343400"/>
            <a:ext cx="5026025" cy="4114800"/>
          </a:xfrm>
          <a:solidFill>
            <a:srgbClr val="FFFFFF"/>
          </a:solidFill>
          <a:ln>
            <a:solidFill>
              <a:srgbClr val="000000"/>
            </a:solidFill>
          </a:ln>
        </p:spPr>
        <p:txBody>
          <a:bodyPr lIns="86493" tIns="43247" rIns="86493" bIns="43247"/>
          <a:lstStyle/>
          <a:p>
            <a:pPr eaLnBrk="1" hangingPunct="1"/>
            <a:r>
              <a:rPr lang="en-US" smtClean="0">
                <a:latin typeface="Arial" charset="0"/>
              </a:rPr>
              <a:t>This slide compares Verilog programming constructs with Vera and OOP.</a:t>
            </a:r>
          </a:p>
          <a:p>
            <a:pPr eaLnBrk="1" hangingPunct="1"/>
            <a:r>
              <a:rPr lang="en-US" smtClean="0">
                <a:latin typeface="Arial" charset="0"/>
              </a:rPr>
              <a:t>The two are actually very similar.  For example, making a copy of a “block” is called instantiation in both languages.  One big difference is that Verilog modules communicate primarily using ports (data) while Vera objects communicate using task and function calls.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fld id="{AD79EC77-8CCA-4AD6-B287-6741B459296A}" type="slidenum">
              <a:rPr lang="en-US" sz="1200" b="0"/>
              <a:pPr eaLnBrk="1" hangingPunct="1"/>
              <a:t>8</a:t>
            </a:fld>
            <a:endParaRPr lang="en-US" sz="1200" b="0"/>
          </a:p>
        </p:txBody>
      </p:sp>
      <p:sp>
        <p:nvSpPr>
          <p:cNvPr id="29699" name="Rectangle 2"/>
          <p:cNvSpPr>
            <a:spLocks noGrp="1" noRot="1" noChangeAspect="1" noChangeArrowheads="1" noTextEdit="1"/>
          </p:cNvSpPr>
          <p:nvPr>
            <p:ph type="sldImg"/>
          </p:nvPr>
        </p:nvSpPr>
        <p:spPr>
          <a:xfrm>
            <a:off x="1144588" y="685800"/>
            <a:ext cx="4572000" cy="3429000"/>
          </a:xfrm>
          <a:solidFill>
            <a:srgbClr val="FFFFFF"/>
          </a:solidFill>
          <a:ln/>
        </p:spPr>
      </p:sp>
      <p:sp>
        <p:nvSpPr>
          <p:cNvPr id="29700" name="Rectangle 3"/>
          <p:cNvSpPr>
            <a:spLocks noGrp="1" noChangeArrowheads="1"/>
          </p:cNvSpPr>
          <p:nvPr>
            <p:ph type="body" idx="1"/>
          </p:nvPr>
        </p:nvSpPr>
        <p:spPr>
          <a:xfrm>
            <a:off x="915988" y="4343400"/>
            <a:ext cx="5026025" cy="4114800"/>
          </a:xfrm>
          <a:solidFill>
            <a:srgbClr val="FFFFFF"/>
          </a:solidFill>
          <a:ln>
            <a:solidFill>
              <a:srgbClr val="000000"/>
            </a:solidFill>
          </a:ln>
        </p:spPr>
        <p:txBody>
          <a:bodyPr lIns="86493" tIns="43247" rIns="86493" bIns="43247"/>
          <a:lstStyle/>
          <a:p>
            <a:pPr eaLnBrk="1" hangingPunct="1"/>
            <a:r>
              <a:rPr lang="en-US" smtClean="0">
                <a:latin typeface="Arial" charset="0"/>
              </a:rPr>
              <a:t>This is a discussion of the ideas behind OOP.</a:t>
            </a:r>
          </a:p>
          <a:p>
            <a:pPr eaLnBrk="1" hangingPunct="1"/>
            <a:endParaRPr lang="en-US" smtClean="0">
              <a:latin typeface="Arial" charset="0"/>
            </a:endParaRPr>
          </a:p>
          <a:p>
            <a:pPr eaLnBrk="1" hangingPunct="1"/>
            <a:r>
              <a:rPr lang="en-US" smtClean="0">
                <a:latin typeface="Arial" charset="0"/>
              </a:rPr>
              <a:t>Traditional programming languages such as C rely heavily on global data structures which are modified by many routines.  Even with the ideas of “structured programming”, these routines often have many side effects, so that calling one routine causes changes that you did not intend.  The result is that the code is tightly tied to one implementation, and is hard to modify and reuse.</a:t>
            </a:r>
          </a:p>
          <a:p>
            <a:pPr eaLnBrk="1" hangingPunct="1"/>
            <a:r>
              <a:rPr lang="en-US" smtClean="0">
                <a:latin typeface="Arial" charset="0"/>
              </a:rPr>
              <a:t>OOP tightly ties data structures to the routines which modify them.  Encapsulating data and code together into objects makes a program easier to understand, modify, and reuse.  </a:t>
            </a:r>
          </a:p>
          <a:p>
            <a:pPr eaLnBrk="1" hangingPunct="1"/>
            <a:r>
              <a:rPr lang="en-US" smtClean="0">
                <a:latin typeface="Arial" charset="0"/>
              </a:rPr>
              <a:t>Once an object is defined and well debugged, its functionality can be extended by using it to build a new, more complex object by adding new data and routines, but not modifying the underlying object.  Since you do not change the original object, it remains as robust as ever.  The new object inherits the working code, so that you can reuse the work that has already been done.</a:t>
            </a:r>
          </a:p>
          <a:p>
            <a:pPr eaLnBrk="1" hangingPunct="1"/>
            <a:r>
              <a:rPr lang="en-US" smtClean="0">
                <a:latin typeface="Arial" charset="0"/>
              </a:rPr>
              <a:t>The last concept is a way to simplify your programs by having similar routines use the same name.  When you add two variables together, you always write A+B, regardless of whether A and B are integers, real numbers, or 4-state multi-bit signals.  Likewise, your program should be able to say Copy(A,B) and have the program call the right routine depending on the data types of A &amp; B.</a:t>
            </a:r>
          </a:p>
          <a:p>
            <a:pPr eaLnBrk="1" hangingPunct="1"/>
            <a:endParaRPr lang="en-US" smtClean="0">
              <a:latin typeface="Arial" charset="0"/>
            </a:endParaRPr>
          </a:p>
          <a:p>
            <a:pPr eaLnBrk="1" hangingPunct="1"/>
            <a:r>
              <a:rPr lang="en-US" smtClean="0">
                <a:latin typeface="Arial" charset="0"/>
              </a:rPr>
              <a:t>========</a:t>
            </a:r>
          </a:p>
          <a:p>
            <a:pPr eaLnBrk="1" hangingPunct="1"/>
            <a:r>
              <a:rPr lang="en-US" smtClean="0">
                <a:latin typeface="Arial" charset="0"/>
              </a:rPr>
              <a:t>OOP is an approach to programming that enables developers to group data and methods logically.</a:t>
            </a:r>
          </a:p>
          <a:p>
            <a:pPr eaLnBrk="1" hangingPunct="1"/>
            <a:r>
              <a:rPr lang="en-US" smtClean="0">
                <a:latin typeface="Arial" charset="0"/>
              </a:rPr>
              <a:t>This is done through encapsulation by defining a class that is made up members.  Members are either  properties (variables/data)  or methods.</a:t>
            </a:r>
          </a:p>
          <a:p>
            <a:pPr eaLnBrk="1" hangingPunct="1"/>
            <a:r>
              <a:rPr lang="en-US" smtClean="0">
                <a:latin typeface="Arial" charset="0"/>
              </a:rPr>
              <a:t>An object is an instantiated class.   Once an class is defined and well debugged, it’s functionality can be extended to </a:t>
            </a:r>
          </a:p>
          <a:p>
            <a:pPr eaLnBrk="1" hangingPunct="1"/>
            <a:r>
              <a:rPr lang="en-US" smtClean="0">
                <a:latin typeface="Arial" charset="0"/>
              </a:rPr>
              <a:t>build new classes and adding more complexity or characteristics by adding new members.  This</a:t>
            </a:r>
          </a:p>
          <a:p>
            <a:pPr eaLnBrk="1" hangingPunct="1"/>
            <a:r>
              <a:rPr lang="en-US" smtClean="0">
                <a:latin typeface="Arial" charset="0"/>
              </a:rPr>
              <a:t>is the idea of inheritence.</a:t>
            </a:r>
          </a:p>
          <a:p>
            <a:pPr eaLnBrk="1" hangingPunct="1"/>
            <a:endParaRPr lang="en-US" smtClean="0">
              <a:latin typeface="Arial" charset="0"/>
            </a:endParaRPr>
          </a:p>
          <a:p>
            <a:pPr eaLnBrk="1" hangingPunct="1"/>
            <a:r>
              <a:rPr lang="en-US" smtClean="0">
                <a:latin typeface="Arial" charset="0"/>
              </a:rPr>
              <a:t>Polymorphism is a bit like operator overloading.  It enables classes to have the same method names.  At runtime, the appropriate  method</a:t>
            </a:r>
          </a:p>
          <a:p>
            <a:pPr eaLnBrk="1" hangingPunct="1"/>
            <a:r>
              <a:rPr lang="en-US" smtClean="0">
                <a:latin typeface="Arial" charset="0"/>
              </a:rPr>
              <a:t>is called based on the data types.</a:t>
            </a:r>
          </a:p>
          <a:p>
            <a:pPr eaLnBrk="1" hangingPunct="1"/>
            <a:endParaRPr 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fld id="{00D175FA-393D-4FF4-8E1C-801320BB6627}" type="slidenum">
              <a:rPr lang="en-US" sz="1200" b="0"/>
              <a:pPr eaLnBrk="1" hangingPunct="1"/>
              <a:t>10</a:t>
            </a:fld>
            <a:endParaRPr lang="en-US" sz="1200" b="0"/>
          </a:p>
        </p:txBody>
      </p:sp>
      <p:sp>
        <p:nvSpPr>
          <p:cNvPr id="31747" name="Rectangle 2"/>
          <p:cNvSpPr>
            <a:spLocks noGrp="1" noRot="1" noChangeAspect="1" noChangeArrowheads="1"/>
          </p:cNvSpPr>
          <p:nvPr>
            <p:ph type="sldImg"/>
          </p:nvPr>
        </p:nvSpPr>
        <p:spPr>
          <a:solidFill>
            <a:srgbClr val="FFFFFF"/>
          </a:solidFill>
          <a:ln/>
        </p:spPr>
      </p:sp>
      <p:sp>
        <p:nvSpPr>
          <p:cNvPr id="317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fld id="{074E4BDF-C8B2-4866-B60D-9DED585BCC15}" type="slidenum">
              <a:rPr lang="en-US" sz="1200" b="0"/>
              <a:pPr eaLnBrk="1" hangingPunct="1"/>
              <a:t>11</a:t>
            </a:fld>
            <a:endParaRPr lang="en-US" sz="1200" b="0"/>
          </a:p>
        </p:txBody>
      </p:sp>
      <p:sp>
        <p:nvSpPr>
          <p:cNvPr id="33795" name="Rectangle 2"/>
          <p:cNvSpPr>
            <a:spLocks noGrp="1" noRot="1" noChangeAspect="1" noChangeArrowheads="1"/>
          </p:cNvSpPr>
          <p:nvPr>
            <p:ph type="sldImg"/>
          </p:nvPr>
        </p:nvSpPr>
        <p:spPr>
          <a:solidFill>
            <a:srgbClr val="FFFFFF"/>
          </a:solidFill>
          <a:ln/>
        </p:spPr>
      </p:sp>
      <p:sp>
        <p:nvSpPr>
          <p:cNvPr id="337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371600"/>
            <a:ext cx="8229600" cy="4525963"/>
          </a:xfrm>
        </p:spPr>
        <p:txBody>
          <a:bodyPr/>
          <a:lstStyle/>
          <a:p>
            <a:pPr lvl="0"/>
            <a:endParaRPr lang="en-US" noProof="0" smtClean="0"/>
          </a:p>
        </p:txBody>
      </p:sp>
      <p:sp>
        <p:nvSpPr>
          <p:cNvPr id="4" name="Rectangle 6"/>
          <p:cNvSpPr>
            <a:spLocks noGrp="1" noChangeArrowheads="1"/>
          </p:cNvSpPr>
          <p:nvPr>
            <p:ph type="sldNum" sz="quarter" idx="10"/>
          </p:nvPr>
        </p:nvSpPr>
        <p:spPr>
          <a:ln/>
        </p:spPr>
        <p:txBody>
          <a:bodyPr/>
          <a:lstStyle>
            <a:lvl1pPr>
              <a:defRPr/>
            </a:lvl1pPr>
          </a:lstStyle>
          <a:p>
            <a:fld id="{C834561A-FFD9-4C61-868B-072514DA63B4}" type="slidenum">
              <a:rPr lang="en-US"/>
              <a:pPr/>
              <a:t>‹#›</a:t>
            </a:fld>
            <a:endParaRPr lang="en-US"/>
          </a:p>
        </p:txBody>
      </p:sp>
    </p:spTree>
    <p:extLst>
      <p:ext uri="{BB962C8B-B14F-4D97-AF65-F5344CB8AC3E}">
        <p14:creationId xmlns:p14="http://schemas.microsoft.com/office/powerpoint/2010/main" val="1533729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1009650"/>
          </a:xfrm>
        </p:spPr>
        <p:txBody>
          <a:bodyPr>
            <a:normAutofit fontScale="90000"/>
          </a:bodyPr>
          <a:lstStyle/>
          <a:p>
            <a:r>
              <a:rPr lang="en-IN" dirty="0" smtClean="0"/>
              <a:t>Module4 </a:t>
            </a:r>
            <a:br>
              <a:rPr lang="en-IN" dirty="0" smtClean="0"/>
            </a:br>
            <a:endParaRPr lang="en-IN" dirty="0"/>
          </a:p>
        </p:txBody>
      </p:sp>
      <p:sp>
        <p:nvSpPr>
          <p:cNvPr id="3" name="Subtitle 2"/>
          <p:cNvSpPr>
            <a:spLocks noGrp="1"/>
          </p:cNvSpPr>
          <p:nvPr>
            <p:ph type="subTitle" idx="1"/>
          </p:nvPr>
        </p:nvSpPr>
        <p:spPr>
          <a:xfrm>
            <a:off x="1371600" y="3429000"/>
            <a:ext cx="6400800" cy="1371600"/>
          </a:xfrm>
        </p:spPr>
        <p:txBody>
          <a:bodyPr/>
          <a:lstStyle/>
          <a:p>
            <a:r>
              <a:rPr lang="en-IN" dirty="0">
                <a:solidFill>
                  <a:schemeClr val="tx1"/>
                </a:solidFill>
              </a:rPr>
              <a:t>Ch.4 Basic </a:t>
            </a:r>
            <a:r>
              <a:rPr lang="en-GB" dirty="0">
                <a:solidFill>
                  <a:schemeClr val="tx1"/>
                </a:solidFill>
                <a:latin typeface="Book Antiqua" charset="0"/>
                <a:cs typeface="Times New Roman" charset="0"/>
              </a:rPr>
              <a:t>Object Oriented Programming</a:t>
            </a:r>
            <a:endParaRPr lang="en-IN" dirty="0">
              <a:solidFill>
                <a:schemeClr val="tx1"/>
              </a:solidFill>
            </a:endParaRPr>
          </a:p>
        </p:txBody>
      </p:sp>
    </p:spTree>
    <p:extLst>
      <p:ext uri="{BB962C8B-B14F-4D97-AF65-F5344CB8AC3E}">
        <p14:creationId xmlns:p14="http://schemas.microsoft.com/office/powerpoint/2010/main" val="3662738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fld id="{E079D180-820B-4D9B-9AFC-E3FDCF706AF9}" type="slidenum">
              <a:rPr lang="en-US" sz="1400" b="0">
                <a:solidFill>
                  <a:srgbClr val="6B6B6B"/>
                </a:solidFill>
              </a:rPr>
              <a:pPr eaLnBrk="1" hangingPunct="1"/>
              <a:t>10</a:t>
            </a:fld>
            <a:endParaRPr lang="en-US" sz="1400" b="0">
              <a:solidFill>
                <a:srgbClr val="6B6B6B"/>
              </a:solidFill>
            </a:endParaRPr>
          </a:p>
        </p:txBody>
      </p:sp>
      <p:sp>
        <p:nvSpPr>
          <p:cNvPr id="30723" name="Rectangle 2"/>
          <p:cNvSpPr>
            <a:spLocks noGrp="1" noChangeArrowheads="1"/>
          </p:cNvSpPr>
          <p:nvPr>
            <p:ph type="title"/>
          </p:nvPr>
        </p:nvSpPr>
        <p:spPr/>
        <p:txBody>
          <a:bodyPr/>
          <a:lstStyle/>
          <a:p>
            <a:pPr eaLnBrk="1" hangingPunct="1"/>
            <a:r>
              <a:rPr lang="en-US" smtClean="0"/>
              <a:t>OOP: Your First Class</a:t>
            </a:r>
          </a:p>
        </p:txBody>
      </p:sp>
      <p:sp>
        <p:nvSpPr>
          <p:cNvPr id="30724" name="Rectangle 3"/>
          <p:cNvSpPr>
            <a:spLocks noGrp="1" noChangeArrowheads="1"/>
          </p:cNvSpPr>
          <p:nvPr>
            <p:ph type="body" idx="1"/>
          </p:nvPr>
        </p:nvSpPr>
        <p:spPr/>
        <p:txBody>
          <a:bodyPr/>
          <a:lstStyle/>
          <a:p>
            <a:pPr eaLnBrk="1" hangingPunct="1"/>
            <a:r>
              <a:rPr lang="en-US" sz="2100" smtClean="0"/>
              <a:t>Your first class</a:t>
            </a:r>
            <a:endParaRPr lang="en-US" smtClean="0"/>
          </a:p>
          <a:p>
            <a:pPr lvl="1" eaLnBrk="1" hangingPunct="1"/>
            <a:r>
              <a:rPr lang="en-US" sz="1700" smtClean="0">
                <a:ea typeface="ＭＳ Ｐゴシック" charset="-128"/>
              </a:rPr>
              <a:t>A class encapsulates the data together with the routines that manipulate it</a:t>
            </a:r>
            <a:endParaRPr lang="en-US" smtClean="0">
              <a:ea typeface="ＭＳ Ｐゴシック" charset="-128"/>
            </a:endParaRPr>
          </a:p>
          <a:p>
            <a:pPr lvl="2" eaLnBrk="1" hangingPunct="1"/>
            <a:r>
              <a:rPr lang="en-US" sz="1600" smtClean="0">
                <a:ea typeface="ＭＳ Ｐゴシック" charset="-128"/>
              </a:rPr>
              <a:t>A class’s data is referred to as </a:t>
            </a:r>
            <a:r>
              <a:rPr lang="en-US" sz="1600" i="1" smtClean="0">
                <a:latin typeface="Times New Roman" charset="0"/>
                <a:ea typeface="ＭＳ Ｐゴシック" charset="-128"/>
              </a:rPr>
              <a:t>class</a:t>
            </a:r>
            <a:r>
              <a:rPr lang="en-US" sz="1600" smtClean="0">
                <a:latin typeface="Times New Roman" charset="0"/>
                <a:ea typeface="ＭＳ Ｐゴシック" charset="-128"/>
              </a:rPr>
              <a:t> </a:t>
            </a:r>
            <a:r>
              <a:rPr lang="en-US" sz="1600" i="1" smtClean="0">
                <a:latin typeface="Times New Roman" charset="0"/>
                <a:ea typeface="ＭＳ Ｐゴシック" charset="-128"/>
              </a:rPr>
              <a:t>properties</a:t>
            </a:r>
            <a:endParaRPr lang="en-US" sz="1600" smtClean="0">
              <a:ea typeface="ＭＳ Ｐゴシック" charset="-128"/>
            </a:endParaRPr>
          </a:p>
          <a:p>
            <a:pPr lvl="2" eaLnBrk="1" hangingPunct="1"/>
            <a:r>
              <a:rPr lang="en-US" sz="1600" smtClean="0">
                <a:ea typeface="ＭＳ Ｐゴシック" charset="-128"/>
              </a:rPr>
              <a:t>Subroutines of a class are called </a:t>
            </a:r>
            <a:r>
              <a:rPr lang="en-US" sz="1600" i="1" smtClean="0">
                <a:latin typeface="Times New Roman" charset="0"/>
                <a:ea typeface="ＭＳ Ｐゴシック" charset="-128"/>
              </a:rPr>
              <a:t>methods</a:t>
            </a:r>
            <a:endParaRPr lang="en-US" smtClean="0">
              <a:ea typeface="ＭＳ Ｐゴシック" charset="-128"/>
            </a:endParaRPr>
          </a:p>
        </p:txBody>
      </p:sp>
      <p:sp>
        <p:nvSpPr>
          <p:cNvPr id="30725" name="Text Box 4"/>
          <p:cNvSpPr txBox="1">
            <a:spLocks noChangeArrowheads="1"/>
          </p:cNvSpPr>
          <p:nvPr/>
        </p:nvSpPr>
        <p:spPr bwMode="auto">
          <a:xfrm>
            <a:off x="914400" y="3048000"/>
            <a:ext cx="5486400" cy="3086100"/>
          </a:xfrm>
          <a:prstGeom prst="rect">
            <a:avLst/>
          </a:prstGeom>
          <a:noFill/>
          <a:ln w="15875">
            <a:solidFill>
              <a:srgbClr val="96969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algn="l" eaLnBrk="1" hangingPunct="1"/>
            <a:r>
              <a:rPr lang="en-US" sz="1400" b="0">
                <a:latin typeface="Courier New" charset="0"/>
              </a:rPr>
              <a:t> </a:t>
            </a:r>
            <a:r>
              <a:rPr lang="en-US" sz="1400">
                <a:latin typeface="Courier New" charset="0"/>
              </a:rPr>
              <a:t>class</a:t>
            </a:r>
            <a:r>
              <a:rPr lang="en-US" sz="1400" b="0">
                <a:latin typeface="Courier New" charset="0"/>
              </a:rPr>
              <a:t> BusTran;</a:t>
            </a:r>
          </a:p>
          <a:p>
            <a:pPr algn="l" eaLnBrk="1" hangingPunct="1"/>
            <a:endParaRPr lang="en-US" sz="1400" b="0">
              <a:latin typeface="Courier New" charset="0"/>
            </a:endParaRPr>
          </a:p>
          <a:p>
            <a:pPr algn="l" eaLnBrk="1" hangingPunct="1"/>
            <a:r>
              <a:rPr lang="en-US" sz="1400" b="0">
                <a:latin typeface="Courier New" charset="0"/>
              </a:rPr>
              <a:t>      </a:t>
            </a:r>
            <a:r>
              <a:rPr lang="en-US" sz="1400">
                <a:latin typeface="Courier New" charset="0"/>
              </a:rPr>
              <a:t>bit</a:t>
            </a:r>
            <a:r>
              <a:rPr lang="en-US" sz="1400" b="0">
                <a:latin typeface="Courier New" charset="0"/>
              </a:rPr>
              <a:t> [31:0] addr, crc, data[8];</a:t>
            </a:r>
          </a:p>
          <a:p>
            <a:pPr algn="l" eaLnBrk="1" hangingPunct="1"/>
            <a:r>
              <a:rPr lang="en-US" sz="1400" b="0">
                <a:latin typeface="Courier New" charset="0"/>
              </a:rPr>
              <a:t>      </a:t>
            </a:r>
          </a:p>
          <a:p>
            <a:pPr algn="l" eaLnBrk="1" hangingPunct="1"/>
            <a:r>
              <a:rPr lang="en-US" sz="1400" b="0">
                <a:latin typeface="Courier New" charset="0"/>
              </a:rPr>
              <a:t>      </a:t>
            </a:r>
            <a:r>
              <a:rPr lang="en-US" sz="1400">
                <a:latin typeface="Courier New" charset="0"/>
              </a:rPr>
              <a:t>function</a:t>
            </a:r>
            <a:r>
              <a:rPr lang="en-US" sz="1400" b="0">
                <a:latin typeface="Courier New" charset="0"/>
              </a:rPr>
              <a:t> calc_crc;</a:t>
            </a:r>
          </a:p>
          <a:p>
            <a:pPr algn="l" eaLnBrk="1" hangingPunct="1"/>
            <a:r>
              <a:rPr lang="en-US" sz="1400" b="0">
                <a:latin typeface="Courier New" charset="0"/>
              </a:rPr>
              <a:t>              crc=addr^data.xor;</a:t>
            </a:r>
          </a:p>
          <a:p>
            <a:pPr algn="l" eaLnBrk="1" hangingPunct="1"/>
            <a:r>
              <a:rPr lang="en-US" sz="1400" b="0">
                <a:latin typeface="Courier New" charset="0"/>
              </a:rPr>
              <a:t>      </a:t>
            </a:r>
            <a:r>
              <a:rPr lang="en-US" sz="1400">
                <a:latin typeface="Courier New" charset="0"/>
              </a:rPr>
              <a:t>endfuntion: </a:t>
            </a:r>
            <a:r>
              <a:rPr lang="en-US" sz="1400" b="0">
                <a:latin typeface="Courier New" charset="0"/>
              </a:rPr>
              <a:t>calc_crc</a:t>
            </a:r>
            <a:endParaRPr lang="en-US" sz="1400">
              <a:latin typeface="Courier New" charset="0"/>
            </a:endParaRPr>
          </a:p>
          <a:p>
            <a:pPr algn="l" eaLnBrk="1" hangingPunct="1"/>
            <a:endParaRPr lang="en-US" sz="1400" b="0">
              <a:latin typeface="Courier New" charset="0"/>
            </a:endParaRPr>
          </a:p>
          <a:p>
            <a:pPr algn="l" eaLnBrk="1" hangingPunct="1"/>
            <a:r>
              <a:rPr lang="en-US" sz="1400">
                <a:latin typeface="Courier New" charset="0"/>
              </a:rPr>
              <a:t>      function</a:t>
            </a:r>
            <a:r>
              <a:rPr lang="en-US" sz="1400" b="0">
                <a:latin typeface="Courier New" charset="0"/>
              </a:rPr>
              <a:t> display;</a:t>
            </a:r>
          </a:p>
          <a:p>
            <a:pPr algn="l" eaLnBrk="1" hangingPunct="1"/>
            <a:r>
              <a:rPr lang="en-US" sz="1400" b="0">
                <a:latin typeface="Courier New" charset="0"/>
              </a:rPr>
              <a:t>              $display(“BusTran: %h”, addr);</a:t>
            </a:r>
          </a:p>
          <a:p>
            <a:pPr algn="l" eaLnBrk="1" hangingPunct="1"/>
            <a:r>
              <a:rPr lang="en-US" sz="1400" b="0">
                <a:latin typeface="Courier New" charset="0"/>
              </a:rPr>
              <a:t>      </a:t>
            </a:r>
            <a:r>
              <a:rPr lang="en-US" sz="1400">
                <a:latin typeface="Courier New" charset="0"/>
              </a:rPr>
              <a:t>endfuntion: </a:t>
            </a:r>
            <a:r>
              <a:rPr lang="en-US" sz="1400" b="0">
                <a:latin typeface="Courier New" charset="0"/>
              </a:rPr>
              <a:t>display</a:t>
            </a:r>
          </a:p>
          <a:p>
            <a:pPr algn="l" eaLnBrk="1" hangingPunct="1"/>
            <a:endParaRPr lang="en-US" sz="1400" b="0">
              <a:latin typeface="Courier New" charset="0"/>
            </a:endParaRPr>
          </a:p>
          <a:p>
            <a:pPr algn="l" eaLnBrk="1" hangingPunct="1"/>
            <a:r>
              <a:rPr lang="en-US" sz="1400" b="0">
                <a:latin typeface="Courier New" charset="0"/>
              </a:rPr>
              <a:t> </a:t>
            </a:r>
            <a:r>
              <a:rPr lang="en-US" sz="1400">
                <a:latin typeface="Courier New" charset="0"/>
              </a:rPr>
              <a:t>endclass: </a:t>
            </a:r>
            <a:r>
              <a:rPr lang="en-US" sz="1400" b="0">
                <a:latin typeface="Courier New" charset="0"/>
              </a:rPr>
              <a:t>BusTran</a:t>
            </a:r>
          </a:p>
          <a:p>
            <a:pPr algn="l" eaLnBrk="1" hangingPunct="1"/>
            <a:endParaRPr lang="en-US" sz="1400" b="0">
              <a:latin typeface="Courier New" charset="0"/>
            </a:endParaRPr>
          </a:p>
        </p:txBody>
      </p:sp>
      <p:sp>
        <p:nvSpPr>
          <p:cNvPr id="30726" name="Rectangle 5"/>
          <p:cNvSpPr>
            <a:spLocks noChangeArrowheads="1"/>
          </p:cNvSpPr>
          <p:nvPr/>
        </p:nvSpPr>
        <p:spPr bwMode="auto">
          <a:xfrm>
            <a:off x="6705600" y="4114800"/>
            <a:ext cx="866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400" b="0">
                <a:solidFill>
                  <a:srgbClr val="009900"/>
                </a:solidFill>
              </a:rPr>
              <a:t>methods</a:t>
            </a:r>
          </a:p>
        </p:txBody>
      </p:sp>
      <p:sp>
        <p:nvSpPr>
          <p:cNvPr id="30727" name="Rectangle 6"/>
          <p:cNvSpPr>
            <a:spLocks noChangeArrowheads="1"/>
          </p:cNvSpPr>
          <p:nvPr/>
        </p:nvSpPr>
        <p:spPr bwMode="auto">
          <a:xfrm>
            <a:off x="6781800" y="5029200"/>
            <a:ext cx="866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400" b="0">
                <a:solidFill>
                  <a:srgbClr val="009900"/>
                </a:solidFill>
              </a:rPr>
              <a:t>methods</a:t>
            </a:r>
          </a:p>
        </p:txBody>
      </p:sp>
      <p:sp>
        <p:nvSpPr>
          <p:cNvPr id="30728" name="Rectangle 7"/>
          <p:cNvSpPr>
            <a:spLocks noChangeArrowheads="1"/>
          </p:cNvSpPr>
          <p:nvPr/>
        </p:nvSpPr>
        <p:spPr bwMode="auto">
          <a:xfrm>
            <a:off x="6553200" y="3505200"/>
            <a:ext cx="1468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400" b="0">
                <a:solidFill>
                  <a:srgbClr val="009900"/>
                </a:solidFill>
              </a:rPr>
              <a:t>Class properties</a:t>
            </a:r>
          </a:p>
        </p:txBody>
      </p:sp>
      <p:sp>
        <p:nvSpPr>
          <p:cNvPr id="30729" name="Line 8"/>
          <p:cNvSpPr>
            <a:spLocks noChangeShapeType="1"/>
          </p:cNvSpPr>
          <p:nvPr/>
        </p:nvSpPr>
        <p:spPr bwMode="auto">
          <a:xfrm flipH="1">
            <a:off x="4953000" y="3657600"/>
            <a:ext cx="1600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0730" name="Line 9"/>
          <p:cNvSpPr>
            <a:spLocks noChangeShapeType="1"/>
          </p:cNvSpPr>
          <p:nvPr/>
        </p:nvSpPr>
        <p:spPr bwMode="auto">
          <a:xfrm flipH="1">
            <a:off x="5029200" y="4267200"/>
            <a:ext cx="1600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0731" name="Line 13"/>
          <p:cNvSpPr>
            <a:spLocks noChangeShapeType="1"/>
          </p:cNvSpPr>
          <p:nvPr/>
        </p:nvSpPr>
        <p:spPr bwMode="auto">
          <a:xfrm flipH="1">
            <a:off x="5943600" y="51816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0732" name="Rectangle 17"/>
          <p:cNvSpPr>
            <a:spLocks noChangeArrowheads="1"/>
          </p:cNvSpPr>
          <p:nvPr/>
        </p:nvSpPr>
        <p:spPr bwMode="auto">
          <a:xfrm>
            <a:off x="1447800" y="3810000"/>
            <a:ext cx="3124200" cy="838200"/>
          </a:xfrm>
          <a:prstGeom prst="rect">
            <a:avLst/>
          </a:prstGeom>
          <a:noFill/>
          <a:ln w="15875"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733" name="Rectangle 19"/>
          <p:cNvSpPr>
            <a:spLocks noChangeArrowheads="1"/>
          </p:cNvSpPr>
          <p:nvPr/>
        </p:nvSpPr>
        <p:spPr bwMode="auto">
          <a:xfrm>
            <a:off x="1447800" y="4724400"/>
            <a:ext cx="4343400" cy="838200"/>
          </a:xfrm>
          <a:prstGeom prst="rect">
            <a:avLst/>
          </a:prstGeom>
          <a:noFill/>
          <a:ln w="15875"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734" name="Rectangle 20"/>
          <p:cNvSpPr>
            <a:spLocks noChangeArrowheads="1"/>
          </p:cNvSpPr>
          <p:nvPr/>
        </p:nvSpPr>
        <p:spPr bwMode="auto">
          <a:xfrm>
            <a:off x="2590800" y="6172200"/>
            <a:ext cx="1898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400" b="0" i="1">
                <a:solidFill>
                  <a:srgbClr val="000090"/>
                </a:solidFill>
                <a:latin typeface="Times New Roman" charset="0"/>
              </a:rPr>
              <a:t>Simple </a:t>
            </a:r>
            <a:r>
              <a:rPr lang="en-US" sz="1400" b="0">
                <a:solidFill>
                  <a:srgbClr val="000090"/>
                </a:solidFill>
                <a:latin typeface="Courier New" charset="0"/>
              </a:rPr>
              <a:t>BusTran</a:t>
            </a:r>
            <a:r>
              <a:rPr lang="en-US" sz="1400" b="0" i="1">
                <a:solidFill>
                  <a:srgbClr val="000090"/>
                </a:solidFill>
                <a:latin typeface="Times New Roman" charset="0"/>
              </a:rPr>
              <a:t> Class</a:t>
            </a:r>
          </a:p>
        </p:txBody>
      </p:sp>
    </p:spTree>
    <p:extLst>
      <p:ext uri="{BB962C8B-B14F-4D97-AF65-F5344CB8AC3E}">
        <p14:creationId xmlns:p14="http://schemas.microsoft.com/office/powerpoint/2010/main" val="3968091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fld id="{C60490E1-E96E-4AEF-B2D8-2A16BF5DF764}" type="slidenum">
              <a:rPr lang="en-US" sz="1400" b="0">
                <a:solidFill>
                  <a:srgbClr val="6B6B6B"/>
                </a:solidFill>
              </a:rPr>
              <a:pPr eaLnBrk="1" hangingPunct="1"/>
              <a:t>11</a:t>
            </a:fld>
            <a:endParaRPr lang="en-US" sz="1400" b="0">
              <a:solidFill>
                <a:srgbClr val="6B6B6B"/>
              </a:solidFill>
            </a:endParaRPr>
          </a:p>
        </p:txBody>
      </p:sp>
      <p:sp>
        <p:nvSpPr>
          <p:cNvPr id="32771" name="Rectangle 2"/>
          <p:cNvSpPr>
            <a:spLocks noGrp="1" noChangeArrowheads="1"/>
          </p:cNvSpPr>
          <p:nvPr>
            <p:ph type="title"/>
          </p:nvPr>
        </p:nvSpPr>
        <p:spPr/>
        <p:txBody>
          <a:bodyPr/>
          <a:lstStyle/>
          <a:p>
            <a:pPr eaLnBrk="1" hangingPunct="1"/>
            <a:r>
              <a:rPr lang="en-US" smtClean="0"/>
              <a:t>Creating New Objects</a:t>
            </a:r>
          </a:p>
        </p:txBody>
      </p:sp>
      <p:sp>
        <p:nvSpPr>
          <p:cNvPr id="32772" name="Rectangle 3"/>
          <p:cNvSpPr>
            <a:spLocks noGrp="1" noChangeArrowheads="1"/>
          </p:cNvSpPr>
          <p:nvPr>
            <p:ph type="body" idx="1"/>
          </p:nvPr>
        </p:nvSpPr>
        <p:spPr/>
        <p:txBody>
          <a:bodyPr/>
          <a:lstStyle/>
          <a:p>
            <a:pPr eaLnBrk="1" hangingPunct="1"/>
            <a:r>
              <a:rPr lang="en-US" sz="2100" smtClean="0"/>
              <a:t>Objects (Class Instance)</a:t>
            </a:r>
            <a:endParaRPr lang="en-US" smtClean="0"/>
          </a:p>
          <a:p>
            <a:pPr lvl="1" eaLnBrk="1" hangingPunct="1"/>
            <a:r>
              <a:rPr lang="en-US" sz="1700" smtClean="0">
                <a:ea typeface="ＭＳ Ｐゴシック" charset="-128"/>
              </a:rPr>
              <a:t>An object is an instance of a class</a:t>
            </a:r>
            <a:endParaRPr lang="en-US" smtClean="0">
              <a:ea typeface="ＭＳ Ｐゴシック" charset="-128"/>
            </a:endParaRPr>
          </a:p>
          <a:p>
            <a:pPr lvl="2" eaLnBrk="1" hangingPunct="1"/>
            <a:endParaRPr lang="en-US" sz="1500" smtClean="0">
              <a:ea typeface="ＭＳ Ｐゴシック" charset="-128"/>
            </a:endParaRPr>
          </a:p>
          <a:p>
            <a:pPr lvl="2" eaLnBrk="1" hangingPunct="1"/>
            <a:endParaRPr lang="en-US" sz="1500" smtClean="0">
              <a:ea typeface="ＭＳ Ｐゴシック" charset="-128"/>
            </a:endParaRPr>
          </a:p>
          <a:p>
            <a:pPr lvl="2" eaLnBrk="1" hangingPunct="1"/>
            <a:endParaRPr lang="en-US" sz="1500" smtClean="0">
              <a:ea typeface="ＭＳ Ｐゴシック" charset="-128"/>
            </a:endParaRPr>
          </a:p>
          <a:p>
            <a:pPr lvl="2" eaLnBrk="1" hangingPunct="1"/>
            <a:endParaRPr lang="en-US" sz="1500" smtClean="0">
              <a:ea typeface="ＭＳ Ｐゴシック" charset="-128"/>
            </a:endParaRPr>
          </a:p>
          <a:p>
            <a:pPr lvl="2" eaLnBrk="1" hangingPunct="1"/>
            <a:endParaRPr lang="en-US" sz="1500" smtClean="0">
              <a:ea typeface="ＭＳ Ｐゴシック" charset="-128"/>
            </a:endParaRPr>
          </a:p>
          <a:p>
            <a:pPr lvl="2" eaLnBrk="1" hangingPunct="1"/>
            <a:endParaRPr lang="en-US" sz="1500" smtClean="0">
              <a:ea typeface="ＭＳ Ｐゴシック" charset="-128"/>
            </a:endParaRPr>
          </a:p>
          <a:p>
            <a:pPr lvl="2" eaLnBrk="1" hangingPunct="1"/>
            <a:endParaRPr lang="en-US" sz="1500" smtClean="0">
              <a:ea typeface="ＭＳ Ｐゴシック" charset="-128"/>
            </a:endParaRPr>
          </a:p>
          <a:p>
            <a:pPr lvl="2" eaLnBrk="1" hangingPunct="1"/>
            <a:endParaRPr lang="en-US" sz="1500" smtClean="0">
              <a:latin typeface="Courier New" charset="0"/>
              <a:ea typeface="ＭＳ Ｐゴシック" charset="-128"/>
            </a:endParaRPr>
          </a:p>
          <a:p>
            <a:pPr lvl="2" eaLnBrk="1" hangingPunct="1"/>
            <a:endParaRPr lang="en-US" smtClean="0">
              <a:ea typeface="ＭＳ Ｐゴシック" charset="-128"/>
            </a:endParaRPr>
          </a:p>
        </p:txBody>
      </p:sp>
      <p:sp>
        <p:nvSpPr>
          <p:cNvPr id="32773" name="Text Box 4"/>
          <p:cNvSpPr txBox="1">
            <a:spLocks noChangeArrowheads="1"/>
          </p:cNvSpPr>
          <p:nvPr/>
        </p:nvSpPr>
        <p:spPr bwMode="auto">
          <a:xfrm>
            <a:off x="1219200" y="2895600"/>
            <a:ext cx="1905000" cy="593725"/>
          </a:xfrm>
          <a:prstGeom prst="rect">
            <a:avLst/>
          </a:prstGeom>
          <a:noFill/>
          <a:ln w="12700">
            <a:solidFill>
              <a:srgbClr val="96969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algn="l" eaLnBrk="1" hangingPunct="1"/>
            <a:r>
              <a:rPr lang="en-US" sz="1600" b="0">
                <a:latin typeface="Courier New" charset="0"/>
              </a:rPr>
              <a:t> BusTran b;</a:t>
            </a:r>
          </a:p>
          <a:p>
            <a:pPr algn="l" eaLnBrk="1" hangingPunct="1"/>
            <a:r>
              <a:rPr lang="en-US" sz="1600" b="0">
                <a:latin typeface="Courier New" charset="0"/>
              </a:rPr>
              <a:t> b= </a:t>
            </a:r>
            <a:r>
              <a:rPr lang="en-US" sz="1600">
                <a:latin typeface="Courier New" charset="0"/>
              </a:rPr>
              <a:t>new()</a:t>
            </a:r>
            <a:r>
              <a:rPr lang="en-US" sz="1600" b="0">
                <a:latin typeface="Courier New" charset="0"/>
              </a:rPr>
              <a:t>;       </a:t>
            </a:r>
          </a:p>
        </p:txBody>
      </p:sp>
      <p:sp>
        <p:nvSpPr>
          <p:cNvPr id="380933" name="Rectangle 5"/>
          <p:cNvSpPr>
            <a:spLocks noChangeArrowheads="1"/>
          </p:cNvSpPr>
          <p:nvPr/>
        </p:nvSpPr>
        <p:spPr bwMode="auto">
          <a:xfrm>
            <a:off x="3962400" y="1981200"/>
            <a:ext cx="44196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sz="1400" b="0">
                <a:solidFill>
                  <a:srgbClr val="009900"/>
                </a:solidFill>
              </a:rPr>
              <a:t>Declare a handle that points to an object of the type </a:t>
            </a:r>
            <a:r>
              <a:rPr lang="en-US" sz="1400" b="0">
                <a:solidFill>
                  <a:srgbClr val="009900"/>
                </a:solidFill>
                <a:latin typeface="Courier New" charset="0"/>
              </a:rPr>
              <a:t>BusTran. </a:t>
            </a:r>
            <a:r>
              <a:rPr lang="en-US" sz="1400" b="0">
                <a:solidFill>
                  <a:srgbClr val="009900"/>
                </a:solidFill>
              </a:rPr>
              <a:t>When a handle is declared it is initialized to </a:t>
            </a:r>
            <a:r>
              <a:rPr lang="en-US" sz="1400" b="0">
                <a:solidFill>
                  <a:srgbClr val="009900"/>
                </a:solidFill>
                <a:latin typeface="Courier New" charset="0"/>
              </a:rPr>
              <a:t>null</a:t>
            </a:r>
            <a:endParaRPr lang="en-US" sz="1400" b="0">
              <a:solidFill>
                <a:srgbClr val="009900"/>
              </a:solidFill>
            </a:endParaRPr>
          </a:p>
        </p:txBody>
      </p:sp>
      <p:sp>
        <p:nvSpPr>
          <p:cNvPr id="380934" name="Line 6"/>
          <p:cNvSpPr>
            <a:spLocks noChangeShapeType="1"/>
          </p:cNvSpPr>
          <p:nvPr/>
        </p:nvSpPr>
        <p:spPr bwMode="auto">
          <a:xfrm flipH="1">
            <a:off x="2819400" y="2438400"/>
            <a:ext cx="1143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80935" name="Rectangle 7"/>
          <p:cNvSpPr>
            <a:spLocks noChangeArrowheads="1"/>
          </p:cNvSpPr>
          <p:nvPr/>
        </p:nvSpPr>
        <p:spPr bwMode="auto">
          <a:xfrm>
            <a:off x="3810000" y="3387725"/>
            <a:ext cx="4876800"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l"/>
            <a:r>
              <a:rPr lang="en-US" sz="1400" b="0">
                <a:solidFill>
                  <a:srgbClr val="009900"/>
                </a:solidFill>
              </a:rPr>
              <a:t>Call the </a:t>
            </a:r>
            <a:r>
              <a:rPr lang="en-US" sz="1400" b="0">
                <a:solidFill>
                  <a:srgbClr val="009900"/>
                </a:solidFill>
                <a:latin typeface="Courier New" charset="0"/>
              </a:rPr>
              <a:t>new</a:t>
            </a:r>
            <a:r>
              <a:rPr lang="en-US" sz="1400" b="0">
                <a:solidFill>
                  <a:srgbClr val="009900"/>
                </a:solidFill>
              </a:rPr>
              <a:t> function to construct the </a:t>
            </a:r>
            <a:r>
              <a:rPr lang="en-US" sz="1400" b="0">
                <a:solidFill>
                  <a:srgbClr val="009900"/>
                </a:solidFill>
                <a:latin typeface="Courier New" charset="0"/>
              </a:rPr>
              <a:t>BusTran </a:t>
            </a:r>
            <a:r>
              <a:rPr lang="en-US" sz="1400" b="0">
                <a:solidFill>
                  <a:srgbClr val="009900"/>
                </a:solidFill>
              </a:rPr>
              <a:t>object. When you call </a:t>
            </a:r>
            <a:r>
              <a:rPr lang="en-US" sz="1400" b="0">
                <a:solidFill>
                  <a:srgbClr val="009900"/>
                </a:solidFill>
                <a:latin typeface="Courier New" charset="0"/>
              </a:rPr>
              <a:t>new</a:t>
            </a:r>
            <a:r>
              <a:rPr lang="en-US" sz="1400" b="0">
                <a:solidFill>
                  <a:srgbClr val="009900"/>
                </a:solidFill>
              </a:rPr>
              <a:t> you are allocating a new block of memory to store variables for that object. </a:t>
            </a:r>
          </a:p>
          <a:p>
            <a:pPr marL="342900" indent="-342900" algn="l">
              <a:buFont typeface="Arial" charset="0"/>
              <a:buAutoNum type="arabicPeriod"/>
            </a:pPr>
            <a:r>
              <a:rPr lang="en-US" sz="1400" b="0">
                <a:solidFill>
                  <a:srgbClr val="009900"/>
                </a:solidFill>
                <a:latin typeface="Courier New" charset="0"/>
              </a:rPr>
              <a:t>new</a:t>
            </a:r>
            <a:r>
              <a:rPr lang="en-US" sz="1400" b="0">
                <a:solidFill>
                  <a:srgbClr val="009900"/>
                </a:solidFill>
              </a:rPr>
              <a:t> allocates space for BusTran</a:t>
            </a:r>
          </a:p>
          <a:p>
            <a:pPr marL="342900" indent="-342900" algn="l">
              <a:buFont typeface="Arial" charset="0"/>
              <a:buAutoNum type="arabicPeriod"/>
            </a:pPr>
            <a:r>
              <a:rPr lang="en-US" sz="1400" b="0">
                <a:solidFill>
                  <a:srgbClr val="009900"/>
                </a:solidFill>
              </a:rPr>
              <a:t>Initializes the variables to their default value (0 for 2 state and x for 4-state variables)</a:t>
            </a:r>
          </a:p>
          <a:p>
            <a:pPr marL="342900" indent="-342900" algn="l">
              <a:buFont typeface="Arial" charset="0"/>
              <a:buAutoNum type="arabicPeriod"/>
            </a:pPr>
            <a:r>
              <a:rPr lang="en-US" sz="1400" b="0">
                <a:solidFill>
                  <a:srgbClr val="009900"/>
                </a:solidFill>
              </a:rPr>
              <a:t>Returns the address where the object is stored </a:t>
            </a:r>
          </a:p>
          <a:p>
            <a:pPr marL="342900" indent="-342900" algn="l"/>
            <a:endParaRPr lang="en-US" sz="1400" b="0">
              <a:solidFill>
                <a:srgbClr val="009900"/>
              </a:solidFill>
            </a:endParaRPr>
          </a:p>
        </p:txBody>
      </p:sp>
      <p:sp>
        <p:nvSpPr>
          <p:cNvPr id="380936" name="Line 8"/>
          <p:cNvSpPr>
            <a:spLocks noChangeShapeType="1"/>
          </p:cNvSpPr>
          <p:nvPr/>
        </p:nvSpPr>
        <p:spPr bwMode="auto">
          <a:xfrm flipH="1" flipV="1">
            <a:off x="2819400" y="3352800"/>
            <a:ext cx="1066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80938" name="Rectangle 10"/>
          <p:cNvSpPr>
            <a:spLocks noChangeArrowheads="1"/>
          </p:cNvSpPr>
          <p:nvPr/>
        </p:nvSpPr>
        <p:spPr bwMode="auto">
          <a:xfrm>
            <a:off x="304800" y="5410200"/>
            <a:ext cx="77724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sz="1600" b="0" i="1">
                <a:latin typeface="Times New Roman" charset="0"/>
              </a:rPr>
              <a:t>BusTran has two 32-bit registers (</a:t>
            </a:r>
            <a:r>
              <a:rPr lang="en-US" sz="1600" b="0">
                <a:latin typeface="Courier New" charset="0"/>
              </a:rPr>
              <a:t>addr</a:t>
            </a:r>
            <a:r>
              <a:rPr lang="en-US" sz="1600" b="0" i="1">
                <a:latin typeface="Times New Roman" charset="0"/>
              </a:rPr>
              <a:t> and </a:t>
            </a:r>
            <a:r>
              <a:rPr lang="en-US" sz="1600" b="0">
                <a:latin typeface="Courier New" charset="0"/>
              </a:rPr>
              <a:t>crc</a:t>
            </a:r>
            <a:r>
              <a:rPr lang="en-US" sz="1600" b="0" i="1">
                <a:latin typeface="Times New Roman" charset="0"/>
              </a:rPr>
              <a:t>) and an array with 8, 32 bit entries.</a:t>
            </a:r>
          </a:p>
          <a:p>
            <a:pPr algn="l"/>
            <a:r>
              <a:rPr lang="en-US" sz="1600" b="0" i="1">
                <a:latin typeface="Times New Roman" charset="0"/>
              </a:rPr>
              <a:t>How much space would new allocate for an object of </a:t>
            </a:r>
            <a:r>
              <a:rPr lang="en-US" sz="1600" b="0">
                <a:latin typeface="Courier New" charset="0"/>
              </a:rPr>
              <a:t>BusTran</a:t>
            </a:r>
            <a:r>
              <a:rPr lang="en-US" sz="1600" b="0" i="1">
                <a:latin typeface="Times New Roman" charset="0"/>
              </a:rPr>
              <a:t>?</a:t>
            </a:r>
          </a:p>
          <a:p>
            <a:pPr algn="l"/>
            <a:endParaRPr lang="en-US" sz="1600" b="0" i="1">
              <a:latin typeface="Times New Roman" charset="0"/>
            </a:endParaRPr>
          </a:p>
        </p:txBody>
      </p:sp>
      <p:sp>
        <p:nvSpPr>
          <p:cNvPr id="380939" name="Rectangle 11"/>
          <p:cNvSpPr>
            <a:spLocks noChangeArrowheads="1"/>
          </p:cNvSpPr>
          <p:nvPr/>
        </p:nvSpPr>
        <p:spPr bwMode="auto">
          <a:xfrm>
            <a:off x="3060700" y="6103938"/>
            <a:ext cx="42084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b="0">
                <a:latin typeface="Courier New" charset="0"/>
              </a:rPr>
              <a:t>= 32+32+32*8= 320 bits of storage</a:t>
            </a:r>
          </a:p>
        </p:txBody>
      </p:sp>
      <p:sp>
        <p:nvSpPr>
          <p:cNvPr id="32780" name="Rectangle 12"/>
          <p:cNvSpPr>
            <a:spLocks noChangeArrowheads="1"/>
          </p:cNvSpPr>
          <p:nvPr/>
        </p:nvSpPr>
        <p:spPr bwMode="auto">
          <a:xfrm>
            <a:off x="990600" y="3508375"/>
            <a:ext cx="2308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400" b="0" i="1">
                <a:solidFill>
                  <a:srgbClr val="000090"/>
                </a:solidFill>
                <a:latin typeface="Times New Roman" charset="0"/>
              </a:rPr>
              <a:t>Declaring and using a handle</a:t>
            </a:r>
          </a:p>
        </p:txBody>
      </p:sp>
    </p:spTree>
    <p:extLst>
      <p:ext uri="{BB962C8B-B14F-4D97-AF65-F5344CB8AC3E}">
        <p14:creationId xmlns:p14="http://schemas.microsoft.com/office/powerpoint/2010/main" val="26669764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09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093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09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093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093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09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3" grpId="0"/>
      <p:bldP spid="380934" grpId="0" animBg="1"/>
      <p:bldP spid="380935" grpId="0"/>
      <p:bldP spid="380936" grpId="0" animBg="1"/>
      <p:bldP spid="380938" grpId="0"/>
      <p:bldP spid="3809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New() and New[]</a:t>
            </a:r>
            <a:endParaRPr lang="en-IN" dirty="0"/>
          </a:p>
        </p:txBody>
      </p:sp>
      <p:sp>
        <p:nvSpPr>
          <p:cNvPr id="3" name="Content Placeholder 2"/>
          <p:cNvSpPr>
            <a:spLocks noGrp="1"/>
          </p:cNvSpPr>
          <p:nvPr>
            <p:ph idx="1"/>
          </p:nvPr>
        </p:nvSpPr>
        <p:spPr/>
        <p:txBody>
          <a:bodyPr/>
          <a:lstStyle/>
          <a:p>
            <a:r>
              <a:rPr lang="en-US" dirty="0" smtClean="0"/>
              <a:t>New () function is called to construct a single object. It can take arguments for setting object values.</a:t>
            </a:r>
          </a:p>
          <a:p>
            <a:r>
              <a:rPr lang="en-US" dirty="0" smtClean="0"/>
              <a:t>New[] is used to set the size of dynamic arrays. It builds an array with multiple elements. It takes single value for the number of elements in the array.</a:t>
            </a:r>
            <a:endParaRPr lang="en-IN" dirty="0"/>
          </a:p>
        </p:txBody>
      </p:sp>
    </p:spTree>
    <p:extLst>
      <p:ext uri="{BB962C8B-B14F-4D97-AF65-F5344CB8AC3E}">
        <p14:creationId xmlns:p14="http://schemas.microsoft.com/office/powerpoint/2010/main" val="1273888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Custom Constructor</a:t>
            </a:r>
            <a:endParaRPr lang="en-IN" dirty="0"/>
          </a:p>
        </p:txBody>
      </p:sp>
      <p:sp>
        <p:nvSpPr>
          <p:cNvPr id="3" name="Content Placeholder 2"/>
          <p:cNvSpPr>
            <a:spLocks noGrp="1"/>
          </p:cNvSpPr>
          <p:nvPr>
            <p:ph idx="1"/>
          </p:nvPr>
        </p:nvSpPr>
        <p:spPr>
          <a:xfrm>
            <a:off x="457200" y="990600"/>
            <a:ext cx="8229600" cy="5867400"/>
          </a:xfrm>
        </p:spPr>
        <p:txBody>
          <a:bodyPr/>
          <a:lstStyle/>
          <a:p>
            <a:r>
              <a:rPr lang="en-US" dirty="0" smtClean="0"/>
              <a:t>You can define your own new() function to set your own values. But you must not give a return value type, it automatically returns a handle to an object of the same type of the class.</a:t>
            </a:r>
          </a:p>
          <a:p>
            <a:endParaRPr lang="en-US" dirty="0" smtClean="0"/>
          </a:p>
          <a:p>
            <a:endParaRPr lang="en-IN" dirty="0"/>
          </a:p>
        </p:txBody>
      </p:sp>
      <p:pic>
        <p:nvPicPr>
          <p:cNvPr id="4" name="Picture 3" descr="C:\Users\admin\Downloads\New Doc 2021-12-27_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4155" y="4191000"/>
            <a:ext cx="5731510" cy="2249805"/>
          </a:xfrm>
          <a:prstGeom prst="rect">
            <a:avLst/>
          </a:prstGeom>
          <a:noFill/>
          <a:ln>
            <a:noFill/>
          </a:ln>
        </p:spPr>
      </p:pic>
    </p:spTree>
    <p:extLst>
      <p:ext uri="{BB962C8B-B14F-4D97-AF65-F5344CB8AC3E}">
        <p14:creationId xmlns:p14="http://schemas.microsoft.com/office/powerpoint/2010/main" val="2798043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descr="C:\Users\admin\Downloads\New Doc 2021-12-27_2.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75936" y="1676400"/>
            <a:ext cx="7992127" cy="4449763"/>
          </a:xfrm>
          <a:prstGeom prst="rect">
            <a:avLst/>
          </a:prstGeom>
          <a:noFill/>
          <a:ln>
            <a:noFill/>
          </a:ln>
        </p:spPr>
      </p:pic>
    </p:spTree>
    <p:extLst>
      <p:ext uri="{BB962C8B-B14F-4D97-AF65-F5344CB8AC3E}">
        <p14:creationId xmlns:p14="http://schemas.microsoft.com/office/powerpoint/2010/main" val="2493147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fld id="{8E2277AA-BDD7-4219-8095-1A83524C4589}" type="slidenum">
              <a:rPr lang="en-US" sz="1400" b="0">
                <a:solidFill>
                  <a:srgbClr val="6B6B6B"/>
                </a:solidFill>
              </a:rPr>
              <a:pPr eaLnBrk="1" hangingPunct="1"/>
              <a:t>15</a:t>
            </a:fld>
            <a:endParaRPr lang="en-US" sz="1400" b="0">
              <a:solidFill>
                <a:srgbClr val="6B6B6B"/>
              </a:solidFill>
            </a:endParaRPr>
          </a:p>
        </p:txBody>
      </p:sp>
      <p:sp>
        <p:nvSpPr>
          <p:cNvPr id="34819" name="Rectangle 2"/>
          <p:cNvSpPr>
            <a:spLocks noGrp="1" noChangeArrowheads="1"/>
          </p:cNvSpPr>
          <p:nvPr>
            <p:ph type="title"/>
          </p:nvPr>
        </p:nvSpPr>
        <p:spPr/>
        <p:txBody>
          <a:bodyPr/>
          <a:lstStyle/>
          <a:p>
            <a:pPr eaLnBrk="1" hangingPunct="1"/>
            <a:r>
              <a:rPr lang="en-US" smtClean="0"/>
              <a:t>Handles</a:t>
            </a:r>
          </a:p>
        </p:txBody>
      </p:sp>
      <p:sp>
        <p:nvSpPr>
          <p:cNvPr id="34820" name="Rectangle 3"/>
          <p:cNvSpPr>
            <a:spLocks noGrp="1" noChangeArrowheads="1"/>
          </p:cNvSpPr>
          <p:nvPr>
            <p:ph type="body" idx="1"/>
          </p:nvPr>
        </p:nvSpPr>
        <p:spPr/>
        <p:txBody>
          <a:bodyPr/>
          <a:lstStyle/>
          <a:p>
            <a:pPr eaLnBrk="1" hangingPunct="1"/>
            <a:r>
              <a:rPr lang="en-US" sz="2100" smtClean="0"/>
              <a:t>Getting a handle on objects</a:t>
            </a:r>
            <a:endParaRPr lang="en-US" smtClean="0"/>
          </a:p>
          <a:p>
            <a:pPr lvl="1" eaLnBrk="1" hangingPunct="1"/>
            <a:r>
              <a:rPr lang="en-US" sz="1700" smtClean="0">
                <a:ea typeface="ＭＳ Ｐゴシック" charset="-128"/>
              </a:rPr>
              <a:t>Three basic steps to using a class are</a:t>
            </a:r>
            <a:endParaRPr lang="en-US" smtClean="0">
              <a:ea typeface="ＭＳ Ｐゴシック" charset="-128"/>
            </a:endParaRPr>
          </a:p>
          <a:p>
            <a:pPr lvl="2" eaLnBrk="1" hangingPunct="1"/>
            <a:r>
              <a:rPr lang="en-US" sz="1300" smtClean="0">
                <a:ea typeface="ＭＳ Ｐゴシック" charset="-128"/>
              </a:rPr>
              <a:t>Defining class</a:t>
            </a:r>
          </a:p>
          <a:p>
            <a:pPr lvl="2" eaLnBrk="1" hangingPunct="1"/>
            <a:r>
              <a:rPr lang="en-US" sz="1300" smtClean="0">
                <a:ea typeface="ＭＳ Ｐゴシック" charset="-128"/>
              </a:rPr>
              <a:t>Declaring a handle</a:t>
            </a:r>
          </a:p>
          <a:p>
            <a:pPr lvl="2" eaLnBrk="1" hangingPunct="1"/>
            <a:r>
              <a:rPr lang="en-US" sz="1300" smtClean="0">
                <a:ea typeface="ＭＳ Ｐゴシック" charset="-128"/>
              </a:rPr>
              <a:t>Constructing an object</a:t>
            </a:r>
            <a:endParaRPr lang="en-US" smtClean="0">
              <a:ea typeface="ＭＳ Ｐゴシック" charset="-128"/>
            </a:endParaRPr>
          </a:p>
        </p:txBody>
      </p:sp>
      <p:sp>
        <p:nvSpPr>
          <p:cNvPr id="34821" name="Text Box 4"/>
          <p:cNvSpPr txBox="1">
            <a:spLocks noChangeArrowheads="1"/>
          </p:cNvSpPr>
          <p:nvPr/>
        </p:nvSpPr>
        <p:spPr bwMode="auto">
          <a:xfrm>
            <a:off x="2743200" y="3124200"/>
            <a:ext cx="1981200" cy="1171575"/>
          </a:xfrm>
          <a:prstGeom prst="rect">
            <a:avLst/>
          </a:prstGeom>
          <a:noFill/>
          <a:ln w="15875">
            <a:solidFill>
              <a:srgbClr val="96969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algn="l" eaLnBrk="1" hangingPunct="1"/>
            <a:r>
              <a:rPr lang="en-US" sz="1400" b="0">
                <a:latin typeface="Courier New" charset="0"/>
              </a:rPr>
              <a:t> BusTran b1,b2;</a:t>
            </a:r>
          </a:p>
          <a:p>
            <a:pPr algn="l" eaLnBrk="1" hangingPunct="1"/>
            <a:r>
              <a:rPr lang="en-US" sz="1400" b="0">
                <a:latin typeface="Courier New" charset="0"/>
              </a:rPr>
              <a:t> b1 = </a:t>
            </a:r>
            <a:r>
              <a:rPr lang="en-US" sz="1400">
                <a:latin typeface="Courier New" charset="0"/>
              </a:rPr>
              <a:t>new()</a:t>
            </a:r>
            <a:r>
              <a:rPr lang="en-US" sz="1400" b="0">
                <a:latin typeface="Courier New" charset="0"/>
              </a:rPr>
              <a:t>;</a:t>
            </a:r>
          </a:p>
          <a:p>
            <a:pPr algn="l" eaLnBrk="1" hangingPunct="1"/>
            <a:r>
              <a:rPr lang="en-US" sz="1400" b="0">
                <a:latin typeface="Courier New" charset="0"/>
              </a:rPr>
              <a:t> b2 = b1;</a:t>
            </a:r>
          </a:p>
          <a:p>
            <a:pPr algn="l" eaLnBrk="1" hangingPunct="1"/>
            <a:r>
              <a:rPr lang="en-US" sz="1400" b="0">
                <a:latin typeface="Courier New" charset="0"/>
              </a:rPr>
              <a:t> b1 = </a:t>
            </a:r>
            <a:r>
              <a:rPr lang="en-US" sz="1400">
                <a:latin typeface="Courier New" charset="0"/>
              </a:rPr>
              <a:t>new()</a:t>
            </a:r>
            <a:r>
              <a:rPr lang="en-US" sz="1400" b="0">
                <a:latin typeface="Courier New" charset="0"/>
              </a:rPr>
              <a:t>;</a:t>
            </a:r>
          </a:p>
          <a:p>
            <a:pPr algn="l" eaLnBrk="1" hangingPunct="1"/>
            <a:endParaRPr lang="en-US" sz="1400" b="0">
              <a:latin typeface="Courier New" charset="0"/>
            </a:endParaRPr>
          </a:p>
        </p:txBody>
      </p:sp>
      <p:sp>
        <p:nvSpPr>
          <p:cNvPr id="34822" name="Rectangle 5"/>
          <p:cNvSpPr>
            <a:spLocks noChangeArrowheads="1"/>
          </p:cNvSpPr>
          <p:nvPr/>
        </p:nvSpPr>
        <p:spPr bwMode="auto">
          <a:xfrm>
            <a:off x="5257800" y="3124200"/>
            <a:ext cx="17954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400" b="0">
                <a:solidFill>
                  <a:srgbClr val="009900"/>
                </a:solidFill>
              </a:rPr>
              <a:t>Declare two handles</a:t>
            </a:r>
          </a:p>
        </p:txBody>
      </p:sp>
      <p:sp>
        <p:nvSpPr>
          <p:cNvPr id="34823" name="Line 6"/>
          <p:cNvSpPr>
            <a:spLocks noChangeShapeType="1"/>
          </p:cNvSpPr>
          <p:nvPr/>
        </p:nvSpPr>
        <p:spPr bwMode="auto">
          <a:xfrm flipH="1">
            <a:off x="4419600" y="32766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4824" name="Rectangle 7"/>
          <p:cNvSpPr>
            <a:spLocks noChangeArrowheads="1"/>
          </p:cNvSpPr>
          <p:nvPr/>
        </p:nvSpPr>
        <p:spPr bwMode="auto">
          <a:xfrm>
            <a:off x="5257800" y="3352800"/>
            <a:ext cx="2062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400" b="0">
                <a:solidFill>
                  <a:srgbClr val="009900"/>
                </a:solidFill>
              </a:rPr>
              <a:t>Allocate BusTran object</a:t>
            </a:r>
          </a:p>
        </p:txBody>
      </p:sp>
      <p:sp>
        <p:nvSpPr>
          <p:cNvPr id="34825" name="Line 8"/>
          <p:cNvSpPr>
            <a:spLocks noChangeShapeType="1"/>
          </p:cNvSpPr>
          <p:nvPr/>
        </p:nvSpPr>
        <p:spPr bwMode="auto">
          <a:xfrm flipH="1">
            <a:off x="4419600" y="35052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4826" name="Rectangle 9"/>
          <p:cNvSpPr>
            <a:spLocks noChangeArrowheads="1"/>
          </p:cNvSpPr>
          <p:nvPr/>
        </p:nvSpPr>
        <p:spPr bwMode="auto">
          <a:xfrm>
            <a:off x="5257800" y="3581400"/>
            <a:ext cx="1568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400" b="0">
                <a:solidFill>
                  <a:srgbClr val="009900"/>
                </a:solidFill>
              </a:rPr>
              <a:t>b1 &amp; b2 point to it</a:t>
            </a:r>
          </a:p>
        </p:txBody>
      </p:sp>
      <p:sp>
        <p:nvSpPr>
          <p:cNvPr id="34827" name="Line 10"/>
          <p:cNvSpPr>
            <a:spLocks noChangeShapeType="1"/>
          </p:cNvSpPr>
          <p:nvPr/>
        </p:nvSpPr>
        <p:spPr bwMode="auto">
          <a:xfrm flipH="1">
            <a:off x="4419600" y="37338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4828" name="Rectangle 11"/>
          <p:cNvSpPr>
            <a:spLocks noChangeArrowheads="1"/>
          </p:cNvSpPr>
          <p:nvPr/>
        </p:nvSpPr>
        <p:spPr bwMode="auto">
          <a:xfrm>
            <a:off x="5257800" y="3810000"/>
            <a:ext cx="26844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400" b="0">
                <a:solidFill>
                  <a:srgbClr val="009900"/>
                </a:solidFill>
              </a:rPr>
              <a:t>Allocate second BusTran object</a:t>
            </a:r>
          </a:p>
        </p:txBody>
      </p:sp>
      <p:sp>
        <p:nvSpPr>
          <p:cNvPr id="34829" name="Line 12"/>
          <p:cNvSpPr>
            <a:spLocks noChangeShapeType="1"/>
          </p:cNvSpPr>
          <p:nvPr/>
        </p:nvSpPr>
        <p:spPr bwMode="auto">
          <a:xfrm flipH="1">
            <a:off x="4419600" y="39624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4830" name="Text Box 13"/>
          <p:cNvSpPr txBox="1">
            <a:spLocks noChangeArrowheads="1"/>
          </p:cNvSpPr>
          <p:nvPr/>
        </p:nvSpPr>
        <p:spPr bwMode="auto">
          <a:xfrm>
            <a:off x="3200400" y="4805363"/>
            <a:ext cx="2667000" cy="320675"/>
          </a:xfrm>
          <a:prstGeom prst="rect">
            <a:avLst/>
          </a:prstGeom>
          <a:noFill/>
          <a:ln w="1587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algn="l" eaLnBrk="1" hangingPunct="1"/>
            <a:r>
              <a:rPr lang="en-US" sz="1400">
                <a:latin typeface="Courier New" charset="0"/>
              </a:rPr>
              <a:t>First BusTran Object</a:t>
            </a:r>
          </a:p>
        </p:txBody>
      </p:sp>
      <p:sp>
        <p:nvSpPr>
          <p:cNvPr id="34831" name="Rectangle 14"/>
          <p:cNvSpPr>
            <a:spLocks noChangeArrowheads="1"/>
          </p:cNvSpPr>
          <p:nvPr/>
        </p:nvSpPr>
        <p:spPr bwMode="auto">
          <a:xfrm>
            <a:off x="2057400" y="5033963"/>
            <a:ext cx="447675" cy="376237"/>
          </a:xfrm>
          <a:prstGeom prst="rect">
            <a:avLst/>
          </a:prstGeom>
          <a:solidFill>
            <a:srgbClr val="99CCFF"/>
          </a:solidFill>
          <a:ln w="9525">
            <a:solidFill>
              <a:schemeClr val="tx1"/>
            </a:solidFill>
            <a:miter lim="800000"/>
            <a:headEnd/>
            <a:tailEnd/>
          </a:ln>
        </p:spPr>
        <p:txBody>
          <a:bodyPr wrap="none">
            <a:spAutoFit/>
          </a:bodyPr>
          <a:lstStyle/>
          <a:p>
            <a:pPr algn="l"/>
            <a:r>
              <a:rPr lang="en-US" b="0"/>
              <a:t>b1</a:t>
            </a:r>
          </a:p>
        </p:txBody>
      </p:sp>
      <p:sp>
        <p:nvSpPr>
          <p:cNvPr id="385039" name="Line 15"/>
          <p:cNvSpPr>
            <a:spLocks noChangeShapeType="1"/>
          </p:cNvSpPr>
          <p:nvPr/>
        </p:nvSpPr>
        <p:spPr bwMode="auto">
          <a:xfrm flipV="1">
            <a:off x="2514600" y="4805363"/>
            <a:ext cx="6858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4833" name="Text Box 16"/>
          <p:cNvSpPr txBox="1">
            <a:spLocks noChangeArrowheads="1"/>
          </p:cNvSpPr>
          <p:nvPr/>
        </p:nvSpPr>
        <p:spPr bwMode="auto">
          <a:xfrm>
            <a:off x="3581400" y="5719763"/>
            <a:ext cx="2667000" cy="320675"/>
          </a:xfrm>
          <a:prstGeom prst="rect">
            <a:avLst/>
          </a:prstGeom>
          <a:noFill/>
          <a:ln w="1587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algn="l" eaLnBrk="1" hangingPunct="1"/>
            <a:r>
              <a:rPr lang="en-US" sz="1400">
                <a:latin typeface="Courier New" charset="0"/>
              </a:rPr>
              <a:t>Second BusTran Object</a:t>
            </a:r>
          </a:p>
        </p:txBody>
      </p:sp>
      <p:sp>
        <p:nvSpPr>
          <p:cNvPr id="34834" name="Line 17"/>
          <p:cNvSpPr>
            <a:spLocks noChangeShapeType="1"/>
          </p:cNvSpPr>
          <p:nvPr/>
        </p:nvSpPr>
        <p:spPr bwMode="auto">
          <a:xfrm>
            <a:off x="2286000" y="5410200"/>
            <a:ext cx="1295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4835" name="Rectangle 18"/>
          <p:cNvSpPr>
            <a:spLocks noChangeArrowheads="1"/>
          </p:cNvSpPr>
          <p:nvPr/>
        </p:nvSpPr>
        <p:spPr bwMode="auto">
          <a:xfrm>
            <a:off x="6705600" y="5033963"/>
            <a:ext cx="447675" cy="376237"/>
          </a:xfrm>
          <a:prstGeom prst="rect">
            <a:avLst/>
          </a:prstGeom>
          <a:solidFill>
            <a:srgbClr val="99CCFF"/>
          </a:solidFill>
          <a:ln w="9525">
            <a:solidFill>
              <a:schemeClr val="tx1"/>
            </a:solidFill>
            <a:miter lim="800000"/>
            <a:headEnd/>
            <a:tailEnd/>
          </a:ln>
        </p:spPr>
        <p:txBody>
          <a:bodyPr wrap="none">
            <a:spAutoFit/>
          </a:bodyPr>
          <a:lstStyle/>
          <a:p>
            <a:pPr algn="l"/>
            <a:r>
              <a:rPr lang="en-US" b="0"/>
              <a:t>b2</a:t>
            </a:r>
          </a:p>
        </p:txBody>
      </p:sp>
      <p:sp>
        <p:nvSpPr>
          <p:cNvPr id="34836" name="Line 19"/>
          <p:cNvSpPr>
            <a:spLocks noChangeShapeType="1"/>
          </p:cNvSpPr>
          <p:nvPr/>
        </p:nvSpPr>
        <p:spPr bwMode="auto">
          <a:xfrm flipH="1" flipV="1">
            <a:off x="5867400" y="4953000"/>
            <a:ext cx="838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85044" name="Rectangle 20"/>
          <p:cNvSpPr>
            <a:spLocks noChangeArrowheads="1"/>
          </p:cNvSpPr>
          <p:nvPr/>
        </p:nvSpPr>
        <p:spPr bwMode="auto">
          <a:xfrm>
            <a:off x="2514600" y="4800600"/>
            <a:ext cx="3352800" cy="685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85045" name="Rectangle 21"/>
          <p:cNvSpPr>
            <a:spLocks noChangeArrowheads="1"/>
          </p:cNvSpPr>
          <p:nvPr/>
        </p:nvSpPr>
        <p:spPr bwMode="auto">
          <a:xfrm>
            <a:off x="5867400" y="4724400"/>
            <a:ext cx="838200" cy="685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85046" name="Rectangle 22"/>
          <p:cNvSpPr>
            <a:spLocks noChangeArrowheads="1"/>
          </p:cNvSpPr>
          <p:nvPr/>
        </p:nvSpPr>
        <p:spPr bwMode="auto">
          <a:xfrm>
            <a:off x="2057400" y="5410200"/>
            <a:ext cx="4343400" cy="685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85047" name="Rectangle 23"/>
          <p:cNvSpPr>
            <a:spLocks noChangeArrowheads="1"/>
          </p:cNvSpPr>
          <p:nvPr/>
        </p:nvSpPr>
        <p:spPr bwMode="auto">
          <a:xfrm>
            <a:off x="1905000" y="4876800"/>
            <a:ext cx="8382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85048" name="Rectangle 24"/>
          <p:cNvSpPr>
            <a:spLocks noChangeArrowheads="1"/>
          </p:cNvSpPr>
          <p:nvPr/>
        </p:nvSpPr>
        <p:spPr bwMode="auto">
          <a:xfrm>
            <a:off x="6400800" y="4953000"/>
            <a:ext cx="8382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extLst>
      <p:ext uri="{BB962C8B-B14F-4D97-AF65-F5344CB8AC3E}">
        <p14:creationId xmlns:p14="http://schemas.microsoft.com/office/powerpoint/2010/main" val="6367318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8504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85048"/>
                                        </p:tgtEl>
                                        <p:attrNameLst>
                                          <p:attrName>style.visibility</p:attrName>
                                        </p:attrNameLst>
                                      </p:cBhvr>
                                      <p:to>
                                        <p:strVal val="hidden"/>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385044"/>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385045"/>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385046"/>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3850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39" grpId="0" animBg="1"/>
      <p:bldP spid="385044" grpId="0" animBg="1"/>
      <p:bldP spid="385045" grpId="0" animBg="1"/>
      <p:bldP spid="385046" grpId="0" animBg="1"/>
      <p:bldP spid="385047" grpId="0" animBg="1"/>
      <p:bldP spid="38504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fld id="{52897371-1770-4077-A8E7-1AC8E1437C50}" type="slidenum">
              <a:rPr lang="en-US" sz="1400" b="0">
                <a:solidFill>
                  <a:srgbClr val="6B6B6B"/>
                </a:solidFill>
              </a:rPr>
              <a:pPr eaLnBrk="1" hangingPunct="1"/>
              <a:t>16</a:t>
            </a:fld>
            <a:endParaRPr lang="en-US" sz="1400" b="0">
              <a:solidFill>
                <a:srgbClr val="6B6B6B"/>
              </a:solidFill>
            </a:endParaRPr>
          </a:p>
        </p:txBody>
      </p:sp>
      <p:sp>
        <p:nvSpPr>
          <p:cNvPr id="36867" name="Rectangle 2"/>
          <p:cNvSpPr>
            <a:spLocks noGrp="1" noChangeArrowheads="1"/>
          </p:cNvSpPr>
          <p:nvPr>
            <p:ph type="title"/>
          </p:nvPr>
        </p:nvSpPr>
        <p:spPr/>
        <p:txBody>
          <a:bodyPr/>
          <a:lstStyle/>
          <a:p>
            <a:pPr eaLnBrk="1" hangingPunct="1"/>
            <a:r>
              <a:rPr lang="en-US" smtClean="0"/>
              <a:t>Object Deallocation</a:t>
            </a:r>
          </a:p>
        </p:txBody>
      </p:sp>
      <p:sp>
        <p:nvSpPr>
          <p:cNvPr id="36868" name="Rectangle 3"/>
          <p:cNvSpPr>
            <a:spLocks noGrp="1" noChangeArrowheads="1"/>
          </p:cNvSpPr>
          <p:nvPr>
            <p:ph type="body" idx="1"/>
          </p:nvPr>
        </p:nvSpPr>
        <p:spPr/>
        <p:txBody>
          <a:bodyPr/>
          <a:lstStyle/>
          <a:p>
            <a:pPr eaLnBrk="1" hangingPunct="1"/>
            <a:r>
              <a:rPr lang="en-US" sz="2100" smtClean="0"/>
              <a:t>Deallocating a handle on objects</a:t>
            </a:r>
          </a:p>
          <a:p>
            <a:pPr lvl="1" eaLnBrk="1" hangingPunct="1"/>
            <a:r>
              <a:rPr lang="en-US" sz="1600" smtClean="0">
                <a:ea typeface="ＭＳ Ｐゴシック" charset="-128"/>
              </a:rPr>
              <a:t>SystemVerilog deallocates an object if there are no handles pointing to it</a:t>
            </a:r>
          </a:p>
          <a:p>
            <a:pPr lvl="1" eaLnBrk="1" hangingPunct="1"/>
            <a:r>
              <a:rPr lang="en-US" sz="1700" smtClean="0">
                <a:ea typeface="ＭＳ Ｐゴシック" charset="-128"/>
              </a:rPr>
              <a:t>SystemVerilog does not deallocate an object that is being referenced by a handle</a:t>
            </a:r>
          </a:p>
          <a:p>
            <a:pPr lvl="1" eaLnBrk="1" hangingPunct="1"/>
            <a:r>
              <a:rPr lang="en-US" sz="1700" smtClean="0">
                <a:ea typeface="ＭＳ Ｐゴシック" charset="-128"/>
              </a:rPr>
              <a:t>Need to manually clear all handles by setting them to null</a:t>
            </a:r>
            <a:endParaRPr lang="en-US" smtClean="0">
              <a:ea typeface="ＭＳ Ｐゴシック" charset="-128"/>
            </a:endParaRPr>
          </a:p>
          <a:p>
            <a:pPr lvl="1" eaLnBrk="1" hangingPunct="1"/>
            <a:endParaRPr lang="en-US" smtClean="0">
              <a:ea typeface="ＭＳ Ｐゴシック" charset="-128"/>
            </a:endParaRPr>
          </a:p>
        </p:txBody>
      </p:sp>
      <p:sp>
        <p:nvSpPr>
          <p:cNvPr id="36869" name="Text Box 4"/>
          <p:cNvSpPr txBox="1">
            <a:spLocks noChangeArrowheads="1"/>
          </p:cNvSpPr>
          <p:nvPr/>
        </p:nvSpPr>
        <p:spPr bwMode="auto">
          <a:xfrm>
            <a:off x="2438400" y="3124200"/>
            <a:ext cx="1981200" cy="1171575"/>
          </a:xfrm>
          <a:prstGeom prst="rect">
            <a:avLst/>
          </a:prstGeom>
          <a:noFill/>
          <a:ln w="15875">
            <a:solidFill>
              <a:srgbClr val="96969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algn="l" eaLnBrk="1" hangingPunct="1"/>
            <a:r>
              <a:rPr lang="en-US" sz="1400" b="0">
                <a:latin typeface="Courier New" charset="0"/>
              </a:rPr>
              <a:t> BusTran b;</a:t>
            </a:r>
          </a:p>
          <a:p>
            <a:pPr algn="l" eaLnBrk="1" hangingPunct="1"/>
            <a:r>
              <a:rPr lang="en-US" sz="1400" b="0">
                <a:latin typeface="Courier New" charset="0"/>
              </a:rPr>
              <a:t> b = </a:t>
            </a:r>
            <a:r>
              <a:rPr lang="en-US" sz="1400">
                <a:latin typeface="Courier New" charset="0"/>
              </a:rPr>
              <a:t>new()</a:t>
            </a:r>
            <a:r>
              <a:rPr lang="en-US" sz="1400" b="0">
                <a:latin typeface="Courier New" charset="0"/>
              </a:rPr>
              <a:t>;</a:t>
            </a:r>
          </a:p>
          <a:p>
            <a:pPr algn="l" eaLnBrk="1" hangingPunct="1"/>
            <a:r>
              <a:rPr lang="en-US" sz="1400" b="0">
                <a:latin typeface="Courier New" charset="0"/>
              </a:rPr>
              <a:t> b = </a:t>
            </a:r>
            <a:r>
              <a:rPr lang="en-US" sz="1400">
                <a:latin typeface="Courier New" charset="0"/>
              </a:rPr>
              <a:t>new()</a:t>
            </a:r>
            <a:r>
              <a:rPr lang="en-US" sz="1400" b="0">
                <a:latin typeface="Courier New" charset="0"/>
              </a:rPr>
              <a:t>;</a:t>
            </a:r>
          </a:p>
          <a:p>
            <a:pPr algn="l" eaLnBrk="1" hangingPunct="1"/>
            <a:r>
              <a:rPr lang="en-US" sz="1400" b="0">
                <a:latin typeface="Courier New" charset="0"/>
              </a:rPr>
              <a:t> b = </a:t>
            </a:r>
            <a:r>
              <a:rPr lang="en-US" sz="1400">
                <a:latin typeface="Courier New" charset="0"/>
              </a:rPr>
              <a:t>null</a:t>
            </a:r>
            <a:r>
              <a:rPr lang="en-US" sz="1400" b="0">
                <a:latin typeface="Courier New" charset="0"/>
              </a:rPr>
              <a:t>;</a:t>
            </a:r>
          </a:p>
          <a:p>
            <a:pPr algn="l" eaLnBrk="1" hangingPunct="1"/>
            <a:endParaRPr lang="en-US" sz="1400" b="0">
              <a:latin typeface="Courier New" charset="0"/>
            </a:endParaRPr>
          </a:p>
        </p:txBody>
      </p:sp>
      <p:sp>
        <p:nvSpPr>
          <p:cNvPr id="36870" name="Rectangle 5"/>
          <p:cNvSpPr>
            <a:spLocks noChangeArrowheads="1"/>
          </p:cNvSpPr>
          <p:nvPr/>
        </p:nvSpPr>
        <p:spPr bwMode="auto">
          <a:xfrm>
            <a:off x="4953000" y="3124200"/>
            <a:ext cx="1528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400" b="0">
                <a:solidFill>
                  <a:srgbClr val="009900"/>
                </a:solidFill>
              </a:rPr>
              <a:t>Declare a handle</a:t>
            </a:r>
          </a:p>
        </p:txBody>
      </p:sp>
      <p:sp>
        <p:nvSpPr>
          <p:cNvPr id="36871" name="Line 6"/>
          <p:cNvSpPr>
            <a:spLocks noChangeShapeType="1"/>
          </p:cNvSpPr>
          <p:nvPr/>
        </p:nvSpPr>
        <p:spPr bwMode="auto">
          <a:xfrm flipH="1">
            <a:off x="4114800" y="32766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6872" name="Rectangle 7"/>
          <p:cNvSpPr>
            <a:spLocks noChangeArrowheads="1"/>
          </p:cNvSpPr>
          <p:nvPr/>
        </p:nvSpPr>
        <p:spPr bwMode="auto">
          <a:xfrm>
            <a:off x="4953000" y="3352800"/>
            <a:ext cx="2062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400" b="0">
                <a:solidFill>
                  <a:srgbClr val="009900"/>
                </a:solidFill>
              </a:rPr>
              <a:t>Allocate BusTran object</a:t>
            </a:r>
          </a:p>
        </p:txBody>
      </p:sp>
      <p:sp>
        <p:nvSpPr>
          <p:cNvPr id="36873" name="Line 8"/>
          <p:cNvSpPr>
            <a:spLocks noChangeShapeType="1"/>
          </p:cNvSpPr>
          <p:nvPr/>
        </p:nvSpPr>
        <p:spPr bwMode="auto">
          <a:xfrm flipH="1">
            <a:off x="4114800" y="35052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6874" name="Rectangle 9"/>
          <p:cNvSpPr>
            <a:spLocks noChangeArrowheads="1"/>
          </p:cNvSpPr>
          <p:nvPr/>
        </p:nvSpPr>
        <p:spPr bwMode="auto">
          <a:xfrm>
            <a:off x="4953000" y="3581400"/>
            <a:ext cx="4048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400" b="0">
                <a:solidFill>
                  <a:srgbClr val="009900"/>
                </a:solidFill>
              </a:rPr>
              <a:t>Allocate another BusTran object and free the first</a:t>
            </a:r>
          </a:p>
        </p:txBody>
      </p:sp>
      <p:sp>
        <p:nvSpPr>
          <p:cNvPr id="36875" name="Line 10"/>
          <p:cNvSpPr>
            <a:spLocks noChangeShapeType="1"/>
          </p:cNvSpPr>
          <p:nvPr/>
        </p:nvSpPr>
        <p:spPr bwMode="auto">
          <a:xfrm flipH="1">
            <a:off x="4114800" y="37338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6876" name="Rectangle 11"/>
          <p:cNvSpPr>
            <a:spLocks noChangeArrowheads="1"/>
          </p:cNvSpPr>
          <p:nvPr/>
        </p:nvSpPr>
        <p:spPr bwMode="auto">
          <a:xfrm>
            <a:off x="4953000" y="3810000"/>
            <a:ext cx="3228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400" b="0">
                <a:solidFill>
                  <a:srgbClr val="009900"/>
                </a:solidFill>
              </a:rPr>
              <a:t>Deallocate the second BusTran Object</a:t>
            </a:r>
          </a:p>
        </p:txBody>
      </p:sp>
      <p:sp>
        <p:nvSpPr>
          <p:cNvPr id="36877" name="Line 12"/>
          <p:cNvSpPr>
            <a:spLocks noChangeShapeType="1"/>
          </p:cNvSpPr>
          <p:nvPr/>
        </p:nvSpPr>
        <p:spPr bwMode="auto">
          <a:xfrm flipH="1">
            <a:off x="4114800" y="39624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8926" name="Text Box 13"/>
          <p:cNvSpPr txBox="1">
            <a:spLocks noChangeArrowheads="1"/>
          </p:cNvSpPr>
          <p:nvPr/>
        </p:nvSpPr>
        <p:spPr bwMode="auto">
          <a:xfrm>
            <a:off x="3200400" y="4648200"/>
            <a:ext cx="2667000" cy="320675"/>
          </a:xfrm>
          <a:prstGeom prst="rect">
            <a:avLst/>
          </a:prstGeom>
          <a:noFill/>
          <a:ln w="1587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algn="l" eaLnBrk="1" hangingPunct="1"/>
            <a:r>
              <a:rPr lang="en-US" sz="1400">
                <a:latin typeface="Courier New" charset="0"/>
              </a:rPr>
              <a:t>First BusTran Object</a:t>
            </a:r>
          </a:p>
        </p:txBody>
      </p:sp>
      <p:sp>
        <p:nvSpPr>
          <p:cNvPr id="36879" name="Rectangle 14"/>
          <p:cNvSpPr>
            <a:spLocks noChangeArrowheads="1"/>
          </p:cNvSpPr>
          <p:nvPr/>
        </p:nvSpPr>
        <p:spPr bwMode="auto">
          <a:xfrm>
            <a:off x="2057400" y="4953000"/>
            <a:ext cx="447675" cy="376238"/>
          </a:xfrm>
          <a:prstGeom prst="rect">
            <a:avLst/>
          </a:prstGeom>
          <a:solidFill>
            <a:srgbClr val="99CCFF"/>
          </a:solidFill>
          <a:ln w="9525">
            <a:solidFill>
              <a:schemeClr val="tx1"/>
            </a:solidFill>
            <a:miter lim="800000"/>
            <a:headEnd/>
            <a:tailEnd/>
          </a:ln>
        </p:spPr>
        <p:txBody>
          <a:bodyPr wrap="none">
            <a:spAutoFit/>
          </a:bodyPr>
          <a:lstStyle/>
          <a:p>
            <a:pPr algn="l"/>
            <a:r>
              <a:rPr lang="en-US" b="0"/>
              <a:t> b </a:t>
            </a:r>
          </a:p>
        </p:txBody>
      </p:sp>
      <p:sp>
        <p:nvSpPr>
          <p:cNvPr id="387087" name="Line 15"/>
          <p:cNvSpPr>
            <a:spLocks noChangeShapeType="1"/>
          </p:cNvSpPr>
          <p:nvPr/>
        </p:nvSpPr>
        <p:spPr bwMode="auto">
          <a:xfrm flipV="1">
            <a:off x="2514600" y="4724400"/>
            <a:ext cx="6858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8929" name="Text Box 16"/>
          <p:cNvSpPr txBox="1">
            <a:spLocks noChangeArrowheads="1"/>
          </p:cNvSpPr>
          <p:nvPr/>
        </p:nvSpPr>
        <p:spPr bwMode="auto">
          <a:xfrm>
            <a:off x="3581400" y="5719763"/>
            <a:ext cx="2667000" cy="320675"/>
          </a:xfrm>
          <a:prstGeom prst="rect">
            <a:avLst/>
          </a:prstGeom>
          <a:noFill/>
          <a:ln w="1587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algn="l" eaLnBrk="1" hangingPunct="1"/>
            <a:r>
              <a:rPr lang="en-US" sz="1400">
                <a:latin typeface="Courier New" charset="0"/>
              </a:rPr>
              <a:t>Second BusTran Object</a:t>
            </a:r>
          </a:p>
        </p:txBody>
      </p:sp>
      <p:sp>
        <p:nvSpPr>
          <p:cNvPr id="387089" name="Line 17"/>
          <p:cNvSpPr>
            <a:spLocks noChangeShapeType="1"/>
          </p:cNvSpPr>
          <p:nvPr/>
        </p:nvSpPr>
        <p:spPr bwMode="auto">
          <a:xfrm>
            <a:off x="2286000" y="5410200"/>
            <a:ext cx="1295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87090" name="Rectangle 18"/>
          <p:cNvSpPr>
            <a:spLocks noChangeArrowheads="1"/>
          </p:cNvSpPr>
          <p:nvPr/>
        </p:nvSpPr>
        <p:spPr bwMode="auto">
          <a:xfrm>
            <a:off x="2514600" y="4495800"/>
            <a:ext cx="3429000" cy="685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87091" name="Rectangle 19"/>
          <p:cNvSpPr>
            <a:spLocks noChangeArrowheads="1"/>
          </p:cNvSpPr>
          <p:nvPr/>
        </p:nvSpPr>
        <p:spPr bwMode="auto">
          <a:xfrm>
            <a:off x="2133600" y="5410200"/>
            <a:ext cx="4343400" cy="685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87092" name="Rectangle 20"/>
          <p:cNvSpPr>
            <a:spLocks noChangeArrowheads="1"/>
          </p:cNvSpPr>
          <p:nvPr/>
        </p:nvSpPr>
        <p:spPr bwMode="auto">
          <a:xfrm>
            <a:off x="1905000" y="4876800"/>
            <a:ext cx="8382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extLst>
      <p:ext uri="{BB962C8B-B14F-4D97-AF65-F5344CB8AC3E}">
        <p14:creationId xmlns:p14="http://schemas.microsoft.com/office/powerpoint/2010/main" val="42475698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87092"/>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87090"/>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87091"/>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387087"/>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38926"/>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387089"/>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389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6" grpId="0" animBg="1"/>
      <p:bldP spid="387087" grpId="0" animBg="1"/>
      <p:bldP spid="38929" grpId="0" animBg="1"/>
      <p:bldP spid="387089" grpId="0" animBg="1"/>
      <p:bldP spid="387090" grpId="0" animBg="1"/>
      <p:bldP spid="387091" grpId="0" animBg="1"/>
      <p:bldP spid="38709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fld id="{CE536BB5-645C-459D-B2FB-B8E5F1B04A11}" type="slidenum">
              <a:rPr lang="en-US" sz="1400" b="0">
                <a:solidFill>
                  <a:srgbClr val="6B6B6B"/>
                </a:solidFill>
              </a:rPr>
              <a:pPr eaLnBrk="1" hangingPunct="1"/>
              <a:t>17</a:t>
            </a:fld>
            <a:endParaRPr lang="en-US" sz="1400" b="0">
              <a:solidFill>
                <a:srgbClr val="6B6B6B"/>
              </a:solidFill>
            </a:endParaRPr>
          </a:p>
        </p:txBody>
      </p:sp>
      <p:sp>
        <p:nvSpPr>
          <p:cNvPr id="38915" name="Rectangle 2"/>
          <p:cNvSpPr>
            <a:spLocks noGrp="1" noChangeArrowheads="1"/>
          </p:cNvSpPr>
          <p:nvPr>
            <p:ph type="title"/>
          </p:nvPr>
        </p:nvSpPr>
        <p:spPr/>
        <p:txBody>
          <a:bodyPr/>
          <a:lstStyle/>
          <a:p>
            <a:pPr eaLnBrk="1" hangingPunct="1"/>
            <a:r>
              <a:rPr lang="en-US" smtClean="0"/>
              <a:t>Using Objects</a:t>
            </a:r>
          </a:p>
        </p:txBody>
      </p:sp>
      <p:sp>
        <p:nvSpPr>
          <p:cNvPr id="38916" name="Rectangle 3"/>
          <p:cNvSpPr>
            <a:spLocks noGrp="1" noChangeArrowheads="1"/>
          </p:cNvSpPr>
          <p:nvPr>
            <p:ph type="body" idx="1"/>
          </p:nvPr>
        </p:nvSpPr>
        <p:spPr/>
        <p:txBody>
          <a:bodyPr/>
          <a:lstStyle/>
          <a:p>
            <a:pPr eaLnBrk="1" hangingPunct="1"/>
            <a:r>
              <a:rPr lang="en-US" smtClean="0"/>
              <a:t>Refer to variables and routines using the . notation</a:t>
            </a:r>
          </a:p>
        </p:txBody>
      </p:sp>
      <p:sp>
        <p:nvSpPr>
          <p:cNvPr id="38917" name="Rectangle 4"/>
          <p:cNvSpPr>
            <a:spLocks noChangeArrowheads="1"/>
          </p:cNvSpPr>
          <p:nvPr/>
        </p:nvSpPr>
        <p:spPr bwMode="auto">
          <a:xfrm>
            <a:off x="1828800" y="4724400"/>
            <a:ext cx="1793875" cy="952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eaLnBrk="0" hangingPunct="0"/>
            <a:r>
              <a:rPr kumimoji="1" lang="en-US" sz="1400" b="0">
                <a:latin typeface="Courier New" charset="0"/>
              </a:rPr>
              <a:t> BusTran b;</a:t>
            </a:r>
          </a:p>
          <a:p>
            <a:pPr algn="l" eaLnBrk="0" hangingPunct="0"/>
            <a:r>
              <a:rPr kumimoji="1" lang="en-US" sz="1400" b="0">
                <a:latin typeface="Courier New" charset="0"/>
              </a:rPr>
              <a:t> b= </a:t>
            </a:r>
            <a:r>
              <a:rPr kumimoji="1" lang="en-US" sz="1400">
                <a:latin typeface="Courier New" charset="0"/>
              </a:rPr>
              <a:t>new</a:t>
            </a:r>
            <a:r>
              <a:rPr kumimoji="1" lang="en-US" sz="1400" b="0">
                <a:latin typeface="Courier New" charset="0"/>
              </a:rPr>
              <a:t>;</a:t>
            </a:r>
          </a:p>
          <a:p>
            <a:pPr algn="l" eaLnBrk="0" hangingPunct="0"/>
            <a:r>
              <a:rPr kumimoji="1" lang="en-US" sz="1400" b="0">
                <a:latin typeface="Courier New" charset="0"/>
              </a:rPr>
              <a:t> b.addr=32’h42;</a:t>
            </a:r>
          </a:p>
          <a:p>
            <a:pPr algn="l" eaLnBrk="0" hangingPunct="0"/>
            <a:r>
              <a:rPr kumimoji="1" lang="en-US" sz="1400" b="0">
                <a:latin typeface="Courier New" charset="0"/>
              </a:rPr>
              <a:t> b.display();</a:t>
            </a:r>
          </a:p>
        </p:txBody>
      </p:sp>
      <p:sp>
        <p:nvSpPr>
          <p:cNvPr id="38918" name="Text Box 5"/>
          <p:cNvSpPr txBox="1">
            <a:spLocks noChangeArrowheads="1"/>
          </p:cNvSpPr>
          <p:nvPr/>
        </p:nvSpPr>
        <p:spPr bwMode="auto">
          <a:xfrm>
            <a:off x="1828800" y="2168525"/>
            <a:ext cx="5486400" cy="2022475"/>
          </a:xfrm>
          <a:prstGeom prst="rect">
            <a:avLst/>
          </a:prstGeom>
          <a:noFill/>
          <a:ln w="1587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algn="l" eaLnBrk="1" hangingPunct="1"/>
            <a:r>
              <a:rPr lang="en-US" sz="1400" b="0">
                <a:latin typeface="Courier New" charset="0"/>
              </a:rPr>
              <a:t> </a:t>
            </a:r>
            <a:r>
              <a:rPr lang="en-US" sz="1400">
                <a:latin typeface="Courier New" charset="0"/>
              </a:rPr>
              <a:t>class</a:t>
            </a:r>
            <a:r>
              <a:rPr lang="en-US" sz="1400" b="0">
                <a:latin typeface="Courier New" charset="0"/>
              </a:rPr>
              <a:t> BusTran;</a:t>
            </a:r>
          </a:p>
          <a:p>
            <a:pPr algn="l" eaLnBrk="1" hangingPunct="1"/>
            <a:r>
              <a:rPr lang="en-US" sz="1400" b="0">
                <a:latin typeface="Courier New" charset="0"/>
              </a:rPr>
              <a:t>      </a:t>
            </a:r>
            <a:r>
              <a:rPr lang="en-US" sz="1400">
                <a:latin typeface="Courier New" charset="0"/>
              </a:rPr>
              <a:t>bit</a:t>
            </a:r>
            <a:r>
              <a:rPr lang="en-US" sz="1400" b="0">
                <a:latin typeface="Courier New" charset="0"/>
              </a:rPr>
              <a:t> [31:0] addr, crc, data[8];</a:t>
            </a:r>
          </a:p>
          <a:p>
            <a:pPr algn="l" eaLnBrk="1" hangingPunct="1"/>
            <a:r>
              <a:rPr lang="en-US" sz="1400" b="0">
                <a:latin typeface="Courier New" charset="0"/>
              </a:rPr>
              <a:t>      </a:t>
            </a:r>
            <a:r>
              <a:rPr lang="en-US" sz="1400">
                <a:latin typeface="Courier New" charset="0"/>
              </a:rPr>
              <a:t>function</a:t>
            </a:r>
            <a:r>
              <a:rPr lang="en-US" sz="1400" b="0">
                <a:latin typeface="Courier New" charset="0"/>
              </a:rPr>
              <a:t> calc_crc;</a:t>
            </a:r>
          </a:p>
          <a:p>
            <a:pPr algn="l" eaLnBrk="1" hangingPunct="1"/>
            <a:r>
              <a:rPr lang="en-US" sz="1400" b="0">
                <a:latin typeface="Courier New" charset="0"/>
              </a:rPr>
              <a:t>              crc=addr^data;</a:t>
            </a:r>
          </a:p>
          <a:p>
            <a:pPr algn="l" eaLnBrk="1" hangingPunct="1"/>
            <a:r>
              <a:rPr lang="en-US" sz="1400" b="0">
                <a:latin typeface="Courier New" charset="0"/>
              </a:rPr>
              <a:t>      </a:t>
            </a:r>
            <a:r>
              <a:rPr lang="en-US" sz="1400">
                <a:latin typeface="Courier New" charset="0"/>
              </a:rPr>
              <a:t>endfuntion: </a:t>
            </a:r>
            <a:r>
              <a:rPr lang="en-US" sz="1400" b="0">
                <a:latin typeface="Courier New" charset="0"/>
              </a:rPr>
              <a:t>calc_crc</a:t>
            </a:r>
            <a:endParaRPr lang="en-US" sz="1400">
              <a:latin typeface="Courier New" charset="0"/>
            </a:endParaRPr>
          </a:p>
          <a:p>
            <a:pPr algn="l" eaLnBrk="1" hangingPunct="1"/>
            <a:r>
              <a:rPr lang="en-US" sz="1400">
                <a:latin typeface="Courier New" charset="0"/>
              </a:rPr>
              <a:t>      function</a:t>
            </a:r>
            <a:r>
              <a:rPr lang="en-US" sz="1400" b="0">
                <a:latin typeface="Courier New" charset="0"/>
              </a:rPr>
              <a:t> display;</a:t>
            </a:r>
          </a:p>
          <a:p>
            <a:pPr algn="l" eaLnBrk="1" hangingPunct="1"/>
            <a:r>
              <a:rPr lang="en-US" sz="1400" b="0">
                <a:latin typeface="Courier New" charset="0"/>
              </a:rPr>
              <a:t>              $display(“BusTran: %h”, addr);</a:t>
            </a:r>
          </a:p>
          <a:p>
            <a:pPr algn="l" eaLnBrk="1" hangingPunct="1"/>
            <a:r>
              <a:rPr lang="en-US" sz="1400" b="0">
                <a:latin typeface="Courier New" charset="0"/>
              </a:rPr>
              <a:t>      </a:t>
            </a:r>
            <a:r>
              <a:rPr lang="en-US" sz="1400">
                <a:latin typeface="Courier New" charset="0"/>
              </a:rPr>
              <a:t>endfuntion: </a:t>
            </a:r>
            <a:r>
              <a:rPr lang="en-US" sz="1400" b="0">
                <a:latin typeface="Courier New" charset="0"/>
              </a:rPr>
              <a:t>display</a:t>
            </a:r>
          </a:p>
          <a:p>
            <a:pPr algn="l" eaLnBrk="1" hangingPunct="1"/>
            <a:r>
              <a:rPr lang="en-US" sz="1400" b="0">
                <a:latin typeface="Courier New" charset="0"/>
              </a:rPr>
              <a:t> </a:t>
            </a:r>
            <a:r>
              <a:rPr lang="en-US" sz="1400">
                <a:latin typeface="Courier New" charset="0"/>
              </a:rPr>
              <a:t>endclass: </a:t>
            </a:r>
            <a:r>
              <a:rPr lang="en-US" sz="1400" b="0">
                <a:latin typeface="Courier New" charset="0"/>
              </a:rPr>
              <a:t>BusTran</a:t>
            </a:r>
          </a:p>
        </p:txBody>
      </p:sp>
      <p:sp>
        <p:nvSpPr>
          <p:cNvPr id="38919" name="Line 6"/>
          <p:cNvSpPr>
            <a:spLocks noChangeShapeType="1"/>
          </p:cNvSpPr>
          <p:nvPr/>
        </p:nvSpPr>
        <p:spPr bwMode="auto">
          <a:xfrm flipH="1">
            <a:off x="3124200" y="4876800"/>
            <a:ext cx="1371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8920" name="Rectangle 7"/>
          <p:cNvSpPr>
            <a:spLocks noChangeArrowheads="1"/>
          </p:cNvSpPr>
          <p:nvPr/>
        </p:nvSpPr>
        <p:spPr bwMode="auto">
          <a:xfrm>
            <a:off x="4495800" y="4648200"/>
            <a:ext cx="2595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400" b="0">
                <a:solidFill>
                  <a:srgbClr val="009900"/>
                </a:solidFill>
              </a:rPr>
              <a:t>Declare a handle to a BusTran</a:t>
            </a:r>
          </a:p>
        </p:txBody>
      </p:sp>
      <p:sp>
        <p:nvSpPr>
          <p:cNvPr id="38921" name="Line 8"/>
          <p:cNvSpPr>
            <a:spLocks noChangeShapeType="1"/>
          </p:cNvSpPr>
          <p:nvPr/>
        </p:nvSpPr>
        <p:spPr bwMode="auto">
          <a:xfrm flipH="1">
            <a:off x="3124200" y="5105400"/>
            <a:ext cx="1371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8922" name="Rectangle 9"/>
          <p:cNvSpPr>
            <a:spLocks noChangeArrowheads="1"/>
          </p:cNvSpPr>
          <p:nvPr/>
        </p:nvSpPr>
        <p:spPr bwMode="auto">
          <a:xfrm>
            <a:off x="4495800" y="4953000"/>
            <a:ext cx="2338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400" b="0">
                <a:solidFill>
                  <a:srgbClr val="009900"/>
                </a:solidFill>
              </a:rPr>
              <a:t>Construct a BusTran object</a:t>
            </a:r>
          </a:p>
        </p:txBody>
      </p:sp>
      <p:sp>
        <p:nvSpPr>
          <p:cNvPr id="38923" name="Line 10"/>
          <p:cNvSpPr>
            <a:spLocks noChangeShapeType="1"/>
          </p:cNvSpPr>
          <p:nvPr/>
        </p:nvSpPr>
        <p:spPr bwMode="auto">
          <a:xfrm flipH="1">
            <a:off x="3505200" y="53340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8924" name="Rectangle 11"/>
          <p:cNvSpPr>
            <a:spLocks noChangeArrowheads="1"/>
          </p:cNvSpPr>
          <p:nvPr/>
        </p:nvSpPr>
        <p:spPr bwMode="auto">
          <a:xfrm>
            <a:off x="4525963" y="5181600"/>
            <a:ext cx="22399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400" b="0">
                <a:solidFill>
                  <a:srgbClr val="009900"/>
                </a:solidFill>
              </a:rPr>
              <a:t>Set the value of a variable</a:t>
            </a:r>
          </a:p>
        </p:txBody>
      </p:sp>
      <p:sp>
        <p:nvSpPr>
          <p:cNvPr id="38925" name="Line 12"/>
          <p:cNvSpPr>
            <a:spLocks noChangeShapeType="1"/>
          </p:cNvSpPr>
          <p:nvPr/>
        </p:nvSpPr>
        <p:spPr bwMode="auto">
          <a:xfrm flipH="1">
            <a:off x="3505200" y="55626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8926" name="Rectangle 13"/>
          <p:cNvSpPr>
            <a:spLocks noChangeArrowheads="1"/>
          </p:cNvSpPr>
          <p:nvPr/>
        </p:nvSpPr>
        <p:spPr bwMode="auto">
          <a:xfrm>
            <a:off x="4525963" y="5410200"/>
            <a:ext cx="1231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400" b="0">
                <a:solidFill>
                  <a:srgbClr val="009900"/>
                </a:solidFill>
              </a:rPr>
              <a:t>Call a routine</a:t>
            </a:r>
          </a:p>
        </p:txBody>
      </p:sp>
    </p:spTree>
    <p:extLst>
      <p:ext uri="{BB962C8B-B14F-4D97-AF65-F5344CB8AC3E}">
        <p14:creationId xmlns:p14="http://schemas.microsoft.com/office/powerpoint/2010/main" val="33325980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Class methods(task /function)</a:t>
            </a:r>
            <a:endParaRPr lang="en-IN" dirty="0"/>
          </a:p>
        </p:txBody>
      </p:sp>
      <p:pic>
        <p:nvPicPr>
          <p:cNvPr id="4" name="Content Placeholder 3" descr="C:\Users\admin\Downloads\New Doc 2021-12-27 (2).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96482" y="1295400"/>
            <a:ext cx="6151035" cy="4830763"/>
          </a:xfrm>
          <a:prstGeom prst="rect">
            <a:avLst/>
          </a:prstGeom>
          <a:noFill/>
          <a:ln>
            <a:noFill/>
          </a:ln>
        </p:spPr>
      </p:pic>
    </p:spTree>
    <p:extLst>
      <p:ext uri="{BB962C8B-B14F-4D97-AF65-F5344CB8AC3E}">
        <p14:creationId xmlns:p14="http://schemas.microsoft.com/office/powerpoint/2010/main" val="35747270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fld id="{19F8A653-DB78-4B0D-B2E3-690B095309E3}" type="slidenum">
              <a:rPr lang="en-US" sz="1400" b="0">
                <a:solidFill>
                  <a:srgbClr val="6B6B6B"/>
                </a:solidFill>
              </a:rPr>
              <a:pPr eaLnBrk="1" hangingPunct="1"/>
              <a:t>19</a:t>
            </a:fld>
            <a:endParaRPr lang="en-US" sz="1400" b="0">
              <a:solidFill>
                <a:srgbClr val="6B6B6B"/>
              </a:solidFill>
            </a:endParaRPr>
          </a:p>
        </p:txBody>
      </p:sp>
      <p:sp>
        <p:nvSpPr>
          <p:cNvPr id="45059" name="Rectangle 2"/>
          <p:cNvSpPr>
            <a:spLocks noGrp="1" noChangeArrowheads="1"/>
          </p:cNvSpPr>
          <p:nvPr>
            <p:ph type="title"/>
          </p:nvPr>
        </p:nvSpPr>
        <p:spPr/>
        <p:txBody>
          <a:bodyPr/>
          <a:lstStyle/>
          <a:p>
            <a:pPr eaLnBrk="1" hangingPunct="1"/>
            <a:r>
              <a:rPr lang="en-US" smtClean="0"/>
              <a:t>Class Routines</a:t>
            </a:r>
          </a:p>
        </p:txBody>
      </p:sp>
      <p:sp>
        <p:nvSpPr>
          <p:cNvPr id="45060" name="Rectangle 3"/>
          <p:cNvSpPr>
            <a:spLocks noGrp="1" noChangeArrowheads="1"/>
          </p:cNvSpPr>
          <p:nvPr>
            <p:ph type="body" idx="1"/>
          </p:nvPr>
        </p:nvSpPr>
        <p:spPr/>
        <p:txBody>
          <a:bodyPr/>
          <a:lstStyle/>
          <a:p>
            <a:pPr eaLnBrk="1" hangingPunct="1"/>
            <a:r>
              <a:rPr lang="en-US" sz="2100" smtClean="0"/>
              <a:t>A routine in a class is a function or a task defined inside the scope of a class</a:t>
            </a:r>
            <a:endParaRPr lang="en-US" smtClean="0"/>
          </a:p>
        </p:txBody>
      </p:sp>
      <p:sp>
        <p:nvSpPr>
          <p:cNvPr id="45061" name="Text Box 4"/>
          <p:cNvSpPr txBox="1">
            <a:spLocks noChangeArrowheads="1"/>
          </p:cNvSpPr>
          <p:nvPr/>
        </p:nvSpPr>
        <p:spPr bwMode="auto">
          <a:xfrm>
            <a:off x="304800" y="2501900"/>
            <a:ext cx="5029200" cy="1384300"/>
          </a:xfrm>
          <a:prstGeom prst="rect">
            <a:avLst/>
          </a:prstGeom>
          <a:noFill/>
          <a:ln w="1587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algn="l" eaLnBrk="1" hangingPunct="1"/>
            <a:r>
              <a:rPr lang="en-US" sz="1400" b="0">
                <a:latin typeface="Courier New" charset="0"/>
              </a:rPr>
              <a:t> </a:t>
            </a:r>
            <a:r>
              <a:rPr lang="en-US" sz="1400">
                <a:latin typeface="Courier New" charset="0"/>
              </a:rPr>
              <a:t>class</a:t>
            </a:r>
            <a:r>
              <a:rPr lang="en-US" sz="1400" b="0">
                <a:latin typeface="Courier New" charset="0"/>
              </a:rPr>
              <a:t> BusTran;</a:t>
            </a:r>
          </a:p>
          <a:p>
            <a:pPr algn="l" eaLnBrk="1" hangingPunct="1"/>
            <a:r>
              <a:rPr lang="en-US" sz="1400" b="0">
                <a:latin typeface="Courier New" charset="0"/>
              </a:rPr>
              <a:t>      </a:t>
            </a:r>
            <a:r>
              <a:rPr lang="en-US" sz="1400">
                <a:latin typeface="Courier New" charset="0"/>
              </a:rPr>
              <a:t>bit</a:t>
            </a:r>
            <a:r>
              <a:rPr lang="en-US" sz="1400" b="0">
                <a:latin typeface="Courier New" charset="0"/>
              </a:rPr>
              <a:t> [31:0] addr, crc, data[8];</a:t>
            </a:r>
            <a:endParaRPr lang="en-US" sz="1400">
              <a:latin typeface="Courier New" charset="0"/>
            </a:endParaRPr>
          </a:p>
          <a:p>
            <a:pPr algn="l" eaLnBrk="1" hangingPunct="1"/>
            <a:r>
              <a:rPr lang="en-US" sz="1400">
                <a:latin typeface="Courier New" charset="0"/>
              </a:rPr>
              <a:t>      function</a:t>
            </a:r>
            <a:r>
              <a:rPr lang="en-US" sz="1400" b="0">
                <a:latin typeface="Courier New" charset="0"/>
              </a:rPr>
              <a:t> </a:t>
            </a:r>
            <a:r>
              <a:rPr lang="en-US" sz="1400">
                <a:latin typeface="Courier New" charset="0"/>
              </a:rPr>
              <a:t>void</a:t>
            </a:r>
            <a:r>
              <a:rPr lang="en-US" sz="1400" b="0">
                <a:latin typeface="Courier New" charset="0"/>
              </a:rPr>
              <a:t> display;</a:t>
            </a:r>
          </a:p>
          <a:p>
            <a:pPr algn="l" eaLnBrk="1" hangingPunct="1"/>
            <a:r>
              <a:rPr lang="en-US" sz="1400" b="0">
                <a:latin typeface="Courier New" charset="0"/>
              </a:rPr>
              <a:t>         $display(“BusTran”,addr,crc);</a:t>
            </a:r>
          </a:p>
          <a:p>
            <a:pPr algn="l" eaLnBrk="1" hangingPunct="1"/>
            <a:r>
              <a:rPr lang="en-US" sz="1400" b="0">
                <a:latin typeface="Courier New" charset="0"/>
              </a:rPr>
              <a:t>      </a:t>
            </a:r>
            <a:r>
              <a:rPr lang="en-US" sz="1400">
                <a:latin typeface="Courier New" charset="0"/>
              </a:rPr>
              <a:t>endfuntion: </a:t>
            </a:r>
            <a:r>
              <a:rPr lang="en-US" sz="1400" b="0">
                <a:latin typeface="Courier New" charset="0"/>
              </a:rPr>
              <a:t>display</a:t>
            </a:r>
          </a:p>
          <a:p>
            <a:pPr algn="l" eaLnBrk="1" hangingPunct="1"/>
            <a:r>
              <a:rPr lang="en-US" sz="1400" b="0">
                <a:latin typeface="Courier New" charset="0"/>
              </a:rPr>
              <a:t> </a:t>
            </a:r>
            <a:r>
              <a:rPr lang="en-US" sz="1400">
                <a:latin typeface="Courier New" charset="0"/>
              </a:rPr>
              <a:t>endclass: </a:t>
            </a:r>
            <a:r>
              <a:rPr lang="en-US" sz="1400" b="0">
                <a:latin typeface="Courier New" charset="0"/>
              </a:rPr>
              <a:t>BusTran </a:t>
            </a:r>
          </a:p>
        </p:txBody>
      </p:sp>
      <p:sp>
        <p:nvSpPr>
          <p:cNvPr id="45062" name="Text Box 5"/>
          <p:cNvSpPr txBox="1">
            <a:spLocks noChangeArrowheads="1"/>
          </p:cNvSpPr>
          <p:nvPr/>
        </p:nvSpPr>
        <p:spPr bwMode="auto">
          <a:xfrm>
            <a:off x="304800" y="4724400"/>
            <a:ext cx="5105400" cy="1384300"/>
          </a:xfrm>
          <a:prstGeom prst="rect">
            <a:avLst/>
          </a:prstGeom>
          <a:noFill/>
          <a:ln w="1587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algn="l" eaLnBrk="1" hangingPunct="1"/>
            <a:r>
              <a:rPr lang="en-US" sz="1400" b="0">
                <a:latin typeface="Courier New" charset="0"/>
              </a:rPr>
              <a:t> </a:t>
            </a:r>
            <a:r>
              <a:rPr lang="en-US" sz="1400">
                <a:latin typeface="Courier New" charset="0"/>
              </a:rPr>
              <a:t>class</a:t>
            </a:r>
            <a:r>
              <a:rPr lang="en-US" sz="1400" b="0">
                <a:latin typeface="Courier New" charset="0"/>
              </a:rPr>
              <a:t> PCITran;</a:t>
            </a:r>
          </a:p>
          <a:p>
            <a:pPr algn="l" eaLnBrk="1" hangingPunct="1"/>
            <a:r>
              <a:rPr lang="en-US" sz="1400" b="0">
                <a:latin typeface="Courier New" charset="0"/>
              </a:rPr>
              <a:t>      </a:t>
            </a:r>
            <a:r>
              <a:rPr lang="en-US" sz="1400">
                <a:latin typeface="Courier New" charset="0"/>
              </a:rPr>
              <a:t>bit</a:t>
            </a:r>
            <a:r>
              <a:rPr lang="en-US" sz="1400" b="0">
                <a:latin typeface="Courier New" charset="0"/>
              </a:rPr>
              <a:t> [31:0] addr, data[8];</a:t>
            </a:r>
            <a:endParaRPr lang="en-US" sz="1400">
              <a:latin typeface="Courier New" charset="0"/>
            </a:endParaRPr>
          </a:p>
          <a:p>
            <a:pPr algn="l" eaLnBrk="1" hangingPunct="1"/>
            <a:r>
              <a:rPr lang="en-US" sz="1400">
                <a:latin typeface="Courier New" charset="0"/>
              </a:rPr>
              <a:t>      function</a:t>
            </a:r>
            <a:r>
              <a:rPr lang="en-US" sz="1400" b="0">
                <a:latin typeface="Courier New" charset="0"/>
              </a:rPr>
              <a:t> </a:t>
            </a:r>
            <a:r>
              <a:rPr lang="en-US" sz="1400">
                <a:latin typeface="Courier New" charset="0"/>
              </a:rPr>
              <a:t>void</a:t>
            </a:r>
            <a:r>
              <a:rPr lang="en-US" sz="1400" b="0">
                <a:latin typeface="Courier New" charset="0"/>
              </a:rPr>
              <a:t> display;</a:t>
            </a:r>
          </a:p>
          <a:p>
            <a:pPr algn="l" eaLnBrk="1" hangingPunct="1"/>
            <a:r>
              <a:rPr lang="en-US" sz="1400" b="0">
                <a:latin typeface="Courier New" charset="0"/>
              </a:rPr>
              <a:t>         $display(“PCITran: %h”, addr, data);</a:t>
            </a:r>
          </a:p>
          <a:p>
            <a:pPr algn="l" eaLnBrk="1" hangingPunct="1"/>
            <a:r>
              <a:rPr lang="en-US" sz="1400" b="0">
                <a:latin typeface="Courier New" charset="0"/>
              </a:rPr>
              <a:t>      </a:t>
            </a:r>
            <a:r>
              <a:rPr lang="en-US" sz="1400">
                <a:latin typeface="Courier New" charset="0"/>
              </a:rPr>
              <a:t>endfuntion: </a:t>
            </a:r>
            <a:r>
              <a:rPr lang="en-US" sz="1400" b="0">
                <a:latin typeface="Courier New" charset="0"/>
              </a:rPr>
              <a:t>display</a:t>
            </a:r>
          </a:p>
          <a:p>
            <a:pPr algn="l" eaLnBrk="1" hangingPunct="1"/>
            <a:r>
              <a:rPr lang="en-US" sz="1400" b="0">
                <a:latin typeface="Courier New" charset="0"/>
              </a:rPr>
              <a:t> </a:t>
            </a:r>
            <a:r>
              <a:rPr lang="en-US" sz="1400">
                <a:latin typeface="Courier New" charset="0"/>
              </a:rPr>
              <a:t>endclass: </a:t>
            </a:r>
            <a:r>
              <a:rPr lang="en-US" sz="1400" b="0">
                <a:latin typeface="Courier New" charset="0"/>
              </a:rPr>
              <a:t>PCITran</a:t>
            </a:r>
          </a:p>
        </p:txBody>
      </p:sp>
      <p:sp>
        <p:nvSpPr>
          <p:cNvPr id="45063" name="Text Box 6"/>
          <p:cNvSpPr txBox="1">
            <a:spLocks noChangeArrowheads="1"/>
          </p:cNvSpPr>
          <p:nvPr/>
        </p:nvSpPr>
        <p:spPr bwMode="auto">
          <a:xfrm>
            <a:off x="5943600" y="3124200"/>
            <a:ext cx="2590800" cy="1809750"/>
          </a:xfrm>
          <a:prstGeom prst="rect">
            <a:avLst/>
          </a:prstGeom>
          <a:noFill/>
          <a:ln w="1587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algn="l" eaLnBrk="1" hangingPunct="1"/>
            <a:r>
              <a:rPr lang="en-US" sz="1400" b="0">
                <a:latin typeface="Courier New" charset="0"/>
              </a:rPr>
              <a:t> BusTran b;</a:t>
            </a:r>
          </a:p>
          <a:p>
            <a:pPr algn="l" eaLnBrk="1" hangingPunct="1"/>
            <a:r>
              <a:rPr lang="en-US" sz="1400" b="0">
                <a:latin typeface="Courier New" charset="0"/>
              </a:rPr>
              <a:t> PCITran pc;</a:t>
            </a:r>
          </a:p>
          <a:p>
            <a:pPr algn="l" eaLnBrk="1" hangingPunct="1"/>
            <a:r>
              <a:rPr lang="en-US" sz="1400" b="0">
                <a:latin typeface="Courier New" charset="0"/>
              </a:rPr>
              <a:t> initial begin</a:t>
            </a:r>
          </a:p>
          <a:p>
            <a:pPr algn="l" eaLnBrk="1" hangingPunct="1"/>
            <a:r>
              <a:rPr lang="en-US" sz="1400" b="0">
                <a:latin typeface="Courier New" charset="0"/>
              </a:rPr>
              <a:t>   b=new();</a:t>
            </a:r>
          </a:p>
          <a:p>
            <a:pPr algn="l" eaLnBrk="1" hangingPunct="1"/>
            <a:r>
              <a:rPr lang="en-US" sz="1400" b="0">
                <a:latin typeface="Courier New" charset="0"/>
              </a:rPr>
              <a:t>   b.display();</a:t>
            </a:r>
          </a:p>
          <a:p>
            <a:pPr algn="l" eaLnBrk="1" hangingPunct="1"/>
            <a:r>
              <a:rPr lang="en-US" sz="1400" b="0">
                <a:latin typeface="Courier New" charset="0"/>
              </a:rPr>
              <a:t>   pc=new();</a:t>
            </a:r>
          </a:p>
          <a:p>
            <a:pPr algn="l" eaLnBrk="1" hangingPunct="1"/>
            <a:r>
              <a:rPr lang="en-US" sz="1400" b="0">
                <a:latin typeface="Courier New" charset="0"/>
              </a:rPr>
              <a:t>   pc.display();</a:t>
            </a:r>
          </a:p>
          <a:p>
            <a:pPr algn="l" eaLnBrk="1" hangingPunct="1"/>
            <a:r>
              <a:rPr lang="en-US" sz="1400" b="0">
                <a:latin typeface="Courier New" charset="0"/>
              </a:rPr>
              <a:t> end</a:t>
            </a:r>
          </a:p>
        </p:txBody>
      </p:sp>
    </p:spTree>
    <p:extLst>
      <p:ext uri="{BB962C8B-B14F-4D97-AF65-F5344CB8AC3E}">
        <p14:creationId xmlns:p14="http://schemas.microsoft.com/office/powerpoint/2010/main" val="311784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2"/>
          <p:cNvSpPr txBox="1">
            <a:spLocks noGrp="1"/>
          </p:cNvSpPr>
          <p:nvPr>
            <p:ph type="title"/>
          </p:nvPr>
        </p:nvSpPr>
        <p:spPr>
          <a:xfrm>
            <a:off x="484584" y="452718"/>
            <a:ext cx="7053542" cy="75161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Introduction </a:t>
            </a:r>
            <a:endParaRPr/>
          </a:p>
        </p:txBody>
      </p:sp>
      <p:sp>
        <p:nvSpPr>
          <p:cNvPr id="176" name="Google Shape;176;p22"/>
          <p:cNvSpPr txBox="1">
            <a:spLocks noGrp="1"/>
          </p:cNvSpPr>
          <p:nvPr>
            <p:ph type="body" idx="1"/>
          </p:nvPr>
        </p:nvSpPr>
        <p:spPr>
          <a:xfrm>
            <a:off x="656401" y="1204332"/>
            <a:ext cx="8049914" cy="5341434"/>
          </a:xfrm>
          <a:prstGeom prst="rect">
            <a:avLst/>
          </a:prstGeom>
          <a:noFill/>
          <a:ln>
            <a:noFill/>
          </a:ln>
        </p:spPr>
        <p:txBody>
          <a:bodyPr spcFirstLastPara="1" wrap="square" lIns="91425" tIns="45700" rIns="91425" bIns="45700" anchor="t" anchorCtr="0">
            <a:normAutofit fontScale="47500" lnSpcReduction="20000"/>
          </a:bodyPr>
          <a:lstStyle/>
          <a:p>
            <a:pPr marL="342900" lvl="0" indent="-342900" algn="l" rtl="0">
              <a:lnSpc>
                <a:spcPct val="150000"/>
              </a:lnSpc>
              <a:spcBef>
                <a:spcPts val="0"/>
              </a:spcBef>
              <a:spcAft>
                <a:spcPts val="0"/>
              </a:spcAft>
              <a:buSzPct val="80000"/>
              <a:buChar char="►"/>
            </a:pPr>
            <a:r>
              <a:rPr lang="en-US" dirty="0">
                <a:latin typeface="Calibri"/>
                <a:ea typeface="Calibri"/>
                <a:cs typeface="Calibri"/>
                <a:sym typeface="Calibri"/>
              </a:rPr>
              <a:t>Verilog and C both are procedural programming </a:t>
            </a:r>
            <a:r>
              <a:rPr lang="en-US" dirty="0" smtClean="0">
                <a:latin typeface="Calibri"/>
                <a:ea typeface="Calibri"/>
                <a:cs typeface="Calibri"/>
                <a:sym typeface="Calibri"/>
              </a:rPr>
              <a:t>languages but there </a:t>
            </a:r>
            <a:r>
              <a:rPr lang="en-US" dirty="0">
                <a:latin typeface="Calibri"/>
                <a:ea typeface="Calibri"/>
                <a:cs typeface="Calibri"/>
                <a:sym typeface="Calibri"/>
              </a:rPr>
              <a:t>is a strong </a:t>
            </a:r>
            <a:r>
              <a:rPr lang="en-US" dirty="0" smtClean="0">
                <a:latin typeface="Calibri"/>
                <a:ea typeface="Calibri"/>
                <a:cs typeface="Calibri"/>
                <a:sym typeface="Calibri"/>
              </a:rPr>
              <a:t>difference </a:t>
            </a:r>
            <a:r>
              <a:rPr lang="en-US" dirty="0">
                <a:latin typeface="Calibri"/>
                <a:ea typeface="Calibri"/>
                <a:cs typeface="Calibri"/>
                <a:sym typeface="Calibri"/>
              </a:rPr>
              <a:t>between data structures and codes that uses them</a:t>
            </a:r>
            <a:endParaRPr dirty="0"/>
          </a:p>
          <a:p>
            <a:pPr marL="342900" lvl="0" indent="-342900" algn="l" rtl="0">
              <a:lnSpc>
                <a:spcPct val="150000"/>
              </a:lnSpc>
              <a:spcBef>
                <a:spcPts val="1000"/>
              </a:spcBef>
              <a:spcAft>
                <a:spcPts val="0"/>
              </a:spcAft>
              <a:buSzPct val="80000"/>
              <a:buChar char="►"/>
            </a:pPr>
            <a:r>
              <a:rPr lang="en-US" dirty="0" smtClean="0">
                <a:latin typeface="Calibri"/>
                <a:ea typeface="Calibri"/>
                <a:cs typeface="Calibri"/>
                <a:sym typeface="Calibri"/>
              </a:rPr>
              <a:t>In Verilog  </a:t>
            </a:r>
            <a:r>
              <a:rPr lang="en-US" dirty="0">
                <a:latin typeface="Calibri"/>
                <a:ea typeface="Calibri"/>
                <a:cs typeface="Calibri"/>
                <a:sym typeface="Calibri"/>
              </a:rPr>
              <a:t>there are no structures </a:t>
            </a:r>
            <a:r>
              <a:rPr lang="en-US" dirty="0" smtClean="0">
                <a:latin typeface="Calibri"/>
                <a:ea typeface="Calibri"/>
                <a:cs typeface="Calibri"/>
                <a:sym typeface="Calibri"/>
              </a:rPr>
              <a:t>, </a:t>
            </a:r>
            <a:r>
              <a:rPr lang="en-US" dirty="0">
                <a:latin typeface="Calibri"/>
                <a:ea typeface="Calibri"/>
                <a:cs typeface="Calibri"/>
                <a:sym typeface="Calibri"/>
              </a:rPr>
              <a:t>only bit vectors and arrays.</a:t>
            </a:r>
            <a:endParaRPr dirty="0"/>
          </a:p>
          <a:p>
            <a:pPr marL="342900" lvl="0" indent="-342900" algn="l" rtl="0">
              <a:lnSpc>
                <a:spcPct val="150000"/>
              </a:lnSpc>
              <a:spcBef>
                <a:spcPts val="1000"/>
              </a:spcBef>
              <a:spcAft>
                <a:spcPts val="0"/>
              </a:spcAft>
              <a:buSzPct val="80000"/>
              <a:buChar char="►"/>
            </a:pPr>
            <a:r>
              <a:rPr lang="en-US" dirty="0">
                <a:latin typeface="Calibri"/>
                <a:ea typeface="Calibri"/>
                <a:cs typeface="Calibri"/>
                <a:sym typeface="Calibri"/>
              </a:rPr>
              <a:t>If we wanted to store information about a bus transaction, </a:t>
            </a:r>
            <a:r>
              <a:rPr lang="en-US" dirty="0" smtClean="0">
                <a:latin typeface="Calibri"/>
                <a:ea typeface="Calibri"/>
                <a:cs typeface="Calibri"/>
                <a:sym typeface="Calibri"/>
              </a:rPr>
              <a:t>we  </a:t>
            </a:r>
            <a:r>
              <a:rPr lang="en-US" dirty="0">
                <a:latin typeface="Calibri"/>
                <a:ea typeface="Calibri"/>
                <a:cs typeface="Calibri"/>
                <a:sym typeface="Calibri"/>
              </a:rPr>
              <a:t>need multiple arrays: one for the address, one for the data, one for the command </a:t>
            </a:r>
            <a:r>
              <a:rPr lang="en-US" dirty="0" err="1">
                <a:latin typeface="Calibri"/>
                <a:ea typeface="Calibri"/>
                <a:cs typeface="Calibri"/>
                <a:sym typeface="Calibri"/>
              </a:rPr>
              <a:t>etc</a:t>
            </a:r>
            <a:endParaRPr dirty="0">
              <a:latin typeface="Calibri"/>
              <a:ea typeface="Calibri"/>
              <a:cs typeface="Calibri"/>
              <a:sym typeface="Calibri"/>
            </a:endParaRPr>
          </a:p>
          <a:p>
            <a:pPr marL="342900" lvl="0" indent="-342900" algn="l" rtl="0">
              <a:lnSpc>
                <a:spcPct val="150000"/>
              </a:lnSpc>
              <a:spcBef>
                <a:spcPts val="1000"/>
              </a:spcBef>
              <a:spcAft>
                <a:spcPts val="0"/>
              </a:spcAft>
              <a:buSzPct val="80000"/>
              <a:buChar char="►"/>
            </a:pPr>
            <a:r>
              <a:rPr lang="en-US" dirty="0">
                <a:latin typeface="Calibri"/>
                <a:ea typeface="Calibri"/>
                <a:cs typeface="Calibri"/>
                <a:sym typeface="Calibri"/>
              </a:rPr>
              <a:t>The arrays are all static, so if our test bench only allocated 100array entries, and the current test needed 101, we would have to edit the source code to change the size and recompile</a:t>
            </a:r>
            <a:endParaRPr dirty="0"/>
          </a:p>
          <a:p>
            <a:pPr marL="342900" lvl="0" indent="-342900" algn="l" rtl="0">
              <a:lnSpc>
                <a:spcPct val="150000"/>
              </a:lnSpc>
              <a:spcBef>
                <a:spcPts val="1000"/>
              </a:spcBef>
              <a:spcAft>
                <a:spcPts val="0"/>
              </a:spcAft>
              <a:buSzPct val="80000"/>
              <a:buChar char="►"/>
            </a:pPr>
            <a:r>
              <a:rPr lang="en-US" dirty="0">
                <a:latin typeface="Calibri"/>
                <a:ea typeface="Calibri"/>
                <a:cs typeface="Calibri"/>
                <a:sym typeface="Calibri"/>
              </a:rPr>
              <a:t>Object Oriented Programming  lets us create complex data types and tie them together with the routines that work with them</a:t>
            </a:r>
            <a:endParaRPr dirty="0"/>
          </a:p>
          <a:p>
            <a:pPr marL="342900" lvl="0" indent="-342900" algn="l" rtl="0">
              <a:lnSpc>
                <a:spcPct val="150000"/>
              </a:lnSpc>
              <a:spcBef>
                <a:spcPts val="1000"/>
              </a:spcBef>
              <a:spcAft>
                <a:spcPts val="0"/>
              </a:spcAft>
              <a:buSzPct val="80000"/>
              <a:buChar char="►"/>
            </a:pPr>
            <a:r>
              <a:rPr lang="en-US" dirty="0">
                <a:latin typeface="Calibri"/>
                <a:ea typeface="Calibri"/>
                <a:cs typeface="Calibri"/>
                <a:sym typeface="Calibri"/>
              </a:rPr>
              <a:t>We can create </a:t>
            </a:r>
            <a:r>
              <a:rPr lang="en-US" dirty="0" err="1">
                <a:latin typeface="Calibri"/>
                <a:ea typeface="Calibri"/>
                <a:cs typeface="Calibri"/>
                <a:sym typeface="Calibri"/>
              </a:rPr>
              <a:t>testbenches</a:t>
            </a:r>
            <a:r>
              <a:rPr lang="en-US" dirty="0">
                <a:latin typeface="Calibri"/>
                <a:ea typeface="Calibri"/>
                <a:cs typeface="Calibri"/>
                <a:sym typeface="Calibri"/>
              </a:rPr>
              <a:t> and system-level models at a more abstract level by calling routines to perform an action rather than toggling bits</a:t>
            </a:r>
            <a:endParaRPr dirty="0"/>
          </a:p>
          <a:p>
            <a:pPr marL="342900" lvl="0" indent="-342900" algn="l" rtl="0">
              <a:lnSpc>
                <a:spcPct val="150000"/>
              </a:lnSpc>
              <a:spcBef>
                <a:spcPts val="1000"/>
              </a:spcBef>
              <a:spcAft>
                <a:spcPts val="0"/>
              </a:spcAft>
              <a:buSzPct val="80000"/>
              <a:buChar char="►"/>
            </a:pPr>
            <a:r>
              <a:rPr lang="en-US" dirty="0">
                <a:latin typeface="Calibri"/>
                <a:ea typeface="Calibri"/>
                <a:cs typeface="Calibri"/>
                <a:sym typeface="Calibri"/>
              </a:rPr>
              <a:t>This will make </a:t>
            </a:r>
            <a:r>
              <a:rPr lang="en-US" dirty="0" smtClean="0">
                <a:latin typeface="Calibri"/>
                <a:ea typeface="Calibri"/>
                <a:cs typeface="Calibri"/>
                <a:sym typeface="Calibri"/>
              </a:rPr>
              <a:t> </a:t>
            </a:r>
            <a:r>
              <a:rPr lang="en-US" dirty="0" err="1">
                <a:latin typeface="Calibri"/>
                <a:ea typeface="Calibri"/>
                <a:cs typeface="Calibri"/>
                <a:sym typeface="Calibri"/>
              </a:rPr>
              <a:t>testbench</a:t>
            </a:r>
            <a:r>
              <a:rPr lang="en-US" dirty="0">
                <a:latin typeface="Calibri"/>
                <a:ea typeface="Calibri"/>
                <a:cs typeface="Calibri"/>
                <a:sym typeface="Calibri"/>
              </a:rPr>
              <a:t> more robust and easier to maintain and reuse on future projects</a:t>
            </a:r>
            <a:endParaRPr dirty="0"/>
          </a:p>
          <a:p>
            <a:pPr marL="342900" lvl="0" indent="-256540" algn="l" rtl="0">
              <a:lnSpc>
                <a:spcPct val="150000"/>
              </a:lnSpc>
              <a:spcBef>
                <a:spcPts val="1000"/>
              </a:spcBef>
              <a:spcAft>
                <a:spcPts val="0"/>
              </a:spcAft>
              <a:buSzPct val="80000"/>
              <a:buNone/>
            </a:pPr>
            <a:endParaRPr dirty="0">
              <a:latin typeface="Calibri"/>
              <a:ea typeface="Calibri"/>
              <a:cs typeface="Calibri"/>
              <a:sym typeface="Calibri"/>
            </a:endParaRPr>
          </a:p>
          <a:p>
            <a:pPr marL="342900" lvl="0" indent="-256540" algn="l" rtl="0">
              <a:spcBef>
                <a:spcPts val="1000"/>
              </a:spcBef>
              <a:spcAft>
                <a:spcPts val="0"/>
              </a:spcAft>
              <a:buSzPct val="80000"/>
              <a:buNone/>
            </a:pPr>
            <a:endParaRPr dirty="0"/>
          </a:p>
        </p:txBody>
      </p:sp>
    </p:spTree>
    <p:extLst>
      <p:ext uri="{BB962C8B-B14F-4D97-AF65-F5344CB8AC3E}">
        <p14:creationId xmlns:p14="http://schemas.microsoft.com/office/powerpoint/2010/main" val="259926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Defining Methods outside of the class(::scope operator)</a:t>
            </a:r>
            <a:endParaRPr lang="en-IN" dirty="0"/>
          </a:p>
        </p:txBody>
      </p:sp>
      <p:pic>
        <p:nvPicPr>
          <p:cNvPr id="4" name="Content Placeholder 3" descr="C:\Users\admin\Downloads\New Doc 2021-12-27 (3).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600200"/>
            <a:ext cx="7391400" cy="5029200"/>
          </a:xfrm>
          <a:prstGeom prst="rect">
            <a:avLst/>
          </a:prstGeom>
          <a:noFill/>
          <a:ln>
            <a:noFill/>
          </a:ln>
        </p:spPr>
      </p:pic>
    </p:spTree>
    <p:extLst>
      <p:ext uri="{BB962C8B-B14F-4D97-AF65-F5344CB8AC3E}">
        <p14:creationId xmlns:p14="http://schemas.microsoft.com/office/powerpoint/2010/main" val="2619672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descr="C:\Users\admin\Downloads\New Doc 2021-12-27 (4).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321785"/>
            <a:ext cx="8229600" cy="3082792"/>
          </a:xfrm>
          <a:prstGeom prst="rect">
            <a:avLst/>
          </a:prstGeom>
          <a:noFill/>
          <a:ln>
            <a:noFill/>
          </a:ln>
        </p:spPr>
      </p:pic>
    </p:spTree>
    <p:extLst>
      <p:ext uri="{BB962C8B-B14F-4D97-AF65-F5344CB8AC3E}">
        <p14:creationId xmlns:p14="http://schemas.microsoft.com/office/powerpoint/2010/main" val="9522501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Static variables</a:t>
            </a:r>
            <a:endParaRPr lang="en-IN" dirty="0"/>
          </a:p>
        </p:txBody>
      </p:sp>
      <p:sp>
        <p:nvSpPr>
          <p:cNvPr id="3" name="Content Placeholder 2"/>
          <p:cNvSpPr>
            <a:spLocks noGrp="1"/>
          </p:cNvSpPr>
          <p:nvPr>
            <p:ph idx="1"/>
          </p:nvPr>
        </p:nvSpPr>
        <p:spPr/>
        <p:txBody>
          <a:bodyPr>
            <a:normAutofit/>
          </a:bodyPr>
          <a:lstStyle/>
          <a:p>
            <a:r>
              <a:rPr lang="en-US" dirty="0"/>
              <a:t>A class can have static properties and static methods (functions and tasks). </a:t>
            </a:r>
            <a:endParaRPr lang="en-US" dirty="0" smtClean="0"/>
          </a:p>
          <a:p>
            <a:r>
              <a:rPr lang="en-US" dirty="0" smtClean="0"/>
              <a:t>When a variable inside a class is declared as static ,that variable will be a shared copy in all class instances.</a:t>
            </a:r>
          </a:p>
          <a:p>
            <a:r>
              <a:rPr lang="en-US" dirty="0" smtClean="0"/>
              <a:t>Class </a:t>
            </a:r>
            <a:r>
              <a:rPr lang="en-US" dirty="0"/>
              <a:t>members with the keyword static are called as static class members</a:t>
            </a:r>
            <a:r>
              <a:rPr lang="en-US" dirty="0" smtClean="0"/>
              <a:t>.</a:t>
            </a:r>
          </a:p>
          <a:p>
            <a:r>
              <a:rPr lang="en-IN" dirty="0"/>
              <a:t>static &lt;</a:t>
            </a:r>
            <a:r>
              <a:rPr lang="en-IN" dirty="0" err="1"/>
              <a:t>data_type</a:t>
            </a:r>
            <a:r>
              <a:rPr lang="en-IN" dirty="0"/>
              <a:t>&gt; &lt;</a:t>
            </a:r>
            <a:r>
              <a:rPr lang="en-IN" dirty="0" err="1"/>
              <a:t>property_name</a:t>
            </a:r>
            <a:r>
              <a:rPr lang="en-IN" dirty="0"/>
              <a:t>&gt;;</a:t>
            </a:r>
            <a:endParaRPr lang="en-US" dirty="0"/>
          </a:p>
          <a:p>
            <a:endParaRPr lang="en-US" dirty="0" smtClean="0"/>
          </a:p>
        </p:txBody>
      </p:sp>
    </p:spTree>
    <p:extLst>
      <p:ext uri="{BB962C8B-B14F-4D97-AF65-F5344CB8AC3E}">
        <p14:creationId xmlns:p14="http://schemas.microsoft.com/office/powerpoint/2010/main" val="23676574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Example code without static variables</a:t>
            </a:r>
            <a:r>
              <a:rPr lang="en-US" b="1" dirty="0"/>
              <a:t/>
            </a:r>
            <a:br>
              <a:rPr lang="en-US" b="1" dirty="0"/>
            </a:br>
            <a:endParaRPr lang="en-IN" dirty="0"/>
          </a:p>
        </p:txBody>
      </p:sp>
      <p:sp>
        <p:nvSpPr>
          <p:cNvPr id="3" name="Content Placeholder 2"/>
          <p:cNvSpPr>
            <a:spLocks noGrp="1"/>
          </p:cNvSpPr>
          <p:nvPr>
            <p:ph idx="1"/>
          </p:nvPr>
        </p:nvSpPr>
        <p:spPr/>
        <p:txBody>
          <a:bodyPr/>
          <a:lstStyle/>
          <a:p>
            <a:endParaRPr lang="en-IN" dirty="0" smtClean="0"/>
          </a:p>
          <a:p>
            <a:endParaRPr lang="en-IN" dirty="0"/>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533400"/>
            <a:ext cx="5334000" cy="443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572000"/>
            <a:ext cx="592455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02986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Static Variables</a:t>
            </a:r>
            <a:endParaRPr lang="en-IN" dirty="0"/>
          </a:p>
        </p:txBody>
      </p:sp>
      <p:sp>
        <p:nvSpPr>
          <p:cNvPr id="3" name="Content Placeholder 2"/>
          <p:cNvSpPr>
            <a:spLocks noGrp="1"/>
          </p:cNvSpPr>
          <p:nvPr>
            <p:ph idx="1"/>
          </p:nvPr>
        </p:nvSpPr>
        <p:spPr/>
        <p:txBody>
          <a:bodyPr/>
          <a:lstStyle/>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685800"/>
            <a:ext cx="5543550" cy="486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49" y="3733800"/>
            <a:ext cx="5410201"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56343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fld id="{861D9E2B-6364-4E54-B03E-B7BE58FCD599}" type="slidenum">
              <a:rPr lang="en-US" sz="1400" b="0">
                <a:solidFill>
                  <a:srgbClr val="6B6B6B"/>
                </a:solidFill>
              </a:rPr>
              <a:pPr eaLnBrk="1" hangingPunct="1"/>
              <a:t>25</a:t>
            </a:fld>
            <a:endParaRPr lang="en-US" sz="1400" b="0">
              <a:solidFill>
                <a:srgbClr val="6B6B6B"/>
              </a:solidFill>
            </a:endParaRPr>
          </a:p>
        </p:txBody>
      </p:sp>
      <p:sp>
        <p:nvSpPr>
          <p:cNvPr id="40963" name="Rectangle 2"/>
          <p:cNvSpPr>
            <a:spLocks noGrp="1" noChangeArrowheads="1"/>
          </p:cNvSpPr>
          <p:nvPr>
            <p:ph type="title"/>
          </p:nvPr>
        </p:nvSpPr>
        <p:spPr/>
        <p:txBody>
          <a:bodyPr/>
          <a:lstStyle/>
          <a:p>
            <a:pPr eaLnBrk="1" hangingPunct="1"/>
            <a:r>
              <a:rPr lang="en-US" smtClean="0"/>
              <a:t>Static Variables</a:t>
            </a:r>
          </a:p>
        </p:txBody>
      </p:sp>
      <p:sp>
        <p:nvSpPr>
          <p:cNvPr id="40964" name="Rectangle 3"/>
          <p:cNvSpPr>
            <a:spLocks noGrp="1" noChangeArrowheads="1"/>
          </p:cNvSpPr>
          <p:nvPr>
            <p:ph type="body" idx="1"/>
          </p:nvPr>
        </p:nvSpPr>
        <p:spPr>
          <a:noFill/>
        </p:spPr>
        <p:txBody>
          <a:bodyPr/>
          <a:lstStyle/>
          <a:p>
            <a:pPr eaLnBrk="1" hangingPunct="1"/>
            <a:r>
              <a:rPr lang="en-US" sz="2100" smtClean="0"/>
              <a:t>How do I create a variable shared by all objects of a class, but not make it global?</a:t>
            </a:r>
          </a:p>
          <a:p>
            <a:pPr lvl="1" eaLnBrk="1" hangingPunct="1"/>
            <a:r>
              <a:rPr lang="en-US" sz="1900" smtClean="0">
                <a:ea typeface="ＭＳ Ｐゴシック" charset="-128"/>
              </a:rPr>
              <a:t>SystemVerilog allows you to create a static variable inside a class</a:t>
            </a:r>
          </a:p>
          <a:p>
            <a:pPr lvl="2" eaLnBrk="1" hangingPunct="1"/>
            <a:r>
              <a:rPr lang="en-US" sz="1700" smtClean="0">
                <a:ea typeface="ＭＳ Ｐゴシック" charset="-128"/>
              </a:rPr>
              <a:t>The static variable is associated with the class definition, not the instantiated object</a:t>
            </a:r>
            <a:endParaRPr lang="en-US" smtClean="0">
              <a:ea typeface="ＭＳ Ｐゴシック" charset="-128"/>
            </a:endParaRPr>
          </a:p>
          <a:p>
            <a:pPr lvl="2" eaLnBrk="1" hangingPunct="1"/>
            <a:r>
              <a:rPr lang="en-US" sz="1700" smtClean="0">
                <a:ea typeface="ＭＳ Ｐゴシック" charset="-128"/>
              </a:rPr>
              <a:t>It is often used to store meta-data, such as number of instances constructed</a:t>
            </a:r>
          </a:p>
          <a:p>
            <a:pPr lvl="2" eaLnBrk="1" hangingPunct="1"/>
            <a:r>
              <a:rPr lang="en-US" sz="1700" smtClean="0">
                <a:ea typeface="ＭＳ Ｐゴシック" charset="-128"/>
              </a:rPr>
              <a:t>It is shared by all objects of that class</a:t>
            </a:r>
            <a:endParaRPr lang="en-US" smtClean="0">
              <a:ea typeface="ＭＳ Ｐゴシック" charset="-128"/>
            </a:endParaRPr>
          </a:p>
        </p:txBody>
      </p:sp>
      <p:sp>
        <p:nvSpPr>
          <p:cNvPr id="40965" name="Rectangle 4"/>
          <p:cNvSpPr>
            <a:spLocks noChangeArrowheads="1"/>
          </p:cNvSpPr>
          <p:nvPr/>
        </p:nvSpPr>
        <p:spPr bwMode="auto">
          <a:xfrm>
            <a:off x="1143000" y="4124325"/>
            <a:ext cx="3348038" cy="15906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eaLnBrk="0" hangingPunct="0"/>
            <a:r>
              <a:rPr kumimoji="1" lang="en-US" sz="1400">
                <a:latin typeface="Courier New" charset="0"/>
              </a:rPr>
              <a:t>class </a:t>
            </a:r>
            <a:r>
              <a:rPr kumimoji="1" lang="en-US" sz="1400" b="0">
                <a:latin typeface="Courier New" charset="0"/>
              </a:rPr>
              <a:t>Transaction; </a:t>
            </a:r>
          </a:p>
          <a:p>
            <a:pPr algn="l" eaLnBrk="0" hangingPunct="0"/>
            <a:r>
              <a:rPr kumimoji="1" lang="en-US" sz="1400" b="0">
                <a:latin typeface="Courier New" charset="0"/>
              </a:rPr>
              <a:t>	</a:t>
            </a:r>
            <a:r>
              <a:rPr kumimoji="1" lang="en-US" sz="1400">
                <a:solidFill>
                  <a:srgbClr val="990099"/>
                </a:solidFill>
                <a:latin typeface="Courier New" charset="0"/>
              </a:rPr>
              <a:t>static</a:t>
            </a:r>
            <a:r>
              <a:rPr kumimoji="1" lang="en-US" sz="1400">
                <a:latin typeface="Courier New" charset="0"/>
              </a:rPr>
              <a:t> int </a:t>
            </a:r>
            <a:r>
              <a:rPr kumimoji="1" lang="en-US" sz="1400" b="0">
                <a:latin typeface="Courier New" charset="0"/>
              </a:rPr>
              <a:t>count = 0;</a:t>
            </a:r>
          </a:p>
          <a:p>
            <a:pPr algn="l" eaLnBrk="0" hangingPunct="0"/>
            <a:r>
              <a:rPr kumimoji="1" lang="en-US" sz="1400" b="0">
                <a:latin typeface="Courier New" charset="0"/>
              </a:rPr>
              <a:t>	</a:t>
            </a:r>
            <a:r>
              <a:rPr kumimoji="1" lang="en-US" sz="1400">
                <a:latin typeface="Courier New" charset="0"/>
              </a:rPr>
              <a:t>int </a:t>
            </a:r>
            <a:r>
              <a:rPr kumimoji="1" lang="en-US" sz="1400" b="0">
                <a:latin typeface="Courier New" charset="0"/>
              </a:rPr>
              <a:t>id;</a:t>
            </a:r>
          </a:p>
          <a:p>
            <a:pPr algn="l" eaLnBrk="0" hangingPunct="0"/>
            <a:r>
              <a:rPr kumimoji="1" lang="en-US" sz="1400" b="0">
                <a:latin typeface="Courier New" charset="0"/>
              </a:rPr>
              <a:t>	</a:t>
            </a:r>
            <a:r>
              <a:rPr kumimoji="1" lang="en-US" sz="1400">
                <a:latin typeface="Courier New" charset="0"/>
              </a:rPr>
              <a:t>function </a:t>
            </a:r>
            <a:r>
              <a:rPr kumimoji="1" lang="en-US" sz="1400" b="0">
                <a:latin typeface="Courier New" charset="0"/>
              </a:rPr>
              <a:t>new();</a:t>
            </a:r>
          </a:p>
          <a:p>
            <a:pPr algn="l" eaLnBrk="0" hangingPunct="0"/>
            <a:r>
              <a:rPr kumimoji="1" lang="en-US" sz="1400" b="0">
                <a:latin typeface="Courier New" charset="0"/>
              </a:rPr>
              <a:t>	  id = count++;</a:t>
            </a:r>
          </a:p>
          <a:p>
            <a:pPr algn="l" eaLnBrk="0" hangingPunct="0"/>
            <a:r>
              <a:rPr kumimoji="1" lang="en-US" sz="1400" b="0">
                <a:latin typeface="Courier New" charset="0"/>
              </a:rPr>
              <a:t>   </a:t>
            </a:r>
            <a:r>
              <a:rPr kumimoji="1" lang="en-US" sz="1400">
                <a:latin typeface="Courier New" charset="0"/>
              </a:rPr>
              <a:t>endfunction</a:t>
            </a:r>
          </a:p>
          <a:p>
            <a:pPr algn="l" eaLnBrk="0" hangingPunct="0"/>
            <a:r>
              <a:rPr kumimoji="1" lang="en-US" sz="1400">
                <a:latin typeface="Courier New" charset="0"/>
              </a:rPr>
              <a:t>endclass</a:t>
            </a:r>
          </a:p>
        </p:txBody>
      </p:sp>
      <p:sp>
        <p:nvSpPr>
          <p:cNvPr id="40966" name="Rectangle 5"/>
          <p:cNvSpPr>
            <a:spLocks noChangeArrowheads="1"/>
          </p:cNvSpPr>
          <p:nvPr/>
        </p:nvSpPr>
        <p:spPr bwMode="auto">
          <a:xfrm>
            <a:off x="914400" y="5759450"/>
            <a:ext cx="7848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0" hangingPunct="0"/>
            <a:r>
              <a:rPr lang="en-US" sz="1600">
                <a:solidFill>
                  <a:srgbClr val="682300"/>
                </a:solidFill>
              </a:rPr>
              <a:t>Using a </a:t>
            </a:r>
            <a:r>
              <a:rPr lang="en-US" sz="1600">
                <a:solidFill>
                  <a:srgbClr val="682300"/>
                </a:solidFill>
                <a:latin typeface="Courier New" charset="0"/>
              </a:rPr>
              <a:t>id</a:t>
            </a:r>
            <a:r>
              <a:rPr lang="en-US" sz="1600">
                <a:solidFill>
                  <a:srgbClr val="682300"/>
                </a:solidFill>
              </a:rPr>
              <a:t> field can help keep track of transactions as they flow through test</a:t>
            </a:r>
          </a:p>
        </p:txBody>
      </p:sp>
      <p:sp>
        <p:nvSpPr>
          <p:cNvPr id="40967" name="Line 7"/>
          <p:cNvSpPr>
            <a:spLocks noChangeShapeType="1"/>
          </p:cNvSpPr>
          <p:nvPr/>
        </p:nvSpPr>
        <p:spPr bwMode="auto">
          <a:xfrm flipH="1">
            <a:off x="4419600" y="4495800"/>
            <a:ext cx="1371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40968" name="Line 8"/>
          <p:cNvSpPr>
            <a:spLocks noChangeShapeType="1"/>
          </p:cNvSpPr>
          <p:nvPr/>
        </p:nvSpPr>
        <p:spPr bwMode="auto">
          <a:xfrm flipH="1">
            <a:off x="2971800" y="4724400"/>
            <a:ext cx="2819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40969" name="Rectangle 9"/>
          <p:cNvSpPr>
            <a:spLocks noChangeArrowheads="1"/>
          </p:cNvSpPr>
          <p:nvPr/>
        </p:nvSpPr>
        <p:spPr bwMode="auto">
          <a:xfrm>
            <a:off x="5715000" y="4267200"/>
            <a:ext cx="2270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400" b="0">
                <a:solidFill>
                  <a:srgbClr val="009900"/>
                </a:solidFill>
              </a:rPr>
              <a:t>Number of objects created</a:t>
            </a:r>
          </a:p>
        </p:txBody>
      </p:sp>
      <p:sp>
        <p:nvSpPr>
          <p:cNvPr id="40970" name="Rectangle 11"/>
          <p:cNvSpPr>
            <a:spLocks noChangeArrowheads="1"/>
          </p:cNvSpPr>
          <p:nvPr/>
        </p:nvSpPr>
        <p:spPr bwMode="auto">
          <a:xfrm>
            <a:off x="5745163" y="4572000"/>
            <a:ext cx="16462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400" b="0">
                <a:solidFill>
                  <a:srgbClr val="009900"/>
                </a:solidFill>
              </a:rPr>
              <a:t>Unique instance id</a:t>
            </a:r>
          </a:p>
        </p:txBody>
      </p:sp>
      <p:sp>
        <p:nvSpPr>
          <p:cNvPr id="40971" name="Line 12"/>
          <p:cNvSpPr>
            <a:spLocks noChangeShapeType="1"/>
          </p:cNvSpPr>
          <p:nvPr/>
        </p:nvSpPr>
        <p:spPr bwMode="auto">
          <a:xfrm flipH="1">
            <a:off x="3733800" y="5105400"/>
            <a:ext cx="2057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40972" name="Rectangle 13"/>
          <p:cNvSpPr>
            <a:spLocks noChangeArrowheads="1"/>
          </p:cNvSpPr>
          <p:nvPr/>
        </p:nvSpPr>
        <p:spPr bwMode="auto">
          <a:xfrm>
            <a:off x="5715000" y="4953000"/>
            <a:ext cx="1963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400" b="0">
                <a:solidFill>
                  <a:srgbClr val="009900"/>
                </a:solidFill>
              </a:rPr>
              <a:t>Set id and bump count</a:t>
            </a:r>
          </a:p>
        </p:txBody>
      </p:sp>
    </p:spTree>
    <p:extLst>
      <p:ext uri="{BB962C8B-B14F-4D97-AF65-F5344CB8AC3E}">
        <p14:creationId xmlns:p14="http://schemas.microsoft.com/office/powerpoint/2010/main" val="4720405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fld id="{6B7DAF99-AD57-4DFD-BD05-D5CA73255AA6}" type="slidenum">
              <a:rPr lang="en-US" sz="1400" b="0">
                <a:solidFill>
                  <a:srgbClr val="6B6B6B"/>
                </a:solidFill>
              </a:rPr>
              <a:pPr eaLnBrk="1" hangingPunct="1"/>
              <a:t>26</a:t>
            </a:fld>
            <a:endParaRPr lang="en-US" sz="1400" b="0">
              <a:solidFill>
                <a:srgbClr val="6B6B6B"/>
              </a:solidFill>
            </a:endParaRPr>
          </a:p>
        </p:txBody>
      </p:sp>
      <p:sp>
        <p:nvSpPr>
          <p:cNvPr id="43011" name="Rectangle 2"/>
          <p:cNvSpPr>
            <a:spLocks noGrp="1" noChangeArrowheads="1"/>
          </p:cNvSpPr>
          <p:nvPr>
            <p:ph type="title"/>
          </p:nvPr>
        </p:nvSpPr>
        <p:spPr/>
        <p:txBody>
          <a:bodyPr/>
          <a:lstStyle/>
          <a:p>
            <a:pPr eaLnBrk="1" hangingPunct="1"/>
            <a:r>
              <a:rPr lang="en-US" smtClean="0"/>
              <a:t>Static Variables</a:t>
            </a:r>
          </a:p>
        </p:txBody>
      </p:sp>
      <p:sp>
        <p:nvSpPr>
          <p:cNvPr id="43012" name="Rectangle 6"/>
          <p:cNvSpPr>
            <a:spLocks noChangeArrowheads="1"/>
          </p:cNvSpPr>
          <p:nvPr/>
        </p:nvSpPr>
        <p:spPr bwMode="auto">
          <a:xfrm>
            <a:off x="777875" y="1752600"/>
            <a:ext cx="3943708" cy="18158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eaLnBrk="0" hangingPunct="0"/>
            <a:r>
              <a:rPr kumimoji="1" lang="en-US" sz="1400" b="0" dirty="0">
                <a:latin typeface="Courier New" charset="0"/>
              </a:rPr>
              <a:t>Transaction b1,b2;</a:t>
            </a:r>
          </a:p>
          <a:p>
            <a:pPr algn="l" eaLnBrk="0" hangingPunct="0"/>
            <a:r>
              <a:rPr kumimoji="1" lang="en-US" sz="1400" b="0" dirty="0">
                <a:latin typeface="Courier New" charset="0"/>
              </a:rPr>
              <a:t> initial begin</a:t>
            </a:r>
          </a:p>
          <a:p>
            <a:pPr algn="l" eaLnBrk="0" hangingPunct="0"/>
            <a:r>
              <a:rPr kumimoji="1" lang="en-US" sz="1400" b="0" dirty="0">
                <a:latin typeface="Courier New" charset="0"/>
              </a:rPr>
              <a:t>    b1=new; //first instance, </a:t>
            </a:r>
            <a:r>
              <a:rPr kumimoji="1" lang="en-US" sz="1400" b="0" dirty="0" smtClean="0">
                <a:latin typeface="Courier New" charset="0"/>
              </a:rPr>
              <a:t>id=0</a:t>
            </a:r>
          </a:p>
          <a:p>
            <a:pPr eaLnBrk="0" hangingPunct="0"/>
            <a:r>
              <a:rPr kumimoji="1" lang="en-US" sz="1400" dirty="0" smtClean="0">
                <a:latin typeface="Courier New" charset="0"/>
              </a:rPr>
              <a:t>     $display(b1.id</a:t>
            </a:r>
            <a:r>
              <a:rPr kumimoji="1" lang="en-US" sz="1400" dirty="0">
                <a:latin typeface="Courier New" charset="0"/>
              </a:rPr>
              <a:t>, </a:t>
            </a:r>
            <a:r>
              <a:rPr kumimoji="1" lang="en-US" sz="1400" dirty="0" smtClean="0">
                <a:latin typeface="Courier New" charset="0"/>
              </a:rPr>
              <a:t>b1.count</a:t>
            </a:r>
            <a:r>
              <a:rPr kumimoji="1" lang="en-US" sz="1400" dirty="0">
                <a:latin typeface="Courier New" charset="0"/>
              </a:rPr>
              <a:t>)</a:t>
            </a:r>
          </a:p>
          <a:p>
            <a:pPr algn="l" eaLnBrk="0" hangingPunct="0"/>
            <a:endParaRPr kumimoji="1" lang="en-US" sz="1400" b="0" dirty="0">
              <a:latin typeface="Courier New" charset="0"/>
            </a:endParaRPr>
          </a:p>
          <a:p>
            <a:pPr algn="l" eaLnBrk="0" hangingPunct="0"/>
            <a:r>
              <a:rPr kumimoji="1" lang="en-US" sz="1400" b="0" dirty="0">
                <a:latin typeface="Courier New" charset="0"/>
              </a:rPr>
              <a:t>    b2=new; //second instance, id=1</a:t>
            </a:r>
          </a:p>
          <a:p>
            <a:pPr algn="l" eaLnBrk="0" hangingPunct="0"/>
            <a:r>
              <a:rPr kumimoji="1" lang="en-US" sz="1400" b="0" dirty="0">
                <a:latin typeface="Courier New" charset="0"/>
              </a:rPr>
              <a:t>    $display(b2.id, b2.count)</a:t>
            </a:r>
          </a:p>
          <a:p>
            <a:pPr algn="l" eaLnBrk="0" hangingPunct="0"/>
            <a:r>
              <a:rPr kumimoji="1" lang="en-US" sz="1400" b="0" dirty="0">
                <a:latin typeface="Courier New" charset="0"/>
              </a:rPr>
              <a:t>  end</a:t>
            </a:r>
          </a:p>
        </p:txBody>
      </p:sp>
      <p:sp>
        <p:nvSpPr>
          <p:cNvPr id="43013" name="Line 9"/>
          <p:cNvSpPr>
            <a:spLocks noChangeShapeType="1"/>
          </p:cNvSpPr>
          <p:nvPr/>
        </p:nvSpPr>
        <p:spPr bwMode="auto">
          <a:xfrm flipH="1">
            <a:off x="4587875" y="2590800"/>
            <a:ext cx="1905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43014" name="Rectangle 11"/>
          <p:cNvSpPr>
            <a:spLocks noChangeArrowheads="1"/>
          </p:cNvSpPr>
          <p:nvPr/>
        </p:nvSpPr>
        <p:spPr bwMode="auto">
          <a:xfrm>
            <a:off x="6492874" y="2436812"/>
            <a:ext cx="2390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400" b="0" dirty="0">
                <a:solidFill>
                  <a:srgbClr val="009900"/>
                </a:solidFill>
              </a:rPr>
              <a:t>First instance id=0, count=1</a:t>
            </a:r>
          </a:p>
        </p:txBody>
      </p:sp>
      <p:sp>
        <p:nvSpPr>
          <p:cNvPr id="43015" name="Line 12"/>
          <p:cNvSpPr>
            <a:spLocks noChangeShapeType="1"/>
          </p:cNvSpPr>
          <p:nvPr/>
        </p:nvSpPr>
        <p:spPr bwMode="auto">
          <a:xfrm flipH="1">
            <a:off x="4587875" y="3018802"/>
            <a:ext cx="1905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43016" name="Rectangle 13"/>
          <p:cNvSpPr>
            <a:spLocks noChangeArrowheads="1"/>
          </p:cNvSpPr>
          <p:nvPr/>
        </p:nvSpPr>
        <p:spPr bwMode="auto">
          <a:xfrm>
            <a:off x="6494462" y="2770908"/>
            <a:ext cx="26495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400" b="0" dirty="0">
                <a:solidFill>
                  <a:srgbClr val="009900"/>
                </a:solidFill>
              </a:rPr>
              <a:t>Second instance id=1, count=2</a:t>
            </a:r>
          </a:p>
        </p:txBody>
      </p:sp>
      <p:sp>
        <p:nvSpPr>
          <p:cNvPr id="43017" name="Rectangle 14"/>
          <p:cNvSpPr>
            <a:spLocks noChangeArrowheads="1"/>
          </p:cNvSpPr>
          <p:nvPr/>
        </p:nvSpPr>
        <p:spPr bwMode="auto">
          <a:xfrm>
            <a:off x="6706525" y="3046511"/>
            <a:ext cx="4122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400" b="0" dirty="0" smtClean="0">
                <a:solidFill>
                  <a:srgbClr val="009900"/>
                </a:solidFill>
              </a:rPr>
              <a:t>1,2</a:t>
            </a:r>
            <a:endParaRPr lang="en-US" sz="1400" b="0" dirty="0">
              <a:solidFill>
                <a:srgbClr val="009900"/>
              </a:solidFill>
            </a:endParaRPr>
          </a:p>
        </p:txBody>
      </p:sp>
      <p:sp>
        <p:nvSpPr>
          <p:cNvPr id="43018" name="Line 15"/>
          <p:cNvSpPr>
            <a:spLocks noChangeShapeType="1"/>
          </p:cNvSpPr>
          <p:nvPr/>
        </p:nvSpPr>
        <p:spPr bwMode="auto">
          <a:xfrm flipH="1">
            <a:off x="4115377" y="3200400"/>
            <a:ext cx="2514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43019" name="Rectangle 16"/>
          <p:cNvSpPr>
            <a:spLocks noChangeArrowheads="1"/>
          </p:cNvSpPr>
          <p:nvPr/>
        </p:nvSpPr>
        <p:spPr bwMode="auto">
          <a:xfrm>
            <a:off x="838200" y="4419600"/>
            <a:ext cx="78486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0" hangingPunct="0">
              <a:buFontTx/>
              <a:buChar char="•"/>
            </a:pPr>
            <a:r>
              <a:rPr lang="en-US" sz="1600" b="0">
                <a:solidFill>
                  <a:srgbClr val="682300"/>
                </a:solidFill>
              </a:rPr>
              <a:t>There is only one copy of the static variable </a:t>
            </a:r>
            <a:r>
              <a:rPr lang="en-US" sz="1600" b="0">
                <a:solidFill>
                  <a:srgbClr val="682300"/>
                </a:solidFill>
                <a:latin typeface="Courier New" charset="0"/>
              </a:rPr>
              <a:t>count</a:t>
            </a:r>
            <a:r>
              <a:rPr lang="en-US" sz="1600" b="0">
                <a:solidFill>
                  <a:srgbClr val="682300"/>
                </a:solidFill>
              </a:rPr>
              <a:t> regardless of how many </a:t>
            </a:r>
            <a:r>
              <a:rPr lang="en-US" sz="1600" b="0">
                <a:solidFill>
                  <a:srgbClr val="682300"/>
                </a:solidFill>
                <a:latin typeface="Courier New" charset="0"/>
              </a:rPr>
              <a:t>BusTran</a:t>
            </a:r>
            <a:r>
              <a:rPr lang="en-US" sz="1600" b="0">
                <a:solidFill>
                  <a:srgbClr val="682300"/>
                </a:solidFill>
              </a:rPr>
              <a:t> objects are created</a:t>
            </a:r>
          </a:p>
          <a:p>
            <a:pPr algn="l" eaLnBrk="0" hangingPunct="0"/>
            <a:endParaRPr lang="en-US" sz="1600" b="0">
              <a:solidFill>
                <a:srgbClr val="682300"/>
              </a:solidFill>
            </a:endParaRPr>
          </a:p>
          <a:p>
            <a:pPr algn="l" eaLnBrk="0" hangingPunct="0">
              <a:buFontTx/>
              <a:buChar char="•"/>
            </a:pPr>
            <a:r>
              <a:rPr lang="en-US" sz="1600" b="0">
                <a:solidFill>
                  <a:srgbClr val="682300"/>
                </a:solidFill>
              </a:rPr>
              <a:t>The variable </a:t>
            </a:r>
            <a:r>
              <a:rPr lang="en-US" sz="1600" b="0">
                <a:solidFill>
                  <a:srgbClr val="682300"/>
                </a:solidFill>
                <a:latin typeface="Courier New" charset="0"/>
              </a:rPr>
              <a:t>id</a:t>
            </a:r>
            <a:r>
              <a:rPr lang="en-US" sz="1600" b="0">
                <a:solidFill>
                  <a:srgbClr val="682300"/>
                </a:solidFill>
              </a:rPr>
              <a:t> is not static so every </a:t>
            </a:r>
            <a:r>
              <a:rPr lang="en-US" sz="1600" b="0">
                <a:solidFill>
                  <a:srgbClr val="682300"/>
                </a:solidFill>
                <a:latin typeface="Courier New" charset="0"/>
              </a:rPr>
              <a:t>BusTran</a:t>
            </a:r>
            <a:r>
              <a:rPr lang="en-US" sz="1600" b="0">
                <a:solidFill>
                  <a:srgbClr val="682300"/>
                </a:solidFill>
              </a:rPr>
              <a:t> has its own copy</a:t>
            </a:r>
          </a:p>
        </p:txBody>
      </p:sp>
    </p:spTree>
    <p:extLst>
      <p:ext uri="{BB962C8B-B14F-4D97-AF65-F5344CB8AC3E}">
        <p14:creationId xmlns:p14="http://schemas.microsoft.com/office/powerpoint/2010/main" val="4626324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Static methods</a:t>
            </a:r>
            <a:endParaRPr lang="en-IN" dirty="0"/>
          </a:p>
        </p:txBody>
      </p:sp>
      <p:sp>
        <p:nvSpPr>
          <p:cNvPr id="3" name="Content Placeholder 2"/>
          <p:cNvSpPr>
            <a:spLocks noGrp="1"/>
          </p:cNvSpPr>
          <p:nvPr>
            <p:ph idx="1"/>
          </p:nvPr>
        </p:nvSpPr>
        <p:spPr/>
        <p:txBody>
          <a:bodyPr/>
          <a:lstStyle/>
          <a:p>
            <a:r>
              <a:rPr lang="en-US" dirty="0"/>
              <a:t>Static methods are the same as static properties,</a:t>
            </a:r>
          </a:p>
          <a:p>
            <a:r>
              <a:rPr lang="en-US" dirty="0"/>
              <a:t>A</a:t>
            </a:r>
            <a:r>
              <a:rPr lang="en-US" dirty="0" smtClean="0"/>
              <a:t> </a:t>
            </a:r>
            <a:r>
              <a:rPr lang="en-US" dirty="0"/>
              <a:t>static method can access only static properties of the class and access to the non-static properties is illegal and lead to a compilation error</a:t>
            </a:r>
            <a:r>
              <a:rPr lang="en-US" dirty="0" smtClean="0"/>
              <a:t>.</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00986873"/>
              </p:ext>
            </p:extLst>
          </p:nvPr>
        </p:nvGraphicFramePr>
        <p:xfrm>
          <a:off x="609600" y="4953000"/>
          <a:ext cx="7358510" cy="274320"/>
        </p:xfrm>
        <a:graphic>
          <a:graphicData uri="http://schemas.openxmlformats.org/drawingml/2006/table">
            <a:tbl>
              <a:tblPr/>
              <a:tblGrid>
                <a:gridCol w="7358510"/>
              </a:tblGrid>
              <a:tr h="0">
                <a:tc>
                  <a:txBody>
                    <a:bodyPr/>
                    <a:lstStyle/>
                    <a:p>
                      <a:pPr algn="l"/>
                      <a:r>
                        <a:rPr lang="en-IN" b="0" dirty="0">
                          <a:effectLst/>
                        </a:rPr>
                        <a:t>static task/function &lt;</a:t>
                      </a:r>
                      <a:r>
                        <a:rPr lang="en-IN" b="0" dirty="0" err="1">
                          <a:effectLst/>
                        </a:rPr>
                        <a:t>method_name</a:t>
                      </a:r>
                      <a:r>
                        <a:rPr lang="en-IN" b="0" dirty="0">
                          <a:effectLst/>
                        </a:rPr>
                        <a:t>&gt;;</a:t>
                      </a: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18648079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Example code-static method</a:t>
            </a:r>
            <a:endParaRPr lang="en-IN" dirty="0"/>
          </a:p>
        </p:txBody>
      </p:sp>
      <p:sp>
        <p:nvSpPr>
          <p:cNvPr id="3" name="Content Placeholder 2"/>
          <p:cNvSpPr>
            <a:spLocks noGrp="1"/>
          </p:cNvSpPr>
          <p:nvPr>
            <p:ph idx="1"/>
          </p:nvPr>
        </p:nvSpPr>
        <p:spPr>
          <a:xfrm>
            <a:off x="457200" y="1057276"/>
            <a:ext cx="8229600" cy="5068888"/>
          </a:xfrm>
        </p:spPr>
        <p:txBody>
          <a:bodyPr/>
          <a:lstStyle/>
          <a:p>
            <a:endParaRPr lang="en-IN"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85838"/>
            <a:ext cx="6029325"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2819400"/>
            <a:ext cx="2562225"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5434013"/>
            <a:ext cx="166687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05122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457200"/>
          </a:xfrm>
        </p:spPr>
        <p:txBody>
          <a:bodyPr>
            <a:normAutofit fontScale="90000"/>
          </a:bodyPr>
          <a:lstStyle/>
          <a:p>
            <a:r>
              <a:rPr lang="en-US" sz="2200" b="1" cap="all" dirty="0"/>
              <a:t>STATIC METHOD TRYING TO ACCESS A NON-STATIC VARIABLE</a:t>
            </a:r>
            <a:r>
              <a:rPr lang="en-US" b="1" cap="all" dirty="0"/>
              <a:t/>
            </a:r>
            <a:br>
              <a:rPr lang="en-US" b="1" cap="all" dirty="0"/>
            </a:br>
            <a:endParaRPr lang="en-IN" dirty="0"/>
          </a:p>
        </p:txBody>
      </p:sp>
      <p:sp>
        <p:nvSpPr>
          <p:cNvPr id="3" name="Content Placeholder 2"/>
          <p:cNvSpPr>
            <a:spLocks noGrp="1"/>
          </p:cNvSpPr>
          <p:nvPr>
            <p:ph idx="1"/>
          </p:nvPr>
        </p:nvSpPr>
        <p:spPr>
          <a:xfrm>
            <a:off x="457200" y="1066800"/>
            <a:ext cx="8229600" cy="5059363"/>
          </a:xfrm>
        </p:spPr>
        <p:txBody>
          <a:bodyPr/>
          <a:lstStyle/>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0"/>
            <a:ext cx="5981700"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1819274"/>
            <a:ext cx="3743325"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4873" y="4953000"/>
            <a:ext cx="5762625"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70061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nSpc>
                <a:spcPct val="90000"/>
              </a:lnSpc>
            </a:pPr>
            <a:r>
              <a:rPr lang="en-US" sz="2100" dirty="0"/>
              <a:t>Why OOP?</a:t>
            </a:r>
          </a:p>
          <a:p>
            <a:pPr lvl="1">
              <a:lnSpc>
                <a:spcPct val="90000"/>
              </a:lnSpc>
            </a:pPr>
            <a:r>
              <a:rPr lang="en-US" sz="1700" b="1" dirty="0">
                <a:ea typeface="ＭＳ Ｐゴシック" charset="-128"/>
              </a:rPr>
              <a:t>Helps in creating and maintaining large </a:t>
            </a:r>
            <a:r>
              <a:rPr lang="en-US" sz="1700" b="1" dirty="0" err="1">
                <a:ea typeface="ＭＳ Ｐゴシック" charset="-128"/>
              </a:rPr>
              <a:t>testbenches</a:t>
            </a:r>
            <a:r>
              <a:rPr lang="en-US" sz="1700" b="1" dirty="0">
                <a:ea typeface="ＭＳ Ｐゴシック" charset="-128"/>
              </a:rPr>
              <a:t>:</a:t>
            </a:r>
            <a:r>
              <a:rPr lang="en-US" sz="1700" dirty="0">
                <a:ea typeface="ＭＳ Ｐゴシック" charset="-128"/>
              </a:rPr>
              <a:t> </a:t>
            </a:r>
          </a:p>
          <a:p>
            <a:pPr lvl="2">
              <a:lnSpc>
                <a:spcPct val="90000"/>
              </a:lnSpc>
            </a:pPr>
            <a:r>
              <a:rPr lang="en-US" sz="1500" dirty="0">
                <a:ea typeface="ＭＳ Ｐゴシック" charset="-128"/>
              </a:rPr>
              <a:t>You can create complex data types and tie them together with the routines that work with them</a:t>
            </a:r>
          </a:p>
          <a:p>
            <a:pPr lvl="1">
              <a:lnSpc>
                <a:spcPct val="90000"/>
              </a:lnSpc>
            </a:pPr>
            <a:r>
              <a:rPr lang="en-US" sz="1700" b="1" dirty="0">
                <a:ea typeface="ＭＳ Ｐゴシック" charset="-128"/>
              </a:rPr>
              <a:t>Increases productivity:</a:t>
            </a:r>
            <a:r>
              <a:rPr lang="en-US" sz="1700" dirty="0">
                <a:ea typeface="ＭＳ Ｐゴシック" charset="-128"/>
              </a:rPr>
              <a:t> </a:t>
            </a:r>
          </a:p>
          <a:p>
            <a:pPr lvl="2">
              <a:lnSpc>
                <a:spcPct val="90000"/>
              </a:lnSpc>
            </a:pPr>
            <a:r>
              <a:rPr lang="en-US" sz="1500" dirty="0">
                <a:ea typeface="ＭＳ Ｐゴシック" charset="-128"/>
              </a:rPr>
              <a:t>You can create </a:t>
            </a:r>
            <a:r>
              <a:rPr lang="en-US" sz="1500" dirty="0" err="1">
                <a:ea typeface="ＭＳ Ｐゴシック" charset="-128"/>
              </a:rPr>
              <a:t>testbenches</a:t>
            </a:r>
            <a:r>
              <a:rPr lang="en-US" sz="1500" dirty="0">
                <a:ea typeface="ＭＳ Ｐゴシック" charset="-128"/>
              </a:rPr>
              <a:t> and system-level models at a more abstract level by calling a routine to perform an action rather than toggling bits</a:t>
            </a:r>
          </a:p>
          <a:p>
            <a:pPr lvl="2">
              <a:lnSpc>
                <a:spcPct val="90000"/>
              </a:lnSpc>
            </a:pPr>
            <a:r>
              <a:rPr lang="en-US" sz="1500" dirty="0">
                <a:ea typeface="ＭＳ Ｐゴシック" charset="-128"/>
              </a:rPr>
              <a:t>You can work with transactions rather than signal transitions</a:t>
            </a:r>
          </a:p>
          <a:p>
            <a:pPr lvl="1">
              <a:lnSpc>
                <a:spcPct val="90000"/>
              </a:lnSpc>
            </a:pPr>
            <a:r>
              <a:rPr lang="en-US" sz="1700" b="1" dirty="0">
                <a:ea typeface="ＭＳ Ｐゴシック" charset="-128"/>
              </a:rPr>
              <a:t>Allows the </a:t>
            </a:r>
            <a:r>
              <a:rPr lang="en-US" sz="1700" b="1" dirty="0" err="1">
                <a:ea typeface="ＭＳ Ｐゴシック" charset="-128"/>
              </a:rPr>
              <a:t>Testbench</a:t>
            </a:r>
            <a:r>
              <a:rPr lang="en-US" sz="1700" b="1" dirty="0">
                <a:ea typeface="ＭＳ Ｐゴシック" charset="-128"/>
              </a:rPr>
              <a:t> to be reused:</a:t>
            </a:r>
            <a:endParaRPr lang="en-US" sz="1700" dirty="0">
              <a:ea typeface="ＭＳ Ｐゴシック" charset="-128"/>
            </a:endParaRPr>
          </a:p>
          <a:p>
            <a:pPr lvl="2">
              <a:lnSpc>
                <a:spcPct val="90000"/>
              </a:lnSpc>
            </a:pPr>
            <a:r>
              <a:rPr lang="en-US" sz="1500" dirty="0">
                <a:ea typeface="ＭＳ Ｐゴシック" charset="-128"/>
              </a:rPr>
              <a:t>OOP decouples the </a:t>
            </a:r>
            <a:r>
              <a:rPr lang="en-US" sz="1500" dirty="0" err="1">
                <a:ea typeface="ＭＳ Ｐゴシック" charset="-128"/>
              </a:rPr>
              <a:t>testbench</a:t>
            </a:r>
            <a:r>
              <a:rPr lang="en-US" sz="1500" dirty="0">
                <a:ea typeface="ＭＳ Ｐゴシック" charset="-128"/>
              </a:rPr>
              <a:t> from design details making it more robust and easier to maintain and reuse</a:t>
            </a:r>
          </a:p>
          <a:p>
            <a:pPr>
              <a:lnSpc>
                <a:spcPct val="90000"/>
              </a:lnSpc>
            </a:pPr>
            <a:endParaRPr lang="en-US" sz="2100" dirty="0"/>
          </a:p>
          <a:p>
            <a:pPr>
              <a:lnSpc>
                <a:spcPct val="90000"/>
              </a:lnSpc>
            </a:pPr>
            <a:r>
              <a:rPr lang="en-US" sz="2100" dirty="0"/>
              <a:t>How should the data and code be brought together</a:t>
            </a:r>
            <a:endParaRPr lang="en-US" sz="1900" dirty="0"/>
          </a:p>
          <a:p>
            <a:pPr lvl="1">
              <a:lnSpc>
                <a:spcPct val="90000"/>
              </a:lnSpc>
            </a:pPr>
            <a:r>
              <a:rPr lang="en-US" sz="1700" dirty="0">
                <a:ea typeface="ＭＳ Ｐゴシック" charset="-128"/>
              </a:rPr>
              <a:t>The data that flows in and out of the design is grouped together in transactions so the easiest way to organize the </a:t>
            </a:r>
            <a:r>
              <a:rPr lang="en-US" sz="1700" dirty="0" err="1">
                <a:ea typeface="ＭＳ Ｐゴシック" charset="-128"/>
              </a:rPr>
              <a:t>testbench</a:t>
            </a:r>
            <a:r>
              <a:rPr lang="en-US" sz="1700" dirty="0">
                <a:ea typeface="ＭＳ Ｐゴシック" charset="-128"/>
              </a:rPr>
              <a:t> is around the transactions and the operations that you perform</a:t>
            </a:r>
          </a:p>
          <a:p>
            <a:pPr lvl="1">
              <a:lnSpc>
                <a:spcPct val="90000"/>
              </a:lnSpc>
              <a:buNone/>
            </a:pPr>
            <a:endParaRPr lang="en-US" sz="1700" dirty="0">
              <a:ea typeface="ＭＳ Ｐゴシック" charset="-128"/>
            </a:endParaRPr>
          </a:p>
          <a:p>
            <a:endParaRPr lang="en-IN" dirty="0"/>
          </a:p>
        </p:txBody>
      </p:sp>
    </p:spTree>
    <p:extLst>
      <p:ext uri="{BB962C8B-B14F-4D97-AF65-F5344CB8AC3E}">
        <p14:creationId xmlns:p14="http://schemas.microsoft.com/office/powerpoint/2010/main" val="12161327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smtClean="0"/>
              <a:t>Static methods</a:t>
            </a:r>
            <a:endParaRPr lang="en-IN" dirty="0"/>
          </a:p>
        </p:txBody>
      </p:sp>
      <p:sp>
        <p:nvSpPr>
          <p:cNvPr id="3" name="Content Placeholder 2"/>
          <p:cNvSpPr>
            <a:spLocks noGrp="1"/>
          </p:cNvSpPr>
          <p:nvPr>
            <p:ph idx="1"/>
          </p:nvPr>
        </p:nvSpPr>
        <p:spPr>
          <a:xfrm>
            <a:off x="457200" y="990600"/>
            <a:ext cx="8229600" cy="5638800"/>
          </a:xfrm>
        </p:spPr>
        <p:txBody>
          <a:bodyPr/>
          <a:lstStyle/>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838201"/>
            <a:ext cx="69342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96182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fld id="{EAE2096F-CB49-4EA7-8108-5D63295C49A2}" type="slidenum">
              <a:rPr lang="en-US" sz="1400" b="0">
                <a:solidFill>
                  <a:srgbClr val="6B6B6B"/>
                </a:solidFill>
              </a:rPr>
              <a:pPr eaLnBrk="1" hangingPunct="1"/>
              <a:t>31</a:t>
            </a:fld>
            <a:endParaRPr lang="en-US" sz="1400" b="0">
              <a:solidFill>
                <a:srgbClr val="6B6B6B"/>
              </a:solidFill>
            </a:endParaRPr>
          </a:p>
        </p:txBody>
      </p:sp>
      <p:sp>
        <p:nvSpPr>
          <p:cNvPr id="47107" name="Rectangle 2"/>
          <p:cNvSpPr>
            <a:spLocks noGrp="1" noChangeArrowheads="1"/>
          </p:cNvSpPr>
          <p:nvPr>
            <p:ph type="title"/>
          </p:nvPr>
        </p:nvSpPr>
        <p:spPr/>
        <p:txBody>
          <a:bodyPr/>
          <a:lstStyle/>
          <a:p>
            <a:pPr eaLnBrk="1" hangingPunct="1"/>
            <a:r>
              <a:rPr lang="en-US" smtClean="0"/>
              <a:t>Using One Class Inside Another</a:t>
            </a:r>
          </a:p>
        </p:txBody>
      </p:sp>
      <p:sp>
        <p:nvSpPr>
          <p:cNvPr id="47108" name="Rectangle 3"/>
          <p:cNvSpPr>
            <a:spLocks noGrp="1" noChangeArrowheads="1"/>
          </p:cNvSpPr>
          <p:nvPr>
            <p:ph type="body" idx="1"/>
          </p:nvPr>
        </p:nvSpPr>
        <p:spPr>
          <a:xfrm>
            <a:off x="381000" y="1524000"/>
            <a:ext cx="8229600" cy="4525963"/>
          </a:xfrm>
        </p:spPr>
        <p:txBody>
          <a:bodyPr/>
          <a:lstStyle/>
          <a:p>
            <a:pPr eaLnBrk="1" hangingPunct="1"/>
            <a:r>
              <a:rPr lang="en-US" sz="2100" smtClean="0"/>
              <a:t>A class can contain an instance of another class, using a handle to an object</a:t>
            </a:r>
            <a:endParaRPr lang="en-US" smtClean="0"/>
          </a:p>
          <a:p>
            <a:pPr lvl="1" eaLnBrk="1" hangingPunct="1"/>
            <a:r>
              <a:rPr lang="en-US" sz="1700" smtClean="0">
                <a:ea typeface="ＭＳ Ｐゴシック" charset="-128"/>
              </a:rPr>
              <a:t>This is similar to Verilog’s concept of instantiation</a:t>
            </a:r>
          </a:p>
          <a:p>
            <a:pPr lvl="1" eaLnBrk="1" hangingPunct="1"/>
            <a:r>
              <a:rPr lang="en-US" sz="1700" smtClean="0">
                <a:ea typeface="ＭＳ Ｐゴシック" charset="-128"/>
              </a:rPr>
              <a:t>Done for reuse and controlling complexity</a:t>
            </a:r>
            <a:endParaRPr lang="en-US" smtClean="0">
              <a:ea typeface="ＭＳ Ｐゴシック" charset="-128"/>
            </a:endParaRPr>
          </a:p>
          <a:p>
            <a:pPr lvl="1" eaLnBrk="1" hangingPunct="1"/>
            <a:endParaRPr lang="en-US" smtClean="0">
              <a:ea typeface="ＭＳ Ｐゴシック" charset="-128"/>
            </a:endParaRPr>
          </a:p>
        </p:txBody>
      </p:sp>
      <p:sp>
        <p:nvSpPr>
          <p:cNvPr id="47109" name="Rectangle 4"/>
          <p:cNvSpPr>
            <a:spLocks noChangeArrowheads="1"/>
          </p:cNvSpPr>
          <p:nvPr/>
        </p:nvSpPr>
        <p:spPr bwMode="auto">
          <a:xfrm>
            <a:off x="2184400" y="4419600"/>
            <a:ext cx="3821113" cy="1165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eaLnBrk="0" hangingPunct="0"/>
            <a:r>
              <a:rPr lang="en-IN" sz="1400" b="0" noProof="1">
                <a:latin typeface="Courier New" charset="0"/>
              </a:rPr>
              <a:t>class Statistics;  </a:t>
            </a:r>
          </a:p>
          <a:p>
            <a:pPr algn="l" eaLnBrk="0" hangingPunct="0"/>
            <a:r>
              <a:rPr lang="en-IN" sz="1400" b="0" noProof="1">
                <a:latin typeface="Courier New" charset="0"/>
              </a:rPr>
              <a:t>  </a:t>
            </a:r>
            <a:r>
              <a:rPr lang="en-US" sz="1400" b="0">
                <a:latin typeface="Courier New" charset="0"/>
              </a:rPr>
              <a:t>time startT, stopT;</a:t>
            </a:r>
            <a:endParaRPr lang="en-US" sz="1400" b="0" noProof="1">
              <a:latin typeface="Courier New" charset="0"/>
            </a:endParaRPr>
          </a:p>
          <a:p>
            <a:pPr algn="l" eaLnBrk="0" hangingPunct="0"/>
            <a:r>
              <a:rPr lang="en-US" sz="1400" b="0">
                <a:latin typeface="Courier New" charset="0"/>
              </a:rPr>
              <a:t> </a:t>
            </a:r>
            <a:r>
              <a:rPr lang="en-US" sz="1400" b="0" noProof="1">
                <a:latin typeface="Courier New" charset="0"/>
              </a:rPr>
              <a:t> </a:t>
            </a:r>
            <a:r>
              <a:rPr lang="en-US" sz="1400" b="0">
                <a:latin typeface="Courier New" charset="0"/>
              </a:rPr>
              <a:t>static int ntrans=0;</a:t>
            </a:r>
            <a:endParaRPr lang="en-US" sz="1400" b="0" noProof="1">
              <a:latin typeface="Courier New" charset="0"/>
            </a:endParaRPr>
          </a:p>
          <a:p>
            <a:pPr algn="l" eaLnBrk="0" hangingPunct="0"/>
            <a:r>
              <a:rPr lang="en-US" sz="1400" b="0" noProof="1">
                <a:latin typeface="Courier New" charset="0"/>
              </a:rPr>
              <a:t>   static time total_elapsed_time;</a:t>
            </a:r>
          </a:p>
          <a:p>
            <a:pPr algn="l" eaLnBrk="0" hangingPunct="0"/>
            <a:r>
              <a:rPr lang="en-US" sz="1400" b="0" noProof="1">
                <a:latin typeface="Courier New" charset="0"/>
              </a:rPr>
              <a:t>endclass</a:t>
            </a:r>
            <a:endParaRPr lang="en-US" sz="1400" b="0">
              <a:latin typeface="Courier New" charset="0"/>
            </a:endParaRPr>
          </a:p>
        </p:txBody>
      </p:sp>
      <p:sp>
        <p:nvSpPr>
          <p:cNvPr id="47110" name="Rectangle 5"/>
          <p:cNvSpPr>
            <a:spLocks noChangeArrowheads="1"/>
          </p:cNvSpPr>
          <p:nvPr/>
        </p:nvSpPr>
        <p:spPr bwMode="auto">
          <a:xfrm>
            <a:off x="2184400" y="3200400"/>
            <a:ext cx="4460875" cy="952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eaLnBrk="0" hangingPunct="0"/>
            <a:r>
              <a:rPr lang="en-IN" sz="1400" b="0" noProof="1">
                <a:latin typeface="Courier New" charset="0"/>
              </a:rPr>
              <a:t>class BusTran;</a:t>
            </a:r>
          </a:p>
          <a:p>
            <a:pPr algn="l" eaLnBrk="0" hangingPunct="0"/>
            <a:r>
              <a:rPr lang="en-IN" sz="1400" b="0" noProof="1">
                <a:latin typeface="Courier New" charset="0"/>
              </a:rPr>
              <a:t>  bit [31:0] addr, src, data[1024], crc;</a:t>
            </a:r>
          </a:p>
          <a:p>
            <a:pPr algn="l" eaLnBrk="0" hangingPunct="0"/>
            <a:r>
              <a:rPr lang="en-IN" sz="1400" b="0" noProof="1">
                <a:latin typeface="Courier New" charset="0"/>
              </a:rPr>
              <a:t>  Statistics stats;</a:t>
            </a:r>
          </a:p>
          <a:p>
            <a:pPr algn="l" eaLnBrk="0" hangingPunct="0"/>
            <a:r>
              <a:rPr lang="en-IN" sz="1400" b="0" noProof="1">
                <a:latin typeface="Courier New" charset="0"/>
              </a:rPr>
              <a:t>endclass</a:t>
            </a:r>
            <a:endParaRPr lang="en-US" sz="1400" b="0">
              <a:latin typeface="Courier New" charset="0"/>
            </a:endParaRPr>
          </a:p>
        </p:txBody>
      </p:sp>
      <p:sp>
        <p:nvSpPr>
          <p:cNvPr id="47111" name="Freeform 6"/>
          <p:cNvSpPr>
            <a:spLocks/>
          </p:cNvSpPr>
          <p:nvPr/>
        </p:nvSpPr>
        <p:spPr bwMode="auto">
          <a:xfrm>
            <a:off x="4394200" y="3810000"/>
            <a:ext cx="2311400" cy="762000"/>
          </a:xfrm>
          <a:custGeom>
            <a:avLst/>
            <a:gdLst>
              <a:gd name="T0" fmla="*/ 152400 w 1456"/>
              <a:gd name="T1" fmla="*/ 0 h 480"/>
              <a:gd name="T2" fmla="*/ 2286000 w 1456"/>
              <a:gd name="T3" fmla="*/ 533400 h 480"/>
              <a:gd name="T4" fmla="*/ 0 w 1456"/>
              <a:gd name="T5" fmla="*/ 762000 h 480"/>
              <a:gd name="T6" fmla="*/ 0 60000 65536"/>
              <a:gd name="T7" fmla="*/ 0 60000 65536"/>
              <a:gd name="T8" fmla="*/ 0 60000 65536"/>
              <a:gd name="T9" fmla="*/ 0 w 1456"/>
              <a:gd name="T10" fmla="*/ 0 h 480"/>
              <a:gd name="T11" fmla="*/ 1456 w 1456"/>
              <a:gd name="T12" fmla="*/ 480 h 480"/>
            </a:gdLst>
            <a:ahLst/>
            <a:cxnLst>
              <a:cxn ang="T6">
                <a:pos x="T0" y="T1"/>
              </a:cxn>
              <a:cxn ang="T7">
                <a:pos x="T2" y="T3"/>
              </a:cxn>
              <a:cxn ang="T8">
                <a:pos x="T4" y="T5"/>
              </a:cxn>
            </a:cxnLst>
            <a:rect l="T9" t="T10" r="T11" b="T12"/>
            <a:pathLst>
              <a:path w="1456" h="480">
                <a:moveTo>
                  <a:pt x="96" y="0"/>
                </a:moveTo>
                <a:cubicBezTo>
                  <a:pt x="776" y="128"/>
                  <a:pt x="1456" y="256"/>
                  <a:pt x="1440" y="336"/>
                </a:cubicBezTo>
                <a:cubicBezTo>
                  <a:pt x="1424" y="416"/>
                  <a:pt x="240" y="456"/>
                  <a:pt x="0" y="48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4661328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fld id="{471258CA-3C2E-44F8-BC28-5B9DB8EDE0F8}" type="slidenum">
              <a:rPr lang="en-US" sz="1400" b="0">
                <a:solidFill>
                  <a:srgbClr val="6B6B6B"/>
                </a:solidFill>
              </a:rPr>
              <a:pPr eaLnBrk="1" hangingPunct="1"/>
              <a:t>32</a:t>
            </a:fld>
            <a:endParaRPr lang="en-US" sz="1400" b="0">
              <a:solidFill>
                <a:srgbClr val="6B6B6B"/>
              </a:solidFill>
            </a:endParaRPr>
          </a:p>
        </p:txBody>
      </p:sp>
      <p:sp>
        <p:nvSpPr>
          <p:cNvPr id="49155" name="Rectangle 2"/>
          <p:cNvSpPr>
            <a:spLocks noGrp="1" noChangeArrowheads="1"/>
          </p:cNvSpPr>
          <p:nvPr>
            <p:ph type="title"/>
          </p:nvPr>
        </p:nvSpPr>
        <p:spPr/>
        <p:txBody>
          <a:bodyPr/>
          <a:lstStyle/>
          <a:p>
            <a:pPr eaLnBrk="1" hangingPunct="1"/>
            <a:r>
              <a:rPr lang="en-US" smtClean="0"/>
              <a:t>Using One Class Inside Another</a:t>
            </a:r>
          </a:p>
        </p:txBody>
      </p:sp>
      <p:sp>
        <p:nvSpPr>
          <p:cNvPr id="49156" name="Rectangle 3"/>
          <p:cNvSpPr>
            <a:spLocks noGrp="1" noChangeArrowheads="1"/>
          </p:cNvSpPr>
          <p:nvPr>
            <p:ph type="body" idx="1"/>
          </p:nvPr>
        </p:nvSpPr>
        <p:spPr>
          <a:xfrm>
            <a:off x="381000" y="1524000"/>
            <a:ext cx="8229600" cy="4525963"/>
          </a:xfrm>
        </p:spPr>
        <p:txBody>
          <a:bodyPr/>
          <a:lstStyle/>
          <a:p>
            <a:pPr eaLnBrk="1" hangingPunct="1"/>
            <a:r>
              <a:rPr lang="en-US" smtClean="0"/>
              <a:t>Statistics class example</a:t>
            </a:r>
          </a:p>
          <a:p>
            <a:pPr lvl="1" eaLnBrk="1" hangingPunct="1">
              <a:buFont typeface="Wingdings" pitchFamily="2" charset="2"/>
              <a:buNone/>
            </a:pPr>
            <a:endParaRPr lang="en-US" smtClean="0">
              <a:ea typeface="ＭＳ Ｐゴシック" charset="-128"/>
            </a:endParaRPr>
          </a:p>
          <a:p>
            <a:pPr lvl="1" eaLnBrk="1" hangingPunct="1"/>
            <a:endParaRPr lang="en-US" smtClean="0">
              <a:ea typeface="ＭＳ Ｐゴシック" charset="-128"/>
            </a:endParaRPr>
          </a:p>
        </p:txBody>
      </p:sp>
      <p:sp>
        <p:nvSpPr>
          <p:cNvPr id="49157" name="Rectangle 4"/>
          <p:cNvSpPr>
            <a:spLocks noChangeArrowheads="1"/>
          </p:cNvSpPr>
          <p:nvPr/>
        </p:nvSpPr>
        <p:spPr bwMode="auto">
          <a:xfrm>
            <a:off x="838200" y="2286000"/>
            <a:ext cx="6062663" cy="32924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eaLnBrk="0" hangingPunct="0"/>
            <a:r>
              <a:rPr lang="en-IN" sz="1400" b="0" noProof="1">
                <a:latin typeface="Courier New" charset="0"/>
              </a:rPr>
              <a:t>class Statistics;  </a:t>
            </a:r>
          </a:p>
          <a:p>
            <a:pPr algn="l" eaLnBrk="0" hangingPunct="0"/>
            <a:r>
              <a:rPr lang="en-IN" sz="1400" b="0" noProof="1">
                <a:latin typeface="Courier New" charset="0"/>
              </a:rPr>
              <a:t>  </a:t>
            </a:r>
            <a:r>
              <a:rPr lang="en-US" sz="1400" b="0">
                <a:latin typeface="Courier New" charset="0"/>
              </a:rPr>
              <a:t>time startT, stopT;                //Transaction time</a:t>
            </a:r>
            <a:endParaRPr lang="en-US" sz="1400" b="0" noProof="1">
              <a:latin typeface="Courier New" charset="0"/>
            </a:endParaRPr>
          </a:p>
          <a:p>
            <a:pPr algn="l" eaLnBrk="0" hangingPunct="0"/>
            <a:r>
              <a:rPr lang="en-US" sz="1400" b="0">
                <a:latin typeface="Courier New" charset="0"/>
              </a:rPr>
              <a:t> </a:t>
            </a:r>
            <a:r>
              <a:rPr lang="en-US" sz="1400" b="0" noProof="1">
                <a:latin typeface="Courier New" charset="0"/>
              </a:rPr>
              <a:t> </a:t>
            </a:r>
            <a:r>
              <a:rPr lang="en-US" sz="1400" b="0">
                <a:latin typeface="Courier New" charset="0"/>
              </a:rPr>
              <a:t>static int ntrans=0;              //Transaction count</a:t>
            </a:r>
            <a:endParaRPr lang="en-US" sz="1400" b="0" noProof="1">
              <a:latin typeface="Courier New" charset="0"/>
            </a:endParaRPr>
          </a:p>
          <a:p>
            <a:pPr algn="l" eaLnBrk="0" hangingPunct="0"/>
            <a:r>
              <a:rPr lang="en-US" sz="1400" b="0" noProof="1">
                <a:latin typeface="Courier New" charset="0"/>
              </a:rPr>
              <a:t>  static time total_elapsed_time=0;</a:t>
            </a:r>
          </a:p>
          <a:p>
            <a:pPr algn="l" eaLnBrk="0" hangingPunct="0"/>
            <a:r>
              <a:rPr lang="en-US" sz="1400" b="0" noProof="1">
                <a:latin typeface="Courier New" charset="0"/>
              </a:rPr>
              <a:t>  </a:t>
            </a:r>
          </a:p>
          <a:p>
            <a:pPr algn="l" eaLnBrk="0" hangingPunct="0"/>
            <a:r>
              <a:rPr lang="en-US" sz="1400" b="0" noProof="1">
                <a:latin typeface="Courier New" charset="0"/>
              </a:rPr>
              <a:t>  function time how_long;</a:t>
            </a:r>
          </a:p>
          <a:p>
            <a:pPr algn="l" eaLnBrk="0" hangingPunct="0"/>
            <a:r>
              <a:rPr lang="en-US" sz="1400" b="0" noProof="1">
                <a:latin typeface="Courier New" charset="0"/>
              </a:rPr>
              <a:t>     how_long=stopT-startT;</a:t>
            </a:r>
          </a:p>
          <a:p>
            <a:pPr algn="l" eaLnBrk="0" hangingPunct="0"/>
            <a:r>
              <a:rPr lang="en-US" sz="1400" b="0" noProof="1">
                <a:latin typeface="Courier New" charset="0"/>
              </a:rPr>
              <a:t>     ntrans++;</a:t>
            </a:r>
          </a:p>
          <a:p>
            <a:pPr algn="l" eaLnBrk="0" hangingPunct="0"/>
            <a:r>
              <a:rPr lang="en-US" sz="1400" b="0" noProof="1">
                <a:latin typeface="Courier New" charset="0"/>
              </a:rPr>
              <a:t>     total_elapsed_time +=how_long;</a:t>
            </a:r>
          </a:p>
          <a:p>
            <a:pPr algn="l" eaLnBrk="0" hangingPunct="0"/>
            <a:r>
              <a:rPr lang="en-US" sz="1400" b="0" noProof="1">
                <a:latin typeface="Courier New" charset="0"/>
              </a:rPr>
              <a:t>  endfunction</a:t>
            </a:r>
          </a:p>
          <a:p>
            <a:pPr algn="l" eaLnBrk="0" hangingPunct="0"/>
            <a:endParaRPr lang="en-US" sz="1400" b="0" noProof="1">
              <a:latin typeface="Courier New" charset="0"/>
            </a:endParaRPr>
          </a:p>
          <a:p>
            <a:pPr algn="l" eaLnBrk="0" hangingPunct="0"/>
            <a:r>
              <a:rPr lang="en-US" sz="1400" b="0" noProof="1">
                <a:latin typeface="Courier New" charset="0"/>
              </a:rPr>
              <a:t>  function void start;</a:t>
            </a:r>
          </a:p>
          <a:p>
            <a:pPr algn="l" eaLnBrk="0" hangingPunct="0"/>
            <a:r>
              <a:rPr lang="en-US" sz="1400" b="0" noProof="1">
                <a:latin typeface="Courier New" charset="0"/>
              </a:rPr>
              <a:t>     startT=$time;</a:t>
            </a:r>
          </a:p>
          <a:p>
            <a:pPr algn="l" eaLnBrk="0" hangingPunct="0"/>
            <a:r>
              <a:rPr lang="en-US" sz="1400" b="0" noProof="1">
                <a:latin typeface="Courier New" charset="0"/>
              </a:rPr>
              <a:t>  endfunction</a:t>
            </a:r>
          </a:p>
          <a:p>
            <a:pPr algn="l" eaLnBrk="0" hangingPunct="0"/>
            <a:r>
              <a:rPr lang="en-US" sz="1400" b="0" noProof="1">
                <a:latin typeface="Courier New" charset="0"/>
              </a:rPr>
              <a:t>endclass</a:t>
            </a:r>
            <a:endParaRPr lang="en-US" sz="1400" b="0">
              <a:latin typeface="Courier New" charset="0"/>
            </a:endParaRPr>
          </a:p>
        </p:txBody>
      </p:sp>
    </p:spTree>
    <p:extLst>
      <p:ext uri="{BB962C8B-B14F-4D97-AF65-F5344CB8AC3E}">
        <p14:creationId xmlns:p14="http://schemas.microsoft.com/office/powerpoint/2010/main" val="37257201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fld id="{6F46EA81-1687-43AC-B87E-DC790AAAC227}" type="slidenum">
              <a:rPr lang="en-US" sz="1400" b="0">
                <a:solidFill>
                  <a:srgbClr val="6B6B6B"/>
                </a:solidFill>
              </a:rPr>
              <a:pPr eaLnBrk="1" hangingPunct="1"/>
              <a:t>33</a:t>
            </a:fld>
            <a:endParaRPr lang="en-US" sz="1400" b="0">
              <a:solidFill>
                <a:srgbClr val="6B6B6B"/>
              </a:solidFill>
            </a:endParaRPr>
          </a:p>
        </p:txBody>
      </p:sp>
      <p:sp>
        <p:nvSpPr>
          <p:cNvPr id="51203" name="Rectangle 2"/>
          <p:cNvSpPr>
            <a:spLocks noGrp="1" noChangeArrowheads="1"/>
          </p:cNvSpPr>
          <p:nvPr>
            <p:ph type="title"/>
          </p:nvPr>
        </p:nvSpPr>
        <p:spPr/>
        <p:txBody>
          <a:bodyPr/>
          <a:lstStyle/>
          <a:p>
            <a:pPr eaLnBrk="1" hangingPunct="1"/>
            <a:r>
              <a:rPr lang="en-US" smtClean="0"/>
              <a:t>Using One Class Inside Another</a:t>
            </a:r>
          </a:p>
        </p:txBody>
      </p:sp>
      <p:sp>
        <p:nvSpPr>
          <p:cNvPr id="51204" name="Rectangle 3"/>
          <p:cNvSpPr>
            <a:spLocks noGrp="1" noChangeArrowheads="1"/>
          </p:cNvSpPr>
          <p:nvPr>
            <p:ph type="body" idx="1"/>
          </p:nvPr>
        </p:nvSpPr>
        <p:spPr>
          <a:xfrm>
            <a:off x="381000" y="1524000"/>
            <a:ext cx="8229600" cy="4525963"/>
          </a:xfrm>
        </p:spPr>
        <p:txBody>
          <a:bodyPr/>
          <a:lstStyle/>
          <a:p>
            <a:pPr eaLnBrk="1" hangingPunct="1"/>
            <a:r>
              <a:rPr lang="en-US" smtClean="0"/>
              <a:t>Using hierarchical syntax</a:t>
            </a:r>
          </a:p>
          <a:p>
            <a:pPr lvl="1" eaLnBrk="1" hangingPunct="1">
              <a:buFont typeface="Wingdings" pitchFamily="2" charset="2"/>
              <a:buNone/>
            </a:pPr>
            <a:endParaRPr lang="en-US" smtClean="0">
              <a:ea typeface="ＭＳ Ｐゴシック" charset="-128"/>
            </a:endParaRPr>
          </a:p>
          <a:p>
            <a:pPr lvl="1" eaLnBrk="1" hangingPunct="1"/>
            <a:endParaRPr lang="en-US" smtClean="0">
              <a:ea typeface="ＭＳ Ｐゴシック" charset="-128"/>
            </a:endParaRPr>
          </a:p>
        </p:txBody>
      </p:sp>
      <p:sp>
        <p:nvSpPr>
          <p:cNvPr id="51205" name="Rectangle 4"/>
          <p:cNvSpPr>
            <a:spLocks noChangeArrowheads="1"/>
          </p:cNvSpPr>
          <p:nvPr/>
        </p:nvSpPr>
        <p:spPr bwMode="auto">
          <a:xfrm>
            <a:off x="1524000" y="2362200"/>
            <a:ext cx="4460875" cy="30797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eaLnBrk="0" hangingPunct="0"/>
            <a:r>
              <a:rPr lang="en-IN" sz="1400" b="0" noProof="1">
                <a:latin typeface="Courier New" charset="0"/>
              </a:rPr>
              <a:t>class BusTran;</a:t>
            </a:r>
          </a:p>
          <a:p>
            <a:pPr algn="l" eaLnBrk="0" hangingPunct="0"/>
            <a:r>
              <a:rPr lang="en-IN" sz="1400" b="0" noProof="1">
                <a:latin typeface="Courier New" charset="0"/>
              </a:rPr>
              <a:t>  bit [31:0] addr, src, data[1024], crc;</a:t>
            </a:r>
          </a:p>
          <a:p>
            <a:pPr algn="l" eaLnBrk="0" hangingPunct="0"/>
            <a:r>
              <a:rPr lang="en-IN" sz="1400" b="0" noProof="1">
                <a:latin typeface="Courier New" charset="0"/>
              </a:rPr>
              <a:t>  Statistics stats;</a:t>
            </a:r>
          </a:p>
          <a:p>
            <a:pPr algn="l" eaLnBrk="0" hangingPunct="0"/>
            <a:endParaRPr lang="en-IN" sz="1400" b="0" noProof="1">
              <a:latin typeface="Courier New" charset="0"/>
            </a:endParaRPr>
          </a:p>
          <a:p>
            <a:pPr algn="l" eaLnBrk="0" hangingPunct="0"/>
            <a:r>
              <a:rPr lang="en-IN" sz="1400" b="0" noProof="1">
                <a:latin typeface="Courier New" charset="0"/>
              </a:rPr>
              <a:t>  function new();</a:t>
            </a:r>
          </a:p>
          <a:p>
            <a:pPr algn="l" eaLnBrk="0" hangingPunct="0"/>
            <a:r>
              <a:rPr lang="en-IN" sz="1400" b="0" noProof="1">
                <a:latin typeface="Courier New" charset="0"/>
              </a:rPr>
              <a:t>     stats=new();</a:t>
            </a:r>
          </a:p>
          <a:p>
            <a:pPr algn="l" eaLnBrk="0" hangingPunct="0"/>
            <a:r>
              <a:rPr lang="en-IN" sz="1400" b="0" noProof="1">
                <a:latin typeface="Courier New" charset="0"/>
              </a:rPr>
              <a:t>  endfunction</a:t>
            </a:r>
          </a:p>
          <a:p>
            <a:pPr algn="l" eaLnBrk="0" hangingPunct="0"/>
            <a:r>
              <a:rPr lang="en-IN" sz="1400" b="0" noProof="1">
                <a:latin typeface="Courier New" charset="0"/>
              </a:rPr>
              <a:t>  </a:t>
            </a:r>
          </a:p>
          <a:p>
            <a:pPr algn="l" eaLnBrk="0" hangingPunct="0"/>
            <a:r>
              <a:rPr lang="en-IN" sz="1400" b="0" noProof="1">
                <a:latin typeface="Courier New" charset="0"/>
              </a:rPr>
              <a:t>  task create_packet();</a:t>
            </a:r>
          </a:p>
          <a:p>
            <a:pPr algn="l" eaLnBrk="0" hangingPunct="0"/>
            <a:r>
              <a:rPr lang="en-IN" sz="1400" b="0" noProof="1">
                <a:latin typeface="Courier New" charset="0"/>
              </a:rPr>
              <a:t>     // Fill packet with data</a:t>
            </a:r>
          </a:p>
          <a:p>
            <a:pPr algn="l" eaLnBrk="0" hangingPunct="0"/>
            <a:r>
              <a:rPr lang="en-IN" sz="1400" b="0" noProof="1">
                <a:latin typeface="Courier New" charset="0"/>
              </a:rPr>
              <a:t>     stats.start();</a:t>
            </a:r>
          </a:p>
          <a:p>
            <a:pPr algn="l" eaLnBrk="0" hangingPunct="0"/>
            <a:r>
              <a:rPr lang="en-IN" sz="1400" b="0" noProof="1">
                <a:latin typeface="Courier New" charset="0"/>
              </a:rPr>
              <a:t>     // Transmit packet</a:t>
            </a:r>
          </a:p>
          <a:p>
            <a:pPr algn="l" eaLnBrk="0" hangingPunct="0"/>
            <a:r>
              <a:rPr lang="en-IN" sz="1400" b="0" noProof="1">
                <a:latin typeface="Courier New" charset="0"/>
              </a:rPr>
              <a:t>  endtask</a:t>
            </a:r>
          </a:p>
          <a:p>
            <a:pPr algn="l" eaLnBrk="0" hangingPunct="0"/>
            <a:r>
              <a:rPr lang="en-IN" sz="1400" b="0" noProof="1">
                <a:latin typeface="Courier New" charset="0"/>
              </a:rPr>
              <a:t>endclass</a:t>
            </a:r>
            <a:endParaRPr lang="en-US" sz="1400" b="0">
              <a:latin typeface="Courier New" charset="0"/>
            </a:endParaRPr>
          </a:p>
        </p:txBody>
      </p:sp>
      <p:sp>
        <p:nvSpPr>
          <p:cNvPr id="51206" name="Rectangle 5"/>
          <p:cNvSpPr>
            <a:spLocks noChangeArrowheads="1"/>
          </p:cNvSpPr>
          <p:nvPr/>
        </p:nvSpPr>
        <p:spPr bwMode="auto">
          <a:xfrm>
            <a:off x="6096000" y="4495800"/>
            <a:ext cx="2022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400" b="0">
                <a:solidFill>
                  <a:srgbClr val="009900"/>
                </a:solidFill>
              </a:rPr>
              <a:t>Use hierarchical syntax</a:t>
            </a:r>
          </a:p>
        </p:txBody>
      </p:sp>
      <p:sp>
        <p:nvSpPr>
          <p:cNvPr id="51207" name="Line 6"/>
          <p:cNvSpPr>
            <a:spLocks noChangeShapeType="1"/>
          </p:cNvSpPr>
          <p:nvPr/>
        </p:nvSpPr>
        <p:spPr bwMode="auto">
          <a:xfrm flipH="1">
            <a:off x="3657600" y="4648200"/>
            <a:ext cx="2438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51208" name="Rectangle 7"/>
          <p:cNvSpPr>
            <a:spLocks noChangeArrowheads="1"/>
          </p:cNvSpPr>
          <p:nvPr/>
        </p:nvSpPr>
        <p:spPr bwMode="auto">
          <a:xfrm>
            <a:off x="6172200" y="3429000"/>
            <a:ext cx="1825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400" b="0">
                <a:solidFill>
                  <a:srgbClr val="009900"/>
                </a:solidFill>
              </a:rPr>
              <a:t>Instantiate the object</a:t>
            </a:r>
          </a:p>
        </p:txBody>
      </p:sp>
      <p:sp>
        <p:nvSpPr>
          <p:cNvPr id="51209" name="Line 8"/>
          <p:cNvSpPr>
            <a:spLocks noChangeShapeType="1"/>
          </p:cNvSpPr>
          <p:nvPr/>
        </p:nvSpPr>
        <p:spPr bwMode="auto">
          <a:xfrm flipH="1">
            <a:off x="3505200" y="3581400"/>
            <a:ext cx="2590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Tree>
    <p:extLst>
      <p:ext uri="{BB962C8B-B14F-4D97-AF65-F5344CB8AC3E}">
        <p14:creationId xmlns:p14="http://schemas.microsoft.com/office/powerpoint/2010/main" val="40395999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Copying Objects</a:t>
            </a:r>
            <a:endParaRPr lang="en-IN" dirty="0"/>
          </a:p>
        </p:txBody>
      </p:sp>
      <p:sp>
        <p:nvSpPr>
          <p:cNvPr id="3" name="Content Placeholder 2"/>
          <p:cNvSpPr>
            <a:spLocks noGrp="1"/>
          </p:cNvSpPr>
          <p:nvPr>
            <p:ph idx="1"/>
          </p:nvPr>
        </p:nvSpPr>
        <p:spPr/>
        <p:txBody>
          <a:bodyPr/>
          <a:lstStyle/>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46018"/>
            <a:ext cx="82296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29929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Copying Objects</a:t>
            </a:r>
            <a:endParaRPr lang="en-IN" dirty="0"/>
          </a:p>
        </p:txBody>
      </p:sp>
      <p:sp>
        <p:nvSpPr>
          <p:cNvPr id="3" name="Content Placeholder 2"/>
          <p:cNvSpPr>
            <a:spLocks noGrp="1"/>
          </p:cNvSpPr>
          <p:nvPr>
            <p:ph idx="1"/>
          </p:nvPr>
        </p:nvSpPr>
        <p:spPr/>
        <p:txBody>
          <a:bodyPr/>
          <a:lstStyle/>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25" y="1371600"/>
            <a:ext cx="7524750"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62341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Copying Objects</a:t>
            </a:r>
            <a:endParaRPr lang="en-IN" dirty="0"/>
          </a:p>
        </p:txBody>
      </p:sp>
      <p:sp>
        <p:nvSpPr>
          <p:cNvPr id="3" name="Content Placeholder 2"/>
          <p:cNvSpPr>
            <a:spLocks noGrp="1"/>
          </p:cNvSpPr>
          <p:nvPr>
            <p:ph idx="1"/>
          </p:nvPr>
        </p:nvSpPr>
        <p:spPr/>
        <p:txBody>
          <a:bodyPr/>
          <a:lstStyle/>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43000"/>
            <a:ext cx="726757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8876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Copying Objects</a:t>
            </a:r>
            <a:endParaRPr lang="en-IN" dirty="0"/>
          </a:p>
        </p:txBody>
      </p:sp>
      <p:sp>
        <p:nvSpPr>
          <p:cNvPr id="3" name="Content Placeholder 2"/>
          <p:cNvSpPr>
            <a:spLocks noGrp="1"/>
          </p:cNvSpPr>
          <p:nvPr>
            <p:ph idx="1"/>
          </p:nvPr>
        </p:nvSpPr>
        <p:spPr/>
        <p:txBody>
          <a:bodyPr/>
          <a:lstStyle/>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09674"/>
            <a:ext cx="746760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8726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Copy</a:t>
            </a:r>
            <a:endParaRPr lang="en-IN" dirty="0"/>
          </a:p>
        </p:txBody>
      </p:sp>
      <p:sp>
        <p:nvSpPr>
          <p:cNvPr id="3" name="Content Placeholder 2"/>
          <p:cNvSpPr>
            <a:spLocks noGrp="1"/>
          </p:cNvSpPr>
          <p:nvPr>
            <p:ph idx="1"/>
          </p:nvPr>
        </p:nvSpPr>
        <p:spPr/>
        <p:txBody>
          <a:bodyPr>
            <a:normAutofit fontScale="92500"/>
          </a:bodyPr>
          <a:lstStyle/>
          <a:p>
            <a:r>
              <a:rPr lang="en-US" dirty="0" err="1"/>
              <a:t>SystemVerilog</a:t>
            </a:r>
            <a:r>
              <a:rPr lang="en-US" dirty="0"/>
              <a:t> deep copy copies all the class members and its nested class members. </a:t>
            </a:r>
            <a:r>
              <a:rPr lang="en-US" dirty="0" smtClean="0"/>
              <a:t>In</a:t>
            </a:r>
            <a:r>
              <a:rPr lang="en-US" dirty="0"/>
              <a:t> </a:t>
            </a:r>
            <a:r>
              <a:rPr lang="en-US" i="1" dirty="0"/>
              <a:t>shallow copy</a:t>
            </a:r>
            <a:r>
              <a:rPr lang="en-US" dirty="0"/>
              <a:t>, Objects will not be copied, only their handles will be copied. </a:t>
            </a:r>
            <a:endParaRPr lang="en-US" dirty="0" smtClean="0"/>
          </a:p>
          <a:p>
            <a:r>
              <a:rPr lang="en-US" dirty="0" smtClean="0"/>
              <a:t>To </a:t>
            </a:r>
            <a:r>
              <a:rPr lang="en-US" dirty="0"/>
              <a:t>perform a full or </a:t>
            </a:r>
            <a:r>
              <a:rPr lang="en-US" i="1" dirty="0"/>
              <a:t>deep copy</a:t>
            </a:r>
            <a:r>
              <a:rPr lang="en-US" dirty="0"/>
              <a:t>, the custom method needs to be </a:t>
            </a:r>
            <a:r>
              <a:rPr lang="en-US" dirty="0" smtClean="0"/>
              <a:t>added</a:t>
            </a:r>
          </a:p>
          <a:p>
            <a:r>
              <a:rPr lang="en-US" dirty="0"/>
              <a:t>In the custom method, a new object is created, all the class properties will be copied to a new handle and the new handle will be returned</a:t>
            </a:r>
            <a:endParaRPr lang="en-IN" dirty="0"/>
          </a:p>
        </p:txBody>
      </p:sp>
    </p:spTree>
    <p:extLst>
      <p:ext uri="{BB962C8B-B14F-4D97-AF65-F5344CB8AC3E}">
        <p14:creationId xmlns:p14="http://schemas.microsoft.com/office/powerpoint/2010/main" val="13946417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copy</a:t>
            </a:r>
            <a:endParaRPr lang="en-IN" dirty="0"/>
          </a:p>
        </p:txBody>
      </p:sp>
      <p:sp>
        <p:nvSpPr>
          <p:cNvPr id="3" name="Content Placeholder 2"/>
          <p:cNvSpPr>
            <a:spLocks noGrp="1"/>
          </p:cNvSpPr>
          <p:nvPr>
            <p:ph idx="1"/>
          </p:nvPr>
        </p:nvSpPr>
        <p:spPr/>
        <p:txBody>
          <a:bodyPr/>
          <a:lstStyle/>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19200"/>
            <a:ext cx="7619999"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0276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3"/>
          <p:cNvSpPr txBox="1">
            <a:spLocks noGrp="1"/>
          </p:cNvSpPr>
          <p:nvPr>
            <p:ph type="title"/>
          </p:nvPr>
        </p:nvSpPr>
        <p:spPr>
          <a:xfrm>
            <a:off x="484584" y="452719"/>
            <a:ext cx="7053542" cy="78506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Maintaining a Testbench</a:t>
            </a:r>
            <a:endParaRPr/>
          </a:p>
        </p:txBody>
      </p:sp>
      <p:sp>
        <p:nvSpPr>
          <p:cNvPr id="182" name="Google Shape;182;p23"/>
          <p:cNvSpPr txBox="1">
            <a:spLocks noGrp="1"/>
          </p:cNvSpPr>
          <p:nvPr>
            <p:ph type="body" idx="1"/>
          </p:nvPr>
        </p:nvSpPr>
        <p:spPr>
          <a:xfrm>
            <a:off x="827484" y="1237786"/>
            <a:ext cx="6709906" cy="5010614"/>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l" rtl="0">
              <a:lnSpc>
                <a:spcPct val="150000"/>
              </a:lnSpc>
              <a:spcBef>
                <a:spcPts val="0"/>
              </a:spcBef>
              <a:spcAft>
                <a:spcPts val="0"/>
              </a:spcAft>
              <a:buSzPts val="1600"/>
              <a:buChar char="►"/>
            </a:pPr>
            <a:r>
              <a:rPr lang="en-US" dirty="0">
                <a:latin typeface="Calibri"/>
                <a:ea typeface="Calibri"/>
                <a:cs typeface="Calibri"/>
                <a:sym typeface="Calibri"/>
              </a:rPr>
              <a:t>Grouping data and code together helps us in creating and maintaining large </a:t>
            </a:r>
            <a:r>
              <a:rPr lang="en-US" dirty="0" err="1">
                <a:latin typeface="Calibri"/>
                <a:ea typeface="Calibri"/>
                <a:cs typeface="Calibri"/>
                <a:sym typeface="Calibri"/>
              </a:rPr>
              <a:t>testbenches</a:t>
            </a:r>
            <a:r>
              <a:rPr lang="en-US" dirty="0">
                <a:latin typeface="Calibri"/>
                <a:ea typeface="Calibri"/>
                <a:cs typeface="Calibri"/>
                <a:sym typeface="Calibri"/>
              </a:rPr>
              <a:t>. </a:t>
            </a:r>
            <a:endParaRPr dirty="0">
              <a:latin typeface="Calibri"/>
              <a:ea typeface="Calibri"/>
              <a:cs typeface="Calibri"/>
              <a:sym typeface="Calibri"/>
            </a:endParaRPr>
          </a:p>
          <a:p>
            <a:pPr marL="342900" lvl="0" indent="-342900" algn="l" rtl="0">
              <a:lnSpc>
                <a:spcPct val="150000"/>
              </a:lnSpc>
              <a:spcBef>
                <a:spcPts val="1000"/>
              </a:spcBef>
              <a:spcAft>
                <a:spcPts val="0"/>
              </a:spcAft>
              <a:buSzPts val="1600"/>
              <a:buChar char="►"/>
            </a:pPr>
            <a:r>
              <a:rPr lang="en-US" dirty="0">
                <a:latin typeface="Calibri"/>
                <a:ea typeface="Calibri"/>
                <a:cs typeface="Calibri"/>
                <a:sym typeface="Calibri"/>
              </a:rPr>
              <a:t>The goal of a </a:t>
            </a:r>
            <a:r>
              <a:rPr lang="en-US" dirty="0" err="1">
                <a:latin typeface="Calibri"/>
                <a:ea typeface="Calibri"/>
                <a:cs typeface="Calibri"/>
                <a:sym typeface="Calibri"/>
              </a:rPr>
              <a:t>testbench</a:t>
            </a:r>
            <a:r>
              <a:rPr lang="en-US" dirty="0">
                <a:latin typeface="Calibri"/>
                <a:ea typeface="Calibri"/>
                <a:cs typeface="Calibri"/>
                <a:sym typeface="Calibri"/>
              </a:rPr>
              <a:t> is to apply stimulus to a design and then check the result to see if it is correct</a:t>
            </a:r>
            <a:endParaRPr dirty="0"/>
          </a:p>
          <a:p>
            <a:pPr marL="342900" lvl="0" indent="-342900" algn="l" rtl="0">
              <a:lnSpc>
                <a:spcPct val="150000"/>
              </a:lnSpc>
              <a:spcBef>
                <a:spcPts val="1000"/>
              </a:spcBef>
              <a:spcAft>
                <a:spcPts val="0"/>
              </a:spcAft>
              <a:buSzPts val="1600"/>
              <a:buChar char="►"/>
            </a:pPr>
            <a:r>
              <a:rPr lang="en-US" dirty="0">
                <a:latin typeface="Calibri"/>
                <a:ea typeface="Calibri"/>
                <a:cs typeface="Calibri"/>
                <a:sym typeface="Calibri"/>
              </a:rPr>
              <a:t>The data that flows into and out of the design is grouped together into transactions. </a:t>
            </a:r>
            <a:endParaRPr dirty="0">
              <a:latin typeface="Calibri"/>
              <a:ea typeface="Calibri"/>
              <a:cs typeface="Calibri"/>
              <a:sym typeface="Calibri"/>
            </a:endParaRPr>
          </a:p>
          <a:p>
            <a:pPr marL="342900" lvl="0" indent="-342900" algn="l" rtl="0">
              <a:lnSpc>
                <a:spcPct val="150000"/>
              </a:lnSpc>
              <a:spcBef>
                <a:spcPts val="1000"/>
              </a:spcBef>
              <a:spcAft>
                <a:spcPts val="0"/>
              </a:spcAft>
              <a:buSzPts val="1600"/>
              <a:buChar char="►"/>
            </a:pPr>
            <a:r>
              <a:rPr lang="en-US" dirty="0">
                <a:latin typeface="Calibri"/>
                <a:ea typeface="Calibri"/>
                <a:cs typeface="Calibri"/>
                <a:sym typeface="Calibri"/>
              </a:rPr>
              <a:t>So the easiest way to organize the test-bench is around the transactions, and the operations that we perform</a:t>
            </a:r>
            <a:endParaRPr dirty="0">
              <a:latin typeface="Calibri"/>
              <a:ea typeface="Calibri"/>
              <a:cs typeface="Calibri"/>
              <a:sym typeface="Calibri"/>
            </a:endParaRPr>
          </a:p>
          <a:p>
            <a:pPr marL="342900" lvl="0" indent="-241300" algn="l" rtl="0">
              <a:spcBef>
                <a:spcPts val="1000"/>
              </a:spcBef>
              <a:spcAft>
                <a:spcPts val="0"/>
              </a:spcAft>
              <a:buSzPts val="1600"/>
              <a:buNone/>
            </a:pPr>
            <a:endParaRPr dirty="0"/>
          </a:p>
        </p:txBody>
      </p:sp>
    </p:spTree>
    <p:extLst>
      <p:ext uri="{BB962C8B-B14F-4D97-AF65-F5344CB8AC3E}">
        <p14:creationId xmlns:p14="http://schemas.microsoft.com/office/powerpoint/2010/main" val="23988016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Copy example</a:t>
            </a:r>
            <a:endParaRPr lang="en-IN" dirty="0"/>
          </a:p>
        </p:txBody>
      </p:sp>
      <p:pic>
        <p:nvPicPr>
          <p:cNvPr id="6" name="Content Placeholder 5" descr="C:\Users\admin\Downloads\New Doc 2022-01-03.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219200"/>
            <a:ext cx="7238999" cy="5257800"/>
          </a:xfrm>
          <a:prstGeom prst="rect">
            <a:avLst/>
          </a:prstGeom>
          <a:noFill/>
          <a:ln>
            <a:noFill/>
          </a:ln>
        </p:spPr>
      </p:pic>
    </p:spTree>
    <p:extLst>
      <p:ext uri="{BB962C8B-B14F-4D97-AF65-F5344CB8AC3E}">
        <p14:creationId xmlns:p14="http://schemas.microsoft.com/office/powerpoint/2010/main" val="16497428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fld id="{856B2374-2488-43D6-9F24-055F57D6A786}" type="slidenum">
              <a:rPr lang="en-US" sz="1400" b="0">
                <a:solidFill>
                  <a:srgbClr val="6B6B6B"/>
                </a:solidFill>
              </a:rPr>
              <a:pPr eaLnBrk="1" hangingPunct="1"/>
              <a:t>41</a:t>
            </a:fld>
            <a:endParaRPr lang="en-US" sz="1400" b="0">
              <a:solidFill>
                <a:srgbClr val="6B6B6B"/>
              </a:solidFill>
            </a:endParaRPr>
          </a:p>
        </p:txBody>
      </p:sp>
      <p:sp>
        <p:nvSpPr>
          <p:cNvPr id="53251" name="Rectangle 2"/>
          <p:cNvSpPr>
            <a:spLocks noGrp="1" noChangeArrowheads="1"/>
          </p:cNvSpPr>
          <p:nvPr>
            <p:ph type="title"/>
          </p:nvPr>
        </p:nvSpPr>
        <p:spPr/>
        <p:txBody>
          <a:bodyPr/>
          <a:lstStyle/>
          <a:p>
            <a:pPr eaLnBrk="1" hangingPunct="1"/>
            <a:r>
              <a:rPr lang="en-US" smtClean="0"/>
              <a:t>Handles</a:t>
            </a:r>
          </a:p>
        </p:txBody>
      </p:sp>
      <p:sp>
        <p:nvSpPr>
          <p:cNvPr id="53252" name="Rectangle 3"/>
          <p:cNvSpPr>
            <a:spLocks noGrp="1" noChangeArrowheads="1"/>
          </p:cNvSpPr>
          <p:nvPr>
            <p:ph type="body" idx="1"/>
          </p:nvPr>
        </p:nvSpPr>
        <p:spPr/>
        <p:txBody>
          <a:bodyPr/>
          <a:lstStyle/>
          <a:p>
            <a:pPr eaLnBrk="1" hangingPunct="1"/>
            <a:r>
              <a:rPr lang="en-US" sz="2100" smtClean="0"/>
              <a:t>Getting a handle on objects</a:t>
            </a:r>
            <a:endParaRPr lang="en-US" smtClean="0"/>
          </a:p>
          <a:p>
            <a:pPr lvl="1" eaLnBrk="1" hangingPunct="1"/>
            <a:r>
              <a:rPr lang="en-US" sz="1700" smtClean="0">
                <a:ea typeface="ＭＳ Ｐゴシック" charset="-128"/>
              </a:rPr>
              <a:t>Shallow copy</a:t>
            </a:r>
            <a:endParaRPr lang="en-US" smtClean="0">
              <a:ea typeface="ＭＳ Ｐゴシック" charset="-128"/>
            </a:endParaRPr>
          </a:p>
        </p:txBody>
      </p:sp>
      <p:sp>
        <p:nvSpPr>
          <p:cNvPr id="53253" name="Text Box 4"/>
          <p:cNvSpPr txBox="1">
            <a:spLocks noChangeArrowheads="1"/>
          </p:cNvSpPr>
          <p:nvPr/>
        </p:nvSpPr>
        <p:spPr bwMode="auto">
          <a:xfrm>
            <a:off x="2743200" y="3124200"/>
            <a:ext cx="1981200" cy="746125"/>
          </a:xfrm>
          <a:prstGeom prst="rect">
            <a:avLst/>
          </a:prstGeom>
          <a:noFill/>
          <a:ln w="1587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algn="l" eaLnBrk="1" hangingPunct="1"/>
            <a:r>
              <a:rPr lang="en-US" sz="1400" b="0">
                <a:latin typeface="Courier New" charset="0"/>
              </a:rPr>
              <a:t> BusTran b1,b2;</a:t>
            </a:r>
          </a:p>
          <a:p>
            <a:pPr algn="l" eaLnBrk="1" hangingPunct="1"/>
            <a:r>
              <a:rPr lang="en-US" sz="1400" b="0">
                <a:latin typeface="Courier New" charset="0"/>
              </a:rPr>
              <a:t> b1 = </a:t>
            </a:r>
            <a:r>
              <a:rPr lang="en-US" sz="1400">
                <a:latin typeface="Courier New" charset="0"/>
              </a:rPr>
              <a:t>new</a:t>
            </a:r>
            <a:r>
              <a:rPr lang="en-US" sz="1400" b="0">
                <a:latin typeface="Courier New" charset="0"/>
              </a:rPr>
              <a:t>;</a:t>
            </a:r>
          </a:p>
          <a:p>
            <a:pPr algn="l" eaLnBrk="1" hangingPunct="1"/>
            <a:r>
              <a:rPr lang="en-US" sz="1400" b="0">
                <a:latin typeface="Courier New" charset="0"/>
              </a:rPr>
              <a:t> b2 = </a:t>
            </a:r>
            <a:r>
              <a:rPr lang="en-US" sz="1400">
                <a:latin typeface="Courier New" charset="0"/>
              </a:rPr>
              <a:t>new</a:t>
            </a:r>
            <a:r>
              <a:rPr lang="en-US" sz="1400" b="0">
                <a:latin typeface="Courier New" charset="0"/>
              </a:rPr>
              <a:t> b1;</a:t>
            </a:r>
          </a:p>
        </p:txBody>
      </p:sp>
      <p:sp>
        <p:nvSpPr>
          <p:cNvPr id="53254" name="Rectangle 5"/>
          <p:cNvSpPr>
            <a:spLocks noChangeArrowheads="1"/>
          </p:cNvSpPr>
          <p:nvPr/>
        </p:nvSpPr>
        <p:spPr bwMode="auto">
          <a:xfrm>
            <a:off x="5257800" y="3124200"/>
            <a:ext cx="17954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400" b="0">
                <a:solidFill>
                  <a:srgbClr val="009900"/>
                </a:solidFill>
              </a:rPr>
              <a:t>Declare two handles</a:t>
            </a:r>
          </a:p>
        </p:txBody>
      </p:sp>
      <p:sp>
        <p:nvSpPr>
          <p:cNvPr id="53255" name="Line 6"/>
          <p:cNvSpPr>
            <a:spLocks noChangeShapeType="1"/>
          </p:cNvSpPr>
          <p:nvPr/>
        </p:nvSpPr>
        <p:spPr bwMode="auto">
          <a:xfrm flipH="1">
            <a:off x="4419600" y="32766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53256" name="Rectangle 7"/>
          <p:cNvSpPr>
            <a:spLocks noChangeArrowheads="1"/>
          </p:cNvSpPr>
          <p:nvPr/>
        </p:nvSpPr>
        <p:spPr bwMode="auto">
          <a:xfrm>
            <a:off x="5257800" y="3352800"/>
            <a:ext cx="2062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400" b="0">
                <a:solidFill>
                  <a:srgbClr val="009900"/>
                </a:solidFill>
              </a:rPr>
              <a:t>Allocate BusTran object</a:t>
            </a:r>
          </a:p>
        </p:txBody>
      </p:sp>
      <p:sp>
        <p:nvSpPr>
          <p:cNvPr id="53257" name="Line 8"/>
          <p:cNvSpPr>
            <a:spLocks noChangeShapeType="1"/>
          </p:cNvSpPr>
          <p:nvPr/>
        </p:nvSpPr>
        <p:spPr bwMode="auto">
          <a:xfrm flipH="1">
            <a:off x="4419600" y="35052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53258" name="Rectangle 9"/>
          <p:cNvSpPr>
            <a:spLocks noChangeArrowheads="1"/>
          </p:cNvSpPr>
          <p:nvPr/>
        </p:nvSpPr>
        <p:spPr bwMode="auto">
          <a:xfrm>
            <a:off x="5257800" y="3581400"/>
            <a:ext cx="1231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400" b="0">
                <a:solidFill>
                  <a:srgbClr val="009900"/>
                </a:solidFill>
              </a:rPr>
              <a:t>Shallow copy</a:t>
            </a:r>
          </a:p>
        </p:txBody>
      </p:sp>
      <p:sp>
        <p:nvSpPr>
          <p:cNvPr id="53259" name="Line 10"/>
          <p:cNvSpPr>
            <a:spLocks noChangeShapeType="1"/>
          </p:cNvSpPr>
          <p:nvPr/>
        </p:nvSpPr>
        <p:spPr bwMode="auto">
          <a:xfrm flipH="1">
            <a:off x="4419600" y="37338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53260" name="Text Box 11"/>
          <p:cNvSpPr txBox="1">
            <a:spLocks noChangeArrowheads="1"/>
          </p:cNvSpPr>
          <p:nvPr/>
        </p:nvSpPr>
        <p:spPr bwMode="auto">
          <a:xfrm>
            <a:off x="3581400" y="4576763"/>
            <a:ext cx="2667000" cy="320675"/>
          </a:xfrm>
          <a:prstGeom prst="rect">
            <a:avLst/>
          </a:prstGeom>
          <a:noFill/>
          <a:ln w="1587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algn="l" eaLnBrk="1" hangingPunct="1"/>
            <a:r>
              <a:rPr lang="en-US" sz="1400">
                <a:latin typeface="Courier New" charset="0"/>
              </a:rPr>
              <a:t>First BusTran Object</a:t>
            </a:r>
          </a:p>
        </p:txBody>
      </p:sp>
      <p:sp>
        <p:nvSpPr>
          <p:cNvPr id="53261" name="Text Box 12"/>
          <p:cNvSpPr txBox="1">
            <a:spLocks noChangeArrowheads="1"/>
          </p:cNvSpPr>
          <p:nvPr/>
        </p:nvSpPr>
        <p:spPr bwMode="auto">
          <a:xfrm>
            <a:off x="3581400" y="5186363"/>
            <a:ext cx="2667000" cy="320675"/>
          </a:xfrm>
          <a:prstGeom prst="rect">
            <a:avLst/>
          </a:prstGeom>
          <a:noFill/>
          <a:ln w="1587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algn="l" eaLnBrk="1" hangingPunct="1"/>
            <a:r>
              <a:rPr lang="en-US" sz="1400">
                <a:latin typeface="Courier New" charset="0"/>
              </a:rPr>
              <a:t>Second BusTran Object</a:t>
            </a:r>
          </a:p>
        </p:txBody>
      </p:sp>
      <p:sp>
        <p:nvSpPr>
          <p:cNvPr id="53262" name="Rectangle 13"/>
          <p:cNvSpPr>
            <a:spLocks noChangeArrowheads="1"/>
          </p:cNvSpPr>
          <p:nvPr/>
        </p:nvSpPr>
        <p:spPr bwMode="auto">
          <a:xfrm>
            <a:off x="2438400" y="4805363"/>
            <a:ext cx="447675" cy="376237"/>
          </a:xfrm>
          <a:prstGeom prst="rect">
            <a:avLst/>
          </a:prstGeom>
          <a:solidFill>
            <a:srgbClr val="99CCFF"/>
          </a:solidFill>
          <a:ln w="9525">
            <a:solidFill>
              <a:schemeClr val="tx1"/>
            </a:solidFill>
            <a:miter lim="800000"/>
            <a:headEnd/>
            <a:tailEnd/>
          </a:ln>
        </p:spPr>
        <p:txBody>
          <a:bodyPr wrap="none">
            <a:spAutoFit/>
          </a:bodyPr>
          <a:lstStyle/>
          <a:p>
            <a:pPr algn="l"/>
            <a:r>
              <a:rPr lang="en-US" b="0"/>
              <a:t>b1</a:t>
            </a:r>
          </a:p>
        </p:txBody>
      </p:sp>
      <p:sp>
        <p:nvSpPr>
          <p:cNvPr id="53263" name="Rectangle 14"/>
          <p:cNvSpPr>
            <a:spLocks noChangeArrowheads="1"/>
          </p:cNvSpPr>
          <p:nvPr/>
        </p:nvSpPr>
        <p:spPr bwMode="auto">
          <a:xfrm>
            <a:off x="2438400" y="5338763"/>
            <a:ext cx="447675" cy="376237"/>
          </a:xfrm>
          <a:prstGeom prst="rect">
            <a:avLst/>
          </a:prstGeom>
          <a:solidFill>
            <a:srgbClr val="99CCFF"/>
          </a:solidFill>
          <a:ln w="9525">
            <a:solidFill>
              <a:schemeClr val="tx1"/>
            </a:solidFill>
            <a:miter lim="800000"/>
            <a:headEnd/>
            <a:tailEnd/>
          </a:ln>
        </p:spPr>
        <p:txBody>
          <a:bodyPr wrap="none">
            <a:spAutoFit/>
          </a:bodyPr>
          <a:lstStyle/>
          <a:p>
            <a:pPr algn="l"/>
            <a:r>
              <a:rPr lang="en-US" b="0"/>
              <a:t>b2</a:t>
            </a:r>
          </a:p>
        </p:txBody>
      </p:sp>
      <p:sp>
        <p:nvSpPr>
          <p:cNvPr id="53264" name="Line 15"/>
          <p:cNvSpPr>
            <a:spLocks noChangeShapeType="1"/>
          </p:cNvSpPr>
          <p:nvPr/>
        </p:nvSpPr>
        <p:spPr bwMode="auto">
          <a:xfrm flipV="1">
            <a:off x="2895600" y="4576763"/>
            <a:ext cx="6858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53265" name="Line 16"/>
          <p:cNvSpPr>
            <a:spLocks noChangeShapeType="1"/>
          </p:cNvSpPr>
          <p:nvPr/>
        </p:nvSpPr>
        <p:spPr bwMode="auto">
          <a:xfrm flipV="1">
            <a:off x="2895600" y="5186363"/>
            <a:ext cx="6858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53266" name="Freeform 17"/>
          <p:cNvSpPr>
            <a:spLocks/>
          </p:cNvSpPr>
          <p:nvPr/>
        </p:nvSpPr>
        <p:spPr bwMode="auto">
          <a:xfrm>
            <a:off x="6248400" y="4724400"/>
            <a:ext cx="609600" cy="609600"/>
          </a:xfrm>
          <a:custGeom>
            <a:avLst/>
            <a:gdLst>
              <a:gd name="T0" fmla="*/ 0 w 384"/>
              <a:gd name="T1" fmla="*/ 0 h 384"/>
              <a:gd name="T2" fmla="*/ 609600 w 384"/>
              <a:gd name="T3" fmla="*/ 304800 h 384"/>
              <a:gd name="T4" fmla="*/ 0 w 384"/>
              <a:gd name="T5" fmla="*/ 609600 h 384"/>
              <a:gd name="T6" fmla="*/ 0 60000 65536"/>
              <a:gd name="T7" fmla="*/ 0 60000 65536"/>
              <a:gd name="T8" fmla="*/ 0 60000 65536"/>
              <a:gd name="T9" fmla="*/ 0 w 384"/>
              <a:gd name="T10" fmla="*/ 0 h 384"/>
              <a:gd name="T11" fmla="*/ 384 w 384"/>
              <a:gd name="T12" fmla="*/ 384 h 384"/>
            </a:gdLst>
            <a:ahLst/>
            <a:cxnLst>
              <a:cxn ang="T6">
                <a:pos x="T0" y="T1"/>
              </a:cxn>
              <a:cxn ang="T7">
                <a:pos x="T2" y="T3"/>
              </a:cxn>
              <a:cxn ang="T8">
                <a:pos x="T4" y="T5"/>
              </a:cxn>
            </a:cxnLst>
            <a:rect l="T9" t="T10" r="T11" b="T12"/>
            <a:pathLst>
              <a:path w="384" h="384">
                <a:moveTo>
                  <a:pt x="0" y="0"/>
                </a:moveTo>
                <a:cubicBezTo>
                  <a:pt x="192" y="64"/>
                  <a:pt x="384" y="128"/>
                  <a:pt x="384" y="192"/>
                </a:cubicBezTo>
                <a:cubicBezTo>
                  <a:pt x="384" y="256"/>
                  <a:pt x="64" y="352"/>
                  <a:pt x="0" y="384"/>
                </a:cubicBezTo>
              </a:path>
            </a:pathLst>
          </a:custGeom>
          <a:noFill/>
          <a:ln w="952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267" name="Rectangle 18"/>
          <p:cNvSpPr>
            <a:spLocks noChangeArrowheads="1"/>
          </p:cNvSpPr>
          <p:nvPr/>
        </p:nvSpPr>
        <p:spPr bwMode="auto">
          <a:xfrm>
            <a:off x="6858000" y="4724400"/>
            <a:ext cx="19526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400" b="0">
                <a:solidFill>
                  <a:srgbClr val="009900"/>
                </a:solidFill>
              </a:rPr>
              <a:t>Copy integers, strings,</a:t>
            </a:r>
          </a:p>
          <a:p>
            <a:pPr algn="l"/>
            <a:r>
              <a:rPr lang="en-US" sz="1400" b="0">
                <a:solidFill>
                  <a:srgbClr val="009900"/>
                </a:solidFill>
              </a:rPr>
              <a:t>instance handles etc.</a:t>
            </a:r>
          </a:p>
        </p:txBody>
      </p:sp>
      <p:sp>
        <p:nvSpPr>
          <p:cNvPr id="389139" name="Rectangle 19"/>
          <p:cNvSpPr>
            <a:spLocks noChangeArrowheads="1"/>
          </p:cNvSpPr>
          <p:nvPr/>
        </p:nvSpPr>
        <p:spPr bwMode="auto">
          <a:xfrm>
            <a:off x="2895600" y="4495800"/>
            <a:ext cx="3429000" cy="685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89140" name="Rectangle 20"/>
          <p:cNvSpPr>
            <a:spLocks noChangeArrowheads="1"/>
          </p:cNvSpPr>
          <p:nvPr/>
        </p:nvSpPr>
        <p:spPr bwMode="auto">
          <a:xfrm>
            <a:off x="2895600" y="5181600"/>
            <a:ext cx="3429000" cy="685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89141" name="Rectangle 21"/>
          <p:cNvSpPr>
            <a:spLocks noChangeArrowheads="1"/>
          </p:cNvSpPr>
          <p:nvPr/>
        </p:nvSpPr>
        <p:spPr bwMode="auto">
          <a:xfrm>
            <a:off x="6248400" y="4724400"/>
            <a:ext cx="2438400" cy="685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extLst>
      <p:ext uri="{BB962C8B-B14F-4D97-AF65-F5344CB8AC3E}">
        <p14:creationId xmlns:p14="http://schemas.microsoft.com/office/powerpoint/2010/main" val="29175917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89139"/>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89140"/>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891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39" grpId="0" animBg="1"/>
      <p:bldP spid="389140" grpId="0" animBg="1"/>
      <p:bldP spid="38914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fld id="{53A13B36-82F6-4F92-A61B-E3210BBC7FE0}" type="slidenum">
              <a:rPr lang="en-US" sz="1400" b="0">
                <a:solidFill>
                  <a:srgbClr val="6B6B6B"/>
                </a:solidFill>
              </a:rPr>
              <a:pPr eaLnBrk="1" hangingPunct="1"/>
              <a:t>42</a:t>
            </a:fld>
            <a:endParaRPr lang="en-US" sz="1400" b="0">
              <a:solidFill>
                <a:srgbClr val="6B6B6B"/>
              </a:solidFill>
            </a:endParaRPr>
          </a:p>
        </p:txBody>
      </p:sp>
      <p:sp>
        <p:nvSpPr>
          <p:cNvPr id="55299" name="Rectangle 2"/>
          <p:cNvSpPr>
            <a:spLocks noGrp="1" noChangeArrowheads="1"/>
          </p:cNvSpPr>
          <p:nvPr>
            <p:ph type="title"/>
          </p:nvPr>
        </p:nvSpPr>
        <p:spPr/>
        <p:txBody>
          <a:bodyPr/>
          <a:lstStyle/>
          <a:p>
            <a:pPr eaLnBrk="1" hangingPunct="1"/>
            <a:r>
              <a:rPr lang="en-US" smtClean="0"/>
              <a:t>Handles</a:t>
            </a:r>
          </a:p>
        </p:txBody>
      </p:sp>
      <p:sp>
        <p:nvSpPr>
          <p:cNvPr id="55300" name="Rectangle 3"/>
          <p:cNvSpPr>
            <a:spLocks noGrp="1" noChangeArrowheads="1"/>
          </p:cNvSpPr>
          <p:nvPr>
            <p:ph type="body" idx="1"/>
          </p:nvPr>
        </p:nvSpPr>
        <p:spPr>
          <a:xfrm>
            <a:off x="457200" y="1143000"/>
            <a:ext cx="8229600" cy="4525963"/>
          </a:xfrm>
        </p:spPr>
        <p:txBody>
          <a:bodyPr/>
          <a:lstStyle/>
          <a:p>
            <a:pPr eaLnBrk="1" hangingPunct="1"/>
            <a:r>
              <a:rPr lang="en-US" smtClean="0"/>
              <a:t>Example:</a:t>
            </a:r>
          </a:p>
        </p:txBody>
      </p:sp>
      <p:sp>
        <p:nvSpPr>
          <p:cNvPr id="55301" name="Rectangle 4"/>
          <p:cNvSpPr>
            <a:spLocks noChangeArrowheads="1"/>
          </p:cNvSpPr>
          <p:nvPr/>
        </p:nvSpPr>
        <p:spPr bwMode="auto">
          <a:xfrm>
            <a:off x="1295400" y="1560513"/>
            <a:ext cx="2743200" cy="649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r>
              <a:rPr lang="en-US" sz="1200">
                <a:solidFill>
                  <a:srgbClr val="000000"/>
                </a:solidFill>
                <a:latin typeface="Courier New" charset="0"/>
              </a:rPr>
              <a:t>class</a:t>
            </a:r>
            <a:r>
              <a:rPr lang="en-US" sz="1200" b="0">
                <a:solidFill>
                  <a:srgbClr val="000000"/>
                </a:solidFill>
                <a:latin typeface="Courier New" charset="0"/>
              </a:rPr>
              <a:t> A ; </a:t>
            </a:r>
          </a:p>
          <a:p>
            <a:pPr algn="l"/>
            <a:r>
              <a:rPr lang="en-US" sz="1200" b="0">
                <a:solidFill>
                  <a:srgbClr val="000000"/>
                </a:solidFill>
                <a:latin typeface="Courier New" charset="0"/>
              </a:rPr>
              <a:t>      </a:t>
            </a:r>
            <a:r>
              <a:rPr lang="en-US" sz="1200">
                <a:solidFill>
                  <a:srgbClr val="000000"/>
                </a:solidFill>
                <a:latin typeface="Courier New" charset="0"/>
              </a:rPr>
              <a:t>integer</a:t>
            </a:r>
            <a:r>
              <a:rPr lang="en-US" sz="1200" b="0">
                <a:solidFill>
                  <a:srgbClr val="000000"/>
                </a:solidFill>
                <a:latin typeface="Courier New" charset="0"/>
              </a:rPr>
              <a:t> j = 5; </a:t>
            </a:r>
          </a:p>
          <a:p>
            <a:pPr algn="l"/>
            <a:r>
              <a:rPr lang="en-US" sz="1200">
                <a:solidFill>
                  <a:srgbClr val="000000"/>
                </a:solidFill>
                <a:latin typeface="Courier New" charset="0"/>
              </a:rPr>
              <a:t>endclass</a:t>
            </a:r>
            <a:r>
              <a:rPr lang="en-US" sz="1200" b="0">
                <a:solidFill>
                  <a:srgbClr val="000000"/>
                </a:solidFill>
                <a:latin typeface="Courier New" charset="0"/>
              </a:rPr>
              <a:t> </a:t>
            </a:r>
          </a:p>
        </p:txBody>
      </p:sp>
      <p:sp>
        <p:nvSpPr>
          <p:cNvPr id="55302" name="Rectangle 5"/>
          <p:cNvSpPr>
            <a:spLocks noChangeArrowheads="1"/>
          </p:cNvSpPr>
          <p:nvPr/>
        </p:nvSpPr>
        <p:spPr bwMode="auto">
          <a:xfrm>
            <a:off x="4953000" y="1371600"/>
            <a:ext cx="2743200"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r>
              <a:rPr lang="en-US" sz="1200">
                <a:solidFill>
                  <a:srgbClr val="000000"/>
                </a:solidFill>
                <a:latin typeface="Courier New" charset="0"/>
              </a:rPr>
              <a:t>class</a:t>
            </a:r>
            <a:r>
              <a:rPr lang="en-US" sz="1200" b="0">
                <a:solidFill>
                  <a:srgbClr val="000000"/>
                </a:solidFill>
                <a:latin typeface="Courier New" charset="0"/>
              </a:rPr>
              <a:t> B ; </a:t>
            </a:r>
          </a:p>
          <a:p>
            <a:pPr algn="l"/>
            <a:r>
              <a:rPr lang="en-US" sz="1200" b="0">
                <a:solidFill>
                  <a:srgbClr val="000000"/>
                </a:solidFill>
                <a:latin typeface="Courier New" charset="0"/>
              </a:rPr>
              <a:t>      </a:t>
            </a:r>
            <a:r>
              <a:rPr lang="en-US" sz="1200">
                <a:solidFill>
                  <a:srgbClr val="000000"/>
                </a:solidFill>
                <a:latin typeface="Courier New" charset="0"/>
              </a:rPr>
              <a:t>integer</a:t>
            </a:r>
            <a:r>
              <a:rPr lang="en-US" sz="1200" b="0">
                <a:solidFill>
                  <a:srgbClr val="000000"/>
                </a:solidFill>
                <a:latin typeface="Courier New" charset="0"/>
              </a:rPr>
              <a:t> i = 1; </a:t>
            </a:r>
          </a:p>
          <a:p>
            <a:pPr algn="l"/>
            <a:r>
              <a:rPr lang="en-US" sz="1200" b="0">
                <a:solidFill>
                  <a:srgbClr val="000000"/>
                </a:solidFill>
                <a:latin typeface="Courier New" charset="0"/>
              </a:rPr>
              <a:t>      A a = </a:t>
            </a:r>
            <a:r>
              <a:rPr lang="en-US" sz="1200">
                <a:solidFill>
                  <a:srgbClr val="000000"/>
                </a:solidFill>
                <a:latin typeface="Courier New" charset="0"/>
              </a:rPr>
              <a:t>new</a:t>
            </a:r>
            <a:r>
              <a:rPr lang="en-US" sz="1200" b="0">
                <a:solidFill>
                  <a:srgbClr val="000000"/>
                </a:solidFill>
                <a:latin typeface="Courier New" charset="0"/>
              </a:rPr>
              <a:t>;</a:t>
            </a:r>
          </a:p>
          <a:p>
            <a:pPr algn="l"/>
            <a:r>
              <a:rPr lang="en-US" sz="1200">
                <a:solidFill>
                  <a:srgbClr val="000000"/>
                </a:solidFill>
                <a:latin typeface="Courier New" charset="0"/>
              </a:rPr>
              <a:t>endclass</a:t>
            </a:r>
            <a:endParaRPr lang="en-US" sz="1200" b="0">
              <a:solidFill>
                <a:srgbClr val="000000"/>
              </a:solidFill>
              <a:latin typeface="Courier New" charset="0"/>
            </a:endParaRPr>
          </a:p>
        </p:txBody>
      </p:sp>
      <p:sp>
        <p:nvSpPr>
          <p:cNvPr id="55303" name="Rectangle 6"/>
          <p:cNvSpPr>
            <a:spLocks noChangeArrowheads="1"/>
          </p:cNvSpPr>
          <p:nvPr/>
        </p:nvSpPr>
        <p:spPr bwMode="auto">
          <a:xfrm>
            <a:off x="1828800" y="2362200"/>
            <a:ext cx="3733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sz="1200">
                <a:solidFill>
                  <a:srgbClr val="000000"/>
                </a:solidFill>
                <a:latin typeface="Courier" charset="0"/>
              </a:rPr>
              <a:t>function</a:t>
            </a:r>
            <a:r>
              <a:rPr lang="en-US" sz="1200" b="0">
                <a:solidFill>
                  <a:srgbClr val="000000"/>
                </a:solidFill>
                <a:latin typeface="Courier" charset="0"/>
              </a:rPr>
              <a:t> </a:t>
            </a:r>
            <a:r>
              <a:rPr lang="en-US" sz="1200">
                <a:solidFill>
                  <a:srgbClr val="000000"/>
                </a:solidFill>
                <a:latin typeface="Courier" charset="0"/>
              </a:rPr>
              <a:t>integer</a:t>
            </a:r>
            <a:r>
              <a:rPr lang="en-US" sz="1200" b="0">
                <a:solidFill>
                  <a:srgbClr val="000000"/>
                </a:solidFill>
                <a:latin typeface="Courier" charset="0"/>
              </a:rPr>
              <a:t> test; </a:t>
            </a:r>
          </a:p>
        </p:txBody>
      </p:sp>
      <p:grpSp>
        <p:nvGrpSpPr>
          <p:cNvPr id="2" name="Group 57"/>
          <p:cNvGrpSpPr>
            <a:grpSpLocks/>
          </p:cNvGrpSpPr>
          <p:nvPr/>
        </p:nvGrpSpPr>
        <p:grpSpPr bwMode="auto">
          <a:xfrm>
            <a:off x="3124200" y="5410200"/>
            <a:ext cx="1250950" cy="1036638"/>
            <a:chOff x="1968" y="3408"/>
            <a:chExt cx="788" cy="653"/>
          </a:xfrm>
        </p:grpSpPr>
        <p:sp>
          <p:nvSpPr>
            <p:cNvPr id="55345" name="Rectangle 12"/>
            <p:cNvSpPr>
              <a:spLocks noChangeArrowheads="1"/>
            </p:cNvSpPr>
            <p:nvPr/>
          </p:nvSpPr>
          <p:spPr bwMode="auto">
            <a:xfrm>
              <a:off x="1968" y="3408"/>
              <a:ext cx="24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sz="1400" b="0"/>
                <a:t>b2</a:t>
              </a:r>
            </a:p>
          </p:txBody>
        </p:sp>
        <p:sp>
          <p:nvSpPr>
            <p:cNvPr id="55346" name="Rectangle 13"/>
            <p:cNvSpPr>
              <a:spLocks noChangeArrowheads="1"/>
            </p:cNvSpPr>
            <p:nvPr/>
          </p:nvSpPr>
          <p:spPr bwMode="auto">
            <a:xfrm>
              <a:off x="2208" y="3552"/>
              <a:ext cx="43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r>
                <a:rPr lang="en-US" sz="1200">
                  <a:solidFill>
                    <a:srgbClr val="000000"/>
                  </a:solidFill>
                  <a:latin typeface="Courier" charset="0"/>
                </a:rPr>
                <a:t>i=10;</a:t>
              </a:r>
            </a:p>
            <a:p>
              <a:pPr algn="l"/>
              <a:r>
                <a:rPr lang="en-US" sz="1200">
                  <a:solidFill>
                    <a:srgbClr val="000000"/>
                  </a:solidFill>
                  <a:latin typeface="Courier" charset="0"/>
                </a:rPr>
                <a:t>a</a:t>
              </a:r>
              <a:r>
                <a:rPr lang="en-US" sz="1200" b="0">
                  <a:solidFill>
                    <a:srgbClr val="000000"/>
                  </a:solidFill>
                  <a:latin typeface="Courier" charset="0"/>
                </a:rPr>
                <a:t> </a:t>
              </a:r>
            </a:p>
          </p:txBody>
        </p:sp>
        <p:sp>
          <p:nvSpPr>
            <p:cNvPr id="55347" name="Rectangle 18"/>
            <p:cNvSpPr>
              <a:spLocks noChangeArrowheads="1"/>
            </p:cNvSpPr>
            <p:nvPr/>
          </p:nvSpPr>
          <p:spPr bwMode="auto">
            <a:xfrm>
              <a:off x="2064" y="3888"/>
              <a:ext cx="69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200" b="0">
                  <a:solidFill>
                    <a:srgbClr val="000000"/>
                  </a:solidFill>
                  <a:latin typeface="Courier" charset="0"/>
                </a:rPr>
                <a:t>b2.i = 10;</a:t>
              </a:r>
            </a:p>
          </p:txBody>
        </p:sp>
      </p:grpSp>
      <p:sp>
        <p:nvSpPr>
          <p:cNvPr id="391192" name="Rectangle 24"/>
          <p:cNvSpPr>
            <a:spLocks noChangeArrowheads="1"/>
          </p:cNvSpPr>
          <p:nvPr/>
        </p:nvSpPr>
        <p:spPr bwMode="auto">
          <a:xfrm>
            <a:off x="5810250" y="6126163"/>
            <a:ext cx="12811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200" b="0">
                <a:solidFill>
                  <a:srgbClr val="000000"/>
                </a:solidFill>
                <a:latin typeface="Courier" charset="0"/>
              </a:rPr>
              <a:t>test = b1.i;</a:t>
            </a:r>
          </a:p>
        </p:txBody>
      </p:sp>
      <p:sp>
        <p:nvSpPr>
          <p:cNvPr id="391193" name="Rectangle 25"/>
          <p:cNvSpPr>
            <a:spLocks noChangeArrowheads="1"/>
          </p:cNvSpPr>
          <p:nvPr/>
        </p:nvSpPr>
        <p:spPr bwMode="auto">
          <a:xfrm>
            <a:off x="5962650" y="5791200"/>
            <a:ext cx="67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400" b="0"/>
              <a:t>test=1</a:t>
            </a:r>
          </a:p>
        </p:txBody>
      </p:sp>
      <p:grpSp>
        <p:nvGrpSpPr>
          <p:cNvPr id="3" name="Group 60"/>
          <p:cNvGrpSpPr>
            <a:grpSpLocks/>
          </p:cNvGrpSpPr>
          <p:nvPr/>
        </p:nvGrpSpPr>
        <p:grpSpPr bwMode="auto">
          <a:xfrm>
            <a:off x="7239000" y="5791200"/>
            <a:ext cx="1465263" cy="609600"/>
            <a:chOff x="4476" y="3648"/>
            <a:chExt cx="923" cy="384"/>
          </a:xfrm>
        </p:grpSpPr>
        <p:sp>
          <p:nvSpPr>
            <p:cNvPr id="55343" name="Rectangle 26"/>
            <p:cNvSpPr>
              <a:spLocks noChangeArrowheads="1"/>
            </p:cNvSpPr>
            <p:nvPr/>
          </p:nvSpPr>
          <p:spPr bwMode="auto">
            <a:xfrm>
              <a:off x="4476" y="3859"/>
              <a:ext cx="92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200" b="0">
                  <a:solidFill>
                    <a:srgbClr val="000000"/>
                  </a:solidFill>
                  <a:latin typeface="Courier" charset="0"/>
                </a:rPr>
                <a:t>test = b1.a.j;</a:t>
              </a:r>
            </a:p>
          </p:txBody>
        </p:sp>
        <p:sp>
          <p:nvSpPr>
            <p:cNvPr id="55344" name="Rectangle 27"/>
            <p:cNvSpPr>
              <a:spLocks noChangeArrowheads="1"/>
            </p:cNvSpPr>
            <p:nvPr/>
          </p:nvSpPr>
          <p:spPr bwMode="auto">
            <a:xfrm>
              <a:off x="4572" y="3648"/>
              <a:ext cx="4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400" b="0"/>
                <a:t>test=50</a:t>
              </a:r>
            </a:p>
          </p:txBody>
        </p:sp>
      </p:grpSp>
      <p:sp>
        <p:nvSpPr>
          <p:cNvPr id="55308" name="Line 28"/>
          <p:cNvSpPr>
            <a:spLocks noChangeShapeType="1"/>
          </p:cNvSpPr>
          <p:nvPr/>
        </p:nvSpPr>
        <p:spPr bwMode="auto">
          <a:xfrm>
            <a:off x="1828800" y="4724400"/>
            <a:ext cx="0" cy="16764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5309" name="Line 29"/>
          <p:cNvSpPr>
            <a:spLocks noChangeShapeType="1"/>
          </p:cNvSpPr>
          <p:nvPr/>
        </p:nvSpPr>
        <p:spPr bwMode="auto">
          <a:xfrm>
            <a:off x="3124200" y="4724400"/>
            <a:ext cx="0" cy="16764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5310" name="Line 30"/>
          <p:cNvSpPr>
            <a:spLocks noChangeShapeType="1"/>
          </p:cNvSpPr>
          <p:nvPr/>
        </p:nvSpPr>
        <p:spPr bwMode="auto">
          <a:xfrm>
            <a:off x="4438650" y="4724400"/>
            <a:ext cx="0" cy="16764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grpSp>
        <p:nvGrpSpPr>
          <p:cNvPr id="4" name="Group 61"/>
          <p:cNvGrpSpPr>
            <a:grpSpLocks/>
          </p:cNvGrpSpPr>
          <p:nvPr/>
        </p:nvGrpSpPr>
        <p:grpSpPr bwMode="auto">
          <a:xfrm>
            <a:off x="4419600" y="4581525"/>
            <a:ext cx="1371600" cy="1874838"/>
            <a:chOff x="2784" y="2886"/>
            <a:chExt cx="864" cy="1181"/>
          </a:xfrm>
        </p:grpSpPr>
        <p:sp>
          <p:nvSpPr>
            <p:cNvPr id="55336" name="Rectangle 21"/>
            <p:cNvSpPr>
              <a:spLocks noChangeArrowheads="1"/>
            </p:cNvSpPr>
            <p:nvPr/>
          </p:nvSpPr>
          <p:spPr bwMode="auto">
            <a:xfrm>
              <a:off x="2784" y="3408"/>
              <a:ext cx="24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sz="1400" b="0"/>
                <a:t>b2</a:t>
              </a:r>
            </a:p>
          </p:txBody>
        </p:sp>
        <p:grpSp>
          <p:nvGrpSpPr>
            <p:cNvPr id="55337" name="Group 58"/>
            <p:cNvGrpSpPr>
              <a:grpSpLocks/>
            </p:cNvGrpSpPr>
            <p:nvPr/>
          </p:nvGrpSpPr>
          <p:grpSpPr bwMode="auto">
            <a:xfrm>
              <a:off x="2831" y="2886"/>
              <a:ext cx="817" cy="1181"/>
              <a:chOff x="2831" y="2886"/>
              <a:chExt cx="817" cy="1181"/>
            </a:xfrm>
          </p:grpSpPr>
          <p:sp>
            <p:nvSpPr>
              <p:cNvPr id="55338" name="Rectangle 19"/>
              <p:cNvSpPr>
                <a:spLocks noChangeArrowheads="1"/>
              </p:cNvSpPr>
              <p:nvPr/>
            </p:nvSpPr>
            <p:spPr bwMode="auto">
              <a:xfrm>
                <a:off x="2976" y="3072"/>
                <a:ext cx="43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r>
                  <a:rPr lang="en-US" sz="1200" b="0">
                    <a:solidFill>
                      <a:srgbClr val="000000"/>
                    </a:solidFill>
                    <a:latin typeface="Courier" charset="0"/>
                  </a:rPr>
                  <a:t> j=50</a:t>
                </a:r>
              </a:p>
              <a:p>
                <a:pPr algn="l"/>
                <a:endParaRPr lang="en-US" sz="1200" b="0">
                  <a:solidFill>
                    <a:srgbClr val="000000"/>
                  </a:solidFill>
                  <a:latin typeface="Courier" charset="0"/>
                </a:endParaRPr>
              </a:p>
            </p:txBody>
          </p:sp>
          <p:sp>
            <p:nvSpPr>
              <p:cNvPr id="55339" name="Rectangle 20"/>
              <p:cNvSpPr>
                <a:spLocks noChangeArrowheads="1"/>
              </p:cNvSpPr>
              <p:nvPr/>
            </p:nvSpPr>
            <p:spPr bwMode="auto">
              <a:xfrm>
                <a:off x="2831" y="2886"/>
                <a:ext cx="24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sz="1400" b="0"/>
                  <a:t>a</a:t>
                </a:r>
              </a:p>
            </p:txBody>
          </p:sp>
          <p:sp>
            <p:nvSpPr>
              <p:cNvPr id="55340" name="Rectangle 22"/>
              <p:cNvSpPr>
                <a:spLocks noChangeArrowheads="1"/>
              </p:cNvSpPr>
              <p:nvPr/>
            </p:nvSpPr>
            <p:spPr bwMode="auto">
              <a:xfrm>
                <a:off x="2976" y="3552"/>
                <a:ext cx="43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r>
                  <a:rPr lang="en-US" sz="1200">
                    <a:solidFill>
                      <a:srgbClr val="000000"/>
                    </a:solidFill>
                    <a:latin typeface="Courier" charset="0"/>
                  </a:rPr>
                  <a:t>i=10;</a:t>
                </a:r>
              </a:p>
              <a:p>
                <a:pPr algn="l"/>
                <a:r>
                  <a:rPr lang="en-US" sz="1200">
                    <a:solidFill>
                      <a:srgbClr val="000000"/>
                    </a:solidFill>
                    <a:latin typeface="Courier" charset="0"/>
                  </a:rPr>
                  <a:t>a</a:t>
                </a:r>
                <a:r>
                  <a:rPr lang="en-US" sz="1200" b="0">
                    <a:solidFill>
                      <a:srgbClr val="000000"/>
                    </a:solidFill>
                    <a:latin typeface="Courier" charset="0"/>
                  </a:rPr>
                  <a:t> </a:t>
                </a:r>
              </a:p>
            </p:txBody>
          </p:sp>
          <p:sp>
            <p:nvSpPr>
              <p:cNvPr id="55341" name="Rectangle 23"/>
              <p:cNvSpPr>
                <a:spLocks noChangeArrowheads="1"/>
              </p:cNvSpPr>
              <p:nvPr/>
            </p:nvSpPr>
            <p:spPr bwMode="auto">
              <a:xfrm>
                <a:off x="2832" y="3894"/>
                <a:ext cx="80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200" b="0">
                    <a:solidFill>
                      <a:srgbClr val="000000"/>
                    </a:solidFill>
                    <a:latin typeface="Courier" charset="0"/>
                  </a:rPr>
                  <a:t>b2.a.j = 50;</a:t>
                </a:r>
              </a:p>
            </p:txBody>
          </p:sp>
          <p:sp>
            <p:nvSpPr>
              <p:cNvPr id="55342" name="Line 31"/>
              <p:cNvSpPr>
                <a:spLocks noChangeShapeType="1"/>
              </p:cNvSpPr>
              <p:nvPr/>
            </p:nvSpPr>
            <p:spPr bwMode="auto">
              <a:xfrm>
                <a:off x="3648" y="2982"/>
                <a:ext cx="0" cy="1056"/>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sp>
        <p:nvSpPr>
          <p:cNvPr id="55312" name="Line 32"/>
          <p:cNvSpPr>
            <a:spLocks noChangeShapeType="1"/>
          </p:cNvSpPr>
          <p:nvPr/>
        </p:nvSpPr>
        <p:spPr bwMode="auto">
          <a:xfrm>
            <a:off x="7029450" y="4724400"/>
            <a:ext cx="0" cy="16764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grpSp>
        <p:nvGrpSpPr>
          <p:cNvPr id="6" name="Group 55"/>
          <p:cNvGrpSpPr>
            <a:grpSpLocks/>
          </p:cNvGrpSpPr>
          <p:nvPr/>
        </p:nvGrpSpPr>
        <p:grpSpPr bwMode="auto">
          <a:xfrm>
            <a:off x="531813" y="4657725"/>
            <a:ext cx="1374775" cy="1789113"/>
            <a:chOff x="335" y="2934"/>
            <a:chExt cx="866" cy="1127"/>
          </a:xfrm>
        </p:grpSpPr>
        <p:sp>
          <p:nvSpPr>
            <p:cNvPr id="55330" name="Rectangle 8"/>
            <p:cNvSpPr>
              <a:spLocks noChangeArrowheads="1"/>
            </p:cNvSpPr>
            <p:nvPr/>
          </p:nvSpPr>
          <p:spPr bwMode="auto">
            <a:xfrm>
              <a:off x="335" y="3408"/>
              <a:ext cx="24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sz="1400" b="0"/>
                <a:t>b1</a:t>
              </a:r>
            </a:p>
          </p:txBody>
        </p:sp>
        <p:sp>
          <p:nvSpPr>
            <p:cNvPr id="55331" name="Rectangle 9"/>
            <p:cNvSpPr>
              <a:spLocks noChangeArrowheads="1"/>
            </p:cNvSpPr>
            <p:nvPr/>
          </p:nvSpPr>
          <p:spPr bwMode="auto">
            <a:xfrm>
              <a:off x="528" y="3552"/>
              <a:ext cx="43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r>
                <a:rPr lang="en-US" sz="1200">
                  <a:solidFill>
                    <a:srgbClr val="000000"/>
                  </a:solidFill>
                  <a:latin typeface="Courier" charset="0"/>
                </a:rPr>
                <a:t>i=1;</a:t>
              </a:r>
            </a:p>
            <a:p>
              <a:pPr algn="l"/>
              <a:r>
                <a:rPr lang="en-US" sz="1200">
                  <a:solidFill>
                    <a:srgbClr val="000000"/>
                  </a:solidFill>
                  <a:latin typeface="Courier" charset="0"/>
                </a:rPr>
                <a:t>a</a:t>
              </a:r>
              <a:r>
                <a:rPr lang="en-US" sz="1200" b="0">
                  <a:solidFill>
                    <a:srgbClr val="000000"/>
                  </a:solidFill>
                  <a:latin typeface="Courier" charset="0"/>
                </a:rPr>
                <a:t> </a:t>
              </a:r>
            </a:p>
          </p:txBody>
        </p:sp>
        <p:sp>
          <p:nvSpPr>
            <p:cNvPr id="55332" name="Rectangle 14"/>
            <p:cNvSpPr>
              <a:spLocks noChangeArrowheads="1"/>
            </p:cNvSpPr>
            <p:nvPr/>
          </p:nvSpPr>
          <p:spPr bwMode="auto">
            <a:xfrm>
              <a:off x="528" y="3072"/>
              <a:ext cx="43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r>
                <a:rPr lang="en-US" sz="1200" b="0">
                  <a:solidFill>
                    <a:srgbClr val="000000"/>
                  </a:solidFill>
                  <a:latin typeface="Courier" charset="0"/>
                </a:rPr>
                <a:t> j=5</a:t>
              </a:r>
            </a:p>
            <a:p>
              <a:pPr algn="l"/>
              <a:endParaRPr lang="en-US" sz="1200" b="0">
                <a:solidFill>
                  <a:srgbClr val="000000"/>
                </a:solidFill>
                <a:latin typeface="Courier" charset="0"/>
              </a:endParaRPr>
            </a:p>
          </p:txBody>
        </p:sp>
        <p:sp>
          <p:nvSpPr>
            <p:cNvPr id="55333" name="Rectangle 15"/>
            <p:cNvSpPr>
              <a:spLocks noChangeArrowheads="1"/>
            </p:cNvSpPr>
            <p:nvPr/>
          </p:nvSpPr>
          <p:spPr bwMode="auto">
            <a:xfrm>
              <a:off x="383" y="2934"/>
              <a:ext cx="24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sz="1400" b="0"/>
                <a:t>a</a:t>
              </a:r>
            </a:p>
          </p:txBody>
        </p:sp>
        <p:sp>
          <p:nvSpPr>
            <p:cNvPr id="55334" name="Rectangle 16"/>
            <p:cNvSpPr>
              <a:spLocks noChangeArrowheads="1"/>
            </p:cNvSpPr>
            <p:nvPr/>
          </p:nvSpPr>
          <p:spPr bwMode="auto">
            <a:xfrm>
              <a:off x="336" y="3888"/>
              <a:ext cx="86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200" b="0">
                  <a:solidFill>
                    <a:srgbClr val="000000"/>
                  </a:solidFill>
                  <a:latin typeface="Courier" charset="0"/>
                </a:rPr>
                <a:t> B b1 = </a:t>
              </a:r>
              <a:r>
                <a:rPr lang="en-US" sz="1200">
                  <a:solidFill>
                    <a:srgbClr val="000000"/>
                  </a:solidFill>
                  <a:latin typeface="Courier" charset="0"/>
                </a:rPr>
                <a:t>new</a:t>
              </a:r>
              <a:r>
                <a:rPr lang="en-US" sz="1200" b="0">
                  <a:solidFill>
                    <a:srgbClr val="000000"/>
                  </a:solidFill>
                  <a:latin typeface="Courier" charset="0"/>
                </a:rPr>
                <a:t>; </a:t>
              </a:r>
            </a:p>
          </p:txBody>
        </p:sp>
        <p:sp>
          <p:nvSpPr>
            <p:cNvPr id="55335" name="Line 33"/>
            <p:cNvSpPr>
              <a:spLocks noChangeShapeType="1"/>
            </p:cNvSpPr>
            <p:nvPr/>
          </p:nvSpPr>
          <p:spPr bwMode="auto">
            <a:xfrm flipV="1">
              <a:off x="624" y="3360"/>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7" name="Group 56"/>
          <p:cNvGrpSpPr>
            <a:grpSpLocks/>
          </p:cNvGrpSpPr>
          <p:nvPr/>
        </p:nvGrpSpPr>
        <p:grpSpPr bwMode="auto">
          <a:xfrm>
            <a:off x="1524000" y="5181600"/>
            <a:ext cx="1693863" cy="1265238"/>
            <a:chOff x="960" y="3264"/>
            <a:chExt cx="1067" cy="797"/>
          </a:xfrm>
        </p:grpSpPr>
        <p:sp>
          <p:nvSpPr>
            <p:cNvPr id="55325" name="Rectangle 7"/>
            <p:cNvSpPr>
              <a:spLocks noChangeArrowheads="1"/>
            </p:cNvSpPr>
            <p:nvPr/>
          </p:nvSpPr>
          <p:spPr bwMode="auto">
            <a:xfrm>
              <a:off x="1632" y="3456"/>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endParaRPr lang="en-US" b="0"/>
            </a:p>
          </p:txBody>
        </p:sp>
        <p:sp>
          <p:nvSpPr>
            <p:cNvPr id="55326" name="Rectangle 10"/>
            <p:cNvSpPr>
              <a:spLocks noChangeArrowheads="1"/>
            </p:cNvSpPr>
            <p:nvPr/>
          </p:nvSpPr>
          <p:spPr bwMode="auto">
            <a:xfrm>
              <a:off x="1200" y="3408"/>
              <a:ext cx="24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sz="1400" b="0"/>
                <a:t>b2</a:t>
              </a:r>
            </a:p>
          </p:txBody>
        </p:sp>
        <p:sp>
          <p:nvSpPr>
            <p:cNvPr id="55327" name="Rectangle 11"/>
            <p:cNvSpPr>
              <a:spLocks noChangeArrowheads="1"/>
            </p:cNvSpPr>
            <p:nvPr/>
          </p:nvSpPr>
          <p:spPr bwMode="auto">
            <a:xfrm>
              <a:off x="1392" y="3552"/>
              <a:ext cx="43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r>
                <a:rPr lang="en-US" sz="1200">
                  <a:solidFill>
                    <a:srgbClr val="000000"/>
                  </a:solidFill>
                  <a:latin typeface="Courier" charset="0"/>
                </a:rPr>
                <a:t>i=1;</a:t>
              </a:r>
            </a:p>
            <a:p>
              <a:pPr algn="l"/>
              <a:r>
                <a:rPr lang="en-US" sz="1200">
                  <a:solidFill>
                    <a:srgbClr val="000000"/>
                  </a:solidFill>
                  <a:latin typeface="Courier" charset="0"/>
                </a:rPr>
                <a:t>a</a:t>
              </a:r>
              <a:r>
                <a:rPr lang="en-US" sz="1200" b="0">
                  <a:solidFill>
                    <a:srgbClr val="000000"/>
                  </a:solidFill>
                  <a:latin typeface="Courier" charset="0"/>
                </a:rPr>
                <a:t> </a:t>
              </a:r>
            </a:p>
          </p:txBody>
        </p:sp>
        <p:sp>
          <p:nvSpPr>
            <p:cNvPr id="55328" name="Rectangle 17"/>
            <p:cNvSpPr>
              <a:spLocks noChangeArrowheads="1"/>
            </p:cNvSpPr>
            <p:nvPr/>
          </p:nvSpPr>
          <p:spPr bwMode="auto">
            <a:xfrm>
              <a:off x="1104" y="3888"/>
              <a:ext cx="92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200" b="0">
                  <a:solidFill>
                    <a:srgbClr val="000000"/>
                  </a:solidFill>
                  <a:latin typeface="Courier" charset="0"/>
                </a:rPr>
                <a:t>B b2 = </a:t>
              </a:r>
              <a:r>
                <a:rPr lang="en-US" sz="1200">
                  <a:solidFill>
                    <a:srgbClr val="000000"/>
                  </a:solidFill>
                  <a:latin typeface="Courier" charset="0"/>
                </a:rPr>
                <a:t>new</a:t>
              </a:r>
              <a:r>
                <a:rPr lang="en-US" sz="1200" b="0">
                  <a:solidFill>
                    <a:srgbClr val="000000"/>
                  </a:solidFill>
                  <a:latin typeface="Courier" charset="0"/>
                </a:rPr>
                <a:t> b1;</a:t>
              </a:r>
            </a:p>
          </p:txBody>
        </p:sp>
        <p:sp>
          <p:nvSpPr>
            <p:cNvPr id="55329" name="Line 34"/>
            <p:cNvSpPr>
              <a:spLocks noChangeShapeType="1"/>
            </p:cNvSpPr>
            <p:nvPr/>
          </p:nvSpPr>
          <p:spPr bwMode="auto">
            <a:xfrm flipH="1" flipV="1">
              <a:off x="960" y="3264"/>
              <a:ext cx="62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sp>
        <p:nvSpPr>
          <p:cNvPr id="55315" name="Rectangle 46"/>
          <p:cNvSpPr>
            <a:spLocks noChangeArrowheads="1"/>
          </p:cNvSpPr>
          <p:nvPr/>
        </p:nvSpPr>
        <p:spPr bwMode="auto">
          <a:xfrm>
            <a:off x="2514600" y="4267200"/>
            <a:ext cx="5492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endParaRPr lang="en-US" sz="1200" b="0">
              <a:solidFill>
                <a:srgbClr val="000000"/>
              </a:solidFill>
              <a:latin typeface="Courier" charset="0"/>
            </a:endParaRPr>
          </a:p>
          <a:p>
            <a:pPr algn="l"/>
            <a:endParaRPr lang="en-US" sz="1200" b="0">
              <a:solidFill>
                <a:srgbClr val="000000"/>
              </a:solidFill>
              <a:latin typeface="Courier" charset="0"/>
            </a:endParaRPr>
          </a:p>
          <a:p>
            <a:pPr algn="l"/>
            <a:endParaRPr lang="en-US" sz="1200" b="0">
              <a:solidFill>
                <a:srgbClr val="000000"/>
              </a:solidFill>
              <a:latin typeface="Courier" charset="0"/>
            </a:endParaRPr>
          </a:p>
          <a:p>
            <a:pPr algn="l"/>
            <a:endParaRPr lang="en-US" sz="1200" b="0">
              <a:solidFill>
                <a:srgbClr val="000000"/>
              </a:solidFill>
              <a:latin typeface="Courier" charset="0"/>
            </a:endParaRPr>
          </a:p>
          <a:p>
            <a:pPr algn="l"/>
            <a:r>
              <a:rPr lang="en-US" sz="1200" b="0">
                <a:solidFill>
                  <a:srgbClr val="000000"/>
                </a:solidFill>
                <a:latin typeface="Courier" charset="0"/>
              </a:rPr>
              <a:t>    </a:t>
            </a:r>
            <a:endParaRPr lang="en-US" sz="1200" b="0">
              <a:solidFill>
                <a:srgbClr val="000000"/>
              </a:solidFill>
              <a:latin typeface="Helvetica" charset="0"/>
            </a:endParaRPr>
          </a:p>
          <a:p>
            <a:pPr algn="l"/>
            <a:r>
              <a:rPr lang="en-US" sz="1200" b="0">
                <a:solidFill>
                  <a:srgbClr val="000000"/>
                </a:solidFill>
                <a:latin typeface="Courier" charset="0"/>
              </a:rPr>
              <a:t> </a:t>
            </a:r>
          </a:p>
        </p:txBody>
      </p:sp>
      <p:sp>
        <p:nvSpPr>
          <p:cNvPr id="391215" name="Rectangle 47"/>
          <p:cNvSpPr>
            <a:spLocks noChangeArrowheads="1"/>
          </p:cNvSpPr>
          <p:nvPr/>
        </p:nvSpPr>
        <p:spPr bwMode="auto">
          <a:xfrm>
            <a:off x="1890713" y="2620963"/>
            <a:ext cx="41163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200" b="0">
                <a:solidFill>
                  <a:srgbClr val="000000"/>
                </a:solidFill>
                <a:latin typeface="Courier" charset="0"/>
              </a:rPr>
              <a:t> B b1 = </a:t>
            </a:r>
            <a:r>
              <a:rPr lang="en-US" sz="1200">
                <a:solidFill>
                  <a:srgbClr val="000000"/>
                </a:solidFill>
                <a:latin typeface="Courier" charset="0"/>
              </a:rPr>
              <a:t>new</a:t>
            </a:r>
            <a:r>
              <a:rPr lang="en-US" sz="1200" b="0">
                <a:solidFill>
                  <a:srgbClr val="000000"/>
                </a:solidFill>
                <a:latin typeface="Courier" charset="0"/>
              </a:rPr>
              <a:t>; // </a:t>
            </a:r>
            <a:r>
              <a:rPr lang="en-US" sz="1200" b="0">
                <a:solidFill>
                  <a:srgbClr val="009900"/>
                </a:solidFill>
                <a:latin typeface="Courier" charset="0"/>
              </a:rPr>
              <a:t>Create an object of class B</a:t>
            </a:r>
          </a:p>
        </p:txBody>
      </p:sp>
      <p:sp>
        <p:nvSpPr>
          <p:cNvPr id="391216" name="Rectangle 48"/>
          <p:cNvSpPr>
            <a:spLocks noChangeArrowheads="1"/>
          </p:cNvSpPr>
          <p:nvPr/>
        </p:nvSpPr>
        <p:spPr bwMode="auto">
          <a:xfrm>
            <a:off x="1900238" y="2895600"/>
            <a:ext cx="5397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200" b="0">
                <a:solidFill>
                  <a:srgbClr val="000000"/>
                </a:solidFill>
                <a:latin typeface="Courier" charset="0"/>
              </a:rPr>
              <a:t> B b2 = </a:t>
            </a:r>
            <a:r>
              <a:rPr lang="en-US" sz="1200">
                <a:solidFill>
                  <a:srgbClr val="000000"/>
                </a:solidFill>
                <a:latin typeface="Courier" charset="0"/>
              </a:rPr>
              <a:t>new</a:t>
            </a:r>
            <a:r>
              <a:rPr lang="en-US" sz="1200" b="0">
                <a:solidFill>
                  <a:srgbClr val="000000"/>
                </a:solidFill>
                <a:latin typeface="Courier" charset="0"/>
              </a:rPr>
              <a:t> b1; // </a:t>
            </a:r>
            <a:r>
              <a:rPr lang="en-US" sz="1200" b="0">
                <a:solidFill>
                  <a:srgbClr val="009900"/>
                </a:solidFill>
                <a:latin typeface="Courier" charset="0"/>
              </a:rPr>
              <a:t>Create an object that is a copy of b1</a:t>
            </a:r>
            <a:r>
              <a:rPr lang="en-US" sz="1200" b="0">
                <a:solidFill>
                  <a:srgbClr val="000000"/>
                </a:solidFill>
                <a:latin typeface="Courier" charset="0"/>
              </a:rPr>
              <a:t> </a:t>
            </a:r>
          </a:p>
        </p:txBody>
      </p:sp>
      <p:sp>
        <p:nvSpPr>
          <p:cNvPr id="391217" name="Rectangle 49"/>
          <p:cNvSpPr>
            <a:spLocks noChangeArrowheads="1"/>
          </p:cNvSpPr>
          <p:nvPr/>
        </p:nvSpPr>
        <p:spPr bwMode="auto">
          <a:xfrm>
            <a:off x="1981200" y="3200400"/>
            <a:ext cx="45735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200" b="0">
                <a:solidFill>
                  <a:srgbClr val="000000"/>
                </a:solidFill>
                <a:latin typeface="Courier" charset="0"/>
              </a:rPr>
              <a:t>b2.i = 10; // </a:t>
            </a:r>
            <a:r>
              <a:rPr lang="en-US" sz="1200" b="0">
                <a:solidFill>
                  <a:srgbClr val="009900"/>
                </a:solidFill>
                <a:latin typeface="Courier" charset="0"/>
              </a:rPr>
              <a:t>i is changed in b2, but not in b1</a:t>
            </a:r>
            <a:r>
              <a:rPr lang="en-US" sz="1200" b="0">
                <a:solidFill>
                  <a:srgbClr val="000000"/>
                </a:solidFill>
                <a:latin typeface="Courier" charset="0"/>
              </a:rPr>
              <a:t> </a:t>
            </a:r>
          </a:p>
        </p:txBody>
      </p:sp>
      <p:sp>
        <p:nvSpPr>
          <p:cNvPr id="391218" name="Rectangle 50"/>
          <p:cNvSpPr>
            <a:spLocks noChangeArrowheads="1"/>
          </p:cNvSpPr>
          <p:nvPr/>
        </p:nvSpPr>
        <p:spPr bwMode="auto">
          <a:xfrm>
            <a:off x="1978025" y="3505200"/>
            <a:ext cx="4940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200" b="0">
                <a:solidFill>
                  <a:srgbClr val="000000"/>
                </a:solidFill>
                <a:latin typeface="Courier" charset="0"/>
              </a:rPr>
              <a:t>b2.a.j = 50; // </a:t>
            </a:r>
            <a:r>
              <a:rPr lang="en-US" sz="1200" b="0">
                <a:solidFill>
                  <a:srgbClr val="009900"/>
                </a:solidFill>
                <a:latin typeface="Courier" charset="0"/>
              </a:rPr>
              <a:t>change a.j, shared by both b1 and b2</a:t>
            </a:r>
          </a:p>
        </p:txBody>
      </p:sp>
      <p:sp>
        <p:nvSpPr>
          <p:cNvPr id="391219" name="Rectangle 51"/>
          <p:cNvSpPr>
            <a:spLocks noChangeArrowheads="1"/>
          </p:cNvSpPr>
          <p:nvPr/>
        </p:nvSpPr>
        <p:spPr bwMode="auto">
          <a:xfrm>
            <a:off x="1900238" y="3810000"/>
            <a:ext cx="5397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200" b="0">
                <a:solidFill>
                  <a:srgbClr val="000000"/>
                </a:solidFill>
                <a:latin typeface="Courier" charset="0"/>
              </a:rPr>
              <a:t> test = b1.i; // </a:t>
            </a:r>
            <a:r>
              <a:rPr lang="en-US" sz="1200" b="0">
                <a:solidFill>
                  <a:srgbClr val="009900"/>
                </a:solidFill>
                <a:latin typeface="Courier" charset="0"/>
              </a:rPr>
              <a:t>test is set to 1 (b1.i has not changed)</a:t>
            </a:r>
            <a:r>
              <a:rPr lang="en-US" sz="1200" b="0">
                <a:solidFill>
                  <a:srgbClr val="000000"/>
                </a:solidFill>
                <a:latin typeface="Courier" charset="0"/>
              </a:rPr>
              <a:t> </a:t>
            </a:r>
          </a:p>
        </p:txBody>
      </p:sp>
      <p:sp>
        <p:nvSpPr>
          <p:cNvPr id="391220" name="Rectangle 52"/>
          <p:cNvSpPr>
            <a:spLocks noChangeArrowheads="1"/>
          </p:cNvSpPr>
          <p:nvPr/>
        </p:nvSpPr>
        <p:spPr bwMode="auto">
          <a:xfrm>
            <a:off x="1963738" y="4114800"/>
            <a:ext cx="50307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200" b="0">
                <a:solidFill>
                  <a:srgbClr val="000000"/>
                </a:solidFill>
                <a:latin typeface="Courier" charset="0"/>
              </a:rPr>
              <a:t>test = b1.a.j; // </a:t>
            </a:r>
            <a:r>
              <a:rPr lang="en-US" sz="1200" b="0">
                <a:solidFill>
                  <a:srgbClr val="009900"/>
                </a:solidFill>
                <a:latin typeface="Courier" charset="0"/>
              </a:rPr>
              <a:t>test is set to 50 (a.j has changed)</a:t>
            </a:r>
          </a:p>
        </p:txBody>
      </p:sp>
      <p:sp>
        <p:nvSpPr>
          <p:cNvPr id="55322" name="Rectangle 53"/>
          <p:cNvSpPr>
            <a:spLocks noChangeArrowheads="1"/>
          </p:cNvSpPr>
          <p:nvPr/>
        </p:nvSpPr>
        <p:spPr bwMode="auto">
          <a:xfrm>
            <a:off x="1828800" y="4343400"/>
            <a:ext cx="1190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200">
                <a:solidFill>
                  <a:srgbClr val="000000"/>
                </a:solidFill>
                <a:latin typeface="Courier" charset="0"/>
              </a:rPr>
              <a:t>endfunction</a:t>
            </a:r>
          </a:p>
        </p:txBody>
      </p:sp>
      <p:sp>
        <p:nvSpPr>
          <p:cNvPr id="55323" name="Rectangle 54"/>
          <p:cNvSpPr>
            <a:spLocks noChangeArrowheads="1"/>
          </p:cNvSpPr>
          <p:nvPr/>
        </p:nvSpPr>
        <p:spPr bwMode="auto">
          <a:xfrm>
            <a:off x="1752600" y="2362200"/>
            <a:ext cx="5562600" cy="2286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5324" name="Line 62"/>
          <p:cNvSpPr>
            <a:spLocks noChangeShapeType="1"/>
          </p:cNvSpPr>
          <p:nvPr/>
        </p:nvSpPr>
        <p:spPr bwMode="auto">
          <a:xfrm>
            <a:off x="5791200" y="4724400"/>
            <a:ext cx="0" cy="16764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spTree>
    <p:extLst>
      <p:ext uri="{BB962C8B-B14F-4D97-AF65-F5344CB8AC3E}">
        <p14:creationId xmlns:p14="http://schemas.microsoft.com/office/powerpoint/2010/main" val="18185198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12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121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121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121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121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119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9119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91220"/>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92" grpId="0"/>
      <p:bldP spid="391193" grpId="0"/>
      <p:bldP spid="391215" grpId="0"/>
      <p:bldP spid="391216" grpId="0"/>
      <p:bldP spid="391217" grpId="0"/>
      <p:bldP spid="391218" grpId="0"/>
      <p:bldP spid="391219" grpId="0"/>
      <p:bldP spid="39122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fld id="{964C78C7-DD19-4428-9177-43081686B1C5}" type="slidenum">
              <a:rPr lang="en-US" sz="1400" b="0">
                <a:solidFill>
                  <a:srgbClr val="6B6B6B"/>
                </a:solidFill>
              </a:rPr>
              <a:pPr eaLnBrk="1" hangingPunct="1"/>
              <a:t>43</a:t>
            </a:fld>
            <a:endParaRPr lang="en-US" sz="1400" b="0">
              <a:solidFill>
                <a:srgbClr val="6B6B6B"/>
              </a:solidFill>
            </a:endParaRPr>
          </a:p>
        </p:txBody>
      </p:sp>
      <p:sp>
        <p:nvSpPr>
          <p:cNvPr id="57347" name="Rectangle 2"/>
          <p:cNvSpPr>
            <a:spLocks noGrp="1" noChangeArrowheads="1"/>
          </p:cNvSpPr>
          <p:nvPr>
            <p:ph type="title"/>
          </p:nvPr>
        </p:nvSpPr>
        <p:spPr/>
        <p:txBody>
          <a:bodyPr/>
          <a:lstStyle/>
          <a:p>
            <a:pPr eaLnBrk="1" hangingPunct="1"/>
            <a:r>
              <a:rPr lang="en-US" smtClean="0"/>
              <a:t>Handles</a:t>
            </a:r>
          </a:p>
        </p:txBody>
      </p:sp>
      <p:sp>
        <p:nvSpPr>
          <p:cNvPr id="57348" name="Rectangle 3"/>
          <p:cNvSpPr>
            <a:spLocks noGrp="1" noChangeArrowheads="1"/>
          </p:cNvSpPr>
          <p:nvPr>
            <p:ph type="body" idx="1"/>
          </p:nvPr>
        </p:nvSpPr>
        <p:spPr/>
        <p:txBody>
          <a:bodyPr/>
          <a:lstStyle/>
          <a:p>
            <a:pPr eaLnBrk="1" hangingPunct="1"/>
            <a:r>
              <a:rPr lang="en-US" sz="2100" smtClean="0"/>
              <a:t>Getting a handle on objects</a:t>
            </a:r>
            <a:endParaRPr lang="en-US" smtClean="0"/>
          </a:p>
          <a:p>
            <a:pPr lvl="1" eaLnBrk="1" hangingPunct="1"/>
            <a:r>
              <a:rPr lang="en-US" sz="1700" smtClean="0">
                <a:ea typeface="ＭＳ Ｐゴシック" charset="-128"/>
              </a:rPr>
              <a:t>Class properties and instantiated objects can be initialized directly in a class declaration</a:t>
            </a:r>
          </a:p>
          <a:p>
            <a:pPr lvl="1" eaLnBrk="1" hangingPunct="1"/>
            <a:r>
              <a:rPr lang="en-US" sz="1700" smtClean="0">
                <a:ea typeface="ＭＳ Ｐゴシック" charset="-128"/>
              </a:rPr>
              <a:t>Shallow copy does not copy objects</a:t>
            </a:r>
          </a:p>
          <a:p>
            <a:pPr lvl="1" eaLnBrk="1" hangingPunct="1"/>
            <a:r>
              <a:rPr lang="en-US" sz="1700" smtClean="0">
                <a:ea typeface="ＭＳ Ｐゴシック" charset="-128"/>
              </a:rPr>
              <a:t>Instance qualifications can be chained as needed to reach through objects </a:t>
            </a:r>
            <a:r>
              <a:rPr lang="en-US" sz="1700" smtClean="0">
                <a:latin typeface="Courier New" charset="0"/>
                <a:ea typeface="ＭＳ Ｐゴシック" charset="-128"/>
              </a:rPr>
              <a:t>b1.a.j</a:t>
            </a:r>
          </a:p>
          <a:p>
            <a:pPr lvl="1" eaLnBrk="1" hangingPunct="1"/>
            <a:r>
              <a:rPr lang="en-US" sz="1700" smtClean="0">
                <a:ea typeface="ＭＳ Ｐゴシック" charset="-128"/>
              </a:rPr>
              <a:t>Can write custom code to do a full copy of everything including nested objects</a:t>
            </a:r>
            <a:endParaRPr lang="en-US" sz="1700" smtClean="0">
              <a:latin typeface="Courier New" charset="0"/>
              <a:ea typeface="ＭＳ Ｐゴシック" charset="-128"/>
            </a:endParaRPr>
          </a:p>
          <a:p>
            <a:pPr lvl="1" eaLnBrk="1" hangingPunct="1"/>
            <a:endParaRPr lang="en-US" smtClean="0">
              <a:ea typeface="ＭＳ Ｐゴシック" charset="-128"/>
            </a:endParaRPr>
          </a:p>
        </p:txBody>
      </p:sp>
      <p:sp>
        <p:nvSpPr>
          <p:cNvPr id="57349" name="Text Box 4"/>
          <p:cNvSpPr txBox="1">
            <a:spLocks noChangeArrowheads="1"/>
          </p:cNvSpPr>
          <p:nvPr/>
        </p:nvSpPr>
        <p:spPr bwMode="auto">
          <a:xfrm>
            <a:off x="2743200" y="3994150"/>
            <a:ext cx="1981200" cy="958850"/>
          </a:xfrm>
          <a:prstGeom prst="rect">
            <a:avLst/>
          </a:prstGeom>
          <a:noFill/>
          <a:ln w="1587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algn="l" eaLnBrk="1" hangingPunct="1"/>
            <a:r>
              <a:rPr lang="en-US" sz="1400" b="0">
                <a:latin typeface="Courier New" charset="0"/>
              </a:rPr>
              <a:t> BusTran b1,b2;</a:t>
            </a:r>
          </a:p>
          <a:p>
            <a:pPr algn="l" eaLnBrk="1" hangingPunct="1"/>
            <a:r>
              <a:rPr lang="en-US" sz="1400" b="0">
                <a:latin typeface="Courier New" charset="0"/>
              </a:rPr>
              <a:t> b1 = </a:t>
            </a:r>
            <a:r>
              <a:rPr lang="en-US" sz="1400">
                <a:latin typeface="Courier New" charset="0"/>
              </a:rPr>
              <a:t>new</a:t>
            </a:r>
            <a:r>
              <a:rPr lang="en-US" sz="1400" b="0">
                <a:latin typeface="Courier New" charset="0"/>
              </a:rPr>
              <a:t>;</a:t>
            </a:r>
          </a:p>
          <a:p>
            <a:pPr algn="l" eaLnBrk="1" hangingPunct="1"/>
            <a:r>
              <a:rPr lang="en-US" sz="1400" b="0">
                <a:latin typeface="Courier New" charset="0"/>
              </a:rPr>
              <a:t> b2 = </a:t>
            </a:r>
            <a:r>
              <a:rPr lang="en-US" sz="1400">
                <a:latin typeface="Courier New" charset="0"/>
              </a:rPr>
              <a:t>new</a:t>
            </a:r>
            <a:r>
              <a:rPr lang="en-US" sz="1400" b="0">
                <a:latin typeface="Courier New" charset="0"/>
              </a:rPr>
              <a:t>;</a:t>
            </a:r>
          </a:p>
          <a:p>
            <a:pPr algn="l" eaLnBrk="1" hangingPunct="1"/>
            <a:r>
              <a:rPr lang="en-US" sz="1400" b="0">
                <a:latin typeface="Courier New" charset="0"/>
              </a:rPr>
              <a:t> b2.copy(b1);</a:t>
            </a:r>
          </a:p>
        </p:txBody>
      </p:sp>
      <p:sp>
        <p:nvSpPr>
          <p:cNvPr id="57350" name="Rectangle 5"/>
          <p:cNvSpPr>
            <a:spLocks noChangeArrowheads="1"/>
          </p:cNvSpPr>
          <p:nvPr/>
        </p:nvSpPr>
        <p:spPr bwMode="auto">
          <a:xfrm>
            <a:off x="5257800" y="4632325"/>
            <a:ext cx="10334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400" b="0">
                <a:solidFill>
                  <a:srgbClr val="009900"/>
                </a:solidFill>
              </a:rPr>
              <a:t>Deep copy</a:t>
            </a:r>
          </a:p>
        </p:txBody>
      </p:sp>
      <p:sp>
        <p:nvSpPr>
          <p:cNvPr id="57351" name="Line 6"/>
          <p:cNvSpPr>
            <a:spLocks noChangeShapeType="1"/>
          </p:cNvSpPr>
          <p:nvPr/>
        </p:nvSpPr>
        <p:spPr bwMode="auto">
          <a:xfrm flipH="1">
            <a:off x="4419600" y="483235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Tree>
    <p:extLst>
      <p:ext uri="{BB962C8B-B14F-4D97-AF65-F5344CB8AC3E}">
        <p14:creationId xmlns:p14="http://schemas.microsoft.com/office/powerpoint/2010/main" val="31144271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fld id="{B5E25AC1-DA8F-4FAE-9FE0-6A9E08051993}" type="slidenum">
              <a:rPr lang="en-US" sz="1400" b="0">
                <a:solidFill>
                  <a:srgbClr val="6B6B6B"/>
                </a:solidFill>
              </a:rPr>
              <a:pPr eaLnBrk="1" hangingPunct="1"/>
              <a:t>44</a:t>
            </a:fld>
            <a:endParaRPr lang="en-US" sz="1400" b="0">
              <a:solidFill>
                <a:srgbClr val="6B6B6B"/>
              </a:solidFill>
            </a:endParaRPr>
          </a:p>
        </p:txBody>
      </p:sp>
      <p:sp>
        <p:nvSpPr>
          <p:cNvPr id="59395" name="Rectangle 2"/>
          <p:cNvSpPr>
            <a:spLocks noGrp="1" noChangeArrowheads="1"/>
          </p:cNvSpPr>
          <p:nvPr>
            <p:ph type="title"/>
          </p:nvPr>
        </p:nvSpPr>
        <p:spPr/>
        <p:txBody>
          <a:bodyPr/>
          <a:lstStyle/>
          <a:p>
            <a:pPr eaLnBrk="1" hangingPunct="1"/>
            <a:r>
              <a:rPr lang="en-US" smtClean="0"/>
              <a:t>Handles</a:t>
            </a:r>
          </a:p>
        </p:txBody>
      </p:sp>
      <p:sp>
        <p:nvSpPr>
          <p:cNvPr id="59396" name="Rectangle 3"/>
          <p:cNvSpPr>
            <a:spLocks noChangeArrowheads="1"/>
          </p:cNvSpPr>
          <p:nvPr/>
        </p:nvSpPr>
        <p:spPr bwMode="auto">
          <a:xfrm>
            <a:off x="1371600" y="1828800"/>
            <a:ext cx="2743200"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r>
              <a:rPr lang="en-US" sz="1200">
                <a:solidFill>
                  <a:srgbClr val="000000"/>
                </a:solidFill>
                <a:latin typeface="Courier" charset="0"/>
              </a:rPr>
              <a:t>class</a:t>
            </a:r>
            <a:r>
              <a:rPr lang="en-US" sz="1200" b="0">
                <a:solidFill>
                  <a:srgbClr val="000000"/>
                </a:solidFill>
                <a:latin typeface="Courier" charset="0"/>
              </a:rPr>
              <a:t> A ;</a:t>
            </a:r>
            <a:r>
              <a:rPr lang="en-US" sz="1200" b="0">
                <a:solidFill>
                  <a:srgbClr val="000000"/>
                </a:solidFill>
                <a:latin typeface="Helvetica" charset="0"/>
              </a:rPr>
              <a:t> </a:t>
            </a:r>
          </a:p>
          <a:p>
            <a:pPr algn="l"/>
            <a:r>
              <a:rPr lang="en-US" sz="1200" b="0">
                <a:solidFill>
                  <a:srgbClr val="000000"/>
                </a:solidFill>
                <a:latin typeface="Courier" charset="0"/>
              </a:rPr>
              <a:t>      </a:t>
            </a:r>
            <a:r>
              <a:rPr lang="en-US" sz="1200">
                <a:solidFill>
                  <a:srgbClr val="000000"/>
                </a:solidFill>
                <a:latin typeface="Courier" charset="0"/>
              </a:rPr>
              <a:t>integer</a:t>
            </a:r>
            <a:r>
              <a:rPr lang="en-US" sz="1200" b="0">
                <a:solidFill>
                  <a:srgbClr val="000000"/>
                </a:solidFill>
                <a:latin typeface="Courier" charset="0"/>
              </a:rPr>
              <a:t> j = 5; </a:t>
            </a:r>
            <a:endParaRPr lang="en-US" sz="1200" b="0">
              <a:solidFill>
                <a:srgbClr val="000000"/>
              </a:solidFill>
              <a:latin typeface="Helvetica" charset="0"/>
            </a:endParaRPr>
          </a:p>
          <a:p>
            <a:pPr algn="l"/>
            <a:r>
              <a:rPr lang="en-US" sz="1200">
                <a:solidFill>
                  <a:srgbClr val="000000"/>
                </a:solidFill>
                <a:latin typeface="Courier" charset="0"/>
              </a:rPr>
              <a:t>endclass</a:t>
            </a:r>
            <a:r>
              <a:rPr lang="en-US" sz="1200" b="0">
                <a:solidFill>
                  <a:srgbClr val="000000"/>
                </a:solidFill>
                <a:latin typeface="Courier" charset="0"/>
              </a:rPr>
              <a:t> </a:t>
            </a:r>
          </a:p>
        </p:txBody>
      </p:sp>
      <p:sp>
        <p:nvSpPr>
          <p:cNvPr id="59397" name="Rectangle 4"/>
          <p:cNvSpPr>
            <a:spLocks noChangeArrowheads="1"/>
          </p:cNvSpPr>
          <p:nvPr/>
        </p:nvSpPr>
        <p:spPr bwMode="auto">
          <a:xfrm>
            <a:off x="4724400" y="1752600"/>
            <a:ext cx="2743200"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r>
              <a:rPr lang="en-US" sz="1200">
                <a:solidFill>
                  <a:srgbClr val="000000"/>
                </a:solidFill>
                <a:latin typeface="Courier" charset="0"/>
              </a:rPr>
              <a:t>class</a:t>
            </a:r>
            <a:r>
              <a:rPr lang="en-US" sz="1200" b="0">
                <a:solidFill>
                  <a:srgbClr val="000000"/>
                </a:solidFill>
                <a:latin typeface="Courier" charset="0"/>
              </a:rPr>
              <a:t> B ;</a:t>
            </a:r>
            <a:r>
              <a:rPr lang="en-US" sz="1200" b="0">
                <a:solidFill>
                  <a:srgbClr val="000000"/>
                </a:solidFill>
                <a:latin typeface="Helvetica" charset="0"/>
              </a:rPr>
              <a:t> </a:t>
            </a:r>
          </a:p>
          <a:p>
            <a:pPr algn="l"/>
            <a:r>
              <a:rPr lang="en-US" sz="1200" b="0">
                <a:solidFill>
                  <a:srgbClr val="000000"/>
                </a:solidFill>
                <a:latin typeface="Courier" charset="0"/>
              </a:rPr>
              <a:t>      </a:t>
            </a:r>
            <a:r>
              <a:rPr lang="en-US" sz="1200">
                <a:solidFill>
                  <a:srgbClr val="000000"/>
                </a:solidFill>
                <a:latin typeface="Courier" charset="0"/>
              </a:rPr>
              <a:t>integer</a:t>
            </a:r>
            <a:r>
              <a:rPr lang="en-US" sz="1200" b="0">
                <a:solidFill>
                  <a:srgbClr val="000000"/>
                </a:solidFill>
                <a:latin typeface="Courier" charset="0"/>
              </a:rPr>
              <a:t> i = 1; </a:t>
            </a:r>
          </a:p>
          <a:p>
            <a:pPr algn="l"/>
            <a:r>
              <a:rPr lang="en-US" sz="1200" b="0">
                <a:solidFill>
                  <a:srgbClr val="000000"/>
                </a:solidFill>
                <a:latin typeface="Courier" charset="0"/>
              </a:rPr>
              <a:t>      A a = </a:t>
            </a:r>
            <a:r>
              <a:rPr lang="en-US" sz="1200">
                <a:solidFill>
                  <a:srgbClr val="000000"/>
                </a:solidFill>
                <a:latin typeface="Courier" charset="0"/>
              </a:rPr>
              <a:t>new</a:t>
            </a:r>
            <a:r>
              <a:rPr lang="en-US" sz="1200" b="0">
                <a:solidFill>
                  <a:srgbClr val="000000"/>
                </a:solidFill>
                <a:latin typeface="Courier" charset="0"/>
              </a:rPr>
              <a:t>;</a:t>
            </a:r>
          </a:p>
          <a:p>
            <a:pPr algn="l"/>
            <a:r>
              <a:rPr lang="en-US" sz="1200">
                <a:solidFill>
                  <a:srgbClr val="000000"/>
                </a:solidFill>
                <a:latin typeface="Courier" charset="0"/>
              </a:rPr>
              <a:t>endclass</a:t>
            </a:r>
            <a:endParaRPr lang="en-US" sz="1200" b="0">
              <a:solidFill>
                <a:srgbClr val="000000"/>
              </a:solidFill>
              <a:latin typeface="Courier" charset="0"/>
            </a:endParaRPr>
          </a:p>
        </p:txBody>
      </p:sp>
      <p:sp>
        <p:nvSpPr>
          <p:cNvPr id="59398" name="Rectangle 5"/>
          <p:cNvSpPr>
            <a:spLocks noChangeArrowheads="1"/>
          </p:cNvSpPr>
          <p:nvPr/>
        </p:nvSpPr>
        <p:spPr bwMode="auto">
          <a:xfrm>
            <a:off x="1752600" y="2667000"/>
            <a:ext cx="6135013" cy="17543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r>
              <a:rPr lang="en-US" sz="1200" dirty="0">
                <a:solidFill>
                  <a:srgbClr val="000000"/>
                </a:solidFill>
                <a:latin typeface="Courier New" charset="0"/>
              </a:rPr>
              <a:t>function</a:t>
            </a:r>
            <a:r>
              <a:rPr lang="en-US" sz="1200" b="0" dirty="0">
                <a:solidFill>
                  <a:srgbClr val="000000"/>
                </a:solidFill>
                <a:latin typeface="Courier New" charset="0"/>
              </a:rPr>
              <a:t> </a:t>
            </a:r>
            <a:r>
              <a:rPr lang="en-US" sz="1200" dirty="0">
                <a:solidFill>
                  <a:srgbClr val="000000"/>
                </a:solidFill>
                <a:latin typeface="Courier New" charset="0"/>
              </a:rPr>
              <a:t>integer</a:t>
            </a:r>
            <a:r>
              <a:rPr lang="en-US" sz="1200" b="0" dirty="0">
                <a:solidFill>
                  <a:srgbClr val="000000"/>
                </a:solidFill>
                <a:latin typeface="Courier New" charset="0"/>
              </a:rPr>
              <a:t> test; </a:t>
            </a:r>
          </a:p>
          <a:p>
            <a:pPr algn="l"/>
            <a:r>
              <a:rPr lang="en-US" sz="1200" b="0" dirty="0">
                <a:solidFill>
                  <a:srgbClr val="000000"/>
                </a:solidFill>
                <a:latin typeface="Courier New" charset="0"/>
              </a:rPr>
              <a:t>    B b1 = </a:t>
            </a:r>
            <a:r>
              <a:rPr lang="en-US" sz="1200" dirty="0">
                <a:solidFill>
                  <a:srgbClr val="000000"/>
                </a:solidFill>
                <a:latin typeface="Courier New" charset="0"/>
              </a:rPr>
              <a:t>new</a:t>
            </a:r>
            <a:r>
              <a:rPr lang="en-US" sz="1200" b="0" dirty="0">
                <a:solidFill>
                  <a:srgbClr val="000000"/>
                </a:solidFill>
                <a:latin typeface="Courier New" charset="0"/>
              </a:rPr>
              <a:t>; // </a:t>
            </a:r>
            <a:r>
              <a:rPr lang="en-US" sz="1200" b="0" dirty="0">
                <a:solidFill>
                  <a:srgbClr val="009900"/>
                </a:solidFill>
                <a:latin typeface="Courier New" charset="0"/>
              </a:rPr>
              <a:t>Create an object of class B</a:t>
            </a:r>
          </a:p>
          <a:p>
            <a:pPr algn="l"/>
            <a:r>
              <a:rPr lang="en-US" sz="1200" b="0" dirty="0">
                <a:solidFill>
                  <a:srgbClr val="009900"/>
                </a:solidFill>
                <a:latin typeface="Courier New" charset="0"/>
              </a:rPr>
              <a:t>    </a:t>
            </a:r>
            <a:r>
              <a:rPr lang="en-US" sz="1200" b="0" dirty="0" smtClean="0">
                <a:latin typeface="Courier New" charset="0"/>
              </a:rPr>
              <a:t>b1.a.j=10</a:t>
            </a:r>
            <a:r>
              <a:rPr lang="en-US" sz="1200" b="0" dirty="0">
                <a:latin typeface="Courier New" charset="0"/>
              </a:rPr>
              <a:t>;</a:t>
            </a:r>
            <a:r>
              <a:rPr lang="en-US" sz="1200" b="0" dirty="0">
                <a:solidFill>
                  <a:srgbClr val="000000"/>
                </a:solidFill>
                <a:latin typeface="Courier New" charset="0"/>
              </a:rPr>
              <a:t>    // </a:t>
            </a:r>
            <a:r>
              <a:rPr lang="en-US" sz="1200" dirty="0">
                <a:solidFill>
                  <a:srgbClr val="009900"/>
                </a:solidFill>
                <a:latin typeface="Courier New" charset="0"/>
              </a:rPr>
              <a:t>j</a:t>
            </a:r>
            <a:r>
              <a:rPr lang="en-US" sz="1200" b="0" dirty="0" smtClean="0">
                <a:solidFill>
                  <a:srgbClr val="009900"/>
                </a:solidFill>
                <a:latin typeface="Courier New" charset="0"/>
              </a:rPr>
              <a:t> </a:t>
            </a:r>
            <a:r>
              <a:rPr lang="en-US" sz="1200" b="0" dirty="0">
                <a:solidFill>
                  <a:srgbClr val="009900"/>
                </a:solidFill>
                <a:latin typeface="Courier New" charset="0"/>
              </a:rPr>
              <a:t>is changed in b1</a:t>
            </a:r>
            <a:endParaRPr lang="en-US" sz="1200" b="0" dirty="0">
              <a:solidFill>
                <a:srgbClr val="000000"/>
              </a:solidFill>
              <a:latin typeface="Courier New" charset="0"/>
            </a:endParaRPr>
          </a:p>
          <a:p>
            <a:pPr algn="l"/>
            <a:r>
              <a:rPr lang="en-US" sz="1200" b="0" dirty="0">
                <a:solidFill>
                  <a:srgbClr val="000000"/>
                </a:solidFill>
                <a:latin typeface="Courier New" charset="0"/>
              </a:rPr>
              <a:t>    B b2 = </a:t>
            </a:r>
            <a:r>
              <a:rPr lang="en-US" sz="1200" dirty="0">
                <a:solidFill>
                  <a:srgbClr val="000000"/>
                </a:solidFill>
                <a:latin typeface="Courier New" charset="0"/>
              </a:rPr>
              <a:t>new</a:t>
            </a:r>
            <a:r>
              <a:rPr lang="en-US" sz="1200" b="0" dirty="0">
                <a:solidFill>
                  <a:srgbClr val="000000"/>
                </a:solidFill>
                <a:latin typeface="Courier New" charset="0"/>
              </a:rPr>
              <a:t>; // </a:t>
            </a:r>
            <a:r>
              <a:rPr lang="en-US" sz="1200" b="0" dirty="0">
                <a:solidFill>
                  <a:srgbClr val="009900"/>
                </a:solidFill>
                <a:latin typeface="Courier New" charset="0"/>
              </a:rPr>
              <a:t>Create an object of class B</a:t>
            </a:r>
            <a:r>
              <a:rPr lang="en-US" sz="1200" b="0" dirty="0">
                <a:solidFill>
                  <a:srgbClr val="000000"/>
                </a:solidFill>
                <a:latin typeface="Courier New" charset="0"/>
              </a:rPr>
              <a:t> </a:t>
            </a:r>
          </a:p>
          <a:p>
            <a:pPr algn="l"/>
            <a:r>
              <a:rPr lang="en-US" sz="1200" b="0" dirty="0">
                <a:solidFill>
                  <a:srgbClr val="000000"/>
                </a:solidFill>
                <a:latin typeface="Courier New" charset="0"/>
              </a:rPr>
              <a:t>    </a:t>
            </a:r>
            <a:r>
              <a:rPr lang="en-US" sz="1200" b="0" dirty="0">
                <a:latin typeface="Courier New" charset="0"/>
              </a:rPr>
              <a:t>b2.copy(b1);</a:t>
            </a:r>
            <a:r>
              <a:rPr lang="en-US" sz="1200" b="0" dirty="0">
                <a:solidFill>
                  <a:srgbClr val="000000"/>
                </a:solidFill>
                <a:latin typeface="Courier New" charset="0"/>
              </a:rPr>
              <a:t> // </a:t>
            </a:r>
            <a:r>
              <a:rPr lang="en-US" sz="1200" dirty="0" smtClean="0">
                <a:solidFill>
                  <a:srgbClr val="009900"/>
                </a:solidFill>
                <a:latin typeface="Courier New" charset="0"/>
              </a:rPr>
              <a:t>Deep copy.</a:t>
            </a:r>
            <a:r>
              <a:rPr lang="en-US" sz="1200" b="0" dirty="0" smtClean="0">
                <a:solidFill>
                  <a:srgbClr val="000000"/>
                </a:solidFill>
                <a:latin typeface="Courier New" charset="0"/>
              </a:rPr>
              <a:t> </a:t>
            </a:r>
            <a:endParaRPr lang="en-US" sz="1200" b="0" dirty="0">
              <a:solidFill>
                <a:srgbClr val="000000"/>
              </a:solidFill>
              <a:latin typeface="Courier New" charset="0"/>
            </a:endParaRPr>
          </a:p>
          <a:p>
            <a:pPr algn="l"/>
            <a:r>
              <a:rPr lang="en-US" sz="1200" b="0" dirty="0">
                <a:solidFill>
                  <a:srgbClr val="000000"/>
                </a:solidFill>
                <a:latin typeface="Courier New" charset="0"/>
              </a:rPr>
              <a:t>    b2.a.j = 50; // </a:t>
            </a:r>
            <a:r>
              <a:rPr lang="en-US" sz="1200" b="0" dirty="0">
                <a:solidFill>
                  <a:srgbClr val="009900"/>
                </a:solidFill>
                <a:latin typeface="Courier New" charset="0"/>
              </a:rPr>
              <a:t>change b2.a.j, </a:t>
            </a:r>
            <a:endParaRPr lang="en-US" sz="1200" b="0" dirty="0">
              <a:solidFill>
                <a:srgbClr val="000000"/>
              </a:solidFill>
              <a:latin typeface="Courier New" charset="0"/>
            </a:endParaRPr>
          </a:p>
          <a:p>
            <a:pPr algn="l"/>
            <a:r>
              <a:rPr lang="en-US" sz="1200" b="0" dirty="0">
                <a:solidFill>
                  <a:srgbClr val="000000"/>
                </a:solidFill>
                <a:latin typeface="Courier New" charset="0"/>
              </a:rPr>
              <a:t>    test = b1.a.j; // </a:t>
            </a:r>
            <a:r>
              <a:rPr lang="en-US" sz="1200" b="0" dirty="0">
                <a:solidFill>
                  <a:srgbClr val="009900"/>
                </a:solidFill>
                <a:latin typeface="Courier New" charset="0"/>
              </a:rPr>
              <a:t>test is set to 5 (b1.a.j has not changed)</a:t>
            </a:r>
            <a:r>
              <a:rPr lang="en-US" sz="1200" b="0" dirty="0">
                <a:solidFill>
                  <a:srgbClr val="000000"/>
                </a:solidFill>
                <a:latin typeface="Courier New" charset="0"/>
              </a:rPr>
              <a:t> </a:t>
            </a:r>
          </a:p>
          <a:p>
            <a:pPr algn="l"/>
            <a:r>
              <a:rPr lang="en-US" sz="1200" b="0" dirty="0">
                <a:solidFill>
                  <a:srgbClr val="000000"/>
                </a:solidFill>
                <a:latin typeface="Courier New" charset="0"/>
              </a:rPr>
              <a:t>    test = b2.a.j; // </a:t>
            </a:r>
            <a:r>
              <a:rPr lang="en-US" sz="1200" b="0" dirty="0">
                <a:solidFill>
                  <a:srgbClr val="009900"/>
                </a:solidFill>
                <a:latin typeface="Courier New" charset="0"/>
              </a:rPr>
              <a:t>test is set to 50 (b2.a.j has changed)</a:t>
            </a:r>
            <a:r>
              <a:rPr lang="en-US" sz="1200" b="0" dirty="0">
                <a:solidFill>
                  <a:srgbClr val="000000"/>
                </a:solidFill>
                <a:latin typeface="Courier New" charset="0"/>
              </a:rPr>
              <a:t> </a:t>
            </a:r>
          </a:p>
          <a:p>
            <a:pPr algn="l"/>
            <a:r>
              <a:rPr lang="en-US" sz="1200" dirty="0" err="1">
                <a:solidFill>
                  <a:srgbClr val="000000"/>
                </a:solidFill>
                <a:latin typeface="Courier New" charset="0"/>
              </a:rPr>
              <a:t>endfunction</a:t>
            </a:r>
            <a:r>
              <a:rPr lang="en-US" sz="1200" b="0" dirty="0">
                <a:solidFill>
                  <a:srgbClr val="000000"/>
                </a:solidFill>
                <a:latin typeface="Courier New" charset="0"/>
              </a:rPr>
              <a:t> </a:t>
            </a:r>
          </a:p>
        </p:txBody>
      </p:sp>
      <p:sp>
        <p:nvSpPr>
          <p:cNvPr id="59399" name="Rectangle 6"/>
          <p:cNvSpPr>
            <a:spLocks noGrp="1" noChangeArrowheads="1"/>
          </p:cNvSpPr>
          <p:nvPr>
            <p:ph type="body" idx="1"/>
          </p:nvPr>
        </p:nvSpPr>
        <p:spPr/>
        <p:txBody>
          <a:bodyPr/>
          <a:lstStyle/>
          <a:p>
            <a:pPr eaLnBrk="1" hangingPunct="1"/>
            <a:r>
              <a:rPr lang="en-US" sz="2100" dirty="0" smtClean="0"/>
              <a:t>Deep Copy</a:t>
            </a:r>
            <a:endParaRPr lang="en-US" dirty="0" smtClean="0"/>
          </a:p>
        </p:txBody>
      </p:sp>
      <p:sp>
        <p:nvSpPr>
          <p:cNvPr id="59400" name="Rectangle 12"/>
          <p:cNvSpPr>
            <a:spLocks noChangeArrowheads="1"/>
          </p:cNvSpPr>
          <p:nvPr/>
        </p:nvSpPr>
        <p:spPr bwMode="auto">
          <a:xfrm>
            <a:off x="5715000" y="6049963"/>
            <a:ext cx="14652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200" b="0">
                <a:solidFill>
                  <a:srgbClr val="000000"/>
                </a:solidFill>
                <a:latin typeface="Courier" charset="0"/>
              </a:rPr>
              <a:t>test = b1.a.j;</a:t>
            </a:r>
          </a:p>
        </p:txBody>
      </p:sp>
      <p:sp>
        <p:nvSpPr>
          <p:cNvPr id="59401" name="Rectangle 13"/>
          <p:cNvSpPr>
            <a:spLocks noChangeArrowheads="1"/>
          </p:cNvSpPr>
          <p:nvPr/>
        </p:nvSpPr>
        <p:spPr bwMode="auto">
          <a:xfrm>
            <a:off x="5943600" y="5715000"/>
            <a:ext cx="7353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400" b="0" dirty="0" smtClean="0"/>
              <a:t>test=10</a:t>
            </a:r>
            <a:endParaRPr lang="en-US" sz="1400" b="0" dirty="0"/>
          </a:p>
        </p:txBody>
      </p:sp>
      <p:sp>
        <p:nvSpPr>
          <p:cNvPr id="59402" name="Rectangle 15"/>
          <p:cNvSpPr>
            <a:spLocks noChangeArrowheads="1"/>
          </p:cNvSpPr>
          <p:nvPr/>
        </p:nvSpPr>
        <p:spPr bwMode="auto">
          <a:xfrm>
            <a:off x="7069138" y="6049963"/>
            <a:ext cx="102784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200" b="0" dirty="0">
                <a:solidFill>
                  <a:srgbClr val="000000"/>
                </a:solidFill>
                <a:latin typeface="Courier" charset="0"/>
              </a:rPr>
              <a:t>test = </a:t>
            </a:r>
            <a:r>
              <a:rPr lang="en-US" sz="1200" b="0" dirty="0" smtClean="0">
                <a:solidFill>
                  <a:srgbClr val="000000"/>
                </a:solidFill>
                <a:latin typeface="Courier" charset="0"/>
              </a:rPr>
              <a:t>b2.a.j</a:t>
            </a:r>
            <a:r>
              <a:rPr lang="en-US" sz="1200" b="0" dirty="0">
                <a:solidFill>
                  <a:srgbClr val="000000"/>
                </a:solidFill>
                <a:latin typeface="Courier" charset="0"/>
              </a:rPr>
              <a:t>;</a:t>
            </a:r>
          </a:p>
        </p:txBody>
      </p:sp>
      <p:sp>
        <p:nvSpPr>
          <p:cNvPr id="59403" name="Rectangle 16"/>
          <p:cNvSpPr>
            <a:spLocks noChangeArrowheads="1"/>
          </p:cNvSpPr>
          <p:nvPr/>
        </p:nvSpPr>
        <p:spPr bwMode="auto">
          <a:xfrm>
            <a:off x="7221538" y="5715000"/>
            <a:ext cx="773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400" b="0"/>
              <a:t>test=50</a:t>
            </a:r>
          </a:p>
        </p:txBody>
      </p:sp>
      <p:sp>
        <p:nvSpPr>
          <p:cNvPr id="59404" name="Line 18"/>
          <p:cNvSpPr>
            <a:spLocks noChangeShapeType="1"/>
          </p:cNvSpPr>
          <p:nvPr/>
        </p:nvSpPr>
        <p:spPr bwMode="auto">
          <a:xfrm>
            <a:off x="4419600" y="4724400"/>
            <a:ext cx="0" cy="16764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grpSp>
        <p:nvGrpSpPr>
          <p:cNvPr id="2" name="Group 72"/>
          <p:cNvGrpSpPr>
            <a:grpSpLocks/>
          </p:cNvGrpSpPr>
          <p:nvPr/>
        </p:nvGrpSpPr>
        <p:grpSpPr bwMode="auto">
          <a:xfrm>
            <a:off x="4419599" y="4495800"/>
            <a:ext cx="1114425" cy="2246313"/>
            <a:chOff x="2352" y="2880"/>
            <a:chExt cx="702" cy="1415"/>
          </a:xfrm>
        </p:grpSpPr>
        <p:sp>
          <p:nvSpPr>
            <p:cNvPr id="59431" name="Rectangle 21"/>
            <p:cNvSpPr>
              <a:spLocks noChangeArrowheads="1"/>
            </p:cNvSpPr>
            <p:nvPr/>
          </p:nvSpPr>
          <p:spPr bwMode="auto">
            <a:xfrm>
              <a:off x="2352" y="3402"/>
              <a:ext cx="24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sz="1400" b="0"/>
                <a:t>b2</a:t>
              </a:r>
            </a:p>
          </p:txBody>
        </p:sp>
        <p:sp>
          <p:nvSpPr>
            <p:cNvPr id="59432" name="Rectangle 23"/>
            <p:cNvSpPr>
              <a:spLocks noChangeArrowheads="1"/>
            </p:cNvSpPr>
            <p:nvPr/>
          </p:nvSpPr>
          <p:spPr bwMode="auto">
            <a:xfrm>
              <a:off x="2544" y="3066"/>
              <a:ext cx="43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r>
                <a:rPr lang="en-US" sz="1200" b="0">
                  <a:solidFill>
                    <a:srgbClr val="000000"/>
                  </a:solidFill>
                  <a:latin typeface="Courier" charset="0"/>
                </a:rPr>
                <a:t> j=50</a:t>
              </a:r>
            </a:p>
            <a:p>
              <a:pPr algn="l"/>
              <a:endParaRPr lang="en-US" sz="1200" b="0">
                <a:solidFill>
                  <a:srgbClr val="000000"/>
                </a:solidFill>
                <a:latin typeface="Courier" charset="0"/>
              </a:endParaRPr>
            </a:p>
          </p:txBody>
        </p:sp>
        <p:sp>
          <p:nvSpPr>
            <p:cNvPr id="59433" name="Rectangle 24"/>
            <p:cNvSpPr>
              <a:spLocks noChangeArrowheads="1"/>
            </p:cNvSpPr>
            <p:nvPr/>
          </p:nvSpPr>
          <p:spPr bwMode="auto">
            <a:xfrm>
              <a:off x="2399" y="2880"/>
              <a:ext cx="24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sz="1400" b="0"/>
                <a:t>a</a:t>
              </a:r>
            </a:p>
          </p:txBody>
        </p:sp>
        <p:sp>
          <p:nvSpPr>
            <p:cNvPr id="59434" name="Rectangle 25"/>
            <p:cNvSpPr>
              <a:spLocks noChangeArrowheads="1"/>
            </p:cNvSpPr>
            <p:nvPr/>
          </p:nvSpPr>
          <p:spPr bwMode="auto">
            <a:xfrm>
              <a:off x="2544" y="3546"/>
              <a:ext cx="43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r>
                <a:rPr lang="en-US" sz="1200" dirty="0" smtClean="0">
                  <a:solidFill>
                    <a:srgbClr val="000000"/>
                  </a:solidFill>
                  <a:latin typeface="Courier" charset="0"/>
                </a:rPr>
                <a:t>i=1;</a:t>
              </a:r>
              <a:endParaRPr lang="en-US" sz="1200" dirty="0">
                <a:solidFill>
                  <a:srgbClr val="000000"/>
                </a:solidFill>
                <a:latin typeface="Courier" charset="0"/>
              </a:endParaRPr>
            </a:p>
            <a:p>
              <a:pPr algn="l"/>
              <a:r>
                <a:rPr lang="en-US" sz="1200" dirty="0">
                  <a:solidFill>
                    <a:srgbClr val="000000"/>
                  </a:solidFill>
                  <a:latin typeface="Courier" charset="0"/>
                </a:rPr>
                <a:t>a</a:t>
              </a:r>
              <a:r>
                <a:rPr lang="en-US" sz="1200" b="0" dirty="0">
                  <a:solidFill>
                    <a:srgbClr val="000000"/>
                  </a:solidFill>
                  <a:latin typeface="Courier" charset="0"/>
                </a:rPr>
                <a:t> </a:t>
              </a:r>
            </a:p>
          </p:txBody>
        </p:sp>
        <p:sp>
          <p:nvSpPr>
            <p:cNvPr id="59435" name="Rectangle 26"/>
            <p:cNvSpPr>
              <a:spLocks noChangeArrowheads="1"/>
            </p:cNvSpPr>
            <p:nvPr/>
          </p:nvSpPr>
          <p:spPr bwMode="auto">
            <a:xfrm>
              <a:off x="2400" y="3888"/>
              <a:ext cx="654"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200" b="0" dirty="0">
                  <a:solidFill>
                    <a:srgbClr val="000000"/>
                  </a:solidFill>
                  <a:latin typeface="Courier" charset="0"/>
                </a:rPr>
                <a:t>b2.a.j = 50</a:t>
              </a:r>
              <a:r>
                <a:rPr lang="en-US" sz="1200" b="0" dirty="0" smtClean="0">
                  <a:solidFill>
                    <a:srgbClr val="000000"/>
                  </a:solidFill>
                  <a:latin typeface="Courier" charset="0"/>
                </a:rPr>
                <a:t>;</a:t>
              </a:r>
            </a:p>
            <a:p>
              <a:r>
                <a:rPr lang="en-US" sz="1200" dirty="0">
                  <a:solidFill>
                    <a:srgbClr val="000000"/>
                  </a:solidFill>
                  <a:latin typeface="Courier" charset="0"/>
                </a:rPr>
                <a:t>b2.copy(b1) </a:t>
              </a:r>
            </a:p>
            <a:p>
              <a:pPr algn="l"/>
              <a:endParaRPr lang="en-US" sz="1200" b="0" dirty="0">
                <a:solidFill>
                  <a:srgbClr val="000000"/>
                </a:solidFill>
                <a:latin typeface="Courier" charset="0"/>
              </a:endParaRPr>
            </a:p>
          </p:txBody>
        </p:sp>
      </p:grpSp>
      <p:sp>
        <p:nvSpPr>
          <p:cNvPr id="59406" name="Line 27"/>
          <p:cNvSpPr>
            <a:spLocks noChangeShapeType="1"/>
          </p:cNvSpPr>
          <p:nvPr/>
        </p:nvSpPr>
        <p:spPr bwMode="auto">
          <a:xfrm>
            <a:off x="5791200" y="4724400"/>
            <a:ext cx="0" cy="16764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9407" name="Line 28"/>
          <p:cNvSpPr>
            <a:spLocks noChangeShapeType="1"/>
          </p:cNvSpPr>
          <p:nvPr/>
        </p:nvSpPr>
        <p:spPr bwMode="auto">
          <a:xfrm>
            <a:off x="7086600" y="4724400"/>
            <a:ext cx="0" cy="16764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grpSp>
        <p:nvGrpSpPr>
          <p:cNvPr id="3" name="Group 29"/>
          <p:cNvGrpSpPr>
            <a:grpSpLocks/>
          </p:cNvGrpSpPr>
          <p:nvPr/>
        </p:nvGrpSpPr>
        <p:grpSpPr bwMode="auto">
          <a:xfrm>
            <a:off x="457200" y="4572000"/>
            <a:ext cx="1374775" cy="1789113"/>
            <a:chOff x="335" y="2934"/>
            <a:chExt cx="866" cy="1127"/>
          </a:xfrm>
        </p:grpSpPr>
        <p:sp>
          <p:nvSpPr>
            <p:cNvPr id="59425" name="Rectangle 30"/>
            <p:cNvSpPr>
              <a:spLocks noChangeArrowheads="1"/>
            </p:cNvSpPr>
            <p:nvPr/>
          </p:nvSpPr>
          <p:spPr bwMode="auto">
            <a:xfrm>
              <a:off x="335" y="3408"/>
              <a:ext cx="24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sz="1400" b="0"/>
                <a:t>b1</a:t>
              </a:r>
            </a:p>
          </p:txBody>
        </p:sp>
        <p:sp>
          <p:nvSpPr>
            <p:cNvPr id="59426" name="Rectangle 31"/>
            <p:cNvSpPr>
              <a:spLocks noChangeArrowheads="1"/>
            </p:cNvSpPr>
            <p:nvPr/>
          </p:nvSpPr>
          <p:spPr bwMode="auto">
            <a:xfrm>
              <a:off x="528" y="3552"/>
              <a:ext cx="43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r>
                <a:rPr lang="en-US" sz="1200">
                  <a:solidFill>
                    <a:srgbClr val="000000"/>
                  </a:solidFill>
                  <a:latin typeface="Courier" charset="0"/>
                </a:rPr>
                <a:t>i=1;</a:t>
              </a:r>
            </a:p>
            <a:p>
              <a:pPr algn="l"/>
              <a:r>
                <a:rPr lang="en-US" sz="1200">
                  <a:solidFill>
                    <a:srgbClr val="000000"/>
                  </a:solidFill>
                  <a:latin typeface="Courier" charset="0"/>
                </a:rPr>
                <a:t>a</a:t>
              </a:r>
              <a:r>
                <a:rPr lang="en-US" sz="1200" b="0">
                  <a:solidFill>
                    <a:srgbClr val="000000"/>
                  </a:solidFill>
                  <a:latin typeface="Courier" charset="0"/>
                </a:rPr>
                <a:t> </a:t>
              </a:r>
            </a:p>
          </p:txBody>
        </p:sp>
        <p:sp>
          <p:nvSpPr>
            <p:cNvPr id="59427" name="Rectangle 32"/>
            <p:cNvSpPr>
              <a:spLocks noChangeArrowheads="1"/>
            </p:cNvSpPr>
            <p:nvPr/>
          </p:nvSpPr>
          <p:spPr bwMode="auto">
            <a:xfrm>
              <a:off x="528" y="3072"/>
              <a:ext cx="43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r>
                <a:rPr lang="en-US" sz="1200" b="0">
                  <a:solidFill>
                    <a:srgbClr val="000000"/>
                  </a:solidFill>
                  <a:latin typeface="Courier" charset="0"/>
                </a:rPr>
                <a:t> j=5</a:t>
              </a:r>
            </a:p>
            <a:p>
              <a:pPr algn="l"/>
              <a:endParaRPr lang="en-US" sz="1200" b="0">
                <a:solidFill>
                  <a:srgbClr val="000000"/>
                </a:solidFill>
                <a:latin typeface="Courier" charset="0"/>
              </a:endParaRPr>
            </a:p>
          </p:txBody>
        </p:sp>
        <p:sp>
          <p:nvSpPr>
            <p:cNvPr id="59428" name="Rectangle 33"/>
            <p:cNvSpPr>
              <a:spLocks noChangeArrowheads="1"/>
            </p:cNvSpPr>
            <p:nvPr/>
          </p:nvSpPr>
          <p:spPr bwMode="auto">
            <a:xfrm>
              <a:off x="383" y="2934"/>
              <a:ext cx="24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sz="1400" b="0"/>
                <a:t>a</a:t>
              </a:r>
            </a:p>
          </p:txBody>
        </p:sp>
        <p:sp>
          <p:nvSpPr>
            <p:cNvPr id="59429" name="Rectangle 34"/>
            <p:cNvSpPr>
              <a:spLocks noChangeArrowheads="1"/>
            </p:cNvSpPr>
            <p:nvPr/>
          </p:nvSpPr>
          <p:spPr bwMode="auto">
            <a:xfrm>
              <a:off x="336" y="3888"/>
              <a:ext cx="86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200" b="0">
                  <a:solidFill>
                    <a:srgbClr val="000000"/>
                  </a:solidFill>
                  <a:latin typeface="Courier" charset="0"/>
                </a:rPr>
                <a:t> B b1 = </a:t>
              </a:r>
              <a:r>
                <a:rPr lang="en-US" sz="1200">
                  <a:solidFill>
                    <a:srgbClr val="000000"/>
                  </a:solidFill>
                  <a:latin typeface="Courier" charset="0"/>
                </a:rPr>
                <a:t>new</a:t>
              </a:r>
              <a:r>
                <a:rPr lang="en-US" sz="1200" b="0">
                  <a:solidFill>
                    <a:srgbClr val="000000"/>
                  </a:solidFill>
                  <a:latin typeface="Courier" charset="0"/>
                </a:rPr>
                <a:t>; </a:t>
              </a:r>
            </a:p>
          </p:txBody>
        </p:sp>
        <p:sp>
          <p:nvSpPr>
            <p:cNvPr id="59430" name="Line 35"/>
            <p:cNvSpPr>
              <a:spLocks noChangeShapeType="1"/>
            </p:cNvSpPr>
            <p:nvPr/>
          </p:nvSpPr>
          <p:spPr bwMode="auto">
            <a:xfrm flipV="1">
              <a:off x="624" y="3360"/>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sp>
        <p:nvSpPr>
          <p:cNvPr id="59409" name="Line 44"/>
          <p:cNvSpPr>
            <a:spLocks noChangeShapeType="1"/>
          </p:cNvSpPr>
          <p:nvPr/>
        </p:nvSpPr>
        <p:spPr bwMode="auto">
          <a:xfrm>
            <a:off x="3048000" y="4724400"/>
            <a:ext cx="0" cy="16764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9410" name="Line 17"/>
          <p:cNvSpPr>
            <a:spLocks noChangeShapeType="1"/>
          </p:cNvSpPr>
          <p:nvPr/>
        </p:nvSpPr>
        <p:spPr bwMode="auto">
          <a:xfrm>
            <a:off x="1676400" y="4724400"/>
            <a:ext cx="0" cy="16764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grpSp>
        <p:nvGrpSpPr>
          <p:cNvPr id="4" name="Group 63"/>
          <p:cNvGrpSpPr>
            <a:grpSpLocks/>
          </p:cNvGrpSpPr>
          <p:nvPr/>
        </p:nvGrpSpPr>
        <p:grpSpPr bwMode="auto">
          <a:xfrm>
            <a:off x="1676400" y="4572000"/>
            <a:ext cx="1373188" cy="1789113"/>
            <a:chOff x="671" y="2934"/>
            <a:chExt cx="865" cy="1127"/>
          </a:xfrm>
        </p:grpSpPr>
        <p:sp>
          <p:nvSpPr>
            <p:cNvPr id="59419" name="Rectangle 46"/>
            <p:cNvSpPr>
              <a:spLocks noChangeArrowheads="1"/>
            </p:cNvSpPr>
            <p:nvPr/>
          </p:nvSpPr>
          <p:spPr bwMode="auto">
            <a:xfrm>
              <a:off x="716" y="3408"/>
              <a:ext cx="24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sz="1400" b="0"/>
                <a:t>b1</a:t>
              </a:r>
            </a:p>
          </p:txBody>
        </p:sp>
        <p:sp>
          <p:nvSpPr>
            <p:cNvPr id="59420" name="Rectangle 50"/>
            <p:cNvSpPr>
              <a:spLocks noChangeArrowheads="1"/>
            </p:cNvSpPr>
            <p:nvPr/>
          </p:nvSpPr>
          <p:spPr bwMode="auto">
            <a:xfrm>
              <a:off x="671" y="3888"/>
              <a:ext cx="86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200" b="0">
                  <a:solidFill>
                    <a:srgbClr val="000000"/>
                  </a:solidFill>
                  <a:latin typeface="Courier" charset="0"/>
                </a:rPr>
                <a:t>  b1.j = 10; </a:t>
              </a:r>
            </a:p>
          </p:txBody>
        </p:sp>
        <p:sp>
          <p:nvSpPr>
            <p:cNvPr id="59421" name="Rectangle 47"/>
            <p:cNvSpPr>
              <a:spLocks noChangeArrowheads="1"/>
            </p:cNvSpPr>
            <p:nvPr/>
          </p:nvSpPr>
          <p:spPr bwMode="auto">
            <a:xfrm>
              <a:off x="911" y="3552"/>
              <a:ext cx="43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r>
                <a:rPr lang="en-US" sz="1200">
                  <a:solidFill>
                    <a:srgbClr val="000000"/>
                  </a:solidFill>
                  <a:latin typeface="Courier" charset="0"/>
                </a:rPr>
                <a:t>i=1;</a:t>
              </a:r>
            </a:p>
            <a:p>
              <a:pPr algn="l"/>
              <a:r>
                <a:rPr lang="en-US" sz="1200">
                  <a:solidFill>
                    <a:srgbClr val="000000"/>
                  </a:solidFill>
                  <a:latin typeface="Courier" charset="0"/>
                </a:rPr>
                <a:t>a</a:t>
              </a:r>
              <a:r>
                <a:rPr lang="en-US" sz="1200" b="0">
                  <a:solidFill>
                    <a:srgbClr val="000000"/>
                  </a:solidFill>
                  <a:latin typeface="Courier" charset="0"/>
                </a:rPr>
                <a:t> </a:t>
              </a:r>
            </a:p>
          </p:txBody>
        </p:sp>
        <p:sp>
          <p:nvSpPr>
            <p:cNvPr id="59422" name="Rectangle 48"/>
            <p:cNvSpPr>
              <a:spLocks noChangeArrowheads="1"/>
            </p:cNvSpPr>
            <p:nvPr/>
          </p:nvSpPr>
          <p:spPr bwMode="auto">
            <a:xfrm>
              <a:off x="911" y="3072"/>
              <a:ext cx="43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r>
                <a:rPr lang="en-US" sz="1200" b="0">
                  <a:solidFill>
                    <a:srgbClr val="000000"/>
                  </a:solidFill>
                  <a:latin typeface="Courier" charset="0"/>
                </a:rPr>
                <a:t> j=10</a:t>
              </a:r>
            </a:p>
            <a:p>
              <a:pPr algn="l"/>
              <a:endParaRPr lang="en-US" sz="1200" b="0">
                <a:solidFill>
                  <a:srgbClr val="000000"/>
                </a:solidFill>
                <a:latin typeface="Courier" charset="0"/>
              </a:endParaRPr>
            </a:p>
          </p:txBody>
        </p:sp>
        <p:sp>
          <p:nvSpPr>
            <p:cNvPr id="59423" name="Rectangle 49"/>
            <p:cNvSpPr>
              <a:spLocks noChangeArrowheads="1"/>
            </p:cNvSpPr>
            <p:nvPr/>
          </p:nvSpPr>
          <p:spPr bwMode="auto">
            <a:xfrm>
              <a:off x="766" y="2934"/>
              <a:ext cx="24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sz="1400" b="0"/>
                <a:t>a</a:t>
              </a:r>
            </a:p>
          </p:txBody>
        </p:sp>
        <p:sp>
          <p:nvSpPr>
            <p:cNvPr id="59424" name="Line 51"/>
            <p:cNvSpPr>
              <a:spLocks noChangeShapeType="1"/>
            </p:cNvSpPr>
            <p:nvPr/>
          </p:nvSpPr>
          <p:spPr bwMode="auto">
            <a:xfrm flipV="1">
              <a:off x="1007" y="3360"/>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5" name="Group 71"/>
          <p:cNvGrpSpPr>
            <a:grpSpLocks/>
          </p:cNvGrpSpPr>
          <p:nvPr/>
        </p:nvGrpSpPr>
        <p:grpSpPr bwMode="auto">
          <a:xfrm>
            <a:off x="3124202" y="4572000"/>
            <a:ext cx="1096963" cy="1724025"/>
            <a:chOff x="2156" y="2928"/>
            <a:chExt cx="691" cy="1086"/>
          </a:xfrm>
        </p:grpSpPr>
        <p:sp>
          <p:nvSpPr>
            <p:cNvPr id="59413" name="Rectangle 65"/>
            <p:cNvSpPr>
              <a:spLocks noChangeArrowheads="1"/>
            </p:cNvSpPr>
            <p:nvPr/>
          </p:nvSpPr>
          <p:spPr bwMode="auto">
            <a:xfrm>
              <a:off x="2156" y="3402"/>
              <a:ext cx="24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sz="1400" b="0"/>
                <a:t>b2</a:t>
              </a:r>
            </a:p>
          </p:txBody>
        </p:sp>
        <p:sp>
          <p:nvSpPr>
            <p:cNvPr id="59414" name="Rectangle 66"/>
            <p:cNvSpPr>
              <a:spLocks noChangeArrowheads="1"/>
            </p:cNvSpPr>
            <p:nvPr/>
          </p:nvSpPr>
          <p:spPr bwMode="auto">
            <a:xfrm>
              <a:off x="2217" y="3840"/>
              <a:ext cx="63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200" b="0" dirty="0">
                  <a:solidFill>
                    <a:srgbClr val="000000"/>
                  </a:solidFill>
                  <a:latin typeface="Courier" charset="0"/>
                </a:rPr>
                <a:t>B b2=new;  </a:t>
              </a:r>
            </a:p>
          </p:txBody>
        </p:sp>
        <p:sp>
          <p:nvSpPr>
            <p:cNvPr id="59415" name="Rectangle 67"/>
            <p:cNvSpPr>
              <a:spLocks noChangeArrowheads="1"/>
            </p:cNvSpPr>
            <p:nvPr/>
          </p:nvSpPr>
          <p:spPr bwMode="auto">
            <a:xfrm>
              <a:off x="2352" y="3552"/>
              <a:ext cx="43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r>
                <a:rPr lang="en-US" sz="1200">
                  <a:solidFill>
                    <a:srgbClr val="000000"/>
                  </a:solidFill>
                  <a:latin typeface="Courier" charset="0"/>
                </a:rPr>
                <a:t>i=1;</a:t>
              </a:r>
            </a:p>
            <a:p>
              <a:pPr algn="l"/>
              <a:r>
                <a:rPr lang="en-US" sz="1200">
                  <a:solidFill>
                    <a:srgbClr val="000000"/>
                  </a:solidFill>
                  <a:latin typeface="Courier" charset="0"/>
                </a:rPr>
                <a:t>a</a:t>
              </a:r>
              <a:r>
                <a:rPr lang="en-US" sz="1200" b="0">
                  <a:solidFill>
                    <a:srgbClr val="000000"/>
                  </a:solidFill>
                  <a:latin typeface="Courier" charset="0"/>
                </a:rPr>
                <a:t> </a:t>
              </a:r>
            </a:p>
          </p:txBody>
        </p:sp>
        <p:sp>
          <p:nvSpPr>
            <p:cNvPr id="59416" name="Rectangle 68"/>
            <p:cNvSpPr>
              <a:spLocks noChangeArrowheads="1"/>
            </p:cNvSpPr>
            <p:nvPr/>
          </p:nvSpPr>
          <p:spPr bwMode="auto">
            <a:xfrm>
              <a:off x="2351" y="3066"/>
              <a:ext cx="43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r>
                <a:rPr lang="en-US" sz="1200" b="0">
                  <a:solidFill>
                    <a:srgbClr val="000000"/>
                  </a:solidFill>
                  <a:latin typeface="Courier" charset="0"/>
                </a:rPr>
                <a:t> j=10</a:t>
              </a:r>
            </a:p>
            <a:p>
              <a:pPr algn="l"/>
              <a:endParaRPr lang="en-US" sz="1200" b="0">
                <a:solidFill>
                  <a:srgbClr val="000000"/>
                </a:solidFill>
                <a:latin typeface="Courier" charset="0"/>
              </a:endParaRPr>
            </a:p>
          </p:txBody>
        </p:sp>
        <p:sp>
          <p:nvSpPr>
            <p:cNvPr id="59417" name="Rectangle 69"/>
            <p:cNvSpPr>
              <a:spLocks noChangeArrowheads="1"/>
            </p:cNvSpPr>
            <p:nvPr/>
          </p:nvSpPr>
          <p:spPr bwMode="auto">
            <a:xfrm>
              <a:off x="2206" y="2928"/>
              <a:ext cx="24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sz="1400" b="0"/>
                <a:t>a</a:t>
              </a:r>
            </a:p>
          </p:txBody>
        </p:sp>
        <p:sp>
          <p:nvSpPr>
            <p:cNvPr id="59418" name="Line 70"/>
            <p:cNvSpPr>
              <a:spLocks noChangeShapeType="1"/>
            </p:cNvSpPr>
            <p:nvPr/>
          </p:nvSpPr>
          <p:spPr bwMode="auto">
            <a:xfrm flipV="1">
              <a:off x="2447" y="3354"/>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spTree>
    <p:extLst>
      <p:ext uri="{BB962C8B-B14F-4D97-AF65-F5344CB8AC3E}">
        <p14:creationId xmlns:p14="http://schemas.microsoft.com/office/powerpoint/2010/main" val="29894974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fld id="{0C3BDBED-DBE9-4380-A9E0-EF140FF2D047}" type="slidenum">
              <a:rPr lang="en-US" sz="1400" b="0">
                <a:solidFill>
                  <a:srgbClr val="6B6B6B"/>
                </a:solidFill>
              </a:rPr>
              <a:pPr eaLnBrk="1" hangingPunct="1"/>
              <a:t>45</a:t>
            </a:fld>
            <a:endParaRPr lang="en-US" sz="1400" b="0">
              <a:solidFill>
                <a:srgbClr val="6B6B6B"/>
              </a:solidFill>
            </a:endParaRPr>
          </a:p>
        </p:txBody>
      </p:sp>
      <p:sp>
        <p:nvSpPr>
          <p:cNvPr id="61443" name="Rectangle 2"/>
          <p:cNvSpPr>
            <a:spLocks noGrp="1" noChangeArrowheads="1"/>
          </p:cNvSpPr>
          <p:nvPr>
            <p:ph type="title"/>
          </p:nvPr>
        </p:nvSpPr>
        <p:spPr/>
        <p:txBody>
          <a:bodyPr/>
          <a:lstStyle/>
          <a:p>
            <a:pPr eaLnBrk="1" hangingPunct="1"/>
            <a:r>
              <a:rPr lang="en-US" smtClean="0"/>
              <a:t>Exercise</a:t>
            </a:r>
          </a:p>
        </p:txBody>
      </p:sp>
      <p:sp>
        <p:nvSpPr>
          <p:cNvPr id="61444" name="Rectangle 3"/>
          <p:cNvSpPr>
            <a:spLocks noChangeArrowheads="1"/>
          </p:cNvSpPr>
          <p:nvPr/>
        </p:nvSpPr>
        <p:spPr bwMode="auto">
          <a:xfrm>
            <a:off x="2514600" y="3733800"/>
            <a:ext cx="4308475" cy="26574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eaLnBrk="0" hangingPunct="0"/>
            <a:r>
              <a:rPr kumimoji="1" lang="en-US" sz="1200">
                <a:latin typeface="Courier New" charset="0"/>
              </a:rPr>
              <a:t>class</a:t>
            </a:r>
            <a:r>
              <a:rPr kumimoji="1" lang="en-US" sz="1200" b="0">
                <a:latin typeface="Courier New" charset="0"/>
              </a:rPr>
              <a:t> Thing; </a:t>
            </a:r>
          </a:p>
          <a:p>
            <a:pPr algn="l" eaLnBrk="0" hangingPunct="0"/>
            <a:r>
              <a:rPr kumimoji="1" lang="en-US" sz="1200" b="0">
                <a:latin typeface="Courier New" charset="0"/>
              </a:rPr>
              <a:t>	</a:t>
            </a:r>
            <a:r>
              <a:rPr kumimoji="1" lang="en-US" sz="1200">
                <a:latin typeface="Courier New" charset="0"/>
              </a:rPr>
              <a:t>int</a:t>
            </a:r>
            <a:r>
              <a:rPr kumimoji="1" lang="en-US" sz="1200" b="0">
                <a:latin typeface="Courier New" charset="0"/>
              </a:rPr>
              <a:t> data;</a:t>
            </a:r>
          </a:p>
          <a:p>
            <a:pPr algn="l" eaLnBrk="0" hangingPunct="0"/>
            <a:r>
              <a:rPr kumimoji="1" lang="en-US" sz="1200">
                <a:latin typeface="Courier New" charset="0"/>
              </a:rPr>
              <a:t>endclass</a:t>
            </a:r>
            <a:endParaRPr kumimoji="1" lang="en-US" sz="1200" b="0">
              <a:latin typeface="Courier New" charset="0"/>
            </a:endParaRPr>
          </a:p>
          <a:p>
            <a:pPr algn="l" eaLnBrk="0" hangingPunct="0"/>
            <a:r>
              <a:rPr kumimoji="1" lang="en-US" sz="1200" b="0">
                <a:latin typeface="Courier New" charset="0"/>
              </a:rPr>
              <a:t>…</a:t>
            </a:r>
          </a:p>
          <a:p>
            <a:pPr algn="l" eaLnBrk="0" hangingPunct="0"/>
            <a:r>
              <a:rPr kumimoji="1" lang="en-US" sz="1200" b="0">
                <a:latin typeface="Courier New" charset="0"/>
              </a:rPr>
              <a:t>Thing t1, t2;        // Two handles</a:t>
            </a:r>
          </a:p>
          <a:p>
            <a:pPr algn="l" eaLnBrk="0" hangingPunct="0"/>
            <a:r>
              <a:rPr kumimoji="1" lang="en-US" sz="1200">
                <a:latin typeface="Courier New" charset="0"/>
              </a:rPr>
              <a:t>initial</a:t>
            </a:r>
            <a:r>
              <a:rPr kumimoji="1" lang="en-US" sz="1200" b="0">
                <a:latin typeface="Courier New" charset="0"/>
              </a:rPr>
              <a:t> begin</a:t>
            </a:r>
          </a:p>
          <a:p>
            <a:pPr algn="l" eaLnBrk="0" hangingPunct="0"/>
            <a:r>
              <a:rPr kumimoji="1" lang="en-US" sz="1200" b="0">
                <a:latin typeface="Courier New" charset="0"/>
              </a:rPr>
              <a:t>  t1 = </a:t>
            </a:r>
            <a:r>
              <a:rPr kumimoji="1" lang="en-US" sz="1200">
                <a:latin typeface="Courier New" charset="0"/>
              </a:rPr>
              <a:t>new</a:t>
            </a:r>
            <a:r>
              <a:rPr kumimoji="1" lang="en-US" sz="1200" b="0">
                <a:latin typeface="Courier New" charset="0"/>
              </a:rPr>
              <a:t>();        // Construct first thing</a:t>
            </a:r>
          </a:p>
          <a:p>
            <a:pPr algn="l" eaLnBrk="0" hangingPunct="0"/>
            <a:r>
              <a:rPr kumimoji="1" lang="en-US" sz="1200" b="0">
                <a:latin typeface="Courier New" charset="0"/>
              </a:rPr>
              <a:t>  t1.data = 1;</a:t>
            </a:r>
          </a:p>
          <a:p>
            <a:pPr algn="l" eaLnBrk="0" hangingPunct="0"/>
            <a:r>
              <a:rPr kumimoji="1" lang="en-US" sz="1200" b="0">
                <a:latin typeface="Courier New" charset="0"/>
              </a:rPr>
              <a:t>  t2 = </a:t>
            </a:r>
            <a:r>
              <a:rPr kumimoji="1" lang="en-US" sz="1200">
                <a:latin typeface="Courier New" charset="0"/>
              </a:rPr>
              <a:t>new</a:t>
            </a:r>
            <a:r>
              <a:rPr kumimoji="1" lang="en-US" sz="1200" b="0">
                <a:latin typeface="Courier New" charset="0"/>
              </a:rPr>
              <a:t>();        // Construct second</a:t>
            </a:r>
          </a:p>
          <a:p>
            <a:pPr algn="l" eaLnBrk="0" hangingPunct="0"/>
            <a:r>
              <a:rPr kumimoji="1" lang="en-US" sz="1200" b="0">
                <a:latin typeface="Courier New" charset="0"/>
              </a:rPr>
              <a:t>  t2.data = 2;</a:t>
            </a:r>
          </a:p>
          <a:p>
            <a:pPr algn="l" eaLnBrk="0" hangingPunct="0"/>
            <a:r>
              <a:rPr kumimoji="1" lang="en-US" sz="1200" b="0">
                <a:latin typeface="Courier New" charset="0"/>
              </a:rPr>
              <a:t>  t2 = t1;           // Second thing is lost</a:t>
            </a:r>
          </a:p>
          <a:p>
            <a:pPr algn="l" eaLnBrk="0" hangingPunct="0"/>
            <a:r>
              <a:rPr kumimoji="1" lang="en-US" sz="1200" b="0">
                <a:latin typeface="Courier New" charset="0"/>
              </a:rPr>
              <a:t>  t2.data = 5;       // Modifies first thing</a:t>
            </a:r>
          </a:p>
          <a:p>
            <a:pPr algn="l" eaLnBrk="0" hangingPunct="0"/>
            <a:r>
              <a:rPr kumimoji="1" lang="en-US" sz="1200" b="0">
                <a:latin typeface="Courier New" charset="0"/>
              </a:rPr>
              <a:t>  </a:t>
            </a:r>
            <a:r>
              <a:rPr kumimoji="1" lang="en-US" sz="1200">
                <a:latin typeface="Courier New" charset="0"/>
              </a:rPr>
              <a:t>$display</a:t>
            </a:r>
            <a:r>
              <a:rPr kumimoji="1" lang="en-US" sz="1200" b="0">
                <a:latin typeface="Courier New" charset="0"/>
              </a:rPr>
              <a:t>(t1.data); // Displays “5”</a:t>
            </a:r>
          </a:p>
          <a:p>
            <a:pPr algn="l" eaLnBrk="0" hangingPunct="0"/>
            <a:r>
              <a:rPr kumimoji="1" lang="en-US" sz="1200">
                <a:latin typeface="Courier New" charset="0"/>
              </a:rPr>
              <a:t>end</a:t>
            </a:r>
            <a:endParaRPr kumimoji="1" lang="en-US" sz="1200" b="0">
              <a:latin typeface="Courier New" charset="0"/>
            </a:endParaRPr>
          </a:p>
        </p:txBody>
      </p:sp>
      <p:sp>
        <p:nvSpPr>
          <p:cNvPr id="61445" name="Text Box 4"/>
          <p:cNvSpPr txBox="1">
            <a:spLocks noChangeArrowheads="1"/>
          </p:cNvSpPr>
          <p:nvPr/>
        </p:nvSpPr>
        <p:spPr bwMode="auto">
          <a:xfrm>
            <a:off x="1503363" y="2333625"/>
            <a:ext cx="762000" cy="333375"/>
          </a:xfrm>
          <a:prstGeom prst="rect">
            <a:avLst/>
          </a:prstGeom>
          <a:solidFill>
            <a:srgbClr val="CCFFFF"/>
          </a:solidFill>
          <a:ln w="28575">
            <a:solidFill>
              <a:schemeClr val="tx1"/>
            </a:solidFill>
            <a:miter lim="800000"/>
            <a:headEnd/>
            <a:tailEnd/>
          </a:ln>
        </p:spPr>
        <p:txBody>
          <a:bodyPr>
            <a:spAutoFit/>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a:spcBef>
                <a:spcPct val="50000"/>
              </a:spcBef>
            </a:pPr>
            <a:r>
              <a:rPr kumimoji="1" lang="en-US" sz="1400" b="0"/>
              <a:t>data</a:t>
            </a:r>
          </a:p>
        </p:txBody>
      </p:sp>
      <p:sp>
        <p:nvSpPr>
          <p:cNvPr id="61446" name="Text Box 5"/>
          <p:cNvSpPr txBox="1">
            <a:spLocks noChangeArrowheads="1"/>
          </p:cNvSpPr>
          <p:nvPr/>
        </p:nvSpPr>
        <p:spPr bwMode="auto">
          <a:xfrm>
            <a:off x="152400" y="1905000"/>
            <a:ext cx="360363" cy="333375"/>
          </a:xfrm>
          <a:prstGeom prst="rect">
            <a:avLst/>
          </a:prstGeom>
          <a:solidFill>
            <a:srgbClr val="CCFFCC"/>
          </a:solidFill>
          <a:ln w="28575">
            <a:solidFill>
              <a:schemeClr val="tx1"/>
            </a:solidFill>
            <a:miter lim="800000"/>
            <a:headEnd/>
            <a:tailEnd/>
          </a:ln>
        </p:spPr>
        <p:txBody>
          <a:bodyPr wrap="none">
            <a:spAutoFit/>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a:spcBef>
                <a:spcPct val="50000"/>
              </a:spcBef>
            </a:pPr>
            <a:r>
              <a:rPr kumimoji="1" lang="en-US" sz="1400" b="0"/>
              <a:t>t1</a:t>
            </a:r>
          </a:p>
        </p:txBody>
      </p:sp>
      <p:sp>
        <p:nvSpPr>
          <p:cNvPr id="61447" name="Text Box 6"/>
          <p:cNvSpPr txBox="1">
            <a:spLocks noChangeArrowheads="1"/>
          </p:cNvSpPr>
          <p:nvPr/>
        </p:nvSpPr>
        <p:spPr bwMode="auto">
          <a:xfrm>
            <a:off x="152400" y="2743200"/>
            <a:ext cx="360363" cy="333375"/>
          </a:xfrm>
          <a:prstGeom prst="rect">
            <a:avLst/>
          </a:prstGeom>
          <a:solidFill>
            <a:srgbClr val="CCFFCC"/>
          </a:solidFill>
          <a:ln w="28575">
            <a:solidFill>
              <a:schemeClr val="tx1"/>
            </a:solidFill>
            <a:miter lim="800000"/>
            <a:headEnd/>
            <a:tailEnd/>
          </a:ln>
        </p:spPr>
        <p:txBody>
          <a:bodyPr wrap="none">
            <a:spAutoFit/>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a:spcBef>
                <a:spcPct val="50000"/>
              </a:spcBef>
            </a:pPr>
            <a:r>
              <a:rPr kumimoji="1" lang="en-US" sz="1400" b="0"/>
              <a:t>t2</a:t>
            </a:r>
          </a:p>
        </p:txBody>
      </p:sp>
      <p:grpSp>
        <p:nvGrpSpPr>
          <p:cNvPr id="61448" name="Group 7"/>
          <p:cNvGrpSpPr>
            <a:grpSpLocks/>
          </p:cNvGrpSpPr>
          <p:nvPr/>
        </p:nvGrpSpPr>
        <p:grpSpPr bwMode="auto">
          <a:xfrm>
            <a:off x="512763" y="2895600"/>
            <a:ext cx="533400" cy="381000"/>
            <a:chOff x="4944" y="2064"/>
            <a:chExt cx="336" cy="240"/>
          </a:xfrm>
        </p:grpSpPr>
        <p:sp>
          <p:nvSpPr>
            <p:cNvPr id="61497" name="Line 8"/>
            <p:cNvSpPr>
              <a:spLocks noChangeShapeType="1"/>
            </p:cNvSpPr>
            <p:nvPr/>
          </p:nvSpPr>
          <p:spPr bwMode="auto">
            <a:xfrm>
              <a:off x="4944" y="206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1498" name="Line 9"/>
            <p:cNvSpPr>
              <a:spLocks noChangeShapeType="1"/>
            </p:cNvSpPr>
            <p:nvPr/>
          </p:nvSpPr>
          <p:spPr bwMode="auto">
            <a:xfrm>
              <a:off x="5136" y="2064"/>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IN"/>
            </a:p>
          </p:txBody>
        </p:sp>
        <p:sp>
          <p:nvSpPr>
            <p:cNvPr id="61499" name="Line 10"/>
            <p:cNvSpPr>
              <a:spLocks noChangeShapeType="1"/>
            </p:cNvSpPr>
            <p:nvPr/>
          </p:nvSpPr>
          <p:spPr bwMode="auto">
            <a:xfrm>
              <a:off x="5040" y="220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1500" name="Line 11"/>
            <p:cNvSpPr>
              <a:spLocks noChangeShapeType="1"/>
            </p:cNvSpPr>
            <p:nvPr/>
          </p:nvSpPr>
          <p:spPr bwMode="auto">
            <a:xfrm>
              <a:off x="5088" y="2256"/>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1501" name="Line 12"/>
            <p:cNvSpPr>
              <a:spLocks noChangeShapeType="1"/>
            </p:cNvSpPr>
            <p:nvPr/>
          </p:nvSpPr>
          <p:spPr bwMode="auto">
            <a:xfrm>
              <a:off x="4992" y="2160"/>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IN"/>
            </a:p>
          </p:txBody>
        </p:sp>
      </p:grpSp>
      <p:grpSp>
        <p:nvGrpSpPr>
          <p:cNvPr id="61449" name="Group 13"/>
          <p:cNvGrpSpPr>
            <a:grpSpLocks/>
          </p:cNvGrpSpPr>
          <p:nvPr/>
        </p:nvGrpSpPr>
        <p:grpSpPr bwMode="auto">
          <a:xfrm>
            <a:off x="512763" y="2057400"/>
            <a:ext cx="533400" cy="381000"/>
            <a:chOff x="4944" y="2064"/>
            <a:chExt cx="336" cy="240"/>
          </a:xfrm>
        </p:grpSpPr>
        <p:sp>
          <p:nvSpPr>
            <p:cNvPr id="61492" name="Line 14"/>
            <p:cNvSpPr>
              <a:spLocks noChangeShapeType="1"/>
            </p:cNvSpPr>
            <p:nvPr/>
          </p:nvSpPr>
          <p:spPr bwMode="auto">
            <a:xfrm>
              <a:off x="4944" y="206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1493" name="Line 15"/>
            <p:cNvSpPr>
              <a:spLocks noChangeShapeType="1"/>
            </p:cNvSpPr>
            <p:nvPr/>
          </p:nvSpPr>
          <p:spPr bwMode="auto">
            <a:xfrm>
              <a:off x="5136" y="2064"/>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IN"/>
            </a:p>
          </p:txBody>
        </p:sp>
        <p:sp>
          <p:nvSpPr>
            <p:cNvPr id="61494" name="Line 16"/>
            <p:cNvSpPr>
              <a:spLocks noChangeShapeType="1"/>
            </p:cNvSpPr>
            <p:nvPr/>
          </p:nvSpPr>
          <p:spPr bwMode="auto">
            <a:xfrm>
              <a:off x="5040" y="220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1495" name="Line 17"/>
            <p:cNvSpPr>
              <a:spLocks noChangeShapeType="1"/>
            </p:cNvSpPr>
            <p:nvPr/>
          </p:nvSpPr>
          <p:spPr bwMode="auto">
            <a:xfrm>
              <a:off x="5088" y="2256"/>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61496" name="Line 18"/>
            <p:cNvSpPr>
              <a:spLocks noChangeShapeType="1"/>
            </p:cNvSpPr>
            <p:nvPr/>
          </p:nvSpPr>
          <p:spPr bwMode="auto">
            <a:xfrm>
              <a:off x="4992" y="2160"/>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IN"/>
            </a:p>
          </p:txBody>
        </p:sp>
      </p:grpSp>
      <p:sp>
        <p:nvSpPr>
          <p:cNvPr id="61450" name="Text Box 19"/>
          <p:cNvSpPr txBox="1">
            <a:spLocks noChangeArrowheads="1"/>
          </p:cNvSpPr>
          <p:nvPr/>
        </p:nvSpPr>
        <p:spPr bwMode="auto">
          <a:xfrm>
            <a:off x="1143000" y="1905000"/>
            <a:ext cx="360363" cy="333375"/>
          </a:xfrm>
          <a:prstGeom prst="rect">
            <a:avLst/>
          </a:prstGeom>
          <a:solidFill>
            <a:srgbClr val="CCFFCC"/>
          </a:solidFill>
          <a:ln w="28575">
            <a:solidFill>
              <a:schemeClr val="tx1"/>
            </a:solidFill>
            <a:miter lim="800000"/>
            <a:headEnd/>
            <a:tailEnd/>
          </a:ln>
        </p:spPr>
        <p:txBody>
          <a:bodyPr wrap="none">
            <a:spAutoFit/>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a:spcBef>
                <a:spcPct val="50000"/>
              </a:spcBef>
            </a:pPr>
            <a:r>
              <a:rPr kumimoji="1" lang="en-US" sz="1400" b="0"/>
              <a:t>t1</a:t>
            </a:r>
          </a:p>
        </p:txBody>
      </p:sp>
      <p:sp>
        <p:nvSpPr>
          <p:cNvPr id="61451" name="Line 20"/>
          <p:cNvSpPr>
            <a:spLocks noChangeShapeType="1"/>
          </p:cNvSpPr>
          <p:nvPr/>
        </p:nvSpPr>
        <p:spPr bwMode="auto">
          <a:xfrm>
            <a:off x="1503363" y="19812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1452" name="Line 21"/>
          <p:cNvSpPr>
            <a:spLocks noChangeShapeType="1"/>
          </p:cNvSpPr>
          <p:nvPr/>
        </p:nvSpPr>
        <p:spPr bwMode="auto">
          <a:xfrm>
            <a:off x="1884363" y="19812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61453" name="Text Box 22"/>
          <p:cNvSpPr txBox="1">
            <a:spLocks noChangeArrowheads="1"/>
          </p:cNvSpPr>
          <p:nvPr/>
        </p:nvSpPr>
        <p:spPr bwMode="auto">
          <a:xfrm>
            <a:off x="2798763" y="2333625"/>
            <a:ext cx="914400" cy="333375"/>
          </a:xfrm>
          <a:prstGeom prst="rect">
            <a:avLst/>
          </a:prstGeom>
          <a:solidFill>
            <a:srgbClr val="CCFFFF"/>
          </a:solidFill>
          <a:ln w="28575">
            <a:solidFill>
              <a:schemeClr val="tx1"/>
            </a:solidFill>
            <a:miter lim="800000"/>
            <a:headEnd/>
            <a:tailEnd/>
          </a:ln>
        </p:spPr>
        <p:txBody>
          <a:bodyPr>
            <a:spAutoFit/>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a:spcBef>
                <a:spcPct val="50000"/>
              </a:spcBef>
            </a:pPr>
            <a:r>
              <a:rPr kumimoji="1" lang="en-US" sz="1400" b="0"/>
              <a:t>data=1</a:t>
            </a:r>
          </a:p>
        </p:txBody>
      </p:sp>
      <p:sp>
        <p:nvSpPr>
          <p:cNvPr id="61454" name="Text Box 23"/>
          <p:cNvSpPr txBox="1">
            <a:spLocks noChangeArrowheads="1"/>
          </p:cNvSpPr>
          <p:nvPr/>
        </p:nvSpPr>
        <p:spPr bwMode="auto">
          <a:xfrm>
            <a:off x="2438400" y="1905000"/>
            <a:ext cx="360363" cy="333375"/>
          </a:xfrm>
          <a:prstGeom prst="rect">
            <a:avLst/>
          </a:prstGeom>
          <a:solidFill>
            <a:srgbClr val="CCFFCC"/>
          </a:solidFill>
          <a:ln w="28575">
            <a:solidFill>
              <a:schemeClr val="tx1"/>
            </a:solidFill>
            <a:miter lim="800000"/>
            <a:headEnd/>
            <a:tailEnd/>
          </a:ln>
        </p:spPr>
        <p:txBody>
          <a:bodyPr wrap="none">
            <a:spAutoFit/>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a:spcBef>
                <a:spcPct val="50000"/>
              </a:spcBef>
            </a:pPr>
            <a:r>
              <a:rPr kumimoji="1" lang="en-US" sz="1400" b="0"/>
              <a:t>t1</a:t>
            </a:r>
          </a:p>
        </p:txBody>
      </p:sp>
      <p:sp>
        <p:nvSpPr>
          <p:cNvPr id="61455" name="Line 24"/>
          <p:cNvSpPr>
            <a:spLocks noChangeShapeType="1"/>
          </p:cNvSpPr>
          <p:nvPr/>
        </p:nvSpPr>
        <p:spPr bwMode="auto">
          <a:xfrm>
            <a:off x="2798763" y="19812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1456" name="Line 25"/>
          <p:cNvSpPr>
            <a:spLocks noChangeShapeType="1"/>
          </p:cNvSpPr>
          <p:nvPr/>
        </p:nvSpPr>
        <p:spPr bwMode="auto">
          <a:xfrm>
            <a:off x="3179763" y="19812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61457" name="Text Box 26"/>
          <p:cNvSpPr txBox="1">
            <a:spLocks noChangeArrowheads="1"/>
          </p:cNvSpPr>
          <p:nvPr/>
        </p:nvSpPr>
        <p:spPr bwMode="auto">
          <a:xfrm>
            <a:off x="4170363" y="2333625"/>
            <a:ext cx="762000" cy="333375"/>
          </a:xfrm>
          <a:prstGeom prst="rect">
            <a:avLst/>
          </a:prstGeom>
          <a:solidFill>
            <a:srgbClr val="CCFFFF"/>
          </a:solidFill>
          <a:ln w="28575">
            <a:solidFill>
              <a:schemeClr val="tx1"/>
            </a:solidFill>
            <a:miter lim="800000"/>
            <a:headEnd/>
            <a:tailEnd/>
          </a:ln>
        </p:spPr>
        <p:txBody>
          <a:bodyPr>
            <a:spAutoFit/>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a:spcBef>
                <a:spcPct val="50000"/>
              </a:spcBef>
            </a:pPr>
            <a:r>
              <a:rPr kumimoji="1" lang="en-US" sz="1400" b="0"/>
              <a:t>data</a:t>
            </a:r>
          </a:p>
        </p:txBody>
      </p:sp>
      <p:sp>
        <p:nvSpPr>
          <p:cNvPr id="61458" name="Text Box 27"/>
          <p:cNvSpPr txBox="1">
            <a:spLocks noChangeArrowheads="1"/>
          </p:cNvSpPr>
          <p:nvPr/>
        </p:nvSpPr>
        <p:spPr bwMode="auto">
          <a:xfrm>
            <a:off x="3810000" y="1905000"/>
            <a:ext cx="360363" cy="333375"/>
          </a:xfrm>
          <a:prstGeom prst="rect">
            <a:avLst/>
          </a:prstGeom>
          <a:solidFill>
            <a:srgbClr val="CCFFCC"/>
          </a:solidFill>
          <a:ln w="28575">
            <a:solidFill>
              <a:schemeClr val="tx1"/>
            </a:solidFill>
            <a:miter lim="800000"/>
            <a:headEnd/>
            <a:tailEnd/>
          </a:ln>
        </p:spPr>
        <p:txBody>
          <a:bodyPr wrap="none">
            <a:spAutoFit/>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a:spcBef>
                <a:spcPct val="50000"/>
              </a:spcBef>
            </a:pPr>
            <a:r>
              <a:rPr kumimoji="1" lang="en-US" sz="1400" b="0"/>
              <a:t>t2</a:t>
            </a:r>
          </a:p>
        </p:txBody>
      </p:sp>
      <p:sp>
        <p:nvSpPr>
          <p:cNvPr id="61459" name="Line 28"/>
          <p:cNvSpPr>
            <a:spLocks noChangeShapeType="1"/>
          </p:cNvSpPr>
          <p:nvPr/>
        </p:nvSpPr>
        <p:spPr bwMode="auto">
          <a:xfrm>
            <a:off x="4170363" y="19812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1460" name="Line 29"/>
          <p:cNvSpPr>
            <a:spLocks noChangeShapeType="1"/>
          </p:cNvSpPr>
          <p:nvPr/>
        </p:nvSpPr>
        <p:spPr bwMode="auto">
          <a:xfrm>
            <a:off x="4551363" y="19812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61461" name="Text Box 30"/>
          <p:cNvSpPr txBox="1">
            <a:spLocks noChangeArrowheads="1"/>
          </p:cNvSpPr>
          <p:nvPr/>
        </p:nvSpPr>
        <p:spPr bwMode="auto">
          <a:xfrm>
            <a:off x="5389563" y="2333625"/>
            <a:ext cx="914400" cy="333375"/>
          </a:xfrm>
          <a:prstGeom prst="rect">
            <a:avLst/>
          </a:prstGeom>
          <a:solidFill>
            <a:srgbClr val="CCFFFF"/>
          </a:solidFill>
          <a:ln w="28575">
            <a:solidFill>
              <a:schemeClr val="tx1"/>
            </a:solidFill>
            <a:miter lim="800000"/>
            <a:headEnd/>
            <a:tailEnd/>
          </a:ln>
        </p:spPr>
        <p:txBody>
          <a:bodyPr>
            <a:spAutoFit/>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a:spcBef>
                <a:spcPct val="50000"/>
              </a:spcBef>
            </a:pPr>
            <a:r>
              <a:rPr kumimoji="1" lang="en-US" sz="1400" b="0"/>
              <a:t>data=2</a:t>
            </a:r>
          </a:p>
        </p:txBody>
      </p:sp>
      <p:sp>
        <p:nvSpPr>
          <p:cNvPr id="61462" name="Text Box 31"/>
          <p:cNvSpPr txBox="1">
            <a:spLocks noChangeArrowheads="1"/>
          </p:cNvSpPr>
          <p:nvPr/>
        </p:nvSpPr>
        <p:spPr bwMode="auto">
          <a:xfrm>
            <a:off x="5029200" y="1905000"/>
            <a:ext cx="360363" cy="333375"/>
          </a:xfrm>
          <a:prstGeom prst="rect">
            <a:avLst/>
          </a:prstGeom>
          <a:solidFill>
            <a:srgbClr val="CCFFCC"/>
          </a:solidFill>
          <a:ln w="28575">
            <a:solidFill>
              <a:schemeClr val="tx1"/>
            </a:solidFill>
            <a:miter lim="800000"/>
            <a:headEnd/>
            <a:tailEnd/>
          </a:ln>
        </p:spPr>
        <p:txBody>
          <a:bodyPr wrap="none">
            <a:spAutoFit/>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a:spcBef>
                <a:spcPct val="50000"/>
              </a:spcBef>
            </a:pPr>
            <a:r>
              <a:rPr kumimoji="1" lang="en-US" sz="1400" b="0"/>
              <a:t>t2</a:t>
            </a:r>
          </a:p>
        </p:txBody>
      </p:sp>
      <p:sp>
        <p:nvSpPr>
          <p:cNvPr id="61463" name="Line 32"/>
          <p:cNvSpPr>
            <a:spLocks noChangeShapeType="1"/>
          </p:cNvSpPr>
          <p:nvPr/>
        </p:nvSpPr>
        <p:spPr bwMode="auto">
          <a:xfrm>
            <a:off x="5389563" y="19812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1464" name="Line 33"/>
          <p:cNvSpPr>
            <a:spLocks noChangeShapeType="1"/>
          </p:cNvSpPr>
          <p:nvPr/>
        </p:nvSpPr>
        <p:spPr bwMode="auto">
          <a:xfrm>
            <a:off x="5770563" y="19812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61465" name="Text Box 34"/>
          <p:cNvSpPr txBox="1">
            <a:spLocks noChangeArrowheads="1"/>
          </p:cNvSpPr>
          <p:nvPr/>
        </p:nvSpPr>
        <p:spPr bwMode="auto">
          <a:xfrm>
            <a:off x="6761163" y="2333625"/>
            <a:ext cx="914400" cy="333375"/>
          </a:xfrm>
          <a:prstGeom prst="rect">
            <a:avLst/>
          </a:prstGeom>
          <a:solidFill>
            <a:srgbClr val="CCFFFF"/>
          </a:solidFill>
          <a:ln w="28575">
            <a:solidFill>
              <a:schemeClr val="tx1"/>
            </a:solidFill>
            <a:miter lim="800000"/>
            <a:headEnd/>
            <a:tailEnd/>
          </a:ln>
        </p:spPr>
        <p:txBody>
          <a:bodyPr>
            <a:spAutoFit/>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a:spcBef>
                <a:spcPct val="50000"/>
              </a:spcBef>
            </a:pPr>
            <a:r>
              <a:rPr kumimoji="1" lang="en-US" sz="1400" b="0"/>
              <a:t>data=1</a:t>
            </a:r>
          </a:p>
        </p:txBody>
      </p:sp>
      <p:sp>
        <p:nvSpPr>
          <p:cNvPr id="61466" name="Text Box 35"/>
          <p:cNvSpPr txBox="1">
            <a:spLocks noChangeArrowheads="1"/>
          </p:cNvSpPr>
          <p:nvPr/>
        </p:nvSpPr>
        <p:spPr bwMode="auto">
          <a:xfrm>
            <a:off x="6400800" y="1905000"/>
            <a:ext cx="360363" cy="333375"/>
          </a:xfrm>
          <a:prstGeom prst="rect">
            <a:avLst/>
          </a:prstGeom>
          <a:solidFill>
            <a:srgbClr val="CCFFCC"/>
          </a:solidFill>
          <a:ln w="28575">
            <a:solidFill>
              <a:schemeClr val="tx1"/>
            </a:solidFill>
            <a:miter lim="800000"/>
            <a:headEnd/>
            <a:tailEnd/>
          </a:ln>
        </p:spPr>
        <p:txBody>
          <a:bodyPr wrap="none">
            <a:spAutoFit/>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a:spcBef>
                <a:spcPct val="50000"/>
              </a:spcBef>
            </a:pPr>
            <a:r>
              <a:rPr kumimoji="1" lang="en-US" sz="1400" b="0"/>
              <a:t>t2</a:t>
            </a:r>
          </a:p>
        </p:txBody>
      </p:sp>
      <p:sp>
        <p:nvSpPr>
          <p:cNvPr id="61467" name="Line 36"/>
          <p:cNvSpPr>
            <a:spLocks noChangeShapeType="1"/>
          </p:cNvSpPr>
          <p:nvPr/>
        </p:nvSpPr>
        <p:spPr bwMode="auto">
          <a:xfrm>
            <a:off x="6761163" y="19812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1468" name="Line 37"/>
          <p:cNvSpPr>
            <a:spLocks noChangeShapeType="1"/>
          </p:cNvSpPr>
          <p:nvPr/>
        </p:nvSpPr>
        <p:spPr bwMode="auto">
          <a:xfrm>
            <a:off x="7142163" y="19812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61469" name="Text Box 38"/>
          <p:cNvSpPr txBox="1">
            <a:spLocks noChangeArrowheads="1"/>
          </p:cNvSpPr>
          <p:nvPr/>
        </p:nvSpPr>
        <p:spPr bwMode="auto">
          <a:xfrm>
            <a:off x="8056563" y="2333625"/>
            <a:ext cx="914400" cy="333375"/>
          </a:xfrm>
          <a:prstGeom prst="rect">
            <a:avLst/>
          </a:prstGeom>
          <a:solidFill>
            <a:srgbClr val="CCFFFF"/>
          </a:solidFill>
          <a:ln w="28575">
            <a:solidFill>
              <a:schemeClr val="tx1"/>
            </a:solidFill>
            <a:miter lim="800000"/>
            <a:headEnd/>
            <a:tailEnd/>
          </a:ln>
        </p:spPr>
        <p:txBody>
          <a:bodyPr>
            <a:spAutoFit/>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a:spcBef>
                <a:spcPct val="50000"/>
              </a:spcBef>
            </a:pPr>
            <a:r>
              <a:rPr kumimoji="1" lang="en-US" sz="1400" b="0"/>
              <a:t>data=5</a:t>
            </a:r>
          </a:p>
        </p:txBody>
      </p:sp>
      <p:sp>
        <p:nvSpPr>
          <p:cNvPr id="61470" name="Text Box 39"/>
          <p:cNvSpPr txBox="1">
            <a:spLocks noChangeArrowheads="1"/>
          </p:cNvSpPr>
          <p:nvPr/>
        </p:nvSpPr>
        <p:spPr bwMode="auto">
          <a:xfrm>
            <a:off x="7772400" y="1905000"/>
            <a:ext cx="360363" cy="333375"/>
          </a:xfrm>
          <a:prstGeom prst="rect">
            <a:avLst/>
          </a:prstGeom>
          <a:solidFill>
            <a:srgbClr val="CCFFCC"/>
          </a:solidFill>
          <a:ln w="28575">
            <a:solidFill>
              <a:schemeClr val="tx1"/>
            </a:solidFill>
            <a:miter lim="800000"/>
            <a:headEnd/>
            <a:tailEnd/>
          </a:ln>
        </p:spPr>
        <p:txBody>
          <a:bodyPr wrap="none">
            <a:spAutoFit/>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a:spcBef>
                <a:spcPct val="50000"/>
              </a:spcBef>
            </a:pPr>
            <a:r>
              <a:rPr kumimoji="1" lang="en-US" sz="1400" b="0"/>
              <a:t>t2</a:t>
            </a:r>
          </a:p>
        </p:txBody>
      </p:sp>
      <p:sp>
        <p:nvSpPr>
          <p:cNvPr id="61471" name="Line 40"/>
          <p:cNvSpPr>
            <a:spLocks noChangeShapeType="1"/>
          </p:cNvSpPr>
          <p:nvPr/>
        </p:nvSpPr>
        <p:spPr bwMode="auto">
          <a:xfrm>
            <a:off x="8132763" y="19812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1472" name="Line 41"/>
          <p:cNvSpPr>
            <a:spLocks noChangeShapeType="1"/>
          </p:cNvSpPr>
          <p:nvPr/>
        </p:nvSpPr>
        <p:spPr bwMode="auto">
          <a:xfrm>
            <a:off x="8513763" y="19812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61473" name="Text Box 42"/>
          <p:cNvSpPr txBox="1">
            <a:spLocks noChangeArrowheads="1"/>
          </p:cNvSpPr>
          <p:nvPr/>
        </p:nvSpPr>
        <p:spPr bwMode="auto">
          <a:xfrm>
            <a:off x="6456363" y="2819400"/>
            <a:ext cx="360362" cy="333375"/>
          </a:xfrm>
          <a:prstGeom prst="rect">
            <a:avLst/>
          </a:prstGeom>
          <a:solidFill>
            <a:srgbClr val="CCFFCC"/>
          </a:solidFill>
          <a:ln w="28575">
            <a:solidFill>
              <a:schemeClr val="tx1"/>
            </a:solidFill>
            <a:miter lim="800000"/>
            <a:headEnd/>
            <a:tailEnd/>
          </a:ln>
        </p:spPr>
        <p:txBody>
          <a:bodyPr wrap="none">
            <a:spAutoFit/>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a:spcBef>
                <a:spcPct val="50000"/>
              </a:spcBef>
            </a:pPr>
            <a:r>
              <a:rPr kumimoji="1" lang="en-US" sz="1400" b="0"/>
              <a:t>t1</a:t>
            </a:r>
          </a:p>
        </p:txBody>
      </p:sp>
      <p:sp>
        <p:nvSpPr>
          <p:cNvPr id="61474" name="Line 43"/>
          <p:cNvSpPr>
            <a:spLocks noChangeShapeType="1"/>
          </p:cNvSpPr>
          <p:nvPr/>
        </p:nvSpPr>
        <p:spPr bwMode="auto">
          <a:xfrm>
            <a:off x="6837363" y="29718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1475" name="Line 44"/>
          <p:cNvSpPr>
            <a:spLocks noChangeShapeType="1"/>
          </p:cNvSpPr>
          <p:nvPr/>
        </p:nvSpPr>
        <p:spPr bwMode="auto">
          <a:xfrm>
            <a:off x="7142163" y="2667000"/>
            <a:ext cx="0" cy="3048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IN"/>
          </a:p>
        </p:txBody>
      </p:sp>
      <p:sp>
        <p:nvSpPr>
          <p:cNvPr id="61476" name="Text Box 45"/>
          <p:cNvSpPr txBox="1">
            <a:spLocks noChangeArrowheads="1"/>
          </p:cNvSpPr>
          <p:nvPr/>
        </p:nvSpPr>
        <p:spPr bwMode="auto">
          <a:xfrm>
            <a:off x="7848600" y="2943225"/>
            <a:ext cx="360363" cy="333375"/>
          </a:xfrm>
          <a:prstGeom prst="rect">
            <a:avLst/>
          </a:prstGeom>
          <a:solidFill>
            <a:srgbClr val="CCFFCC"/>
          </a:solidFill>
          <a:ln w="28575">
            <a:solidFill>
              <a:schemeClr val="tx1"/>
            </a:solidFill>
            <a:miter lim="800000"/>
            <a:headEnd/>
            <a:tailEnd/>
          </a:ln>
        </p:spPr>
        <p:txBody>
          <a:bodyPr wrap="none">
            <a:spAutoFit/>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a:spcBef>
                <a:spcPct val="50000"/>
              </a:spcBef>
            </a:pPr>
            <a:r>
              <a:rPr kumimoji="1" lang="en-US" sz="1400" b="0"/>
              <a:t>t1</a:t>
            </a:r>
          </a:p>
        </p:txBody>
      </p:sp>
      <p:sp>
        <p:nvSpPr>
          <p:cNvPr id="61477" name="Line 46"/>
          <p:cNvSpPr>
            <a:spLocks noChangeShapeType="1"/>
          </p:cNvSpPr>
          <p:nvPr/>
        </p:nvSpPr>
        <p:spPr bwMode="auto">
          <a:xfrm>
            <a:off x="8208963" y="30480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1478" name="Line 47"/>
          <p:cNvSpPr>
            <a:spLocks noChangeShapeType="1"/>
          </p:cNvSpPr>
          <p:nvPr/>
        </p:nvSpPr>
        <p:spPr bwMode="auto">
          <a:xfrm>
            <a:off x="8513763" y="2743200"/>
            <a:ext cx="0" cy="3048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IN"/>
          </a:p>
        </p:txBody>
      </p:sp>
      <p:sp>
        <p:nvSpPr>
          <p:cNvPr id="61479" name="Line 48"/>
          <p:cNvSpPr>
            <a:spLocks noChangeShapeType="1"/>
          </p:cNvSpPr>
          <p:nvPr/>
        </p:nvSpPr>
        <p:spPr bwMode="auto">
          <a:xfrm>
            <a:off x="1066800" y="1371600"/>
            <a:ext cx="0" cy="2133600"/>
          </a:xfrm>
          <a:prstGeom prst="line">
            <a:avLst/>
          </a:prstGeom>
          <a:noFill/>
          <a:ln w="9525" cap="rnd">
            <a:solidFill>
              <a:srgbClr val="A4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1480" name="Line 49"/>
          <p:cNvSpPr>
            <a:spLocks noChangeShapeType="1"/>
          </p:cNvSpPr>
          <p:nvPr/>
        </p:nvSpPr>
        <p:spPr bwMode="auto">
          <a:xfrm>
            <a:off x="2362200" y="1371600"/>
            <a:ext cx="0" cy="2133600"/>
          </a:xfrm>
          <a:prstGeom prst="line">
            <a:avLst/>
          </a:prstGeom>
          <a:noFill/>
          <a:ln w="9525" cap="rnd">
            <a:solidFill>
              <a:srgbClr val="A4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1481" name="Line 50"/>
          <p:cNvSpPr>
            <a:spLocks noChangeShapeType="1"/>
          </p:cNvSpPr>
          <p:nvPr/>
        </p:nvSpPr>
        <p:spPr bwMode="auto">
          <a:xfrm>
            <a:off x="3733800" y="1371600"/>
            <a:ext cx="0" cy="2133600"/>
          </a:xfrm>
          <a:prstGeom prst="line">
            <a:avLst/>
          </a:prstGeom>
          <a:noFill/>
          <a:ln w="9525" cap="rnd">
            <a:solidFill>
              <a:srgbClr val="A4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1482" name="Line 51"/>
          <p:cNvSpPr>
            <a:spLocks noChangeShapeType="1"/>
          </p:cNvSpPr>
          <p:nvPr/>
        </p:nvSpPr>
        <p:spPr bwMode="auto">
          <a:xfrm>
            <a:off x="4953000" y="1371600"/>
            <a:ext cx="0" cy="2133600"/>
          </a:xfrm>
          <a:prstGeom prst="line">
            <a:avLst/>
          </a:prstGeom>
          <a:noFill/>
          <a:ln w="9525" cap="rnd">
            <a:solidFill>
              <a:srgbClr val="A4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1483" name="Line 52"/>
          <p:cNvSpPr>
            <a:spLocks noChangeShapeType="1"/>
          </p:cNvSpPr>
          <p:nvPr/>
        </p:nvSpPr>
        <p:spPr bwMode="auto">
          <a:xfrm>
            <a:off x="6324600" y="1371600"/>
            <a:ext cx="0" cy="2133600"/>
          </a:xfrm>
          <a:prstGeom prst="line">
            <a:avLst/>
          </a:prstGeom>
          <a:noFill/>
          <a:ln w="9525" cap="rnd">
            <a:solidFill>
              <a:srgbClr val="A4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1484" name="Line 53"/>
          <p:cNvSpPr>
            <a:spLocks noChangeShapeType="1"/>
          </p:cNvSpPr>
          <p:nvPr/>
        </p:nvSpPr>
        <p:spPr bwMode="auto">
          <a:xfrm>
            <a:off x="7696200" y="1371600"/>
            <a:ext cx="0" cy="2133600"/>
          </a:xfrm>
          <a:prstGeom prst="line">
            <a:avLst/>
          </a:prstGeom>
          <a:noFill/>
          <a:ln w="9525" cap="rnd">
            <a:solidFill>
              <a:srgbClr val="A4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1485" name="Rectangle 62"/>
          <p:cNvSpPr>
            <a:spLocks noChangeArrowheads="1"/>
          </p:cNvSpPr>
          <p:nvPr/>
        </p:nvSpPr>
        <p:spPr bwMode="auto">
          <a:xfrm>
            <a:off x="473075" y="1066800"/>
            <a:ext cx="68310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Tx/>
              <a:buChar char="•"/>
            </a:pPr>
            <a:r>
              <a:rPr lang="en-US" sz="1900">
                <a:solidFill>
                  <a:srgbClr val="2766A0"/>
                </a:solidFill>
                <a:latin typeface="Helvetica Neue Light" charset="0"/>
              </a:rPr>
              <a:t>Write code for the sequence of handles and operations shown </a:t>
            </a:r>
          </a:p>
        </p:txBody>
      </p:sp>
      <p:sp>
        <p:nvSpPr>
          <p:cNvPr id="397375" name="Rectangle 63"/>
          <p:cNvSpPr>
            <a:spLocks noChangeArrowheads="1"/>
          </p:cNvSpPr>
          <p:nvPr/>
        </p:nvSpPr>
        <p:spPr bwMode="auto">
          <a:xfrm>
            <a:off x="2667000" y="4876800"/>
            <a:ext cx="1371600" cy="152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97377" name="Rectangle 65"/>
          <p:cNvSpPr>
            <a:spLocks noChangeArrowheads="1"/>
          </p:cNvSpPr>
          <p:nvPr/>
        </p:nvSpPr>
        <p:spPr bwMode="auto">
          <a:xfrm>
            <a:off x="2667000" y="5105400"/>
            <a:ext cx="1371600" cy="152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97378" name="Rectangle 66"/>
          <p:cNvSpPr>
            <a:spLocks noChangeArrowheads="1"/>
          </p:cNvSpPr>
          <p:nvPr/>
        </p:nvSpPr>
        <p:spPr bwMode="auto">
          <a:xfrm>
            <a:off x="2667000" y="5257800"/>
            <a:ext cx="1371600" cy="152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97379" name="Rectangle 67"/>
          <p:cNvSpPr>
            <a:spLocks noChangeArrowheads="1"/>
          </p:cNvSpPr>
          <p:nvPr/>
        </p:nvSpPr>
        <p:spPr bwMode="auto">
          <a:xfrm>
            <a:off x="2667000" y="5410200"/>
            <a:ext cx="1371600" cy="152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97380" name="Rectangle 68"/>
          <p:cNvSpPr>
            <a:spLocks noChangeArrowheads="1"/>
          </p:cNvSpPr>
          <p:nvPr/>
        </p:nvSpPr>
        <p:spPr bwMode="auto">
          <a:xfrm>
            <a:off x="2667000" y="5638800"/>
            <a:ext cx="1371600" cy="152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97381" name="Rectangle 69"/>
          <p:cNvSpPr>
            <a:spLocks noChangeArrowheads="1"/>
          </p:cNvSpPr>
          <p:nvPr/>
        </p:nvSpPr>
        <p:spPr bwMode="auto">
          <a:xfrm>
            <a:off x="2667000" y="5791200"/>
            <a:ext cx="1371600" cy="152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extLst>
      <p:ext uri="{BB962C8B-B14F-4D97-AF65-F5344CB8AC3E}">
        <p14:creationId xmlns:p14="http://schemas.microsoft.com/office/powerpoint/2010/main" val="23462969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97375"/>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97377"/>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97378"/>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97379"/>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397380"/>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3973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75" grpId="0" animBg="1"/>
      <p:bldP spid="397377" grpId="0" animBg="1"/>
      <p:bldP spid="397378" grpId="0" animBg="1"/>
      <p:bldP spid="397379" grpId="0" animBg="1"/>
      <p:bldP spid="397380" grpId="0" animBg="1"/>
      <p:bldP spid="39738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fld id="{2E7992B6-826C-44A8-BBF8-B6B9CA6313A3}" type="slidenum">
              <a:rPr lang="en-US" sz="1400" b="0">
                <a:solidFill>
                  <a:srgbClr val="6B6B6B"/>
                </a:solidFill>
              </a:rPr>
              <a:pPr eaLnBrk="1" hangingPunct="1"/>
              <a:t>46</a:t>
            </a:fld>
            <a:endParaRPr lang="en-US" sz="1400" b="0">
              <a:solidFill>
                <a:srgbClr val="6B6B6B"/>
              </a:solidFill>
            </a:endParaRPr>
          </a:p>
        </p:txBody>
      </p:sp>
      <p:sp>
        <p:nvSpPr>
          <p:cNvPr id="63491" name="Rectangle 2"/>
          <p:cNvSpPr>
            <a:spLocks noGrp="1" noChangeArrowheads="1"/>
          </p:cNvSpPr>
          <p:nvPr>
            <p:ph type="title"/>
          </p:nvPr>
        </p:nvSpPr>
        <p:spPr/>
        <p:txBody>
          <a:bodyPr/>
          <a:lstStyle/>
          <a:p>
            <a:pPr eaLnBrk="1" hangingPunct="1"/>
            <a:r>
              <a:rPr lang="en-US" smtClean="0"/>
              <a:t>Inheritance</a:t>
            </a:r>
          </a:p>
        </p:txBody>
      </p:sp>
      <p:sp>
        <p:nvSpPr>
          <p:cNvPr id="63492" name="Rectangle 3"/>
          <p:cNvSpPr>
            <a:spLocks noGrp="1" noChangeArrowheads="1"/>
          </p:cNvSpPr>
          <p:nvPr>
            <p:ph type="body" idx="1"/>
          </p:nvPr>
        </p:nvSpPr>
        <p:spPr/>
        <p:txBody>
          <a:bodyPr>
            <a:normAutofit fontScale="85000" lnSpcReduction="10000"/>
          </a:bodyPr>
          <a:lstStyle/>
          <a:p>
            <a:pPr eaLnBrk="1" hangingPunct="1">
              <a:lnSpc>
                <a:spcPct val="90000"/>
              </a:lnSpc>
            </a:pPr>
            <a:r>
              <a:rPr lang="en-US" dirty="0" smtClean="0"/>
              <a:t>How do I share code between classes?</a:t>
            </a:r>
          </a:p>
          <a:p>
            <a:pPr lvl="1" eaLnBrk="1" hangingPunct="1">
              <a:lnSpc>
                <a:spcPct val="90000"/>
              </a:lnSpc>
            </a:pPr>
            <a:r>
              <a:rPr lang="en-US" dirty="0" smtClean="0">
                <a:ea typeface="ＭＳ Ｐゴシック" charset="-128"/>
              </a:rPr>
              <a:t>Instantiate a class within another class</a:t>
            </a:r>
          </a:p>
          <a:p>
            <a:pPr lvl="1" eaLnBrk="1" hangingPunct="1">
              <a:lnSpc>
                <a:spcPct val="90000"/>
              </a:lnSpc>
            </a:pPr>
            <a:r>
              <a:rPr lang="en-US" dirty="0" smtClean="0">
                <a:ea typeface="ＭＳ Ｐゴシック" charset="-128"/>
              </a:rPr>
              <a:t>Inherit from one class to another (inheritance/derivation)</a:t>
            </a:r>
          </a:p>
          <a:p>
            <a:pPr eaLnBrk="1" hangingPunct="1">
              <a:lnSpc>
                <a:spcPct val="90000"/>
              </a:lnSpc>
            </a:pPr>
            <a:r>
              <a:rPr lang="en-US" dirty="0" smtClean="0"/>
              <a:t>Inheritance allows you to ‘add’ extra:</a:t>
            </a:r>
          </a:p>
          <a:p>
            <a:pPr lvl="1" eaLnBrk="1" hangingPunct="1">
              <a:lnSpc>
                <a:spcPct val="90000"/>
              </a:lnSpc>
            </a:pPr>
            <a:r>
              <a:rPr lang="en-US" dirty="0" smtClean="0">
                <a:ea typeface="ＭＳ Ｐゴシック" charset="-128"/>
              </a:rPr>
              <a:t>Add extra Properties (data members)</a:t>
            </a:r>
          </a:p>
          <a:p>
            <a:pPr lvl="1" eaLnBrk="1" hangingPunct="1">
              <a:lnSpc>
                <a:spcPct val="90000"/>
              </a:lnSpc>
            </a:pPr>
            <a:r>
              <a:rPr lang="en-US" dirty="0" smtClean="0">
                <a:ea typeface="ＭＳ Ｐゴシック" charset="-128"/>
              </a:rPr>
              <a:t>Add extra Methods</a:t>
            </a:r>
          </a:p>
          <a:p>
            <a:pPr lvl="1" eaLnBrk="1" hangingPunct="1">
              <a:lnSpc>
                <a:spcPct val="90000"/>
              </a:lnSpc>
            </a:pPr>
            <a:r>
              <a:rPr lang="en-US" dirty="0" smtClean="0">
                <a:ea typeface="ＭＳ Ｐゴシック" charset="-128"/>
              </a:rPr>
              <a:t>Change the behavior of a method</a:t>
            </a:r>
          </a:p>
          <a:p>
            <a:pPr eaLnBrk="1" hangingPunct="1">
              <a:lnSpc>
                <a:spcPct val="90000"/>
              </a:lnSpc>
            </a:pPr>
            <a:r>
              <a:rPr lang="en-US" dirty="0" smtClean="0"/>
              <a:t>Common code can be grouped into a base class</a:t>
            </a:r>
          </a:p>
          <a:p>
            <a:pPr lvl="1" eaLnBrk="1" hangingPunct="1">
              <a:lnSpc>
                <a:spcPct val="90000"/>
              </a:lnSpc>
            </a:pPr>
            <a:r>
              <a:rPr lang="en-US" dirty="0" smtClean="0">
                <a:ea typeface="ＭＳ Ｐゴシック" charset="-128"/>
              </a:rPr>
              <a:t>Additions and changes can go into the derived class</a:t>
            </a:r>
          </a:p>
          <a:p>
            <a:pPr eaLnBrk="1" hangingPunct="1">
              <a:lnSpc>
                <a:spcPct val="90000"/>
              </a:lnSpc>
            </a:pPr>
            <a:r>
              <a:rPr lang="en-US" dirty="0" smtClean="0"/>
              <a:t>Advantages:</a:t>
            </a:r>
          </a:p>
          <a:p>
            <a:pPr lvl="1" eaLnBrk="1" hangingPunct="1">
              <a:lnSpc>
                <a:spcPct val="90000"/>
              </a:lnSpc>
            </a:pPr>
            <a:r>
              <a:rPr lang="en-US" dirty="0" smtClean="0">
                <a:ea typeface="ＭＳ Ｐゴシック" charset="-128"/>
              </a:rPr>
              <a:t>Reuse existing classes from previous projects with less debug</a:t>
            </a:r>
          </a:p>
          <a:p>
            <a:pPr marL="457200" lvl="1" indent="0" eaLnBrk="1" hangingPunct="1">
              <a:lnSpc>
                <a:spcPct val="90000"/>
              </a:lnSpc>
              <a:buNone/>
            </a:pPr>
            <a:endParaRPr lang="en-US" dirty="0" smtClean="0">
              <a:ea typeface="ＭＳ Ｐゴシック" charset="-128"/>
            </a:endParaRPr>
          </a:p>
        </p:txBody>
      </p:sp>
    </p:spTree>
    <p:extLst>
      <p:ext uri="{BB962C8B-B14F-4D97-AF65-F5344CB8AC3E}">
        <p14:creationId xmlns:p14="http://schemas.microsoft.com/office/powerpoint/2010/main" val="17044235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fld id="{F60BF046-B521-46A1-BD5D-6FC04FF0BD83}" type="slidenum">
              <a:rPr lang="en-US" sz="1400" b="0">
                <a:solidFill>
                  <a:srgbClr val="6B6B6B"/>
                </a:solidFill>
              </a:rPr>
              <a:pPr eaLnBrk="1" hangingPunct="1"/>
              <a:t>47</a:t>
            </a:fld>
            <a:endParaRPr lang="en-US" sz="1400" b="0">
              <a:solidFill>
                <a:srgbClr val="6B6B6B"/>
              </a:solidFill>
            </a:endParaRPr>
          </a:p>
        </p:txBody>
      </p:sp>
      <p:sp>
        <p:nvSpPr>
          <p:cNvPr id="65539" name="Rectangle 2"/>
          <p:cNvSpPr>
            <a:spLocks noGrp="1" noChangeArrowheads="1"/>
          </p:cNvSpPr>
          <p:nvPr>
            <p:ph type="title"/>
          </p:nvPr>
        </p:nvSpPr>
        <p:spPr/>
        <p:txBody>
          <a:bodyPr/>
          <a:lstStyle/>
          <a:p>
            <a:pPr eaLnBrk="1" hangingPunct="1"/>
            <a:r>
              <a:rPr lang="en-US" smtClean="0"/>
              <a:t>Inheritance</a:t>
            </a:r>
          </a:p>
        </p:txBody>
      </p:sp>
      <p:sp>
        <p:nvSpPr>
          <p:cNvPr id="65540" name="Rectangle 3"/>
          <p:cNvSpPr>
            <a:spLocks noGrp="1" noChangeArrowheads="1"/>
          </p:cNvSpPr>
          <p:nvPr>
            <p:ph type="body" idx="1"/>
          </p:nvPr>
        </p:nvSpPr>
        <p:spPr>
          <a:xfrm>
            <a:off x="457200" y="1143000"/>
            <a:ext cx="8229600" cy="4983163"/>
          </a:xfrm>
        </p:spPr>
        <p:txBody>
          <a:bodyPr/>
          <a:lstStyle/>
          <a:p>
            <a:pPr eaLnBrk="1" hangingPunct="1"/>
            <a:r>
              <a:rPr lang="en-US" dirty="0" smtClean="0"/>
              <a:t>Add additional functionality to an existing class</a:t>
            </a:r>
          </a:p>
        </p:txBody>
      </p:sp>
      <p:sp>
        <p:nvSpPr>
          <p:cNvPr id="423940" name="AutoShape 4"/>
          <p:cNvSpPr>
            <a:spLocks noChangeArrowheads="1"/>
          </p:cNvSpPr>
          <p:nvPr/>
        </p:nvSpPr>
        <p:spPr bwMode="auto">
          <a:xfrm>
            <a:off x="5032375" y="5334000"/>
            <a:ext cx="2957513" cy="631825"/>
          </a:xfrm>
          <a:prstGeom prst="wedgeRoundRectCallout">
            <a:avLst>
              <a:gd name="adj1" fmla="val 26005"/>
              <a:gd name="adj2" fmla="val -188130"/>
              <a:gd name="adj3" fmla="val 16667"/>
            </a:avLst>
          </a:prstGeom>
          <a:solidFill>
            <a:srgbClr val="CCFFCC"/>
          </a:solidFill>
          <a:ln w="9525">
            <a:solidFill>
              <a:schemeClr val="tx1"/>
            </a:solidFill>
            <a:miter lim="800000"/>
            <a:headEnd/>
            <a:tailEnd/>
          </a:ln>
        </p:spPr>
        <p:txBody>
          <a:bodyPr wrap="none" lIns="92075" tIns="46038" rIns="92075" bIns="46038">
            <a:spAutoFit/>
          </a:bodyPr>
          <a:lstStyle/>
          <a:p>
            <a:pPr eaLnBrk="0" hangingPunct="0">
              <a:spcBef>
                <a:spcPct val="50000"/>
              </a:spcBef>
              <a:buClr>
                <a:srgbClr val="000099"/>
              </a:buClr>
              <a:buSzPct val="80000"/>
              <a:buFont typeface="Wingdings" pitchFamily="2" charset="2"/>
              <a:buNone/>
            </a:pPr>
            <a:r>
              <a:rPr lang="en-IN" sz="1600" noProof="1">
                <a:latin typeface="Courier New" charset="0"/>
              </a:rPr>
              <a:t>BadTr = </a:t>
            </a:r>
            <a:br>
              <a:rPr lang="en-IN" sz="1600" noProof="1">
                <a:latin typeface="Courier New" charset="0"/>
              </a:rPr>
            </a:br>
            <a:r>
              <a:rPr lang="en-IN" sz="1600" noProof="1">
                <a:latin typeface="Courier New" charset="0"/>
              </a:rPr>
              <a:t>Transaction + bad_crc</a:t>
            </a:r>
          </a:p>
        </p:txBody>
      </p:sp>
      <p:sp>
        <p:nvSpPr>
          <p:cNvPr id="65542" name="Rectangle 5"/>
          <p:cNvSpPr>
            <a:spLocks noChangeArrowheads="1"/>
          </p:cNvSpPr>
          <p:nvPr/>
        </p:nvSpPr>
        <p:spPr bwMode="auto">
          <a:xfrm>
            <a:off x="6343650" y="2209800"/>
            <a:ext cx="1562100" cy="1257300"/>
          </a:xfrm>
          <a:prstGeom prst="rect">
            <a:avLst/>
          </a:prstGeom>
          <a:solidFill>
            <a:srgbClr val="FFFFFF"/>
          </a:solidFill>
          <a:ln w="0">
            <a:solidFill>
              <a:srgbClr val="000000"/>
            </a:solidFill>
            <a:miter lim="800000"/>
            <a:headEnd/>
            <a:tailEnd/>
          </a:ln>
        </p:spPr>
        <p:txBody>
          <a:bodyPr/>
          <a:lstStyle/>
          <a:p>
            <a:endParaRPr lang="en-US"/>
          </a:p>
        </p:txBody>
      </p:sp>
      <p:sp>
        <p:nvSpPr>
          <p:cNvPr id="65543" name="Rectangle 6"/>
          <p:cNvSpPr>
            <a:spLocks noChangeArrowheads="1"/>
          </p:cNvSpPr>
          <p:nvPr/>
        </p:nvSpPr>
        <p:spPr bwMode="auto">
          <a:xfrm>
            <a:off x="6477000" y="2286000"/>
            <a:ext cx="1295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50000"/>
              </a:spcBef>
              <a:buClr>
                <a:srgbClr val="000099"/>
              </a:buClr>
              <a:buSzPct val="80000"/>
              <a:buFont typeface="Wingdings" pitchFamily="2" charset="2"/>
              <a:buNone/>
            </a:pPr>
            <a:r>
              <a:rPr lang="en-IN" noProof="1">
                <a:solidFill>
                  <a:srgbClr val="000000"/>
                </a:solidFill>
              </a:rPr>
              <a:t>Transaction</a:t>
            </a:r>
            <a:endParaRPr lang="en-IN" noProof="1">
              <a:latin typeface="Courier New" charset="0"/>
            </a:endParaRPr>
          </a:p>
        </p:txBody>
      </p:sp>
      <p:sp>
        <p:nvSpPr>
          <p:cNvPr id="65544" name="Rectangle 7"/>
          <p:cNvSpPr>
            <a:spLocks noChangeArrowheads="1"/>
          </p:cNvSpPr>
          <p:nvPr/>
        </p:nvSpPr>
        <p:spPr bwMode="auto">
          <a:xfrm>
            <a:off x="6508750" y="2628900"/>
            <a:ext cx="609600" cy="304800"/>
          </a:xfrm>
          <a:prstGeom prst="rect">
            <a:avLst/>
          </a:prstGeom>
          <a:solidFill>
            <a:srgbClr val="CCFFFF"/>
          </a:solidFill>
          <a:ln w="9525">
            <a:solidFill>
              <a:schemeClr val="tx1"/>
            </a:solidFill>
            <a:miter lim="800000"/>
            <a:headEnd/>
            <a:tailEnd/>
          </a:ln>
        </p:spPr>
        <p:txBody>
          <a:bodyPr wrap="none" lIns="92075" tIns="46038" rIns="92075" bIns="46038" anchor="ctr"/>
          <a:lstStyle/>
          <a:p>
            <a:pPr eaLnBrk="0" hangingPunct="0"/>
            <a:r>
              <a:rPr lang="en-IN" noProof="1">
                <a:latin typeface="Courier New" charset="0"/>
              </a:rPr>
              <a:t>src</a:t>
            </a:r>
          </a:p>
        </p:txBody>
      </p:sp>
      <p:sp>
        <p:nvSpPr>
          <p:cNvPr id="65545" name="Rectangle 8"/>
          <p:cNvSpPr>
            <a:spLocks noChangeArrowheads="1"/>
          </p:cNvSpPr>
          <p:nvPr/>
        </p:nvSpPr>
        <p:spPr bwMode="auto">
          <a:xfrm>
            <a:off x="6508750" y="3048000"/>
            <a:ext cx="609600" cy="304800"/>
          </a:xfrm>
          <a:prstGeom prst="rect">
            <a:avLst/>
          </a:prstGeom>
          <a:solidFill>
            <a:srgbClr val="CCFFFF"/>
          </a:solidFill>
          <a:ln w="9525">
            <a:solidFill>
              <a:schemeClr val="tx1"/>
            </a:solidFill>
            <a:miter lim="800000"/>
            <a:headEnd/>
            <a:tailEnd/>
          </a:ln>
        </p:spPr>
        <p:txBody>
          <a:bodyPr wrap="none" lIns="92075" tIns="46038" rIns="92075" bIns="46038" anchor="ctr"/>
          <a:lstStyle/>
          <a:p>
            <a:pPr eaLnBrk="0" hangingPunct="0"/>
            <a:r>
              <a:rPr lang="en-IN" noProof="1">
                <a:latin typeface="Courier New" charset="0"/>
              </a:rPr>
              <a:t>data</a:t>
            </a:r>
          </a:p>
        </p:txBody>
      </p:sp>
      <p:grpSp>
        <p:nvGrpSpPr>
          <p:cNvPr id="2" name="Group 9"/>
          <p:cNvGrpSpPr>
            <a:grpSpLocks/>
          </p:cNvGrpSpPr>
          <p:nvPr/>
        </p:nvGrpSpPr>
        <p:grpSpPr bwMode="auto">
          <a:xfrm>
            <a:off x="6324600" y="3467100"/>
            <a:ext cx="1600200" cy="1065213"/>
            <a:chOff x="3984" y="2184"/>
            <a:chExt cx="1008" cy="671"/>
          </a:xfrm>
        </p:grpSpPr>
        <p:sp>
          <p:nvSpPr>
            <p:cNvPr id="65553" name="Rectangle 10"/>
            <p:cNvSpPr>
              <a:spLocks noChangeArrowheads="1"/>
            </p:cNvSpPr>
            <p:nvPr/>
          </p:nvSpPr>
          <p:spPr bwMode="auto">
            <a:xfrm>
              <a:off x="3984" y="2376"/>
              <a:ext cx="1008" cy="479"/>
            </a:xfrm>
            <a:prstGeom prst="rect">
              <a:avLst/>
            </a:prstGeom>
            <a:solidFill>
              <a:srgbClr val="FFFFFF"/>
            </a:solidFill>
            <a:ln w="0">
              <a:solidFill>
                <a:srgbClr val="000000"/>
              </a:solidFill>
              <a:miter lim="800000"/>
              <a:headEnd/>
              <a:tailEnd/>
            </a:ln>
          </p:spPr>
          <p:txBody>
            <a:bodyPr/>
            <a:lstStyle/>
            <a:p>
              <a:endParaRPr lang="en-US"/>
            </a:p>
          </p:txBody>
        </p:sp>
        <p:sp>
          <p:nvSpPr>
            <p:cNvPr id="65554" name="Rectangle 11"/>
            <p:cNvSpPr>
              <a:spLocks noChangeArrowheads="1"/>
            </p:cNvSpPr>
            <p:nvPr/>
          </p:nvSpPr>
          <p:spPr bwMode="auto">
            <a:xfrm>
              <a:off x="4272" y="2400"/>
              <a:ext cx="4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50000"/>
                </a:spcBef>
                <a:buClr>
                  <a:srgbClr val="000099"/>
                </a:buClr>
                <a:buSzPct val="80000"/>
                <a:buFont typeface="Wingdings" pitchFamily="2" charset="2"/>
                <a:buNone/>
              </a:pPr>
              <a:r>
                <a:rPr lang="en-IN" noProof="1">
                  <a:solidFill>
                    <a:srgbClr val="000000"/>
                  </a:solidFill>
                </a:rPr>
                <a:t>BadTr</a:t>
              </a:r>
            </a:p>
          </p:txBody>
        </p:sp>
        <p:sp>
          <p:nvSpPr>
            <p:cNvPr id="65555" name="Line 12"/>
            <p:cNvSpPr>
              <a:spLocks noChangeShapeType="1"/>
            </p:cNvSpPr>
            <p:nvPr/>
          </p:nvSpPr>
          <p:spPr bwMode="auto">
            <a:xfrm flipV="1">
              <a:off x="4488" y="2184"/>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endParaRPr lang="en-IN"/>
            </a:p>
          </p:txBody>
        </p:sp>
        <p:sp>
          <p:nvSpPr>
            <p:cNvPr id="65556" name="Rectangle 13"/>
            <p:cNvSpPr>
              <a:spLocks noChangeArrowheads="1"/>
            </p:cNvSpPr>
            <p:nvPr/>
          </p:nvSpPr>
          <p:spPr bwMode="auto">
            <a:xfrm>
              <a:off x="4176" y="2592"/>
              <a:ext cx="674" cy="192"/>
            </a:xfrm>
            <a:prstGeom prst="rect">
              <a:avLst/>
            </a:prstGeom>
            <a:solidFill>
              <a:srgbClr val="CCFFFF"/>
            </a:solidFill>
            <a:ln w="9525">
              <a:solidFill>
                <a:schemeClr val="tx1"/>
              </a:solidFill>
              <a:miter lim="800000"/>
              <a:headEnd/>
              <a:tailEnd/>
            </a:ln>
          </p:spPr>
          <p:txBody>
            <a:bodyPr wrap="none" lIns="92075" tIns="46038" rIns="92075" bIns="46038" anchor="ctr"/>
            <a:lstStyle/>
            <a:p>
              <a:pPr eaLnBrk="0" hangingPunct="0"/>
              <a:r>
                <a:rPr lang="en-IN" noProof="1">
                  <a:latin typeface="Courier New" charset="0"/>
                </a:rPr>
                <a:t>bad_crc</a:t>
              </a:r>
            </a:p>
          </p:txBody>
        </p:sp>
      </p:grpSp>
      <p:sp>
        <p:nvSpPr>
          <p:cNvPr id="65547" name="Rectangle 14"/>
          <p:cNvSpPr>
            <a:spLocks noChangeArrowheads="1"/>
          </p:cNvSpPr>
          <p:nvPr/>
        </p:nvSpPr>
        <p:spPr bwMode="auto">
          <a:xfrm>
            <a:off x="7194550" y="2628900"/>
            <a:ext cx="609600" cy="304800"/>
          </a:xfrm>
          <a:prstGeom prst="rect">
            <a:avLst/>
          </a:prstGeom>
          <a:solidFill>
            <a:srgbClr val="CCFFFF"/>
          </a:solidFill>
          <a:ln w="9525">
            <a:solidFill>
              <a:schemeClr val="tx1"/>
            </a:solidFill>
            <a:miter lim="800000"/>
            <a:headEnd/>
            <a:tailEnd/>
          </a:ln>
        </p:spPr>
        <p:txBody>
          <a:bodyPr wrap="none" lIns="92075" tIns="46038" rIns="92075" bIns="46038" anchor="ctr"/>
          <a:lstStyle/>
          <a:p>
            <a:pPr eaLnBrk="0" hangingPunct="0"/>
            <a:r>
              <a:rPr lang="en-IN" noProof="1">
                <a:latin typeface="Courier New" charset="0"/>
              </a:rPr>
              <a:t>dst</a:t>
            </a:r>
          </a:p>
        </p:txBody>
      </p:sp>
      <p:sp>
        <p:nvSpPr>
          <p:cNvPr id="65548" name="Rectangle 15"/>
          <p:cNvSpPr>
            <a:spLocks noChangeArrowheads="1"/>
          </p:cNvSpPr>
          <p:nvPr/>
        </p:nvSpPr>
        <p:spPr bwMode="auto">
          <a:xfrm>
            <a:off x="7162800" y="3048000"/>
            <a:ext cx="609600" cy="304800"/>
          </a:xfrm>
          <a:prstGeom prst="rect">
            <a:avLst/>
          </a:prstGeom>
          <a:solidFill>
            <a:srgbClr val="CCFFFF"/>
          </a:solidFill>
          <a:ln w="9525">
            <a:solidFill>
              <a:schemeClr val="tx1"/>
            </a:solidFill>
            <a:miter lim="800000"/>
            <a:headEnd/>
            <a:tailEnd/>
          </a:ln>
        </p:spPr>
        <p:txBody>
          <a:bodyPr wrap="none" lIns="92075" tIns="46038" rIns="92075" bIns="46038" anchor="ctr"/>
          <a:lstStyle/>
          <a:p>
            <a:pPr eaLnBrk="0" hangingPunct="0"/>
            <a:r>
              <a:rPr lang="en-IN" noProof="1">
                <a:latin typeface="Courier New" charset="0"/>
              </a:rPr>
              <a:t>crc</a:t>
            </a:r>
          </a:p>
        </p:txBody>
      </p:sp>
      <p:sp>
        <p:nvSpPr>
          <p:cNvPr id="65549" name="Rectangle 16"/>
          <p:cNvSpPr>
            <a:spLocks noChangeArrowheads="1"/>
          </p:cNvSpPr>
          <p:nvPr/>
        </p:nvSpPr>
        <p:spPr bwMode="auto">
          <a:xfrm>
            <a:off x="838200" y="2209800"/>
            <a:ext cx="4354513" cy="739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eaLnBrk="0" hangingPunct="0"/>
            <a:r>
              <a:rPr lang="en-IN" sz="1400" b="0" noProof="1">
                <a:latin typeface="Courier New" charset="0"/>
              </a:rPr>
              <a:t>class </a:t>
            </a:r>
            <a:r>
              <a:rPr lang="en-IN" sz="1400" b="0" noProof="1">
                <a:solidFill>
                  <a:srgbClr val="990099"/>
                </a:solidFill>
                <a:latin typeface="Courier New" charset="0"/>
              </a:rPr>
              <a:t>Transaction</a:t>
            </a:r>
            <a:r>
              <a:rPr lang="en-IN" sz="1400" b="0" noProof="1">
                <a:latin typeface="Courier New" charset="0"/>
              </a:rPr>
              <a:t>;</a:t>
            </a:r>
          </a:p>
          <a:p>
            <a:pPr algn="l" eaLnBrk="0" hangingPunct="0"/>
            <a:r>
              <a:rPr lang="en-IN" sz="1400" b="0" noProof="1">
                <a:latin typeface="Courier New" charset="0"/>
              </a:rPr>
              <a:t>  bit [31:0] src, dst, data[1024]</a:t>
            </a:r>
            <a:r>
              <a:rPr lang="en-US" sz="1400" b="0">
                <a:latin typeface="Courier New" charset="0"/>
              </a:rPr>
              <a:t>, crc</a:t>
            </a:r>
            <a:r>
              <a:rPr lang="en-US" sz="1400" b="0" noProof="1">
                <a:latin typeface="Courier New" charset="0"/>
              </a:rPr>
              <a:t>;</a:t>
            </a:r>
          </a:p>
          <a:p>
            <a:pPr algn="l" eaLnBrk="0" hangingPunct="0"/>
            <a:r>
              <a:rPr lang="en-US" sz="1400" b="0" noProof="1">
                <a:latin typeface="Courier New" charset="0"/>
              </a:rPr>
              <a:t>endclass</a:t>
            </a:r>
          </a:p>
        </p:txBody>
      </p:sp>
      <p:sp>
        <p:nvSpPr>
          <p:cNvPr id="65550" name="Rectangle 17"/>
          <p:cNvSpPr>
            <a:spLocks noChangeArrowheads="1"/>
          </p:cNvSpPr>
          <p:nvPr/>
        </p:nvSpPr>
        <p:spPr bwMode="auto">
          <a:xfrm>
            <a:off x="838200" y="3276600"/>
            <a:ext cx="3608388" cy="739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eaLnBrk="0" hangingPunct="0"/>
            <a:r>
              <a:rPr lang="en-IN" sz="1400" b="0" noProof="1">
                <a:latin typeface="Courier New" charset="0"/>
              </a:rPr>
              <a:t>class BadTr </a:t>
            </a:r>
            <a:r>
              <a:rPr lang="en-IN" sz="1400" b="0" noProof="1">
                <a:solidFill>
                  <a:srgbClr val="009900"/>
                </a:solidFill>
                <a:latin typeface="Courier New" charset="0"/>
              </a:rPr>
              <a:t>extends</a:t>
            </a:r>
            <a:r>
              <a:rPr lang="en-IN" sz="1400" b="0" noProof="1">
                <a:solidFill>
                  <a:srgbClr val="990099"/>
                </a:solidFill>
                <a:latin typeface="Courier New" charset="0"/>
              </a:rPr>
              <a:t> Transaction</a:t>
            </a:r>
            <a:r>
              <a:rPr lang="en-IN" sz="1400" b="0" noProof="1">
                <a:latin typeface="Courier New" charset="0"/>
              </a:rPr>
              <a:t>;</a:t>
            </a:r>
          </a:p>
          <a:p>
            <a:pPr algn="l" eaLnBrk="0" hangingPunct="0"/>
            <a:r>
              <a:rPr lang="en-IN" sz="1400" b="0" noProof="1">
                <a:latin typeface="Courier New" charset="0"/>
              </a:rPr>
              <a:t>  bit bad_crc;</a:t>
            </a:r>
          </a:p>
          <a:p>
            <a:pPr algn="l" eaLnBrk="0" hangingPunct="0"/>
            <a:r>
              <a:rPr lang="en-IN" sz="1400" b="0" noProof="1">
                <a:latin typeface="Courier New" charset="0"/>
              </a:rPr>
              <a:t>endclass</a:t>
            </a:r>
            <a:endParaRPr lang="en-US" sz="1400" b="0">
              <a:latin typeface="Courier New" charset="0"/>
            </a:endParaRPr>
          </a:p>
        </p:txBody>
      </p:sp>
      <p:sp>
        <p:nvSpPr>
          <p:cNvPr id="65551" name="Rectangle 18"/>
          <p:cNvSpPr>
            <a:spLocks noChangeArrowheads="1"/>
          </p:cNvSpPr>
          <p:nvPr/>
        </p:nvSpPr>
        <p:spPr bwMode="auto">
          <a:xfrm>
            <a:off x="914400" y="4572000"/>
            <a:ext cx="1793875" cy="952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eaLnBrk="0" hangingPunct="0"/>
            <a:r>
              <a:rPr lang="en-IN" sz="1400" b="0" noProof="1">
                <a:latin typeface="Courier New" charset="0"/>
              </a:rPr>
              <a:t>BadTr bt;</a:t>
            </a:r>
          </a:p>
          <a:p>
            <a:pPr algn="l" eaLnBrk="0" hangingPunct="0"/>
            <a:r>
              <a:rPr lang="en-IN" sz="1400" b="0" noProof="1">
                <a:latin typeface="Courier New" charset="0"/>
              </a:rPr>
              <a:t>bt = new;</a:t>
            </a:r>
          </a:p>
          <a:p>
            <a:pPr algn="l" eaLnBrk="0" hangingPunct="0"/>
            <a:r>
              <a:rPr lang="en-IN" sz="1400" b="0" noProof="1">
                <a:latin typeface="Courier New" charset="0"/>
              </a:rPr>
              <a:t>bt.src = 42;</a:t>
            </a:r>
          </a:p>
          <a:p>
            <a:pPr algn="l" eaLnBrk="0" hangingPunct="0"/>
            <a:r>
              <a:rPr lang="en-IN" sz="1400" b="0" noProof="1">
                <a:latin typeface="Courier New" charset="0"/>
              </a:rPr>
              <a:t>bt.bad_crc = 1;</a:t>
            </a:r>
            <a:endParaRPr lang="en-US" sz="1400" b="0">
              <a:latin typeface="Courier New" charset="0"/>
            </a:endParaRPr>
          </a:p>
        </p:txBody>
      </p:sp>
      <p:sp>
        <p:nvSpPr>
          <p:cNvPr id="423955" name="Rectangle 19"/>
          <p:cNvSpPr>
            <a:spLocks noChangeArrowheads="1"/>
          </p:cNvSpPr>
          <p:nvPr/>
        </p:nvSpPr>
        <p:spPr bwMode="auto">
          <a:xfrm>
            <a:off x="609600" y="3124200"/>
            <a:ext cx="4038600" cy="2514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extLst>
      <p:ext uri="{BB962C8B-B14F-4D97-AF65-F5344CB8AC3E}">
        <p14:creationId xmlns:p14="http://schemas.microsoft.com/office/powerpoint/2010/main" val="3723403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23940"/>
                                        </p:tgtEl>
                                        <p:attrNameLst>
                                          <p:attrName>style.visibility</p:attrName>
                                        </p:attrNameLst>
                                      </p:cBhvr>
                                      <p:to>
                                        <p:strVal val="visible"/>
                                      </p:to>
                                    </p:set>
                                    <p:anim calcmode="lin" valueType="num">
                                      <p:cBhvr additive="base">
                                        <p:cTn id="7" dur="500" fill="hold"/>
                                        <p:tgtEl>
                                          <p:spTgt spid="423940"/>
                                        </p:tgtEl>
                                        <p:attrNameLst>
                                          <p:attrName>ppt_x</p:attrName>
                                        </p:attrNameLst>
                                      </p:cBhvr>
                                      <p:tavLst>
                                        <p:tav tm="0">
                                          <p:val>
                                            <p:strVal val="1+#ppt_w/2"/>
                                          </p:val>
                                        </p:tav>
                                        <p:tav tm="100000">
                                          <p:val>
                                            <p:strVal val="#ppt_x"/>
                                          </p:val>
                                        </p:tav>
                                      </p:tavLst>
                                    </p:anim>
                                    <p:anim calcmode="lin" valueType="num">
                                      <p:cBhvr additive="base">
                                        <p:cTn id="8" dur="500" fill="hold"/>
                                        <p:tgtEl>
                                          <p:spTgt spid="42394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4239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40" grpId="0" animBg="1"/>
      <p:bldP spid="42395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fld id="{BC48C31C-C55C-4A05-BF56-E284530C5BC5}" type="slidenum">
              <a:rPr lang="en-US" sz="1400" b="0">
                <a:solidFill>
                  <a:srgbClr val="6B6B6B"/>
                </a:solidFill>
              </a:rPr>
              <a:pPr eaLnBrk="1" hangingPunct="1"/>
              <a:t>48</a:t>
            </a:fld>
            <a:endParaRPr lang="en-US" sz="1400" b="0">
              <a:solidFill>
                <a:srgbClr val="6B6B6B"/>
              </a:solidFill>
            </a:endParaRPr>
          </a:p>
        </p:txBody>
      </p:sp>
      <p:sp>
        <p:nvSpPr>
          <p:cNvPr id="67587" name="Rectangle 2"/>
          <p:cNvSpPr>
            <a:spLocks noGrp="1" noChangeArrowheads="1"/>
          </p:cNvSpPr>
          <p:nvPr>
            <p:ph type="title"/>
          </p:nvPr>
        </p:nvSpPr>
        <p:spPr>
          <a:xfrm>
            <a:off x="457200" y="274638"/>
            <a:ext cx="8229600" cy="639762"/>
          </a:xfrm>
        </p:spPr>
        <p:txBody>
          <a:bodyPr>
            <a:normAutofit fontScale="90000"/>
          </a:bodyPr>
          <a:lstStyle/>
          <a:p>
            <a:pPr eaLnBrk="1" hangingPunct="1"/>
            <a:r>
              <a:rPr lang="en-US" dirty="0" smtClean="0"/>
              <a:t>Inheritance</a:t>
            </a:r>
          </a:p>
        </p:txBody>
      </p:sp>
      <p:sp>
        <p:nvSpPr>
          <p:cNvPr id="67588" name="Rectangle 3"/>
          <p:cNvSpPr>
            <a:spLocks noGrp="1" noChangeArrowheads="1"/>
          </p:cNvSpPr>
          <p:nvPr>
            <p:ph type="body" idx="1"/>
          </p:nvPr>
        </p:nvSpPr>
        <p:spPr>
          <a:xfrm>
            <a:off x="457200" y="685800"/>
            <a:ext cx="8229600" cy="4983163"/>
          </a:xfrm>
        </p:spPr>
        <p:txBody>
          <a:bodyPr/>
          <a:lstStyle/>
          <a:p>
            <a:pPr eaLnBrk="1" hangingPunct="1"/>
            <a:r>
              <a:rPr lang="en-US" dirty="0" smtClean="0"/>
              <a:t>Change the current functionality of a class: Single Inheritance</a:t>
            </a:r>
          </a:p>
          <a:p>
            <a:pPr lvl="1" eaLnBrk="1" hangingPunct="1"/>
            <a:r>
              <a:rPr lang="en-US" sz="1700" dirty="0" smtClean="0">
                <a:latin typeface="Courier New" charset="0"/>
                <a:ea typeface="ＭＳ Ｐゴシック" charset="-128"/>
              </a:rPr>
              <a:t>super</a:t>
            </a:r>
            <a:r>
              <a:rPr lang="en-US" sz="1700" dirty="0" smtClean="0">
                <a:ea typeface="ＭＳ Ｐゴシック" charset="-128"/>
              </a:rPr>
              <a:t> keyword is used from within the extended class to refer to members of the parent class</a:t>
            </a:r>
          </a:p>
          <a:p>
            <a:pPr lvl="1" eaLnBrk="1" hangingPunct="1"/>
            <a:r>
              <a:rPr lang="en-US" sz="1700" dirty="0" smtClean="0">
                <a:ea typeface="ＭＳ Ｐゴシック" charset="-128"/>
              </a:rPr>
              <a:t>It is necessary to use </a:t>
            </a:r>
            <a:r>
              <a:rPr lang="en-US" sz="1700" dirty="0" smtClean="0">
                <a:latin typeface="Courier New" charset="0"/>
                <a:ea typeface="ＭＳ Ｐゴシック" charset="-128"/>
              </a:rPr>
              <a:t>super</a:t>
            </a:r>
            <a:r>
              <a:rPr lang="en-US" sz="1700" dirty="0" smtClean="0">
                <a:ea typeface="ＭＳ Ｐゴシック" charset="-128"/>
              </a:rPr>
              <a:t> to access members of a parent class when those members are overridden by the derived class</a:t>
            </a:r>
          </a:p>
        </p:txBody>
      </p:sp>
      <p:sp>
        <p:nvSpPr>
          <p:cNvPr id="425989" name="Freeform 5"/>
          <p:cNvSpPr>
            <a:spLocks/>
          </p:cNvSpPr>
          <p:nvPr/>
        </p:nvSpPr>
        <p:spPr bwMode="auto">
          <a:xfrm>
            <a:off x="3505200" y="3352800"/>
            <a:ext cx="1679575" cy="2509838"/>
          </a:xfrm>
          <a:custGeom>
            <a:avLst/>
            <a:gdLst>
              <a:gd name="T0" fmla="*/ 0 w 1058"/>
              <a:gd name="T1" fmla="*/ 2509838 h 1869"/>
              <a:gd name="T2" fmla="*/ 1436688 w 1058"/>
              <a:gd name="T3" fmla="*/ 2069374 h 1869"/>
              <a:gd name="T4" fmla="*/ 1465263 w 1058"/>
              <a:gd name="T5" fmla="*/ 393463 h 1869"/>
              <a:gd name="T6" fmla="*/ 762000 w 1058"/>
              <a:gd name="T7" fmla="*/ 0 h 1869"/>
              <a:gd name="T8" fmla="*/ 0 60000 65536"/>
              <a:gd name="T9" fmla="*/ 0 60000 65536"/>
              <a:gd name="T10" fmla="*/ 0 60000 65536"/>
              <a:gd name="T11" fmla="*/ 0 60000 65536"/>
              <a:gd name="T12" fmla="*/ 0 w 1058"/>
              <a:gd name="T13" fmla="*/ 0 h 1869"/>
              <a:gd name="T14" fmla="*/ 1058 w 1058"/>
              <a:gd name="T15" fmla="*/ 1869 h 1869"/>
            </a:gdLst>
            <a:ahLst/>
            <a:cxnLst>
              <a:cxn ang="T8">
                <a:pos x="T0" y="T1"/>
              </a:cxn>
              <a:cxn ang="T9">
                <a:pos x="T2" y="T3"/>
              </a:cxn>
              <a:cxn ang="T10">
                <a:pos x="T4" y="T5"/>
              </a:cxn>
              <a:cxn ang="T11">
                <a:pos x="T6" y="T7"/>
              </a:cxn>
            </a:cxnLst>
            <a:rect l="T12" t="T13" r="T14" b="T15"/>
            <a:pathLst>
              <a:path w="1058" h="1869">
                <a:moveTo>
                  <a:pt x="0" y="1869"/>
                </a:moveTo>
                <a:cubicBezTo>
                  <a:pt x="151" y="1814"/>
                  <a:pt x="752" y="1804"/>
                  <a:pt x="905" y="1541"/>
                </a:cubicBezTo>
                <a:cubicBezTo>
                  <a:pt x="1058" y="1278"/>
                  <a:pt x="994" y="550"/>
                  <a:pt x="923" y="293"/>
                </a:cubicBezTo>
                <a:cubicBezTo>
                  <a:pt x="852" y="36"/>
                  <a:pt x="572" y="61"/>
                  <a:pt x="480" y="0"/>
                </a:cubicBezTo>
              </a:path>
            </a:pathLst>
          </a:custGeom>
          <a:noFill/>
          <a:ln w="38100">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67590" name="Rectangle 6"/>
          <p:cNvSpPr>
            <a:spLocks noChangeArrowheads="1"/>
          </p:cNvSpPr>
          <p:nvPr/>
        </p:nvSpPr>
        <p:spPr bwMode="auto">
          <a:xfrm>
            <a:off x="6629400" y="2667000"/>
            <a:ext cx="1657350" cy="1676400"/>
          </a:xfrm>
          <a:prstGeom prst="rect">
            <a:avLst/>
          </a:prstGeom>
          <a:solidFill>
            <a:srgbClr val="FFFFFF"/>
          </a:solidFill>
          <a:ln w="0">
            <a:solidFill>
              <a:srgbClr val="000000"/>
            </a:solidFill>
            <a:miter lim="800000"/>
            <a:headEnd/>
            <a:tailEnd/>
          </a:ln>
        </p:spPr>
        <p:txBody>
          <a:bodyPr/>
          <a:lstStyle/>
          <a:p>
            <a:endParaRPr lang="en-US"/>
          </a:p>
        </p:txBody>
      </p:sp>
      <p:sp>
        <p:nvSpPr>
          <p:cNvPr id="67591" name="Rectangle 7"/>
          <p:cNvSpPr>
            <a:spLocks noChangeArrowheads="1"/>
          </p:cNvSpPr>
          <p:nvPr/>
        </p:nvSpPr>
        <p:spPr bwMode="auto">
          <a:xfrm>
            <a:off x="6858000" y="2743200"/>
            <a:ext cx="1295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50000"/>
              </a:spcBef>
              <a:buClr>
                <a:srgbClr val="000099"/>
              </a:buClr>
              <a:buSzPct val="80000"/>
              <a:buFont typeface="Wingdings" pitchFamily="2" charset="2"/>
              <a:buNone/>
            </a:pPr>
            <a:r>
              <a:rPr lang="en-IN" noProof="1">
                <a:solidFill>
                  <a:srgbClr val="000000"/>
                </a:solidFill>
              </a:rPr>
              <a:t>Transaction</a:t>
            </a:r>
            <a:endParaRPr lang="en-IN" noProof="1">
              <a:latin typeface="Courier New" charset="0"/>
            </a:endParaRPr>
          </a:p>
        </p:txBody>
      </p:sp>
      <p:sp>
        <p:nvSpPr>
          <p:cNvPr id="67592" name="Rectangle 8"/>
          <p:cNvSpPr>
            <a:spLocks noChangeArrowheads="1"/>
          </p:cNvSpPr>
          <p:nvPr/>
        </p:nvSpPr>
        <p:spPr bwMode="auto">
          <a:xfrm>
            <a:off x="6821488" y="3086100"/>
            <a:ext cx="609600" cy="304800"/>
          </a:xfrm>
          <a:prstGeom prst="rect">
            <a:avLst/>
          </a:prstGeom>
          <a:solidFill>
            <a:srgbClr val="CCFFFF"/>
          </a:solidFill>
          <a:ln w="9525">
            <a:solidFill>
              <a:schemeClr val="tx1"/>
            </a:solidFill>
            <a:miter lim="800000"/>
            <a:headEnd/>
            <a:tailEnd/>
          </a:ln>
        </p:spPr>
        <p:txBody>
          <a:bodyPr wrap="none" lIns="92075" tIns="46038" rIns="92075" bIns="46038" anchor="ctr"/>
          <a:lstStyle/>
          <a:p>
            <a:pPr eaLnBrk="0" hangingPunct="0"/>
            <a:r>
              <a:rPr lang="en-IN" noProof="1">
                <a:latin typeface="Courier New" charset="0"/>
              </a:rPr>
              <a:t>src</a:t>
            </a:r>
          </a:p>
        </p:txBody>
      </p:sp>
      <p:sp>
        <p:nvSpPr>
          <p:cNvPr id="67593" name="Rectangle 9"/>
          <p:cNvSpPr>
            <a:spLocks noChangeArrowheads="1"/>
          </p:cNvSpPr>
          <p:nvPr/>
        </p:nvSpPr>
        <p:spPr bwMode="auto">
          <a:xfrm>
            <a:off x="6821488" y="3505200"/>
            <a:ext cx="609600" cy="304800"/>
          </a:xfrm>
          <a:prstGeom prst="rect">
            <a:avLst/>
          </a:prstGeom>
          <a:solidFill>
            <a:srgbClr val="CCFFFF"/>
          </a:solidFill>
          <a:ln w="9525">
            <a:solidFill>
              <a:schemeClr val="tx1"/>
            </a:solidFill>
            <a:miter lim="800000"/>
            <a:headEnd/>
            <a:tailEnd/>
          </a:ln>
        </p:spPr>
        <p:txBody>
          <a:bodyPr wrap="none" lIns="92075" tIns="46038" rIns="92075" bIns="46038" anchor="ctr"/>
          <a:lstStyle/>
          <a:p>
            <a:pPr eaLnBrk="0" hangingPunct="0"/>
            <a:r>
              <a:rPr lang="en-IN" noProof="1">
                <a:latin typeface="Courier New" charset="0"/>
              </a:rPr>
              <a:t>data</a:t>
            </a:r>
          </a:p>
        </p:txBody>
      </p:sp>
      <p:sp>
        <p:nvSpPr>
          <p:cNvPr id="67594" name="Rectangle 10"/>
          <p:cNvSpPr>
            <a:spLocks noChangeArrowheads="1"/>
          </p:cNvSpPr>
          <p:nvPr/>
        </p:nvSpPr>
        <p:spPr bwMode="auto">
          <a:xfrm>
            <a:off x="7507288" y="3086100"/>
            <a:ext cx="609600" cy="304800"/>
          </a:xfrm>
          <a:prstGeom prst="rect">
            <a:avLst/>
          </a:prstGeom>
          <a:solidFill>
            <a:srgbClr val="CCFFFF"/>
          </a:solidFill>
          <a:ln w="9525">
            <a:solidFill>
              <a:schemeClr val="tx1"/>
            </a:solidFill>
            <a:miter lim="800000"/>
            <a:headEnd/>
            <a:tailEnd/>
          </a:ln>
        </p:spPr>
        <p:txBody>
          <a:bodyPr wrap="none" lIns="92075" tIns="46038" rIns="92075" bIns="46038" anchor="ctr"/>
          <a:lstStyle/>
          <a:p>
            <a:pPr eaLnBrk="0" hangingPunct="0"/>
            <a:r>
              <a:rPr lang="en-IN" noProof="1">
                <a:latin typeface="Courier New" charset="0"/>
              </a:rPr>
              <a:t>dst</a:t>
            </a:r>
          </a:p>
        </p:txBody>
      </p:sp>
      <p:sp>
        <p:nvSpPr>
          <p:cNvPr id="67595" name="Rectangle 11"/>
          <p:cNvSpPr>
            <a:spLocks noChangeArrowheads="1"/>
          </p:cNvSpPr>
          <p:nvPr/>
        </p:nvSpPr>
        <p:spPr bwMode="auto">
          <a:xfrm>
            <a:off x="7475538" y="3505200"/>
            <a:ext cx="609600" cy="304800"/>
          </a:xfrm>
          <a:prstGeom prst="rect">
            <a:avLst/>
          </a:prstGeom>
          <a:solidFill>
            <a:srgbClr val="CCFFFF"/>
          </a:solidFill>
          <a:ln w="9525">
            <a:solidFill>
              <a:schemeClr val="tx1"/>
            </a:solidFill>
            <a:miter lim="800000"/>
            <a:headEnd/>
            <a:tailEnd/>
          </a:ln>
        </p:spPr>
        <p:txBody>
          <a:bodyPr wrap="none" lIns="92075" tIns="46038" rIns="92075" bIns="46038" anchor="ctr"/>
          <a:lstStyle/>
          <a:p>
            <a:pPr eaLnBrk="0" hangingPunct="0"/>
            <a:r>
              <a:rPr lang="en-IN" noProof="1">
                <a:latin typeface="Courier New" charset="0"/>
              </a:rPr>
              <a:t>crc</a:t>
            </a:r>
          </a:p>
        </p:txBody>
      </p:sp>
      <p:grpSp>
        <p:nvGrpSpPr>
          <p:cNvPr id="2" name="Group 12"/>
          <p:cNvGrpSpPr>
            <a:grpSpLocks/>
          </p:cNvGrpSpPr>
          <p:nvPr/>
        </p:nvGrpSpPr>
        <p:grpSpPr bwMode="auto">
          <a:xfrm>
            <a:off x="6629400" y="4343400"/>
            <a:ext cx="1676400" cy="1524000"/>
            <a:chOff x="3984" y="2448"/>
            <a:chExt cx="1056" cy="960"/>
          </a:xfrm>
        </p:grpSpPr>
        <p:sp>
          <p:nvSpPr>
            <p:cNvPr id="67605" name="Rectangle 13"/>
            <p:cNvSpPr>
              <a:spLocks noChangeArrowheads="1"/>
            </p:cNvSpPr>
            <p:nvPr/>
          </p:nvSpPr>
          <p:spPr bwMode="auto">
            <a:xfrm>
              <a:off x="3984" y="2688"/>
              <a:ext cx="1056" cy="720"/>
            </a:xfrm>
            <a:prstGeom prst="rect">
              <a:avLst/>
            </a:prstGeom>
            <a:solidFill>
              <a:srgbClr val="FFFFFF"/>
            </a:solidFill>
            <a:ln w="0">
              <a:solidFill>
                <a:srgbClr val="000000"/>
              </a:solidFill>
              <a:miter lim="800000"/>
              <a:headEnd/>
              <a:tailEnd/>
            </a:ln>
          </p:spPr>
          <p:txBody>
            <a:bodyPr/>
            <a:lstStyle/>
            <a:p>
              <a:endParaRPr lang="en-US"/>
            </a:p>
          </p:txBody>
        </p:sp>
        <p:sp>
          <p:nvSpPr>
            <p:cNvPr id="67606" name="Rectangle 14"/>
            <p:cNvSpPr>
              <a:spLocks noChangeArrowheads="1"/>
            </p:cNvSpPr>
            <p:nvPr/>
          </p:nvSpPr>
          <p:spPr bwMode="auto">
            <a:xfrm>
              <a:off x="4288" y="2707"/>
              <a:ext cx="4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spcBef>
                  <a:spcPct val="50000"/>
                </a:spcBef>
                <a:buClr>
                  <a:srgbClr val="000099"/>
                </a:buClr>
                <a:buSzPct val="80000"/>
                <a:buFont typeface="Wingdings" pitchFamily="2" charset="2"/>
                <a:buNone/>
              </a:pPr>
              <a:r>
                <a:rPr lang="en-IN" noProof="1">
                  <a:solidFill>
                    <a:srgbClr val="000000"/>
                  </a:solidFill>
                </a:rPr>
                <a:t>BadTr</a:t>
              </a:r>
              <a:endParaRPr lang="en-IN" noProof="1"/>
            </a:p>
          </p:txBody>
        </p:sp>
        <p:sp>
          <p:nvSpPr>
            <p:cNvPr id="67607" name="Line 15"/>
            <p:cNvSpPr>
              <a:spLocks noChangeShapeType="1"/>
            </p:cNvSpPr>
            <p:nvPr/>
          </p:nvSpPr>
          <p:spPr bwMode="auto">
            <a:xfrm flipV="1">
              <a:off x="4512" y="2448"/>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lstStyle/>
            <a:p>
              <a:endParaRPr lang="en-IN"/>
            </a:p>
          </p:txBody>
        </p:sp>
        <p:sp>
          <p:nvSpPr>
            <p:cNvPr id="67608" name="Rectangle 16"/>
            <p:cNvSpPr>
              <a:spLocks noChangeArrowheads="1"/>
            </p:cNvSpPr>
            <p:nvPr/>
          </p:nvSpPr>
          <p:spPr bwMode="auto">
            <a:xfrm>
              <a:off x="4176" y="2880"/>
              <a:ext cx="674" cy="192"/>
            </a:xfrm>
            <a:prstGeom prst="rect">
              <a:avLst/>
            </a:prstGeom>
            <a:solidFill>
              <a:srgbClr val="CCFFFF"/>
            </a:solidFill>
            <a:ln w="9525">
              <a:solidFill>
                <a:schemeClr val="tx1"/>
              </a:solidFill>
              <a:miter lim="800000"/>
              <a:headEnd/>
              <a:tailEnd/>
            </a:ln>
          </p:spPr>
          <p:txBody>
            <a:bodyPr wrap="none" lIns="92075" tIns="46038" rIns="92075" bIns="46038" anchor="ctr"/>
            <a:lstStyle/>
            <a:p>
              <a:pPr eaLnBrk="0" hangingPunct="0"/>
              <a:r>
                <a:rPr lang="en-IN" noProof="1">
                  <a:latin typeface="Courier New" charset="0"/>
                </a:rPr>
                <a:t>bad_crc</a:t>
              </a:r>
            </a:p>
          </p:txBody>
        </p:sp>
        <p:sp>
          <p:nvSpPr>
            <p:cNvPr id="67609" name="Rectangle 17"/>
            <p:cNvSpPr>
              <a:spLocks noChangeArrowheads="1"/>
            </p:cNvSpPr>
            <p:nvPr/>
          </p:nvSpPr>
          <p:spPr bwMode="auto">
            <a:xfrm>
              <a:off x="4032" y="3168"/>
              <a:ext cx="962" cy="192"/>
            </a:xfrm>
            <a:prstGeom prst="rect">
              <a:avLst/>
            </a:prstGeom>
            <a:solidFill>
              <a:srgbClr val="FF99CC"/>
            </a:solidFill>
            <a:ln w="9525">
              <a:solidFill>
                <a:schemeClr val="tx1"/>
              </a:solidFill>
              <a:miter lim="800000"/>
              <a:headEnd/>
              <a:tailEnd/>
            </a:ln>
          </p:spPr>
          <p:txBody>
            <a:bodyPr wrap="none" lIns="92075" tIns="46038" rIns="92075" bIns="46038" anchor="ctr"/>
            <a:lstStyle/>
            <a:p>
              <a:pPr eaLnBrk="0" hangingPunct="0"/>
              <a:r>
                <a:rPr lang="en-IN" noProof="1">
                  <a:latin typeface="Courier New" charset="0"/>
                </a:rPr>
                <a:t>calc_crc</a:t>
              </a:r>
            </a:p>
          </p:txBody>
        </p:sp>
      </p:grpSp>
      <p:sp>
        <p:nvSpPr>
          <p:cNvPr id="67597" name="Rectangle 18"/>
          <p:cNvSpPr>
            <a:spLocks noChangeArrowheads="1"/>
          </p:cNvSpPr>
          <p:nvPr/>
        </p:nvSpPr>
        <p:spPr bwMode="auto">
          <a:xfrm>
            <a:off x="6705600" y="3962400"/>
            <a:ext cx="1527175" cy="304800"/>
          </a:xfrm>
          <a:prstGeom prst="rect">
            <a:avLst/>
          </a:prstGeom>
          <a:solidFill>
            <a:srgbClr val="FF99CC"/>
          </a:solidFill>
          <a:ln w="9525">
            <a:solidFill>
              <a:schemeClr val="tx1"/>
            </a:solidFill>
            <a:miter lim="800000"/>
            <a:headEnd/>
            <a:tailEnd/>
          </a:ln>
        </p:spPr>
        <p:txBody>
          <a:bodyPr wrap="none" lIns="92075" tIns="46038" rIns="92075" bIns="46038" anchor="ctr"/>
          <a:lstStyle/>
          <a:p>
            <a:pPr eaLnBrk="0" hangingPunct="0"/>
            <a:r>
              <a:rPr lang="en-IN" noProof="1">
                <a:latin typeface="Courier New" charset="0"/>
              </a:rPr>
              <a:t>calc_crc</a:t>
            </a:r>
          </a:p>
        </p:txBody>
      </p:sp>
      <p:sp>
        <p:nvSpPr>
          <p:cNvPr id="67598" name="Rectangle 19"/>
          <p:cNvSpPr>
            <a:spLocks noChangeArrowheads="1"/>
          </p:cNvSpPr>
          <p:nvPr/>
        </p:nvSpPr>
        <p:spPr bwMode="auto">
          <a:xfrm>
            <a:off x="533400" y="4724400"/>
            <a:ext cx="3821113" cy="15906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eaLnBrk="0" hangingPunct="0"/>
            <a:r>
              <a:rPr lang="en-IN" sz="1400" b="0" noProof="1">
                <a:latin typeface="Courier New" charset="0"/>
              </a:rPr>
              <a:t>class BadTr extends Transaction;  </a:t>
            </a:r>
          </a:p>
          <a:p>
            <a:pPr algn="l" eaLnBrk="0" hangingPunct="0"/>
            <a:r>
              <a:rPr lang="en-IN" sz="1400" b="0" noProof="1">
                <a:latin typeface="Courier New" charset="0"/>
              </a:rPr>
              <a:t>  </a:t>
            </a:r>
            <a:r>
              <a:rPr lang="en-US" sz="1400" b="0">
                <a:latin typeface="Courier New" charset="0"/>
              </a:rPr>
              <a:t>rand </a:t>
            </a:r>
            <a:r>
              <a:rPr lang="en-US" sz="1400" b="0" noProof="1">
                <a:latin typeface="Courier New" charset="0"/>
              </a:rPr>
              <a:t>bit bad_crc;</a:t>
            </a:r>
          </a:p>
          <a:p>
            <a:pPr algn="l" eaLnBrk="0" hangingPunct="0"/>
            <a:r>
              <a:rPr lang="en-US" sz="1400" b="0">
                <a:latin typeface="Courier New" charset="0"/>
              </a:rPr>
              <a:t> </a:t>
            </a:r>
            <a:r>
              <a:rPr lang="en-US" sz="1400" b="0" noProof="1">
                <a:latin typeface="Courier New" charset="0"/>
              </a:rPr>
              <a:t> </a:t>
            </a:r>
            <a:r>
              <a:rPr lang="en-US" sz="1400" b="0">
                <a:latin typeface="Courier New" charset="0"/>
              </a:rPr>
              <a:t>function void</a:t>
            </a:r>
            <a:r>
              <a:rPr lang="en-US" sz="1400" b="0" noProof="1">
                <a:latin typeface="Courier New" charset="0"/>
              </a:rPr>
              <a:t> calc_crc();</a:t>
            </a:r>
          </a:p>
          <a:p>
            <a:pPr algn="l" eaLnBrk="0" hangingPunct="0"/>
            <a:r>
              <a:rPr lang="en-US" sz="1400" b="0" noProof="1">
                <a:latin typeface="Courier New" charset="0"/>
              </a:rPr>
              <a:t>    </a:t>
            </a:r>
            <a:r>
              <a:rPr lang="en-US" sz="1400" b="0" noProof="1">
                <a:solidFill>
                  <a:srgbClr val="990099"/>
                </a:solidFill>
                <a:latin typeface="Courier New" charset="0"/>
              </a:rPr>
              <a:t>super.calc_crc()</a:t>
            </a:r>
            <a:r>
              <a:rPr lang="en-US" sz="1400" b="0" noProof="1">
                <a:latin typeface="Courier New" charset="0"/>
              </a:rPr>
              <a:t>;</a:t>
            </a:r>
          </a:p>
          <a:p>
            <a:pPr algn="l" eaLnBrk="0" hangingPunct="0"/>
            <a:r>
              <a:rPr lang="en-US" sz="1400" b="0" noProof="1">
                <a:latin typeface="Courier New" charset="0"/>
              </a:rPr>
              <a:t>    if (bad_crc) crc = ~crc;</a:t>
            </a:r>
          </a:p>
          <a:p>
            <a:pPr algn="l" eaLnBrk="0" hangingPunct="0"/>
            <a:r>
              <a:rPr lang="en-US" sz="1400" b="0" noProof="1">
                <a:latin typeface="Courier New" charset="0"/>
              </a:rPr>
              <a:t>  end</a:t>
            </a:r>
            <a:r>
              <a:rPr lang="en-US" sz="1400" b="0">
                <a:latin typeface="Courier New" charset="0"/>
              </a:rPr>
              <a:t>function</a:t>
            </a:r>
            <a:endParaRPr lang="en-US" sz="1400" b="0" noProof="1">
              <a:latin typeface="Courier New" charset="0"/>
            </a:endParaRPr>
          </a:p>
          <a:p>
            <a:pPr algn="l" eaLnBrk="0" hangingPunct="0"/>
            <a:r>
              <a:rPr lang="en-US" sz="1400" b="0" noProof="1">
                <a:latin typeface="Courier New" charset="0"/>
              </a:rPr>
              <a:t>endclass</a:t>
            </a:r>
            <a:endParaRPr lang="en-US" sz="1400" b="0">
              <a:latin typeface="Courier New" charset="0"/>
            </a:endParaRPr>
          </a:p>
        </p:txBody>
      </p:sp>
      <p:sp>
        <p:nvSpPr>
          <p:cNvPr id="426005" name="Rectangle 21"/>
          <p:cNvSpPr>
            <a:spLocks noChangeArrowheads="1"/>
          </p:cNvSpPr>
          <p:nvPr/>
        </p:nvSpPr>
        <p:spPr bwMode="auto">
          <a:xfrm>
            <a:off x="381000" y="4257675"/>
            <a:ext cx="4267200" cy="2209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nvGrpSpPr>
          <p:cNvPr id="3" name="Group 25"/>
          <p:cNvGrpSpPr>
            <a:grpSpLocks/>
          </p:cNvGrpSpPr>
          <p:nvPr/>
        </p:nvGrpSpPr>
        <p:grpSpPr bwMode="auto">
          <a:xfrm>
            <a:off x="5257800" y="2743200"/>
            <a:ext cx="3429000" cy="1689100"/>
            <a:chOff x="3312" y="1728"/>
            <a:chExt cx="2160" cy="1064"/>
          </a:xfrm>
        </p:grpSpPr>
        <p:sp>
          <p:nvSpPr>
            <p:cNvPr id="67602" name="Oval 22"/>
            <p:cNvSpPr>
              <a:spLocks noChangeArrowheads="1"/>
            </p:cNvSpPr>
            <p:nvPr/>
          </p:nvSpPr>
          <p:spPr bwMode="auto">
            <a:xfrm>
              <a:off x="4080" y="2408"/>
              <a:ext cx="1392" cy="384"/>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7603" name="Rectangle 23"/>
            <p:cNvSpPr>
              <a:spLocks noChangeArrowheads="1"/>
            </p:cNvSpPr>
            <p:nvPr/>
          </p:nvSpPr>
          <p:spPr bwMode="auto">
            <a:xfrm>
              <a:off x="3312" y="1728"/>
              <a:ext cx="821"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b="0" dirty="0">
                  <a:solidFill>
                    <a:srgbClr val="2F7318"/>
                  </a:solidFill>
                </a:rPr>
                <a:t>Want to access this method</a:t>
              </a:r>
            </a:p>
          </p:txBody>
        </p:sp>
        <p:sp>
          <p:nvSpPr>
            <p:cNvPr id="67604" name="Line 24"/>
            <p:cNvSpPr>
              <a:spLocks noChangeShapeType="1"/>
            </p:cNvSpPr>
            <p:nvPr/>
          </p:nvSpPr>
          <p:spPr bwMode="auto">
            <a:xfrm>
              <a:off x="3696" y="2456"/>
              <a:ext cx="384"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sp>
        <p:nvSpPr>
          <p:cNvPr id="26" name="Rectangle 20"/>
          <p:cNvSpPr>
            <a:spLocks noChangeArrowheads="1"/>
          </p:cNvSpPr>
          <p:nvPr/>
        </p:nvSpPr>
        <p:spPr bwMode="auto">
          <a:xfrm>
            <a:off x="609600" y="2813050"/>
            <a:ext cx="4354513" cy="1377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eaLnBrk="0" hangingPunct="0"/>
            <a:r>
              <a:rPr lang="en-IN" sz="1400" b="0" noProof="1">
                <a:latin typeface="Courier New" charset="0"/>
              </a:rPr>
              <a:t>class Transaction;</a:t>
            </a:r>
          </a:p>
          <a:p>
            <a:pPr algn="l" eaLnBrk="0" hangingPunct="0"/>
            <a:r>
              <a:rPr lang="en-IN" sz="1400" b="0" noProof="1">
                <a:latin typeface="Courier New" charset="0"/>
              </a:rPr>
              <a:t>  bit [31:0] src, dst, data[1024], crc;</a:t>
            </a:r>
          </a:p>
          <a:p>
            <a:pPr algn="l" eaLnBrk="0" hangingPunct="0"/>
            <a:r>
              <a:rPr lang="en-IN" sz="1400" b="0" noProof="1">
                <a:latin typeface="Courier New" charset="0"/>
              </a:rPr>
              <a:t>  </a:t>
            </a:r>
            <a:r>
              <a:rPr lang="en-US" sz="1400" b="0" dirty="0">
                <a:latin typeface="Courier New" charset="0"/>
              </a:rPr>
              <a:t>function void</a:t>
            </a:r>
            <a:r>
              <a:rPr lang="en-US" sz="1400" b="0" noProof="1">
                <a:latin typeface="Courier New" charset="0"/>
              </a:rPr>
              <a:t> </a:t>
            </a:r>
            <a:r>
              <a:rPr lang="en-US" sz="1400" b="0" noProof="1">
                <a:solidFill>
                  <a:srgbClr val="990099"/>
                </a:solidFill>
                <a:latin typeface="Courier New" charset="0"/>
              </a:rPr>
              <a:t>calc_crc()</a:t>
            </a:r>
            <a:r>
              <a:rPr lang="en-US" sz="1400" b="0" noProof="1">
                <a:latin typeface="Courier New" charset="0"/>
              </a:rPr>
              <a:t>;</a:t>
            </a:r>
          </a:p>
          <a:p>
            <a:pPr algn="l" eaLnBrk="0" hangingPunct="0"/>
            <a:r>
              <a:rPr lang="en-US" sz="1400" b="0" noProof="1">
                <a:latin typeface="Courier New" charset="0"/>
              </a:rPr>
              <a:t>    crc = src ^ dst</a:t>
            </a:r>
            <a:r>
              <a:rPr lang="en-US" sz="1400" b="0" dirty="0">
                <a:latin typeface="Courier New" charset="0"/>
              </a:rPr>
              <a:t> ^ </a:t>
            </a:r>
            <a:r>
              <a:rPr lang="en-US" sz="1400" b="0" dirty="0" err="1">
                <a:latin typeface="Courier New" charset="0"/>
              </a:rPr>
              <a:t>data.xor</a:t>
            </a:r>
            <a:r>
              <a:rPr lang="en-US" sz="1400" b="0" noProof="1">
                <a:latin typeface="Courier New" charset="0"/>
              </a:rPr>
              <a:t>;</a:t>
            </a:r>
          </a:p>
          <a:p>
            <a:pPr algn="l" eaLnBrk="0" hangingPunct="0"/>
            <a:r>
              <a:rPr lang="en-US" sz="1400" b="0" dirty="0">
                <a:latin typeface="Courier New" charset="0"/>
              </a:rPr>
              <a:t>  </a:t>
            </a:r>
            <a:r>
              <a:rPr lang="en-US" sz="1400" b="0" dirty="0" err="1">
                <a:latin typeface="Courier New" charset="0"/>
              </a:rPr>
              <a:t>endfunction</a:t>
            </a:r>
            <a:endParaRPr lang="en-US" sz="1400" b="0" noProof="1">
              <a:latin typeface="Courier New" charset="0"/>
            </a:endParaRPr>
          </a:p>
          <a:p>
            <a:pPr algn="l" eaLnBrk="0" hangingPunct="0"/>
            <a:r>
              <a:rPr lang="en-US" sz="1400" b="0" noProof="1">
                <a:latin typeface="Courier New" charset="0"/>
              </a:rPr>
              <a:t>endclass</a:t>
            </a:r>
            <a:endParaRPr lang="en-US" sz="1400" b="0" dirty="0">
              <a:latin typeface="Courier New" charset="0"/>
            </a:endParaRPr>
          </a:p>
        </p:txBody>
      </p:sp>
    </p:spTree>
    <p:extLst>
      <p:ext uri="{BB962C8B-B14F-4D97-AF65-F5344CB8AC3E}">
        <p14:creationId xmlns:p14="http://schemas.microsoft.com/office/powerpoint/2010/main" val="35906177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426005"/>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425989"/>
                                        </p:tgtEl>
                                        <p:attrNameLst>
                                          <p:attrName>style.visibility</p:attrName>
                                        </p:attrNameLst>
                                      </p:cBhvr>
                                      <p:to>
                                        <p:strVal val="visible"/>
                                      </p:to>
                                    </p:set>
                                    <p:animEffect transition="in" filter="wipe(down)">
                                      <p:cBhvr>
                                        <p:cTn id="21" dur="1000"/>
                                        <p:tgtEl>
                                          <p:spTgt spid="425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9" grpId="0" animBg="1"/>
      <p:bldP spid="42600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a:t>
            </a:r>
            <a:r>
              <a:rPr lang="en-US" dirty="0" err="1" smtClean="0"/>
              <a:t>testbench</a:t>
            </a:r>
            <a:endParaRPr lang="en-IN" dirty="0"/>
          </a:p>
        </p:txBody>
      </p:sp>
      <p:pic>
        <p:nvPicPr>
          <p:cNvPr id="4" name="Picture 1"/>
          <p:cNvPicPr>
            <a:picLocks noGrp="1" noChangeAspect="1"/>
          </p:cNvPicPr>
          <p:nvPr>
            <p:ph idx="1"/>
          </p:nvPr>
        </p:nvPicPr>
        <p:blipFill>
          <a:blip r:embed="rId2"/>
          <a:srcRect/>
          <a:stretch>
            <a:fillRect/>
          </a:stretch>
        </p:blipFill>
        <p:spPr bwMode="auto">
          <a:xfrm>
            <a:off x="1143000" y="1295400"/>
            <a:ext cx="6705600" cy="4472781"/>
          </a:xfrm>
          <a:prstGeom prst="rect">
            <a:avLst/>
          </a:prstGeom>
          <a:noFill/>
          <a:ln w="9525">
            <a:noFill/>
            <a:miter lim="800000"/>
            <a:headEnd/>
            <a:tailEnd/>
          </a:ln>
        </p:spPr>
      </p:pic>
    </p:spTree>
    <p:extLst>
      <p:ext uri="{BB962C8B-B14F-4D97-AF65-F5344CB8AC3E}">
        <p14:creationId xmlns:p14="http://schemas.microsoft.com/office/powerpoint/2010/main" val="1132198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fld id="{2AE83791-14DD-4493-9A31-8FB5C4BA83F6}" type="slidenum">
              <a:rPr lang="en-US" sz="1400" b="0">
                <a:solidFill>
                  <a:srgbClr val="6B6B6B"/>
                </a:solidFill>
              </a:rPr>
              <a:pPr eaLnBrk="1" hangingPunct="1"/>
              <a:t>5</a:t>
            </a:fld>
            <a:endParaRPr lang="en-US" sz="1400" b="0">
              <a:solidFill>
                <a:srgbClr val="6B6B6B"/>
              </a:solidFill>
            </a:endParaRPr>
          </a:p>
        </p:txBody>
      </p:sp>
      <p:sp>
        <p:nvSpPr>
          <p:cNvPr id="24579" name="Rectangle 2"/>
          <p:cNvSpPr>
            <a:spLocks noGrp="1" noChangeArrowheads="1"/>
          </p:cNvSpPr>
          <p:nvPr>
            <p:ph type="title"/>
          </p:nvPr>
        </p:nvSpPr>
        <p:spPr/>
        <p:txBody>
          <a:bodyPr/>
          <a:lstStyle/>
          <a:p>
            <a:pPr eaLnBrk="1" hangingPunct="1"/>
            <a:r>
              <a:rPr lang="en-US" smtClean="0"/>
              <a:t>OOP Basics: Terminology</a:t>
            </a:r>
          </a:p>
        </p:txBody>
      </p:sp>
      <p:sp>
        <p:nvSpPr>
          <p:cNvPr id="24580" name="Rectangle 3"/>
          <p:cNvSpPr>
            <a:spLocks noGrp="1" noChangeArrowheads="1"/>
          </p:cNvSpPr>
          <p:nvPr>
            <p:ph type="body" idx="1"/>
          </p:nvPr>
        </p:nvSpPr>
        <p:spPr>
          <a:xfrm>
            <a:off x="1665288" y="1447800"/>
            <a:ext cx="7402512" cy="5029200"/>
          </a:xfrm>
        </p:spPr>
        <p:txBody>
          <a:bodyPr/>
          <a:lstStyle/>
          <a:p>
            <a:pPr eaLnBrk="1" hangingPunct="1">
              <a:lnSpc>
                <a:spcPct val="80000"/>
              </a:lnSpc>
            </a:pPr>
            <a:r>
              <a:rPr lang="en-US" sz="1900" dirty="0" smtClean="0"/>
              <a:t>Class</a:t>
            </a:r>
          </a:p>
          <a:p>
            <a:pPr marL="0" indent="0" eaLnBrk="1" hangingPunct="1">
              <a:lnSpc>
                <a:spcPct val="80000"/>
              </a:lnSpc>
              <a:buNone/>
            </a:pPr>
            <a:r>
              <a:rPr lang="en-US" sz="1900" dirty="0"/>
              <a:t> </a:t>
            </a:r>
            <a:r>
              <a:rPr lang="en-US" sz="1900" dirty="0" smtClean="0"/>
              <a:t>          - it is a data type( data and subroutines)</a:t>
            </a:r>
          </a:p>
          <a:p>
            <a:pPr lvl="1" eaLnBrk="1" hangingPunct="1">
              <a:lnSpc>
                <a:spcPct val="80000"/>
              </a:lnSpc>
            </a:pPr>
            <a:r>
              <a:rPr lang="en-US" sz="1500" dirty="0" smtClean="0">
                <a:ea typeface="ＭＳ Ｐゴシック" charset="-128"/>
              </a:rPr>
              <a:t>Programming element “containing” related group of features and functionality </a:t>
            </a:r>
          </a:p>
          <a:p>
            <a:pPr lvl="1" eaLnBrk="1" hangingPunct="1">
              <a:lnSpc>
                <a:spcPct val="80000"/>
              </a:lnSpc>
            </a:pPr>
            <a:r>
              <a:rPr lang="en-US" sz="1500" dirty="0" smtClean="0">
                <a:ea typeface="ＭＳ Ｐゴシック" charset="-128"/>
              </a:rPr>
              <a:t>Encapsulates functionality</a:t>
            </a:r>
          </a:p>
          <a:p>
            <a:pPr lvl="1" eaLnBrk="1" hangingPunct="1">
              <a:lnSpc>
                <a:spcPct val="80000"/>
              </a:lnSpc>
            </a:pPr>
            <a:r>
              <a:rPr lang="en-US" sz="1500" dirty="0" smtClean="0">
                <a:ea typeface="ＭＳ Ｐゴシック" charset="-128"/>
              </a:rPr>
              <a:t>Provides a template for building objects</a:t>
            </a:r>
          </a:p>
          <a:p>
            <a:pPr lvl="1" eaLnBrk="1" hangingPunct="1">
              <a:lnSpc>
                <a:spcPct val="80000"/>
              </a:lnSpc>
            </a:pPr>
            <a:r>
              <a:rPr lang="en-US" sz="1500" dirty="0" smtClean="0">
                <a:ea typeface="ＭＳ Ｐゴシック" charset="-128"/>
              </a:rPr>
              <a:t>Can be used as data structures</a:t>
            </a:r>
          </a:p>
          <a:p>
            <a:pPr lvl="1" eaLnBrk="1" hangingPunct="1">
              <a:lnSpc>
                <a:spcPct val="80000"/>
              </a:lnSpc>
              <a:buFont typeface="Wingdings" charset="2"/>
              <a:buNone/>
            </a:pPr>
            <a:endParaRPr lang="en-US" sz="1500" dirty="0" smtClean="0">
              <a:ea typeface="ＭＳ Ｐゴシック" charset="-128"/>
            </a:endParaRPr>
          </a:p>
          <a:p>
            <a:pPr eaLnBrk="1" hangingPunct="1">
              <a:lnSpc>
                <a:spcPct val="80000"/>
              </a:lnSpc>
            </a:pPr>
            <a:r>
              <a:rPr lang="en-US" sz="1900" dirty="0" smtClean="0"/>
              <a:t>Object</a:t>
            </a:r>
          </a:p>
          <a:p>
            <a:pPr lvl="1" eaLnBrk="1" hangingPunct="1">
              <a:lnSpc>
                <a:spcPct val="80000"/>
              </a:lnSpc>
            </a:pPr>
            <a:r>
              <a:rPr lang="en-US" sz="1500" dirty="0" smtClean="0">
                <a:ea typeface="ＭＳ Ｐゴシック" charset="-128"/>
              </a:rPr>
              <a:t>An object is an instance of a class</a:t>
            </a:r>
          </a:p>
          <a:p>
            <a:pPr lvl="1" eaLnBrk="1" hangingPunct="1">
              <a:lnSpc>
                <a:spcPct val="80000"/>
              </a:lnSpc>
              <a:buFont typeface="Wingdings" charset="2"/>
              <a:buNone/>
            </a:pPr>
            <a:endParaRPr lang="en-US" sz="1500" dirty="0" smtClean="0">
              <a:ea typeface="ＭＳ Ｐゴシック" charset="-128"/>
            </a:endParaRPr>
          </a:p>
          <a:p>
            <a:pPr eaLnBrk="1" hangingPunct="1">
              <a:lnSpc>
                <a:spcPct val="80000"/>
              </a:lnSpc>
            </a:pPr>
            <a:r>
              <a:rPr lang="en-US" sz="1600" dirty="0" smtClean="0"/>
              <a:t>Handle</a:t>
            </a:r>
          </a:p>
          <a:p>
            <a:pPr lvl="1" eaLnBrk="1" hangingPunct="1">
              <a:lnSpc>
                <a:spcPct val="80000"/>
              </a:lnSpc>
            </a:pPr>
            <a:r>
              <a:rPr lang="en-US" sz="1500" dirty="0" smtClean="0">
                <a:ea typeface="ＭＳ Ｐゴシック" charset="-128"/>
              </a:rPr>
              <a:t>Type-safe pointer to an object – can not be corrupted</a:t>
            </a:r>
          </a:p>
          <a:p>
            <a:pPr eaLnBrk="1" hangingPunct="1">
              <a:lnSpc>
                <a:spcPct val="80000"/>
              </a:lnSpc>
            </a:pPr>
            <a:endParaRPr lang="en-US" sz="1600" dirty="0" smtClean="0">
              <a:solidFill>
                <a:schemeClr val="tx1"/>
              </a:solidFill>
            </a:endParaRPr>
          </a:p>
          <a:p>
            <a:pPr eaLnBrk="1" hangingPunct="1">
              <a:lnSpc>
                <a:spcPct val="80000"/>
              </a:lnSpc>
            </a:pPr>
            <a:r>
              <a:rPr lang="en-US" sz="1900" dirty="0" smtClean="0"/>
              <a:t>Properties</a:t>
            </a:r>
          </a:p>
          <a:p>
            <a:pPr lvl="1" eaLnBrk="1" hangingPunct="1">
              <a:lnSpc>
                <a:spcPct val="80000"/>
              </a:lnSpc>
            </a:pPr>
            <a:r>
              <a:rPr lang="en-US" sz="1500" dirty="0" smtClean="0">
                <a:ea typeface="ＭＳ Ｐゴシック" charset="-128"/>
              </a:rPr>
              <a:t>Variables contained in the instance of the class</a:t>
            </a:r>
          </a:p>
          <a:p>
            <a:pPr lvl="1" eaLnBrk="1" hangingPunct="1">
              <a:lnSpc>
                <a:spcPct val="80000"/>
              </a:lnSpc>
              <a:buFont typeface="Wingdings" charset="2"/>
              <a:buNone/>
            </a:pPr>
            <a:endParaRPr lang="en-US" sz="1500" dirty="0" smtClean="0">
              <a:ea typeface="ＭＳ Ｐゴシック" charset="-128"/>
            </a:endParaRPr>
          </a:p>
          <a:p>
            <a:pPr eaLnBrk="1" hangingPunct="1">
              <a:lnSpc>
                <a:spcPct val="80000"/>
              </a:lnSpc>
            </a:pPr>
            <a:r>
              <a:rPr lang="en-US" sz="1900" dirty="0" smtClean="0"/>
              <a:t>Methods </a:t>
            </a:r>
          </a:p>
          <a:p>
            <a:pPr lvl="1" eaLnBrk="1" hangingPunct="1">
              <a:lnSpc>
                <a:spcPct val="80000"/>
              </a:lnSpc>
            </a:pPr>
            <a:r>
              <a:rPr lang="en-US" sz="1500" dirty="0" smtClean="0">
                <a:ea typeface="ＭＳ Ｐゴシック" charset="-128"/>
              </a:rPr>
              <a:t>Tasks/functions (algorithms) that operate on the properties in this instance of the class</a:t>
            </a:r>
          </a:p>
        </p:txBody>
      </p:sp>
      <p:sp>
        <p:nvSpPr>
          <p:cNvPr id="24581" name="Text Box 4"/>
          <p:cNvSpPr txBox="1">
            <a:spLocks noChangeArrowheads="1"/>
          </p:cNvSpPr>
          <p:nvPr/>
        </p:nvSpPr>
        <p:spPr bwMode="auto">
          <a:xfrm>
            <a:off x="152400" y="1295400"/>
            <a:ext cx="1479550" cy="596900"/>
          </a:xfrm>
          <a:prstGeom prst="rect">
            <a:avLst/>
          </a:prstGeom>
          <a:solidFill>
            <a:srgbClr val="CCFFFF"/>
          </a:solidFill>
          <a:ln w="9525">
            <a:solidFill>
              <a:schemeClr val="tx1"/>
            </a:solidFill>
            <a:miter lim="800000"/>
            <a:headEnd/>
            <a:tailEnd/>
          </a:ln>
        </p:spPr>
        <p:txBody>
          <a:bodyPr lIns="92075" tIns="46038" rIns="92075" bIns="46038">
            <a:spAutoFit/>
          </a:bodyPr>
          <a:lstStyle>
            <a:lvl1pPr defTabSz="954088" eaLnBrk="0" hangingPunct="0">
              <a:defRPr sz="2400" b="1">
                <a:solidFill>
                  <a:schemeClr val="tx1"/>
                </a:solidFill>
                <a:latin typeface="Arial" charset="0"/>
                <a:ea typeface="ＭＳ Ｐゴシック" charset="-128"/>
              </a:defRPr>
            </a:lvl1pPr>
            <a:lvl2pPr marL="37931725" indent="-37474525" defTabSz="954088"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algn="l">
              <a:lnSpc>
                <a:spcPct val="90000"/>
              </a:lnSpc>
              <a:spcBef>
                <a:spcPct val="50000"/>
              </a:spcBef>
              <a:buClr>
                <a:srgbClr val="000099"/>
              </a:buClr>
              <a:buSzPct val="80000"/>
              <a:buFont typeface="Wingdings" charset="2"/>
              <a:buNone/>
            </a:pPr>
            <a:r>
              <a:rPr lang="en-US" sz="1800" b="0"/>
              <a:t>Blueprint for a house</a:t>
            </a:r>
          </a:p>
        </p:txBody>
      </p:sp>
      <p:sp>
        <p:nvSpPr>
          <p:cNvPr id="24582" name="Text Box 5"/>
          <p:cNvSpPr txBox="1">
            <a:spLocks noChangeArrowheads="1"/>
          </p:cNvSpPr>
          <p:nvPr/>
        </p:nvSpPr>
        <p:spPr bwMode="auto">
          <a:xfrm>
            <a:off x="196850" y="2984500"/>
            <a:ext cx="1403350" cy="596900"/>
          </a:xfrm>
          <a:prstGeom prst="rect">
            <a:avLst/>
          </a:prstGeom>
          <a:solidFill>
            <a:srgbClr val="CCFFFF"/>
          </a:solidFill>
          <a:ln w="9525">
            <a:solidFill>
              <a:schemeClr val="tx1"/>
            </a:solidFill>
            <a:miter lim="800000"/>
            <a:headEnd/>
            <a:tailEnd/>
          </a:ln>
        </p:spPr>
        <p:txBody>
          <a:bodyPr lIns="92075" tIns="46038" rIns="92075" bIns="46038">
            <a:spAutoFit/>
          </a:bodyPr>
          <a:lstStyle>
            <a:lvl1pPr defTabSz="954088" eaLnBrk="0" hangingPunct="0">
              <a:defRPr sz="2400" b="1">
                <a:solidFill>
                  <a:schemeClr val="tx1"/>
                </a:solidFill>
                <a:latin typeface="Arial" charset="0"/>
                <a:ea typeface="ＭＳ Ｐゴシック" charset="-128"/>
              </a:defRPr>
            </a:lvl1pPr>
            <a:lvl2pPr marL="37931725" indent="-37474525" defTabSz="954088"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algn="l">
              <a:lnSpc>
                <a:spcPct val="90000"/>
              </a:lnSpc>
              <a:spcBef>
                <a:spcPct val="50000"/>
              </a:spcBef>
              <a:buClr>
                <a:srgbClr val="000099"/>
              </a:buClr>
              <a:buSzPct val="80000"/>
              <a:buFont typeface="Wingdings" charset="2"/>
              <a:buNone/>
            </a:pPr>
            <a:r>
              <a:rPr lang="en-US" sz="1800" b="0"/>
              <a:t>A complete</a:t>
            </a:r>
            <a:br>
              <a:rPr lang="en-US" sz="1800" b="0"/>
            </a:br>
            <a:r>
              <a:rPr lang="en-US" sz="1800" b="0"/>
              <a:t>house</a:t>
            </a:r>
          </a:p>
        </p:txBody>
      </p:sp>
      <p:sp>
        <p:nvSpPr>
          <p:cNvPr id="24583" name="Text Box 6"/>
          <p:cNvSpPr txBox="1">
            <a:spLocks noChangeArrowheads="1"/>
          </p:cNvSpPr>
          <p:nvPr/>
        </p:nvSpPr>
        <p:spPr bwMode="auto">
          <a:xfrm>
            <a:off x="228600" y="4572000"/>
            <a:ext cx="1403350" cy="596900"/>
          </a:xfrm>
          <a:prstGeom prst="rect">
            <a:avLst/>
          </a:prstGeom>
          <a:solidFill>
            <a:srgbClr val="CCFFFF"/>
          </a:solidFill>
          <a:ln w="9525">
            <a:solidFill>
              <a:schemeClr val="tx1"/>
            </a:solidFill>
            <a:miter lim="800000"/>
            <a:headEnd/>
            <a:tailEnd/>
          </a:ln>
        </p:spPr>
        <p:txBody>
          <a:bodyPr lIns="92075" tIns="46038" rIns="92075" bIns="46038">
            <a:spAutoFit/>
          </a:bodyPr>
          <a:lstStyle>
            <a:lvl1pPr defTabSz="954088" eaLnBrk="0" hangingPunct="0">
              <a:defRPr sz="2400" b="1">
                <a:solidFill>
                  <a:schemeClr val="tx1"/>
                </a:solidFill>
                <a:latin typeface="Arial" charset="0"/>
                <a:ea typeface="ＭＳ Ｐゴシック" charset="-128"/>
              </a:defRPr>
            </a:lvl1pPr>
            <a:lvl2pPr marL="37931725" indent="-37474525" defTabSz="954088"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algn="l">
              <a:lnSpc>
                <a:spcPct val="90000"/>
              </a:lnSpc>
              <a:spcBef>
                <a:spcPct val="50000"/>
              </a:spcBef>
              <a:buClr>
                <a:srgbClr val="000099"/>
              </a:buClr>
              <a:buSzPct val="80000"/>
              <a:buFont typeface="Wingdings" charset="2"/>
              <a:buNone/>
            </a:pPr>
            <a:r>
              <a:rPr lang="en-US" sz="1800" b="0"/>
              <a:t>Light</a:t>
            </a:r>
            <a:br>
              <a:rPr lang="en-US" sz="1800" b="0"/>
            </a:br>
            <a:r>
              <a:rPr lang="en-US" sz="1800" b="0"/>
              <a:t>switches</a:t>
            </a:r>
          </a:p>
        </p:txBody>
      </p:sp>
      <p:sp>
        <p:nvSpPr>
          <p:cNvPr id="24584" name="Text Box 7"/>
          <p:cNvSpPr txBox="1">
            <a:spLocks noChangeArrowheads="1"/>
          </p:cNvSpPr>
          <p:nvPr/>
        </p:nvSpPr>
        <p:spPr bwMode="auto">
          <a:xfrm>
            <a:off x="196850" y="5346700"/>
            <a:ext cx="1403350" cy="596900"/>
          </a:xfrm>
          <a:prstGeom prst="rect">
            <a:avLst/>
          </a:prstGeom>
          <a:solidFill>
            <a:srgbClr val="CCFFFF"/>
          </a:solidFill>
          <a:ln w="9525">
            <a:solidFill>
              <a:schemeClr val="tx1"/>
            </a:solidFill>
            <a:miter lim="800000"/>
            <a:headEnd/>
            <a:tailEnd/>
          </a:ln>
        </p:spPr>
        <p:txBody>
          <a:bodyPr lIns="92075" tIns="46038" rIns="92075" bIns="46038">
            <a:spAutoFit/>
          </a:bodyPr>
          <a:lstStyle>
            <a:lvl1pPr defTabSz="954088" eaLnBrk="0" hangingPunct="0">
              <a:defRPr sz="2400" b="1">
                <a:solidFill>
                  <a:schemeClr val="tx1"/>
                </a:solidFill>
                <a:latin typeface="Arial" charset="0"/>
                <a:ea typeface="ＭＳ Ｐゴシック" charset="-128"/>
              </a:defRPr>
            </a:lvl1pPr>
            <a:lvl2pPr marL="37931725" indent="-37474525" defTabSz="954088"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algn="l">
              <a:lnSpc>
                <a:spcPct val="90000"/>
              </a:lnSpc>
              <a:spcBef>
                <a:spcPct val="50000"/>
              </a:spcBef>
              <a:buClr>
                <a:srgbClr val="000099"/>
              </a:buClr>
              <a:buSzPct val="80000"/>
              <a:buFont typeface="Wingdings" charset="2"/>
              <a:buNone/>
            </a:pPr>
            <a:r>
              <a:rPr lang="en-US" sz="1800" b="0"/>
              <a:t>Turn on/off switches</a:t>
            </a:r>
          </a:p>
        </p:txBody>
      </p:sp>
      <p:sp>
        <p:nvSpPr>
          <p:cNvPr id="24585" name="Text Box 8"/>
          <p:cNvSpPr txBox="1">
            <a:spLocks noChangeArrowheads="1"/>
          </p:cNvSpPr>
          <p:nvPr/>
        </p:nvSpPr>
        <p:spPr bwMode="auto">
          <a:xfrm>
            <a:off x="196850" y="3746500"/>
            <a:ext cx="1403350" cy="596900"/>
          </a:xfrm>
          <a:prstGeom prst="rect">
            <a:avLst/>
          </a:prstGeom>
          <a:solidFill>
            <a:srgbClr val="CCFFFF"/>
          </a:solidFill>
          <a:ln w="9525">
            <a:solidFill>
              <a:schemeClr val="tx1"/>
            </a:solidFill>
            <a:miter lim="800000"/>
            <a:headEnd/>
            <a:tailEnd/>
          </a:ln>
        </p:spPr>
        <p:txBody>
          <a:bodyPr lIns="92075" tIns="46038" rIns="92075" bIns="46038">
            <a:spAutoFit/>
          </a:bodyPr>
          <a:lstStyle>
            <a:lvl1pPr defTabSz="954088" eaLnBrk="0" hangingPunct="0">
              <a:defRPr sz="2400" b="1">
                <a:solidFill>
                  <a:schemeClr val="tx1"/>
                </a:solidFill>
                <a:latin typeface="Arial" charset="0"/>
                <a:ea typeface="ＭＳ Ｐゴシック" charset="-128"/>
              </a:defRPr>
            </a:lvl1pPr>
            <a:lvl2pPr marL="37931725" indent="-37474525" defTabSz="954088"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algn="l">
              <a:lnSpc>
                <a:spcPct val="90000"/>
              </a:lnSpc>
              <a:spcBef>
                <a:spcPct val="50000"/>
              </a:spcBef>
              <a:buClr>
                <a:srgbClr val="000099"/>
              </a:buClr>
              <a:buSzPct val="80000"/>
              <a:buFont typeface="Wingdings" charset="2"/>
              <a:buNone/>
            </a:pPr>
            <a:r>
              <a:rPr lang="en-US" sz="1800" b="0"/>
              <a:t>Address of a house</a:t>
            </a:r>
          </a:p>
        </p:txBody>
      </p:sp>
    </p:spTree>
    <p:extLst>
      <p:ext uri="{BB962C8B-B14F-4D97-AF65-F5344CB8AC3E}">
        <p14:creationId xmlns:p14="http://schemas.microsoft.com/office/powerpoint/2010/main" val="26841426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Layered test bench is created from a set of classes.</a:t>
            </a:r>
          </a:p>
          <a:p>
            <a:r>
              <a:rPr lang="en-US" dirty="0" smtClean="0"/>
              <a:t>Transactions flowing between the blocks are objects.</a:t>
            </a:r>
          </a:p>
          <a:p>
            <a:r>
              <a:rPr lang="en-US" dirty="0" err="1" smtClean="0"/>
              <a:t>Generator,Agent</a:t>
            </a:r>
            <a:r>
              <a:rPr lang="en-US" dirty="0" smtClean="0"/>
              <a:t>, Driver, Monitor, Checker and Scoreboard are all classes(</a:t>
            </a:r>
            <a:r>
              <a:rPr lang="en-US" dirty="0" err="1" smtClean="0"/>
              <a:t>Transactors</a:t>
            </a:r>
            <a:r>
              <a:rPr lang="en-US" dirty="0" smtClean="0"/>
              <a:t>).They are instantiated inside the environment class.</a:t>
            </a:r>
            <a:endParaRPr lang="en-IN" dirty="0"/>
          </a:p>
        </p:txBody>
      </p:sp>
    </p:spTree>
    <p:extLst>
      <p:ext uri="{BB962C8B-B14F-4D97-AF65-F5344CB8AC3E}">
        <p14:creationId xmlns:p14="http://schemas.microsoft.com/office/powerpoint/2010/main" val="2905878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fld id="{5E9B3581-30AC-4786-A0B2-BA321566561B}" type="slidenum">
              <a:rPr lang="en-US" sz="1400" b="0">
                <a:solidFill>
                  <a:srgbClr val="6B6B6B"/>
                </a:solidFill>
              </a:rPr>
              <a:pPr eaLnBrk="1" hangingPunct="1"/>
              <a:t>6</a:t>
            </a:fld>
            <a:endParaRPr lang="en-US" sz="1400" b="0">
              <a:solidFill>
                <a:srgbClr val="6B6B6B"/>
              </a:solidFill>
            </a:endParaRPr>
          </a:p>
        </p:txBody>
      </p:sp>
      <p:sp>
        <p:nvSpPr>
          <p:cNvPr id="22531" name="Rectangle 2"/>
          <p:cNvSpPr>
            <a:spLocks noGrp="1" noChangeArrowheads="1"/>
          </p:cNvSpPr>
          <p:nvPr>
            <p:ph type="title"/>
          </p:nvPr>
        </p:nvSpPr>
        <p:spPr/>
        <p:txBody>
          <a:bodyPr/>
          <a:lstStyle/>
          <a:p>
            <a:pPr eaLnBrk="1" hangingPunct="1"/>
            <a:r>
              <a:rPr lang="en-US" smtClean="0"/>
              <a:t>OOP Basics: Terminology</a:t>
            </a:r>
          </a:p>
        </p:txBody>
      </p:sp>
      <p:grpSp>
        <p:nvGrpSpPr>
          <p:cNvPr id="2" name="Group 33"/>
          <p:cNvGrpSpPr>
            <a:grpSpLocks/>
          </p:cNvGrpSpPr>
          <p:nvPr/>
        </p:nvGrpSpPr>
        <p:grpSpPr bwMode="auto">
          <a:xfrm>
            <a:off x="515938" y="1250950"/>
            <a:ext cx="2514600" cy="2667000"/>
            <a:chOff x="325" y="788"/>
            <a:chExt cx="1584" cy="1680"/>
          </a:xfrm>
        </p:grpSpPr>
        <p:sp>
          <p:nvSpPr>
            <p:cNvPr id="22559" name="Text Box 4"/>
            <p:cNvSpPr txBox="1">
              <a:spLocks noChangeArrowheads="1"/>
            </p:cNvSpPr>
            <p:nvPr/>
          </p:nvSpPr>
          <p:spPr bwMode="auto">
            <a:xfrm>
              <a:off x="325" y="788"/>
              <a:ext cx="158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954088" eaLnBrk="0" hangingPunct="0">
                <a:defRPr sz="2400" b="1">
                  <a:solidFill>
                    <a:schemeClr val="tx1"/>
                  </a:solidFill>
                  <a:latin typeface="Arial" charset="0"/>
                  <a:ea typeface="ＭＳ Ｐゴシック" charset="-128"/>
                </a:defRPr>
              </a:lvl1pPr>
              <a:lvl2pPr marL="37931725" indent="-37474525" defTabSz="954088"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algn="l">
                <a:lnSpc>
                  <a:spcPct val="90000"/>
                </a:lnSpc>
                <a:spcBef>
                  <a:spcPct val="50000"/>
                </a:spcBef>
                <a:buClr>
                  <a:srgbClr val="000099"/>
                </a:buClr>
                <a:buSzPct val="80000"/>
                <a:buFont typeface="Wingdings" charset="2"/>
                <a:buNone/>
              </a:pPr>
              <a:r>
                <a:rPr lang="en-US" sz="1800" b="0" dirty="0"/>
                <a:t>Blueprint for a house</a:t>
              </a:r>
            </a:p>
          </p:txBody>
        </p:sp>
        <p:pic>
          <p:nvPicPr>
            <p:cNvPr id="2256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 y="1008"/>
              <a:ext cx="1048" cy="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0709" name="AutoShape 21"/>
            <p:cNvSpPr>
              <a:spLocks/>
            </p:cNvSpPr>
            <p:nvPr/>
          </p:nvSpPr>
          <p:spPr bwMode="auto">
            <a:xfrm>
              <a:off x="325" y="2228"/>
              <a:ext cx="1392" cy="240"/>
            </a:xfrm>
            <a:prstGeom prst="roundRect">
              <a:avLst>
                <a:gd name="adj" fmla="val 10343"/>
              </a:avLst>
            </a:prstGeom>
            <a:solidFill>
              <a:srgbClr val="7BA600"/>
            </a:solidFill>
            <a:ln>
              <a:noFill/>
            </a:ln>
            <a:effectLst>
              <a:outerShdw blurRad="127000" dist="177799" dir="2700000" algn="ctr" rotWithShape="0">
                <a:srgbClr val="2E2E2E">
                  <a:alpha val="75000"/>
                </a:srgbClr>
              </a:outerShdw>
            </a:effectLst>
            <a:extLst>
              <a:ext uri="{91240B29-F687-4F45-9708-019B960494DF}">
                <a14:hiddenLine xmlns:a14="http://schemas.microsoft.com/office/drawing/2010/main" w="25400">
                  <a:solidFill>
                    <a:srgbClr val="000000"/>
                  </a:solidFill>
                  <a:round/>
                  <a:headEnd/>
                  <a:tailEnd/>
                </a14:hiddenLine>
              </a:ext>
            </a:extLst>
          </p:spPr>
          <p:txBody>
            <a:bodyPr lIns="0" tIns="0" rIns="0" bIns="0" anchor="ctr"/>
            <a:lstStyle/>
            <a:p>
              <a:pPr eaLnBrk="0" hangingPunct="0"/>
              <a:r>
                <a:rPr lang="en-US" b="0">
                  <a:solidFill>
                    <a:srgbClr val="FFFFFF"/>
                  </a:solidFill>
                  <a:latin typeface="American Typewriter" charset="0"/>
                </a:rPr>
                <a:t>Class</a:t>
              </a:r>
            </a:p>
          </p:txBody>
        </p:sp>
      </p:grpSp>
      <p:grpSp>
        <p:nvGrpSpPr>
          <p:cNvPr id="3" name="Group 34"/>
          <p:cNvGrpSpPr>
            <a:grpSpLocks/>
          </p:cNvGrpSpPr>
          <p:nvPr/>
        </p:nvGrpSpPr>
        <p:grpSpPr bwMode="auto">
          <a:xfrm>
            <a:off x="2819400" y="1219200"/>
            <a:ext cx="2743200" cy="2667000"/>
            <a:chOff x="1776" y="768"/>
            <a:chExt cx="1728" cy="1680"/>
          </a:xfrm>
        </p:grpSpPr>
        <p:sp>
          <p:nvSpPr>
            <p:cNvPr id="22555" name="Text Box 5"/>
            <p:cNvSpPr txBox="1">
              <a:spLocks noChangeArrowheads="1"/>
            </p:cNvSpPr>
            <p:nvPr/>
          </p:nvSpPr>
          <p:spPr bwMode="auto">
            <a:xfrm>
              <a:off x="2160" y="768"/>
              <a:ext cx="129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954088" eaLnBrk="0" hangingPunct="0">
                <a:defRPr sz="2400" b="1">
                  <a:solidFill>
                    <a:schemeClr val="tx1"/>
                  </a:solidFill>
                  <a:latin typeface="Arial" charset="0"/>
                  <a:ea typeface="ＭＳ Ｐゴシック" charset="-128"/>
                </a:defRPr>
              </a:lvl1pPr>
              <a:lvl2pPr marL="37931725" indent="-37474525" defTabSz="954088"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algn="l">
                <a:lnSpc>
                  <a:spcPct val="90000"/>
                </a:lnSpc>
                <a:spcBef>
                  <a:spcPct val="50000"/>
                </a:spcBef>
                <a:buClr>
                  <a:srgbClr val="000099"/>
                </a:buClr>
                <a:buSzPct val="80000"/>
                <a:buFont typeface="Wingdings" charset="2"/>
                <a:buNone/>
              </a:pPr>
              <a:r>
                <a:rPr lang="en-US" sz="1800" b="0"/>
                <a:t>A complete house</a:t>
              </a:r>
            </a:p>
          </p:txBody>
        </p:sp>
        <p:pic>
          <p:nvPicPr>
            <p:cNvPr id="2255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4" y="1248"/>
              <a:ext cx="944" cy="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0710" name="AutoShape 22"/>
            <p:cNvSpPr>
              <a:spLocks/>
            </p:cNvSpPr>
            <p:nvPr/>
          </p:nvSpPr>
          <p:spPr bwMode="auto">
            <a:xfrm>
              <a:off x="2112" y="2208"/>
              <a:ext cx="1392" cy="240"/>
            </a:xfrm>
            <a:prstGeom prst="roundRect">
              <a:avLst>
                <a:gd name="adj" fmla="val 10343"/>
              </a:avLst>
            </a:prstGeom>
            <a:solidFill>
              <a:srgbClr val="7BA600"/>
            </a:solidFill>
            <a:ln>
              <a:noFill/>
            </a:ln>
            <a:effectLst>
              <a:outerShdw blurRad="127000" dist="177799" dir="2700000" algn="ctr" rotWithShape="0">
                <a:srgbClr val="2E2E2E">
                  <a:alpha val="75000"/>
                </a:srgbClr>
              </a:outerShdw>
            </a:effectLst>
            <a:extLst>
              <a:ext uri="{91240B29-F687-4F45-9708-019B960494DF}">
                <a14:hiddenLine xmlns:a14="http://schemas.microsoft.com/office/drawing/2010/main" w="25400">
                  <a:solidFill>
                    <a:srgbClr val="000000"/>
                  </a:solidFill>
                  <a:round/>
                  <a:headEnd/>
                  <a:tailEnd/>
                </a14:hiddenLine>
              </a:ext>
            </a:extLst>
          </p:spPr>
          <p:txBody>
            <a:bodyPr lIns="0" tIns="0" rIns="0" bIns="0" anchor="ctr"/>
            <a:lstStyle/>
            <a:p>
              <a:pPr eaLnBrk="0" hangingPunct="0"/>
              <a:r>
                <a:rPr lang="en-US" b="0">
                  <a:solidFill>
                    <a:srgbClr val="FFFFFF"/>
                  </a:solidFill>
                  <a:latin typeface="American Typewriter" charset="0"/>
                </a:rPr>
                <a:t>Object</a:t>
              </a:r>
            </a:p>
          </p:txBody>
        </p:sp>
        <p:sp>
          <p:nvSpPr>
            <p:cNvPr id="370716" name="AutoShape 28"/>
            <p:cNvSpPr>
              <a:spLocks noChangeArrowheads="1"/>
            </p:cNvSpPr>
            <p:nvPr/>
          </p:nvSpPr>
          <p:spPr bwMode="auto">
            <a:xfrm>
              <a:off x="1776" y="1536"/>
              <a:ext cx="288" cy="288"/>
            </a:xfrm>
            <a:prstGeom prst="rightArrow">
              <a:avLst>
                <a:gd name="adj1" fmla="val 50000"/>
                <a:gd name="adj2" fmla="val 25000"/>
              </a:avLst>
            </a:prstGeom>
            <a:solidFill>
              <a:srgbClr val="99CCFF"/>
            </a:solidFill>
            <a:ln w="9525">
              <a:noFill/>
              <a:miter lim="800000"/>
              <a:headEnd/>
              <a:tailEnd/>
            </a:ln>
            <a:effectLst>
              <a:outerShdw blurRad="63500" dist="38099" dir="2700000" algn="ctr" rotWithShape="0">
                <a:schemeClr val="bg2">
                  <a:alpha val="74998"/>
                </a:schemeClr>
              </a:outerShdw>
            </a:effectLst>
          </p:spPr>
          <p:txBody>
            <a:bodyPr wrap="none" anchor="ctr"/>
            <a:lstStyle/>
            <a:p>
              <a:endParaRPr lang="en-US"/>
            </a:p>
          </p:txBody>
        </p:sp>
      </p:grpSp>
      <p:grpSp>
        <p:nvGrpSpPr>
          <p:cNvPr id="4" name="Group 35"/>
          <p:cNvGrpSpPr>
            <a:grpSpLocks/>
          </p:cNvGrpSpPr>
          <p:nvPr/>
        </p:nvGrpSpPr>
        <p:grpSpPr bwMode="auto">
          <a:xfrm>
            <a:off x="5562600" y="1219200"/>
            <a:ext cx="2743200" cy="2667000"/>
            <a:chOff x="3504" y="768"/>
            <a:chExt cx="1728" cy="1680"/>
          </a:xfrm>
        </p:grpSpPr>
        <p:sp>
          <p:nvSpPr>
            <p:cNvPr id="22550" name="Text Box 8"/>
            <p:cNvSpPr txBox="1">
              <a:spLocks noChangeArrowheads="1"/>
            </p:cNvSpPr>
            <p:nvPr/>
          </p:nvSpPr>
          <p:spPr bwMode="auto">
            <a:xfrm>
              <a:off x="3936" y="912"/>
              <a:ext cx="115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954088" eaLnBrk="0" hangingPunct="0">
                <a:defRPr sz="2400" b="1">
                  <a:solidFill>
                    <a:schemeClr val="tx1"/>
                  </a:solidFill>
                  <a:latin typeface="Arial" charset="0"/>
                  <a:ea typeface="ＭＳ Ｐゴシック" charset="-128"/>
                </a:defRPr>
              </a:lvl1pPr>
              <a:lvl2pPr marL="37931725" indent="-37474525" defTabSz="954088"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algn="l">
                <a:lnSpc>
                  <a:spcPct val="90000"/>
                </a:lnSpc>
                <a:spcBef>
                  <a:spcPct val="50000"/>
                </a:spcBef>
                <a:buClr>
                  <a:srgbClr val="000099"/>
                </a:buClr>
                <a:buSzPct val="80000"/>
                <a:buFont typeface="Wingdings" charset="2"/>
                <a:buNone/>
              </a:pPr>
              <a:r>
                <a:rPr lang="en-US" sz="1600" b="0">
                  <a:solidFill>
                    <a:srgbClr val="2F7318"/>
                  </a:solidFill>
                </a:rPr>
                <a:t>123 Elm Street</a:t>
              </a:r>
            </a:p>
          </p:txBody>
        </p:sp>
        <p:pic>
          <p:nvPicPr>
            <p:cNvPr id="22551"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4" y="1296"/>
              <a:ext cx="944" cy="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52" name="Text Box 14"/>
            <p:cNvSpPr txBox="1">
              <a:spLocks noChangeArrowheads="1"/>
            </p:cNvSpPr>
            <p:nvPr/>
          </p:nvSpPr>
          <p:spPr bwMode="auto">
            <a:xfrm>
              <a:off x="3936" y="768"/>
              <a:ext cx="129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954088" eaLnBrk="0" hangingPunct="0">
                <a:defRPr sz="2400" b="1">
                  <a:solidFill>
                    <a:schemeClr val="tx1"/>
                  </a:solidFill>
                  <a:latin typeface="Arial" charset="0"/>
                  <a:ea typeface="ＭＳ Ｐゴシック" charset="-128"/>
                </a:defRPr>
              </a:lvl1pPr>
              <a:lvl2pPr marL="37931725" indent="-37474525" defTabSz="954088"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algn="l">
                <a:lnSpc>
                  <a:spcPct val="90000"/>
                </a:lnSpc>
                <a:spcBef>
                  <a:spcPct val="50000"/>
                </a:spcBef>
                <a:buClr>
                  <a:srgbClr val="000099"/>
                </a:buClr>
                <a:buSzPct val="80000"/>
                <a:buFont typeface="Wingdings" charset="2"/>
                <a:buNone/>
              </a:pPr>
              <a:r>
                <a:rPr lang="en-US" sz="1800" b="0"/>
                <a:t>House Address</a:t>
              </a:r>
            </a:p>
          </p:txBody>
        </p:sp>
        <p:sp>
          <p:nvSpPr>
            <p:cNvPr id="370711" name="AutoShape 23"/>
            <p:cNvSpPr>
              <a:spLocks/>
            </p:cNvSpPr>
            <p:nvPr/>
          </p:nvSpPr>
          <p:spPr bwMode="auto">
            <a:xfrm>
              <a:off x="3744" y="2208"/>
              <a:ext cx="1392" cy="240"/>
            </a:xfrm>
            <a:prstGeom prst="roundRect">
              <a:avLst>
                <a:gd name="adj" fmla="val 10343"/>
              </a:avLst>
            </a:prstGeom>
            <a:solidFill>
              <a:srgbClr val="7BA600"/>
            </a:solidFill>
            <a:ln>
              <a:noFill/>
            </a:ln>
            <a:effectLst>
              <a:outerShdw blurRad="127000" dist="177799" dir="2700000" algn="ctr" rotWithShape="0">
                <a:srgbClr val="2E2E2E">
                  <a:alpha val="75000"/>
                </a:srgbClr>
              </a:outerShdw>
            </a:effectLst>
            <a:extLst>
              <a:ext uri="{91240B29-F687-4F45-9708-019B960494DF}">
                <a14:hiddenLine xmlns:a14="http://schemas.microsoft.com/office/drawing/2010/main" w="25400">
                  <a:solidFill>
                    <a:srgbClr val="000000"/>
                  </a:solidFill>
                  <a:round/>
                  <a:headEnd/>
                  <a:tailEnd/>
                </a14:hiddenLine>
              </a:ext>
            </a:extLst>
          </p:spPr>
          <p:txBody>
            <a:bodyPr lIns="0" tIns="0" rIns="0" bIns="0" anchor="ctr"/>
            <a:lstStyle/>
            <a:p>
              <a:pPr eaLnBrk="0" hangingPunct="0"/>
              <a:r>
                <a:rPr lang="en-US" b="0">
                  <a:solidFill>
                    <a:srgbClr val="FFFFFF"/>
                  </a:solidFill>
                  <a:latin typeface="American Typewriter" charset="0"/>
                </a:rPr>
                <a:t>Handle</a:t>
              </a:r>
            </a:p>
          </p:txBody>
        </p:sp>
        <p:sp>
          <p:nvSpPr>
            <p:cNvPr id="370717" name="AutoShape 29"/>
            <p:cNvSpPr>
              <a:spLocks noChangeArrowheads="1"/>
            </p:cNvSpPr>
            <p:nvPr/>
          </p:nvSpPr>
          <p:spPr bwMode="auto">
            <a:xfrm>
              <a:off x="3504" y="1584"/>
              <a:ext cx="288" cy="336"/>
            </a:xfrm>
            <a:prstGeom prst="rightArrow">
              <a:avLst>
                <a:gd name="adj1" fmla="val 50000"/>
                <a:gd name="adj2" fmla="val 25000"/>
              </a:avLst>
            </a:prstGeom>
            <a:solidFill>
              <a:srgbClr val="99CCFF"/>
            </a:solidFill>
            <a:ln w="9525">
              <a:noFill/>
              <a:miter lim="800000"/>
              <a:headEnd/>
              <a:tailEnd/>
            </a:ln>
            <a:effectLst>
              <a:outerShdw blurRad="63500" dist="38099" dir="2700000" algn="ctr" rotWithShape="0">
                <a:schemeClr val="bg2">
                  <a:alpha val="74998"/>
                </a:schemeClr>
              </a:outerShdw>
            </a:effectLst>
          </p:spPr>
          <p:txBody>
            <a:bodyPr wrap="none" anchor="ctr"/>
            <a:lstStyle/>
            <a:p>
              <a:endParaRPr lang="en-US"/>
            </a:p>
          </p:txBody>
        </p:sp>
      </p:grpSp>
      <p:grpSp>
        <p:nvGrpSpPr>
          <p:cNvPr id="5" name="Group 36"/>
          <p:cNvGrpSpPr>
            <a:grpSpLocks/>
          </p:cNvGrpSpPr>
          <p:nvPr/>
        </p:nvGrpSpPr>
        <p:grpSpPr bwMode="auto">
          <a:xfrm>
            <a:off x="4876800" y="4114800"/>
            <a:ext cx="2438400" cy="2286000"/>
            <a:chOff x="3072" y="2592"/>
            <a:chExt cx="1536" cy="1440"/>
          </a:xfrm>
        </p:grpSpPr>
        <p:sp>
          <p:nvSpPr>
            <p:cNvPr id="22544" name="Text Box 6"/>
            <p:cNvSpPr txBox="1">
              <a:spLocks noChangeArrowheads="1"/>
            </p:cNvSpPr>
            <p:nvPr/>
          </p:nvSpPr>
          <p:spPr bwMode="auto">
            <a:xfrm>
              <a:off x="3264" y="2640"/>
              <a:ext cx="110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954088" eaLnBrk="0" hangingPunct="0">
                <a:defRPr sz="2400" b="1">
                  <a:solidFill>
                    <a:schemeClr val="tx1"/>
                  </a:solidFill>
                  <a:latin typeface="Arial" charset="0"/>
                  <a:ea typeface="ＭＳ Ｐゴシック" charset="-128"/>
                </a:defRPr>
              </a:lvl1pPr>
              <a:lvl2pPr marL="37931725" indent="-37474525" defTabSz="954088"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algn="l">
                <a:lnSpc>
                  <a:spcPct val="90000"/>
                </a:lnSpc>
                <a:spcBef>
                  <a:spcPct val="50000"/>
                </a:spcBef>
                <a:buClr>
                  <a:srgbClr val="000099"/>
                </a:buClr>
                <a:buSzPct val="80000"/>
                <a:buFont typeface="Wingdings" charset="2"/>
                <a:buNone/>
              </a:pPr>
              <a:r>
                <a:rPr lang="en-US" sz="1800" b="0"/>
                <a:t>Light switches</a:t>
              </a:r>
            </a:p>
          </p:txBody>
        </p:sp>
        <p:grpSp>
          <p:nvGrpSpPr>
            <p:cNvPr id="22545" name="Group 26"/>
            <p:cNvGrpSpPr>
              <a:grpSpLocks/>
            </p:cNvGrpSpPr>
            <p:nvPr/>
          </p:nvGrpSpPr>
          <p:grpSpPr bwMode="auto">
            <a:xfrm>
              <a:off x="3216" y="2976"/>
              <a:ext cx="1200" cy="848"/>
              <a:chOff x="3504" y="2976"/>
              <a:chExt cx="1200" cy="848"/>
            </a:xfrm>
          </p:grpSpPr>
          <p:pic>
            <p:nvPicPr>
              <p:cNvPr id="22548"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4" y="2976"/>
                <a:ext cx="944" cy="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9"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2" y="3312"/>
                <a:ext cx="432"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70713" name="AutoShape 25"/>
            <p:cNvSpPr>
              <a:spLocks/>
            </p:cNvSpPr>
            <p:nvPr/>
          </p:nvSpPr>
          <p:spPr bwMode="auto">
            <a:xfrm>
              <a:off x="3072" y="3792"/>
              <a:ext cx="1392" cy="240"/>
            </a:xfrm>
            <a:prstGeom prst="roundRect">
              <a:avLst>
                <a:gd name="adj" fmla="val 10343"/>
              </a:avLst>
            </a:prstGeom>
            <a:solidFill>
              <a:srgbClr val="7BA600"/>
            </a:solidFill>
            <a:ln>
              <a:noFill/>
            </a:ln>
            <a:effectLst>
              <a:outerShdw blurRad="127000" dist="177799" dir="2700000" algn="ctr" rotWithShape="0">
                <a:srgbClr val="2E2E2E">
                  <a:alpha val="75000"/>
                </a:srgbClr>
              </a:outerShdw>
            </a:effectLst>
            <a:extLst>
              <a:ext uri="{91240B29-F687-4F45-9708-019B960494DF}">
                <a14:hiddenLine xmlns:a14="http://schemas.microsoft.com/office/drawing/2010/main" w="25400">
                  <a:solidFill>
                    <a:srgbClr val="000000"/>
                  </a:solidFill>
                  <a:round/>
                  <a:headEnd/>
                  <a:tailEnd/>
                </a14:hiddenLine>
              </a:ext>
            </a:extLst>
          </p:spPr>
          <p:txBody>
            <a:bodyPr lIns="0" tIns="0" rIns="0" bIns="0" anchor="ctr"/>
            <a:lstStyle/>
            <a:p>
              <a:pPr eaLnBrk="0" hangingPunct="0"/>
              <a:r>
                <a:rPr lang="en-US" b="0">
                  <a:solidFill>
                    <a:srgbClr val="FFFFFF"/>
                  </a:solidFill>
                  <a:latin typeface="American Typewriter" charset="0"/>
                </a:rPr>
                <a:t>Properties</a:t>
              </a:r>
            </a:p>
          </p:txBody>
        </p:sp>
        <p:sp>
          <p:nvSpPr>
            <p:cNvPr id="22547" name="AutoShape 31"/>
            <p:cNvSpPr>
              <a:spLocks noChangeArrowheads="1"/>
            </p:cNvSpPr>
            <p:nvPr/>
          </p:nvSpPr>
          <p:spPr bwMode="auto">
            <a:xfrm>
              <a:off x="4224" y="2592"/>
              <a:ext cx="384" cy="384"/>
            </a:xfrm>
            <a:prstGeom prst="downArrow">
              <a:avLst>
                <a:gd name="adj1" fmla="val 50000"/>
                <a:gd name="adj2" fmla="val 25000"/>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grpSp>
        <p:nvGrpSpPr>
          <p:cNvPr id="7" name="Group 37"/>
          <p:cNvGrpSpPr>
            <a:grpSpLocks/>
          </p:cNvGrpSpPr>
          <p:nvPr/>
        </p:nvGrpSpPr>
        <p:grpSpPr bwMode="auto">
          <a:xfrm>
            <a:off x="1600200" y="4232275"/>
            <a:ext cx="3124200" cy="2168525"/>
            <a:chOff x="1008" y="2666"/>
            <a:chExt cx="1968" cy="1366"/>
          </a:xfrm>
        </p:grpSpPr>
        <p:grpSp>
          <p:nvGrpSpPr>
            <p:cNvPr id="22537" name="Group 24"/>
            <p:cNvGrpSpPr>
              <a:grpSpLocks/>
            </p:cNvGrpSpPr>
            <p:nvPr/>
          </p:nvGrpSpPr>
          <p:grpSpPr bwMode="auto">
            <a:xfrm>
              <a:off x="1248" y="2736"/>
              <a:ext cx="1200" cy="1088"/>
              <a:chOff x="1248" y="2544"/>
              <a:chExt cx="1200" cy="1088"/>
            </a:xfrm>
          </p:grpSpPr>
          <p:pic>
            <p:nvPicPr>
              <p:cNvPr id="22541"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8" y="2784"/>
                <a:ext cx="944" cy="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2"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8" y="2544"/>
                <a:ext cx="325"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3"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6" y="3120"/>
                <a:ext cx="432"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538" name="Text Box 7"/>
            <p:cNvSpPr txBox="1">
              <a:spLocks noChangeArrowheads="1"/>
            </p:cNvSpPr>
            <p:nvPr/>
          </p:nvSpPr>
          <p:spPr bwMode="auto">
            <a:xfrm>
              <a:off x="1008" y="2666"/>
              <a:ext cx="144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954088" eaLnBrk="0" hangingPunct="0">
                <a:defRPr sz="2400" b="1">
                  <a:solidFill>
                    <a:schemeClr val="tx1"/>
                  </a:solidFill>
                  <a:latin typeface="Arial" charset="0"/>
                  <a:ea typeface="ＭＳ Ｐゴシック" charset="-128"/>
                </a:defRPr>
              </a:lvl1pPr>
              <a:lvl2pPr marL="37931725" indent="-37474525" defTabSz="954088"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algn="l">
                <a:lnSpc>
                  <a:spcPct val="90000"/>
                </a:lnSpc>
                <a:spcBef>
                  <a:spcPct val="50000"/>
                </a:spcBef>
                <a:buClr>
                  <a:srgbClr val="000099"/>
                </a:buClr>
                <a:buSzPct val="80000"/>
                <a:buFont typeface="Wingdings" charset="2"/>
                <a:buNone/>
              </a:pPr>
              <a:r>
                <a:rPr lang="en-US" sz="1800" b="0"/>
                <a:t>Turn on/off switches</a:t>
              </a:r>
            </a:p>
          </p:txBody>
        </p:sp>
        <p:sp>
          <p:nvSpPr>
            <p:cNvPr id="370715" name="AutoShape 27"/>
            <p:cNvSpPr>
              <a:spLocks/>
            </p:cNvSpPr>
            <p:nvPr/>
          </p:nvSpPr>
          <p:spPr bwMode="auto">
            <a:xfrm>
              <a:off x="1056" y="3792"/>
              <a:ext cx="1392" cy="240"/>
            </a:xfrm>
            <a:prstGeom prst="roundRect">
              <a:avLst>
                <a:gd name="adj" fmla="val 10343"/>
              </a:avLst>
            </a:prstGeom>
            <a:solidFill>
              <a:srgbClr val="7BA600"/>
            </a:solidFill>
            <a:ln>
              <a:noFill/>
            </a:ln>
            <a:effectLst>
              <a:outerShdw blurRad="127000" dist="177799" dir="2700000" algn="ctr" rotWithShape="0">
                <a:srgbClr val="2E2E2E">
                  <a:alpha val="75000"/>
                </a:srgbClr>
              </a:outerShdw>
            </a:effectLst>
            <a:extLst>
              <a:ext uri="{91240B29-F687-4F45-9708-019B960494DF}">
                <a14:hiddenLine xmlns:a14="http://schemas.microsoft.com/office/drawing/2010/main" w="25400">
                  <a:solidFill>
                    <a:srgbClr val="000000"/>
                  </a:solidFill>
                  <a:round/>
                  <a:headEnd/>
                  <a:tailEnd/>
                </a14:hiddenLine>
              </a:ext>
            </a:extLst>
          </p:spPr>
          <p:txBody>
            <a:bodyPr lIns="0" tIns="0" rIns="0" bIns="0" anchor="ctr"/>
            <a:lstStyle/>
            <a:p>
              <a:pPr eaLnBrk="0" hangingPunct="0"/>
              <a:r>
                <a:rPr lang="en-US" b="0">
                  <a:solidFill>
                    <a:srgbClr val="FFFFFF"/>
                  </a:solidFill>
                  <a:latin typeface="American Typewriter" charset="0"/>
                </a:rPr>
                <a:t>Methods</a:t>
              </a:r>
            </a:p>
          </p:txBody>
        </p:sp>
        <p:sp>
          <p:nvSpPr>
            <p:cNvPr id="370720" name="AutoShape 32"/>
            <p:cNvSpPr>
              <a:spLocks noChangeArrowheads="1"/>
            </p:cNvSpPr>
            <p:nvPr/>
          </p:nvSpPr>
          <p:spPr bwMode="auto">
            <a:xfrm rot="10800000">
              <a:off x="2640" y="3216"/>
              <a:ext cx="336" cy="288"/>
            </a:xfrm>
            <a:prstGeom prst="rightArrow">
              <a:avLst>
                <a:gd name="adj1" fmla="val 50000"/>
                <a:gd name="adj2" fmla="val 29167"/>
              </a:avLst>
            </a:prstGeom>
            <a:solidFill>
              <a:srgbClr val="99CCFF"/>
            </a:solidFill>
            <a:ln w="9525">
              <a:noFill/>
              <a:miter lim="800000"/>
              <a:headEnd/>
              <a:tailEnd/>
            </a:ln>
            <a:effectLst>
              <a:outerShdw blurRad="63500" dist="38099" dir="2700000" algn="ctr" rotWithShape="0">
                <a:schemeClr val="bg2">
                  <a:alpha val="74998"/>
                </a:schemeClr>
              </a:outerShdw>
            </a:effectLst>
          </p:spPr>
          <p:txBody>
            <a:bodyPr wrap="none" anchor="ctr"/>
            <a:lstStyle/>
            <a:p>
              <a:endParaRPr lang="en-US"/>
            </a:p>
          </p:txBody>
        </p:sp>
      </p:grpSp>
    </p:spTree>
    <p:extLst>
      <p:ext uri="{BB962C8B-B14F-4D97-AF65-F5344CB8AC3E}">
        <p14:creationId xmlns:p14="http://schemas.microsoft.com/office/powerpoint/2010/main" val="878385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fld id="{26AA2DB1-D225-460E-B1FF-A6E283677BE1}" type="slidenum">
              <a:rPr lang="en-US" sz="1400" b="0">
                <a:solidFill>
                  <a:srgbClr val="6B6B6B"/>
                </a:solidFill>
              </a:rPr>
              <a:pPr eaLnBrk="1" hangingPunct="1"/>
              <a:t>7</a:t>
            </a:fld>
            <a:endParaRPr lang="en-US" sz="1400" b="0">
              <a:solidFill>
                <a:srgbClr val="6B6B6B"/>
              </a:solidFill>
            </a:endParaRPr>
          </a:p>
        </p:txBody>
      </p:sp>
      <p:sp>
        <p:nvSpPr>
          <p:cNvPr id="26628" name="Rectangle 2"/>
          <p:cNvSpPr>
            <a:spLocks noGrp="1" noChangeArrowheads="1"/>
          </p:cNvSpPr>
          <p:nvPr>
            <p:ph type="title"/>
          </p:nvPr>
        </p:nvSpPr>
        <p:spPr/>
        <p:txBody>
          <a:bodyPr/>
          <a:lstStyle/>
          <a:p>
            <a:pPr eaLnBrk="1" hangingPunct="1"/>
            <a:r>
              <a:rPr lang="en-US" smtClean="0"/>
              <a:t>OOP Basics: Terminology</a:t>
            </a:r>
          </a:p>
        </p:txBody>
      </p:sp>
      <p:graphicFrame>
        <p:nvGraphicFramePr>
          <p:cNvPr id="26626" name="Object 2"/>
          <p:cNvGraphicFramePr>
            <a:graphicFrameLocks noGrp="1" noChangeAspect="1"/>
          </p:cNvGraphicFramePr>
          <p:nvPr>
            <p:ph type="tbl" idx="1"/>
          </p:nvPr>
        </p:nvGraphicFramePr>
        <p:xfrm>
          <a:off x="1143000" y="1662113"/>
          <a:ext cx="7081838" cy="5122862"/>
        </p:xfrm>
        <a:graphic>
          <a:graphicData uri="http://schemas.openxmlformats.org/presentationml/2006/ole">
            <mc:AlternateContent xmlns:mc="http://schemas.openxmlformats.org/markup-compatibility/2006">
              <mc:Choice xmlns:v="urn:schemas-microsoft-com:vml" Requires="v">
                <p:oleObj spid="_x0000_s1075" name="Document" r:id="rId4" imgW="7606453" imgH="5501640" progId="Word.Document.8">
                  <p:embed/>
                </p:oleObj>
              </mc:Choice>
              <mc:Fallback>
                <p:oleObj name="Document" r:id="rId4" imgW="7606453" imgH="550164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662113"/>
                        <a:ext cx="7081838" cy="5122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485362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fld id="{D4B76150-9AB8-4A26-BBEB-2571B0BFCFFB}" type="slidenum">
              <a:rPr lang="en-US" sz="1400" b="0">
                <a:solidFill>
                  <a:srgbClr val="6B6B6B"/>
                </a:solidFill>
              </a:rPr>
              <a:pPr eaLnBrk="1" hangingPunct="1"/>
              <a:t>8</a:t>
            </a:fld>
            <a:endParaRPr lang="en-US" sz="1400" b="0">
              <a:solidFill>
                <a:srgbClr val="6B6B6B"/>
              </a:solidFill>
            </a:endParaRPr>
          </a:p>
        </p:txBody>
      </p:sp>
      <p:sp>
        <p:nvSpPr>
          <p:cNvPr id="28675" name="Rectangle 2"/>
          <p:cNvSpPr>
            <a:spLocks noGrp="1" noChangeArrowheads="1"/>
          </p:cNvSpPr>
          <p:nvPr>
            <p:ph type="title"/>
          </p:nvPr>
        </p:nvSpPr>
        <p:spPr/>
        <p:txBody>
          <a:bodyPr/>
          <a:lstStyle/>
          <a:p>
            <a:pPr eaLnBrk="1" hangingPunct="1"/>
            <a:r>
              <a:rPr lang="en-US" smtClean="0"/>
              <a:t>OOP Basics: Advantages</a:t>
            </a:r>
          </a:p>
        </p:txBody>
      </p:sp>
      <p:sp>
        <p:nvSpPr>
          <p:cNvPr id="28676" name="Rectangle 3"/>
          <p:cNvSpPr>
            <a:spLocks noGrp="1" noChangeArrowheads="1"/>
          </p:cNvSpPr>
          <p:nvPr>
            <p:ph type="body" idx="1"/>
          </p:nvPr>
        </p:nvSpPr>
        <p:spPr>
          <a:xfrm>
            <a:off x="457200" y="1371600"/>
            <a:ext cx="8305800" cy="5029200"/>
          </a:xfrm>
        </p:spPr>
        <p:txBody>
          <a:bodyPr/>
          <a:lstStyle/>
          <a:p>
            <a:pPr eaLnBrk="1" hangingPunct="1"/>
            <a:r>
              <a:rPr lang="en-US" sz="2100" smtClean="0"/>
              <a:t>Traditional programming deals with data structures and algorithms </a:t>
            </a:r>
            <a:r>
              <a:rPr lang="en-US" sz="2100" i="1" smtClean="0"/>
              <a:t>separately</a:t>
            </a:r>
            <a:endParaRPr lang="en-US" sz="2100" smtClean="0"/>
          </a:p>
          <a:p>
            <a:pPr eaLnBrk="1" hangingPunct="1"/>
            <a:r>
              <a:rPr lang="en-US" sz="2100" smtClean="0"/>
              <a:t>OOP organizes transactions and transactors better through </a:t>
            </a:r>
            <a:r>
              <a:rPr lang="en-US" sz="2100" i="1" smtClean="0"/>
              <a:t>encapsulation</a:t>
            </a:r>
          </a:p>
          <a:p>
            <a:pPr lvl="1" eaLnBrk="1" hangingPunct="1"/>
            <a:r>
              <a:rPr lang="en-US" sz="1900" smtClean="0">
                <a:ea typeface="ＭＳ Ｐゴシック" charset="-128"/>
              </a:rPr>
              <a:t>Classes </a:t>
            </a:r>
            <a:r>
              <a:rPr lang="en-US" sz="1900" b="1" i="1" smtClean="0">
                <a:ea typeface="ＭＳ Ｐゴシック" charset="-128"/>
              </a:rPr>
              <a:t>encapsulate (group)</a:t>
            </a:r>
            <a:r>
              <a:rPr lang="en-US" sz="1900" smtClean="0">
                <a:ea typeface="ＭＳ Ｐゴシック" charset="-128"/>
              </a:rPr>
              <a:t> data and algorithms together logically </a:t>
            </a:r>
          </a:p>
          <a:p>
            <a:pPr lvl="1" eaLnBrk="1" hangingPunct="1"/>
            <a:r>
              <a:rPr lang="en-US" sz="1900" smtClean="0">
                <a:ea typeface="ＭＳ Ｐゴシック" charset="-128"/>
              </a:rPr>
              <a:t>Objects are just an instance of a class</a:t>
            </a:r>
          </a:p>
          <a:p>
            <a:pPr lvl="1" eaLnBrk="1" hangingPunct="1"/>
            <a:r>
              <a:rPr lang="en-US" sz="1900" smtClean="0">
                <a:ea typeface="ＭＳ Ｐゴシック" charset="-128"/>
              </a:rPr>
              <a:t>Classes are composed of ”members”.</a:t>
            </a:r>
          </a:p>
          <a:p>
            <a:pPr lvl="1" eaLnBrk="1" hangingPunct="1"/>
            <a:r>
              <a:rPr lang="en-US" sz="1900" smtClean="0">
                <a:ea typeface="ＭＳ Ｐゴシック" charset="-128"/>
              </a:rPr>
              <a:t>Members are either properties (data/variables) or methods (functions/tasks).</a:t>
            </a:r>
          </a:p>
          <a:p>
            <a:pPr eaLnBrk="1" hangingPunct="1"/>
            <a:r>
              <a:rPr lang="en-US" sz="2100" smtClean="0"/>
              <a:t>OOP allows for characteristics &amp; functionality of existing classes to be extended -   </a:t>
            </a:r>
            <a:r>
              <a:rPr lang="en-US" sz="2100" i="1" smtClean="0"/>
              <a:t>inheritance</a:t>
            </a:r>
          </a:p>
          <a:p>
            <a:pPr eaLnBrk="1" hangingPunct="1"/>
            <a:r>
              <a:rPr lang="en-US" sz="2100" smtClean="0"/>
              <a:t>OOP enables binding of  data with functions at runtime - </a:t>
            </a:r>
            <a:r>
              <a:rPr lang="en-US" sz="2100" i="1" smtClean="0"/>
              <a:t>polymorphism</a:t>
            </a:r>
          </a:p>
        </p:txBody>
      </p:sp>
    </p:spTree>
    <p:extLst>
      <p:ext uri="{BB962C8B-B14F-4D97-AF65-F5344CB8AC3E}">
        <p14:creationId xmlns:p14="http://schemas.microsoft.com/office/powerpoint/2010/main" val="34742863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5"/>
          <p:cNvSpPr txBox="1">
            <a:spLocks noGrp="1"/>
          </p:cNvSpPr>
          <p:nvPr>
            <p:ph type="title"/>
          </p:nvPr>
        </p:nvSpPr>
        <p:spPr>
          <a:xfrm>
            <a:off x="484584" y="452719"/>
            <a:ext cx="7053542" cy="84082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Where to Define a Class</a:t>
            </a:r>
            <a:endParaRPr/>
          </a:p>
        </p:txBody>
      </p:sp>
      <p:sp>
        <p:nvSpPr>
          <p:cNvPr id="195" name="Google Shape;195;p25"/>
          <p:cNvSpPr txBox="1">
            <a:spLocks noGrp="1"/>
          </p:cNvSpPr>
          <p:nvPr>
            <p:ph type="body" idx="1"/>
          </p:nvPr>
        </p:nvSpPr>
        <p:spPr>
          <a:xfrm>
            <a:off x="827484" y="1405055"/>
            <a:ext cx="7510841" cy="4843345"/>
          </a:xfrm>
          <a:prstGeom prst="rect">
            <a:avLst/>
          </a:prstGeom>
          <a:noFill/>
          <a:ln>
            <a:noFill/>
          </a:ln>
        </p:spPr>
        <p:txBody>
          <a:bodyPr spcFirstLastPara="1" wrap="square" lIns="91425" tIns="45700" rIns="91425" bIns="45700" anchor="t" anchorCtr="0">
            <a:normAutofit fontScale="62500" lnSpcReduction="20000"/>
          </a:bodyPr>
          <a:lstStyle/>
          <a:p>
            <a:pPr marL="342900" lvl="0" indent="-342900" algn="l" rtl="0">
              <a:spcBef>
                <a:spcPts val="0"/>
              </a:spcBef>
              <a:spcAft>
                <a:spcPts val="0"/>
              </a:spcAft>
              <a:buSzPts val="1600"/>
              <a:buChar char="►"/>
            </a:pPr>
            <a:r>
              <a:rPr lang="en-US" dirty="0">
                <a:latin typeface="Calibri"/>
                <a:ea typeface="Calibri"/>
                <a:cs typeface="Calibri"/>
                <a:sym typeface="Calibri"/>
              </a:rPr>
              <a:t>We can define a class in System Verilog in a program, module,</a:t>
            </a:r>
            <a:endParaRPr dirty="0"/>
          </a:p>
          <a:p>
            <a:pPr marL="0" lvl="0" indent="0" algn="l" rtl="0">
              <a:spcBef>
                <a:spcPts val="1000"/>
              </a:spcBef>
              <a:spcAft>
                <a:spcPts val="0"/>
              </a:spcAft>
              <a:buSzPts val="1600"/>
              <a:buNone/>
            </a:pPr>
            <a:r>
              <a:rPr lang="en-US" dirty="0">
                <a:latin typeface="Calibri"/>
                <a:ea typeface="Calibri"/>
                <a:cs typeface="Calibri"/>
                <a:sym typeface="Calibri"/>
              </a:rPr>
              <a:t>      package, or outside of any these.</a:t>
            </a:r>
            <a:endParaRPr dirty="0"/>
          </a:p>
          <a:p>
            <a:pPr marL="342900" lvl="0" indent="-342900" algn="l" rtl="0">
              <a:spcBef>
                <a:spcPts val="1000"/>
              </a:spcBef>
              <a:spcAft>
                <a:spcPts val="0"/>
              </a:spcAft>
              <a:buSzPts val="1600"/>
              <a:buChar char="►"/>
            </a:pPr>
            <a:r>
              <a:rPr lang="en-US" dirty="0">
                <a:latin typeface="Calibri"/>
                <a:ea typeface="Calibri"/>
                <a:cs typeface="Calibri"/>
                <a:sym typeface="Calibri"/>
              </a:rPr>
              <a:t>Classes can be used in programs and modules.</a:t>
            </a:r>
            <a:endParaRPr dirty="0"/>
          </a:p>
          <a:p>
            <a:pPr marL="342900" lvl="0" indent="-342900" algn="l" rtl="0">
              <a:spcBef>
                <a:spcPts val="1000"/>
              </a:spcBef>
              <a:spcAft>
                <a:spcPts val="0"/>
              </a:spcAft>
              <a:buSzPts val="1600"/>
              <a:buChar char="►"/>
            </a:pPr>
            <a:r>
              <a:rPr lang="en-US" dirty="0">
                <a:latin typeface="Calibri"/>
                <a:ea typeface="Calibri"/>
                <a:cs typeface="Calibri"/>
                <a:sym typeface="Calibri"/>
              </a:rPr>
              <a:t>We can think of a program block as a module that holds our test code</a:t>
            </a:r>
            <a:endParaRPr dirty="0"/>
          </a:p>
          <a:p>
            <a:pPr marL="342900" lvl="0" indent="-342900" algn="l" rtl="0">
              <a:spcBef>
                <a:spcPts val="1000"/>
              </a:spcBef>
              <a:spcAft>
                <a:spcPts val="0"/>
              </a:spcAft>
              <a:buSzPts val="1600"/>
              <a:buChar char="►"/>
            </a:pPr>
            <a:r>
              <a:rPr lang="en-US" dirty="0">
                <a:latin typeface="Calibri"/>
                <a:ea typeface="Calibri"/>
                <a:cs typeface="Calibri"/>
                <a:sym typeface="Calibri"/>
              </a:rPr>
              <a:t>The program holds a single test and contains the objects that comprise the </a:t>
            </a:r>
            <a:r>
              <a:rPr lang="en-US" dirty="0" err="1">
                <a:latin typeface="Calibri"/>
                <a:ea typeface="Calibri"/>
                <a:cs typeface="Calibri"/>
                <a:sym typeface="Calibri"/>
              </a:rPr>
              <a:t>testbench</a:t>
            </a:r>
            <a:r>
              <a:rPr lang="en-US" dirty="0">
                <a:latin typeface="Calibri"/>
                <a:ea typeface="Calibri"/>
                <a:cs typeface="Calibri"/>
                <a:sym typeface="Calibri"/>
              </a:rPr>
              <a:t>, and the initial blocks to create, initialize, and run the test</a:t>
            </a:r>
            <a:endParaRPr dirty="0"/>
          </a:p>
          <a:p>
            <a:pPr marL="342900" lvl="0" indent="-342900" algn="l" rtl="0">
              <a:spcBef>
                <a:spcPts val="1000"/>
              </a:spcBef>
              <a:spcAft>
                <a:spcPts val="0"/>
              </a:spcAft>
              <a:buSzPts val="1600"/>
              <a:buChar char="►"/>
            </a:pPr>
            <a:r>
              <a:rPr lang="en-US" dirty="0">
                <a:latin typeface="Calibri"/>
                <a:ea typeface="Calibri"/>
                <a:cs typeface="Calibri"/>
                <a:sym typeface="Calibri"/>
              </a:rPr>
              <a:t>Many verification teams put either a standalone class or a group of closely related classes in a file</a:t>
            </a:r>
            <a:endParaRPr dirty="0"/>
          </a:p>
          <a:p>
            <a:pPr marL="342900" lvl="0" indent="-342900" algn="l" rtl="0">
              <a:spcBef>
                <a:spcPts val="1000"/>
              </a:spcBef>
              <a:spcAft>
                <a:spcPts val="0"/>
              </a:spcAft>
              <a:buSzPts val="1600"/>
              <a:buChar char="►"/>
            </a:pPr>
            <a:r>
              <a:rPr lang="en-US" dirty="0">
                <a:latin typeface="Calibri"/>
                <a:ea typeface="Calibri"/>
                <a:cs typeface="Calibri"/>
                <a:sym typeface="Calibri"/>
              </a:rPr>
              <a:t>Bundle the group of classes with a System Verilog package</a:t>
            </a:r>
            <a:endParaRPr dirty="0"/>
          </a:p>
          <a:p>
            <a:pPr marL="342900" lvl="0" indent="-342900" algn="l" rtl="0">
              <a:spcBef>
                <a:spcPts val="1000"/>
              </a:spcBef>
              <a:spcAft>
                <a:spcPts val="0"/>
              </a:spcAft>
              <a:buSzPts val="1600"/>
              <a:buChar char="►"/>
            </a:pPr>
            <a:r>
              <a:rPr lang="en-US" dirty="0">
                <a:latin typeface="Calibri"/>
                <a:ea typeface="Calibri"/>
                <a:cs typeface="Calibri"/>
                <a:sym typeface="Calibri"/>
              </a:rPr>
              <a:t>Now we can compile the package separately from the test of the system. </a:t>
            </a:r>
            <a:endParaRPr dirty="0">
              <a:latin typeface="Calibri"/>
              <a:ea typeface="Calibri"/>
              <a:cs typeface="Calibri"/>
              <a:sym typeface="Calibri"/>
            </a:endParaRPr>
          </a:p>
          <a:p>
            <a:pPr marL="342900" lvl="0" indent="-342900" algn="l" rtl="0">
              <a:spcBef>
                <a:spcPts val="1000"/>
              </a:spcBef>
              <a:spcAft>
                <a:spcPts val="0"/>
              </a:spcAft>
              <a:buSzPts val="1600"/>
              <a:buChar char="►"/>
            </a:pPr>
            <a:r>
              <a:rPr lang="en-US" dirty="0">
                <a:latin typeface="Calibri"/>
                <a:ea typeface="Calibri"/>
                <a:cs typeface="Calibri"/>
                <a:sym typeface="Calibri"/>
              </a:rPr>
              <a:t>Unrelated classes, such as those for transactions, score-boards, or different protocols, should go into separate files.</a:t>
            </a:r>
            <a:endParaRPr dirty="0">
              <a:latin typeface="Calibri"/>
              <a:ea typeface="Calibri"/>
              <a:cs typeface="Calibri"/>
              <a:sym typeface="Calibri"/>
            </a:endParaRPr>
          </a:p>
        </p:txBody>
      </p:sp>
    </p:spTree>
    <p:extLst>
      <p:ext uri="{BB962C8B-B14F-4D97-AF65-F5344CB8AC3E}">
        <p14:creationId xmlns:p14="http://schemas.microsoft.com/office/powerpoint/2010/main" val="16025231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1168</TotalTime>
  <Words>3285</Words>
  <Application>Microsoft Office PowerPoint</Application>
  <PresentationFormat>On-screen Show (4:3)</PresentationFormat>
  <Paragraphs>591</Paragraphs>
  <Slides>50</Slides>
  <Notes>26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2" baseType="lpstr">
      <vt:lpstr>Office Theme</vt:lpstr>
      <vt:lpstr>Document</vt:lpstr>
      <vt:lpstr>Module4  </vt:lpstr>
      <vt:lpstr>Introduction </vt:lpstr>
      <vt:lpstr>PowerPoint Presentation</vt:lpstr>
      <vt:lpstr>Maintaining a Testbench</vt:lpstr>
      <vt:lpstr>OOP Basics: Terminology</vt:lpstr>
      <vt:lpstr>OOP Basics: Terminology</vt:lpstr>
      <vt:lpstr>OOP Basics: Terminology</vt:lpstr>
      <vt:lpstr>OOP Basics: Advantages</vt:lpstr>
      <vt:lpstr>Where to Define a Class</vt:lpstr>
      <vt:lpstr>OOP: Your First Class</vt:lpstr>
      <vt:lpstr>Creating New Objects</vt:lpstr>
      <vt:lpstr>Difference between New() and New[]</vt:lpstr>
      <vt:lpstr>Custom Constructor</vt:lpstr>
      <vt:lpstr>PowerPoint Presentation</vt:lpstr>
      <vt:lpstr>Handles</vt:lpstr>
      <vt:lpstr>Object Deallocation</vt:lpstr>
      <vt:lpstr>Using Objects</vt:lpstr>
      <vt:lpstr>Class methods(task /function)</vt:lpstr>
      <vt:lpstr>Class Routines</vt:lpstr>
      <vt:lpstr>Defining Methods outside of the class(::scope operator)</vt:lpstr>
      <vt:lpstr>PowerPoint Presentation</vt:lpstr>
      <vt:lpstr>Static variables</vt:lpstr>
      <vt:lpstr>Example code without static variables </vt:lpstr>
      <vt:lpstr>Static Variables</vt:lpstr>
      <vt:lpstr>Static Variables</vt:lpstr>
      <vt:lpstr>Static Variables</vt:lpstr>
      <vt:lpstr>Static methods</vt:lpstr>
      <vt:lpstr>Example code-static method</vt:lpstr>
      <vt:lpstr>STATIC METHOD TRYING TO ACCESS A NON-STATIC VARIABLE </vt:lpstr>
      <vt:lpstr>Static methods</vt:lpstr>
      <vt:lpstr>Using One Class Inside Another</vt:lpstr>
      <vt:lpstr>Using One Class Inside Another</vt:lpstr>
      <vt:lpstr>Using One Class Inside Another</vt:lpstr>
      <vt:lpstr>Copying Objects</vt:lpstr>
      <vt:lpstr>Copying Objects</vt:lpstr>
      <vt:lpstr>Copying Objects</vt:lpstr>
      <vt:lpstr>Copying Objects</vt:lpstr>
      <vt:lpstr>Deep Copy</vt:lpstr>
      <vt:lpstr>Deep copy</vt:lpstr>
      <vt:lpstr>Deep Copy example</vt:lpstr>
      <vt:lpstr>Handles</vt:lpstr>
      <vt:lpstr>Handles</vt:lpstr>
      <vt:lpstr>Handles</vt:lpstr>
      <vt:lpstr>Handles</vt:lpstr>
      <vt:lpstr>Exercise</vt:lpstr>
      <vt:lpstr>Inheritance</vt:lpstr>
      <vt:lpstr>Inheritance</vt:lpstr>
      <vt:lpstr>Inheritance</vt:lpstr>
      <vt:lpstr>Building a testbench</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Module4</dc:title>
  <dc:creator>admin</dc:creator>
  <cp:lastModifiedBy>admin</cp:lastModifiedBy>
  <cp:revision>61</cp:revision>
  <dcterms:created xsi:type="dcterms:W3CDTF">2006-08-16T00:00:00Z</dcterms:created>
  <dcterms:modified xsi:type="dcterms:W3CDTF">2022-01-05T04:54:06Z</dcterms:modified>
</cp:coreProperties>
</file>