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DA5F8-E703-47DB-B101-FE6F0872D141}" type="doc">
      <dgm:prSet loTypeId="urn:microsoft.com/office/officeart/2005/8/layout/target3" loCatId="relationship" qsTypeId="urn:microsoft.com/office/officeart/2005/8/quickstyle/3d1" qsCatId="3D" csTypeId="urn:microsoft.com/office/officeart/2005/8/colors/accent1_2" csCatId="accent1" phldr="1"/>
      <dgm:spPr/>
      <dgm:t>
        <a:bodyPr/>
        <a:lstStyle/>
        <a:p>
          <a:endParaRPr lang="en-US"/>
        </a:p>
      </dgm:t>
    </dgm:pt>
    <dgm:pt modelId="{AD835546-9ABE-42C2-B11F-E54FCC39E71A}">
      <dgm:prSet/>
      <dgm:spPr>
        <a:scene3d>
          <a:camera prst="obliqueTopLeft"/>
          <a:lightRig rig="flat" dir="t"/>
        </a:scene3d>
        <a:sp3d/>
      </dgm:spPr>
      <dgm:t>
        <a:bodyPr/>
        <a:lstStyle/>
        <a:p>
          <a:pPr rtl="0"/>
          <a:r>
            <a:rPr lang="en-GB" i="1" dirty="0" smtClean="0">
              <a:latin typeface="Castellar" pitchFamily="18" charset="0"/>
            </a:rPr>
            <a:t>Smart Public Restrooms</a:t>
          </a:r>
          <a:endParaRPr lang="en-US" dirty="0">
            <a:latin typeface="Castellar" pitchFamily="18" charset="0"/>
          </a:endParaRPr>
        </a:p>
      </dgm:t>
    </dgm:pt>
    <dgm:pt modelId="{35BC4296-4CA4-4F42-B94A-D19CBA5796C5}" type="parTrans" cxnId="{ED8936B9-919C-4852-B81C-C7BEF6AD9465}">
      <dgm:prSet/>
      <dgm:spPr/>
      <dgm:t>
        <a:bodyPr/>
        <a:lstStyle/>
        <a:p>
          <a:endParaRPr lang="en-US"/>
        </a:p>
      </dgm:t>
    </dgm:pt>
    <dgm:pt modelId="{E17AB22A-83D4-419F-84B8-FA9391F2A38A}" type="sibTrans" cxnId="{ED8936B9-919C-4852-B81C-C7BEF6AD9465}">
      <dgm:prSet/>
      <dgm:spPr/>
      <dgm:t>
        <a:bodyPr/>
        <a:lstStyle/>
        <a:p>
          <a:endParaRPr lang="en-US"/>
        </a:p>
      </dgm:t>
    </dgm:pt>
    <dgm:pt modelId="{0E2A776D-2739-492E-87B9-B4F0F3331DBD}" type="pres">
      <dgm:prSet presAssocID="{E14DA5F8-E703-47DB-B101-FE6F0872D141}" presName="Name0" presStyleCnt="0">
        <dgm:presLayoutVars>
          <dgm:chMax val="7"/>
          <dgm:dir/>
          <dgm:animLvl val="lvl"/>
          <dgm:resizeHandles val="exact"/>
        </dgm:presLayoutVars>
      </dgm:prSet>
      <dgm:spPr/>
      <dgm:t>
        <a:bodyPr/>
        <a:lstStyle/>
        <a:p>
          <a:endParaRPr lang="en-US"/>
        </a:p>
      </dgm:t>
    </dgm:pt>
    <dgm:pt modelId="{D5E4DAEE-F917-41E1-85D1-777EA7D7CF17}" type="pres">
      <dgm:prSet presAssocID="{AD835546-9ABE-42C2-B11F-E54FCC39E71A}" presName="circle1" presStyleLbl="node1" presStyleIdx="0" presStyleCnt="1"/>
      <dgm:spPr/>
    </dgm:pt>
    <dgm:pt modelId="{21BCB757-CD6D-4F83-8384-5DA123D9CA9E}" type="pres">
      <dgm:prSet presAssocID="{AD835546-9ABE-42C2-B11F-E54FCC39E71A}" presName="space" presStyleCnt="0"/>
      <dgm:spPr/>
    </dgm:pt>
    <dgm:pt modelId="{1D4E8687-5769-4B97-A0A0-B71E90EEA8E9}" type="pres">
      <dgm:prSet presAssocID="{AD835546-9ABE-42C2-B11F-E54FCC39E71A}" presName="rect1" presStyleLbl="alignAcc1" presStyleIdx="0" presStyleCnt="1"/>
      <dgm:spPr/>
      <dgm:t>
        <a:bodyPr/>
        <a:lstStyle/>
        <a:p>
          <a:endParaRPr lang="en-US"/>
        </a:p>
      </dgm:t>
    </dgm:pt>
    <dgm:pt modelId="{8EA607DF-B3F7-492A-8598-3DD221A37255}" type="pres">
      <dgm:prSet presAssocID="{AD835546-9ABE-42C2-B11F-E54FCC39E71A}" presName="rect1ParTxNoCh" presStyleLbl="alignAcc1" presStyleIdx="0" presStyleCnt="1">
        <dgm:presLayoutVars>
          <dgm:chMax val="1"/>
          <dgm:bulletEnabled val="1"/>
        </dgm:presLayoutVars>
      </dgm:prSet>
      <dgm:spPr/>
      <dgm:t>
        <a:bodyPr/>
        <a:lstStyle/>
        <a:p>
          <a:endParaRPr lang="en-US"/>
        </a:p>
      </dgm:t>
    </dgm:pt>
  </dgm:ptLst>
  <dgm:cxnLst>
    <dgm:cxn modelId="{ED8936B9-919C-4852-B81C-C7BEF6AD9465}" srcId="{E14DA5F8-E703-47DB-B101-FE6F0872D141}" destId="{AD835546-9ABE-42C2-B11F-E54FCC39E71A}" srcOrd="0" destOrd="0" parTransId="{35BC4296-4CA4-4F42-B94A-D19CBA5796C5}" sibTransId="{E17AB22A-83D4-419F-84B8-FA9391F2A38A}"/>
    <dgm:cxn modelId="{1EABE804-1D16-4DBB-9937-A3FB826C8A44}" type="presOf" srcId="{AD835546-9ABE-42C2-B11F-E54FCC39E71A}" destId="{1D4E8687-5769-4B97-A0A0-B71E90EEA8E9}" srcOrd="0" destOrd="0" presId="urn:microsoft.com/office/officeart/2005/8/layout/target3"/>
    <dgm:cxn modelId="{29FBF07E-1278-4CE7-8540-C67B158C7986}" type="presOf" srcId="{AD835546-9ABE-42C2-B11F-E54FCC39E71A}" destId="{8EA607DF-B3F7-492A-8598-3DD221A37255}" srcOrd="1" destOrd="0" presId="urn:microsoft.com/office/officeart/2005/8/layout/target3"/>
    <dgm:cxn modelId="{292E4F5F-0C36-48DF-A8A7-7EEE420D9453}" type="presOf" srcId="{E14DA5F8-E703-47DB-B101-FE6F0872D141}" destId="{0E2A776D-2739-492E-87B9-B4F0F3331DBD}" srcOrd="0" destOrd="0" presId="urn:microsoft.com/office/officeart/2005/8/layout/target3"/>
    <dgm:cxn modelId="{6803617E-85D3-4216-BC4C-ADA82DE17F4D}" type="presParOf" srcId="{0E2A776D-2739-492E-87B9-B4F0F3331DBD}" destId="{D5E4DAEE-F917-41E1-85D1-777EA7D7CF17}" srcOrd="0" destOrd="0" presId="urn:microsoft.com/office/officeart/2005/8/layout/target3"/>
    <dgm:cxn modelId="{DD5D6312-DC92-4C5A-8FFC-D2449C2A895E}" type="presParOf" srcId="{0E2A776D-2739-492E-87B9-B4F0F3331DBD}" destId="{21BCB757-CD6D-4F83-8384-5DA123D9CA9E}" srcOrd="1" destOrd="0" presId="urn:microsoft.com/office/officeart/2005/8/layout/target3"/>
    <dgm:cxn modelId="{21FF84B6-CEB0-4464-88A5-1646AD03A4B0}" type="presParOf" srcId="{0E2A776D-2739-492E-87B9-B4F0F3331DBD}" destId="{1D4E8687-5769-4B97-A0A0-B71E90EEA8E9}" srcOrd="2" destOrd="0" presId="urn:microsoft.com/office/officeart/2005/8/layout/target3"/>
    <dgm:cxn modelId="{BE504DDC-E5DB-43D3-9FDB-53EF22FB725F}" type="presParOf" srcId="{0E2A776D-2739-492E-87B9-B4F0F3331DBD}" destId="{8EA607DF-B3F7-492A-8598-3DD221A37255}"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4DAEE-F917-41E1-85D1-777EA7D7CF17}">
      <dsp:nvSpPr>
        <dsp:cNvPr id="0" name=""/>
        <dsp:cNvSpPr/>
      </dsp:nvSpPr>
      <dsp:spPr>
        <a:xfrm>
          <a:off x="0" y="0"/>
          <a:ext cx="1143000" cy="1143000"/>
        </a:xfrm>
        <a:prstGeom prst="pie">
          <a:avLst>
            <a:gd name="adj1" fmla="val 5400000"/>
            <a:gd name="adj2" fmla="val 16200000"/>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D4E8687-5769-4B97-A0A0-B71E90EEA8E9}">
      <dsp:nvSpPr>
        <dsp:cNvPr id="0" name=""/>
        <dsp:cNvSpPr/>
      </dsp:nvSpPr>
      <dsp:spPr>
        <a:xfrm>
          <a:off x="571500" y="0"/>
          <a:ext cx="7658100" cy="1143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190500" dist="228600" dir="2700000" sy="90000" rotWithShape="0">
            <a:srgbClr val="000000">
              <a:alpha val="25500"/>
            </a:srgbClr>
          </a:outerShdw>
        </a:effectLst>
        <a:scene3d>
          <a:camera prst="obliqueTopLeft"/>
          <a:lightRig rig="flat" dir="t"/>
        </a:scene3d>
        <a:sp3d/>
      </dsp:spPr>
      <dsp:style>
        <a:lnRef idx="1">
          <a:scrgbClr r="0" g="0" b="0"/>
        </a:lnRef>
        <a:fillRef idx="1">
          <a:scrgbClr r="0" g="0" b="0"/>
        </a:fillRef>
        <a:effectRef idx="2">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i="1" kern="1200" dirty="0" smtClean="0">
              <a:latin typeface="Castellar" pitchFamily="18" charset="0"/>
            </a:rPr>
            <a:t>Smart Public Restrooms</a:t>
          </a:r>
          <a:endParaRPr lang="en-US" sz="3800" kern="1200" dirty="0">
            <a:latin typeface="Castellar" pitchFamily="18" charset="0"/>
          </a:endParaRPr>
        </a:p>
      </dsp:txBody>
      <dsp:txXfrm>
        <a:off x="571500" y="0"/>
        <a:ext cx="7658100" cy="11430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7AD290-2D9F-4F69-A4F3-A7D91457C556}" type="datetimeFigureOut">
              <a:rPr lang="en-US" smtClean="0"/>
              <a:t>10/27/2023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A3448A-B718-421B-9EEE-075A0437448D}" type="slidenum">
              <a:rPr lang="en-US" smtClean="0"/>
              <a:t>‹#›</a:t>
            </a:fld>
            <a:endParaRPr lang="en-US"/>
          </a:p>
        </p:txBody>
      </p:sp>
    </p:spTree>
    <p:extLst>
      <p:ext uri="{BB962C8B-B14F-4D97-AF65-F5344CB8AC3E}">
        <p14:creationId xmlns:p14="http://schemas.microsoft.com/office/powerpoint/2010/main" val="3935181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3448A-B718-421B-9EEE-075A0437448D}" type="slidenum">
              <a:rPr lang="en-US" smtClean="0"/>
              <a:t>1</a:t>
            </a:fld>
            <a:endParaRPr lang="en-US"/>
          </a:p>
        </p:txBody>
      </p:sp>
    </p:spTree>
    <p:extLst>
      <p:ext uri="{BB962C8B-B14F-4D97-AF65-F5344CB8AC3E}">
        <p14:creationId xmlns:p14="http://schemas.microsoft.com/office/powerpoint/2010/main" val="422917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4FA5F17-CA5D-4F6A-BE7D-69FBBAB7D179}" type="datetimeFigureOut">
              <a:rPr lang="en-US" smtClean="0"/>
              <a:t>10/27/2023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570CD35-0097-4561-8249-ABA8D6846AAC}"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FA5F17-CA5D-4F6A-BE7D-69FBBAB7D179}"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0CD35-0097-4561-8249-ABA8D6846A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FA5F17-CA5D-4F6A-BE7D-69FBBAB7D179}"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0CD35-0097-4561-8249-ABA8D6846A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FA5F17-CA5D-4F6A-BE7D-69FBBAB7D179}"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0CD35-0097-4561-8249-ABA8D6846A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FA5F17-CA5D-4F6A-BE7D-69FBBAB7D179}"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570CD35-0097-4561-8249-ABA8D6846AA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FA5F17-CA5D-4F6A-BE7D-69FBBAB7D179}"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0CD35-0097-4561-8249-ABA8D6846A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4FA5F17-CA5D-4F6A-BE7D-69FBBAB7D179}" type="datetimeFigureOut">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0CD35-0097-4561-8249-ABA8D6846A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FA5F17-CA5D-4F6A-BE7D-69FBBAB7D179}"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0CD35-0097-4561-8249-ABA8D6846A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A5F17-CA5D-4F6A-BE7D-69FBBAB7D179}" type="datetimeFigureOut">
              <a:rPr lang="en-US" smtClean="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0CD35-0097-4561-8249-ABA8D6846A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FA5F17-CA5D-4F6A-BE7D-69FBBAB7D179}"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0CD35-0097-4561-8249-ABA8D6846A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FA5F17-CA5D-4F6A-BE7D-69FBBAB7D179}"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0CD35-0097-4561-8249-ABA8D6846A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4FA5F17-CA5D-4F6A-BE7D-69FBBAB7D179}" type="datetimeFigureOut">
              <a:rPr lang="en-US" smtClean="0"/>
              <a:t>10/27/2023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570CD35-0097-4561-8249-ABA8D6846AA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92255975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ubtitle 2"/>
          <p:cNvSpPr>
            <a:spLocks noGrp="1"/>
          </p:cNvSpPr>
          <p:nvPr>
            <p:ph idx="1"/>
          </p:nvPr>
        </p:nvSpPr>
        <p:spPr>
          <a:xfrm>
            <a:off x="457200" y="1752600"/>
            <a:ext cx="8229600" cy="4525963"/>
          </a:xfrm>
        </p:spPr>
        <p:txBody>
          <a:bodyPr/>
          <a:lstStyle/>
          <a:p>
            <a:pPr algn="l">
              <a:buFont typeface="Wingdings" pitchFamily="2" charset="2"/>
              <a:buChar char="v"/>
            </a:pPr>
            <a:r>
              <a:rPr lang="en-GB" b="1" i="1" dirty="0" smtClean="0">
                <a:solidFill>
                  <a:schemeClr val="tx2">
                    <a:lumMod val="60000"/>
                    <a:lumOff val="40000"/>
                  </a:schemeClr>
                </a:solidFill>
                <a:latin typeface="Algerian" pitchFamily="82" charset="0"/>
              </a:rPr>
              <a:t>Introduction : </a:t>
            </a:r>
            <a:endParaRPr lang="en-US" b="1" i="1" dirty="0">
              <a:solidFill>
                <a:schemeClr val="tx2">
                  <a:lumMod val="60000"/>
                  <a:lumOff val="40000"/>
                </a:schemeClr>
              </a:solidFill>
              <a:latin typeface="Algerian" pitchFamily="82" charset="0"/>
            </a:endParaRPr>
          </a:p>
        </p:txBody>
      </p:sp>
      <p:sp>
        <p:nvSpPr>
          <p:cNvPr id="5" name="Rectangle 4"/>
          <p:cNvSpPr/>
          <p:nvPr/>
        </p:nvSpPr>
        <p:spPr>
          <a:xfrm>
            <a:off x="76200" y="2286000"/>
            <a:ext cx="9067800" cy="2677656"/>
          </a:xfrm>
          <a:prstGeom prst="rect">
            <a:avLst/>
          </a:prstGeom>
          <a:ln>
            <a:solidFill>
              <a:schemeClr val="accent1"/>
            </a:solidFill>
          </a:ln>
        </p:spPr>
        <p:txBody>
          <a:bodyPr wrap="square">
            <a:spAutoFit/>
          </a:bodyPr>
          <a:lstStyle/>
          <a:p>
            <a:r>
              <a:rPr lang="en-GB" sz="2400" dirty="0" smtClean="0">
                <a:latin typeface="Lucida Calligraphy" pitchFamily="66" charset="0"/>
              </a:rPr>
              <a:t>                                  Smart </a:t>
            </a:r>
            <a:r>
              <a:rPr lang="en-GB" sz="2400" dirty="0">
                <a:latin typeface="Lucida Calligraphy" pitchFamily="66" charset="0"/>
              </a:rPr>
              <a:t>public restrooms are a modern and innovative approach to designing and managing public restroom facilities. </a:t>
            </a:r>
            <a:r>
              <a:rPr lang="en-GB" sz="2400" dirty="0" smtClean="0">
                <a:latin typeface="Lucida Calligraphy" pitchFamily="66" charset="0"/>
              </a:rPr>
              <a:t>The   incorporate </a:t>
            </a:r>
            <a:r>
              <a:rPr lang="en-GB" sz="2400" dirty="0">
                <a:latin typeface="Lucida Calligraphy" pitchFamily="66" charset="0"/>
              </a:rPr>
              <a:t>various technologies and features to enhance the user experience, improve hygiene, and </a:t>
            </a:r>
            <a:r>
              <a:rPr lang="en-GB" sz="2400" dirty="0" smtClean="0">
                <a:latin typeface="Lucida Calligraphy" pitchFamily="66" charset="0"/>
              </a:rPr>
              <a:t>optimize    maintenance</a:t>
            </a:r>
            <a:r>
              <a:rPr lang="en-GB" sz="2400" dirty="0">
                <a:latin typeface="Lucida Calligraphy" pitchFamily="66" charset="0"/>
              </a:rPr>
              <a:t>. Here are some key components and features of smart public restrooms</a:t>
            </a:r>
            <a:r>
              <a:rPr lang="en-GB" sz="2400" dirty="0" smtClean="0">
                <a:latin typeface="Lucida Calligraphy" pitchFamily="66" charset="0"/>
              </a:rPr>
              <a:t>: </a:t>
            </a:r>
            <a:endParaRPr lang="en-US" sz="2400" dirty="0">
              <a:latin typeface="Lucida Calligraphy" pitchFamily="66" charset="0"/>
            </a:endParaRPr>
          </a:p>
        </p:txBody>
      </p:sp>
    </p:spTree>
    <p:extLst>
      <p:ext uri="{BB962C8B-B14F-4D97-AF65-F5344CB8AC3E}">
        <p14:creationId xmlns:p14="http://schemas.microsoft.com/office/powerpoint/2010/main" val="2014391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839200" cy="3416320"/>
          </a:xfrm>
          <a:prstGeom prst="rect">
            <a:avLst/>
          </a:prstGeom>
        </p:spPr>
        <p:txBody>
          <a:bodyPr wrap="square">
            <a:spAutoFit/>
          </a:bodyPr>
          <a:lstStyle/>
          <a:p>
            <a:pPr marL="342900" indent="-342900">
              <a:buFont typeface="Wingdings" pitchFamily="2" charset="2"/>
              <a:buChar char="Ø"/>
            </a:pPr>
            <a:r>
              <a:rPr lang="en-GB" sz="2400" b="1" i="1" dirty="0">
                <a:solidFill>
                  <a:schemeClr val="accent6"/>
                </a:solidFill>
                <a:latin typeface="Broadway" pitchFamily="82" charset="0"/>
              </a:rPr>
              <a:t>Automated </a:t>
            </a:r>
            <a:r>
              <a:rPr lang="en-GB" sz="2400" b="1" i="1" dirty="0" smtClean="0">
                <a:solidFill>
                  <a:schemeClr val="accent6"/>
                </a:solidFill>
                <a:latin typeface="Broadway" pitchFamily="82" charset="0"/>
              </a:rPr>
              <a:t> Sensors :</a:t>
            </a:r>
            <a:endParaRPr lang="en-GB" sz="2400" dirty="0" smtClean="0">
              <a:solidFill>
                <a:schemeClr val="accent6"/>
              </a:solidFill>
            </a:endParaRPr>
          </a:p>
          <a:p>
            <a:r>
              <a:rPr lang="en-GB" sz="2400" dirty="0">
                <a:latin typeface="Lucida Calligraphy" pitchFamily="66" charset="0"/>
              </a:rPr>
              <a:t> </a:t>
            </a:r>
            <a:r>
              <a:rPr lang="en-GB" sz="2400" dirty="0" smtClean="0">
                <a:latin typeface="Lucida Calligraphy" pitchFamily="66" charset="0"/>
              </a:rPr>
              <a:t>                                  Smart </a:t>
            </a:r>
            <a:r>
              <a:rPr lang="en-GB" sz="2400" dirty="0">
                <a:latin typeface="Lucida Calligraphy" pitchFamily="66" charset="0"/>
              </a:rPr>
              <a:t>restrooms often feature automated sensors for faucets, soap dispensers, and hand dryers. These sensors minimize physical contact and promote hygiene by reducing the spread of germs.</a:t>
            </a:r>
            <a:r>
              <a:rPr lang="en-GB" sz="2400" dirty="0" smtClean="0">
                <a:latin typeface="Lucida Calligraphy" pitchFamily="66" charset="0"/>
              </a:rPr>
              <a:t>: </a:t>
            </a:r>
            <a:r>
              <a:rPr lang="en-GB" sz="2400" dirty="0">
                <a:latin typeface="Lucida Calligraphy" pitchFamily="66" charset="0"/>
              </a:rPr>
              <a:t>Smart restrooms often feature automated sensors for faucets, soap dispensers, and hand dryers. These sensors minimize physical contact and promote hygiene by reducing the spread of germs.</a:t>
            </a:r>
            <a:endParaRPr lang="en-US" sz="2400" dirty="0">
              <a:latin typeface="Lucida Calligraphy" pitchFamily="66"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666530"/>
            <a:ext cx="5638800" cy="3116580"/>
          </a:xfrm>
          <a:prstGeom prst="rect">
            <a:avLst/>
          </a:prstGeom>
        </p:spPr>
      </p:pic>
    </p:spTree>
    <p:extLst>
      <p:ext uri="{BB962C8B-B14F-4D97-AF65-F5344CB8AC3E}">
        <p14:creationId xmlns:p14="http://schemas.microsoft.com/office/powerpoint/2010/main" val="2488510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458200" cy="2677656"/>
          </a:xfrm>
          <a:prstGeom prst="rect">
            <a:avLst/>
          </a:prstGeom>
        </p:spPr>
        <p:txBody>
          <a:bodyPr wrap="square">
            <a:spAutoFit/>
          </a:bodyPr>
          <a:lstStyle/>
          <a:p>
            <a:pPr marL="342900" indent="-342900">
              <a:buFont typeface="Wingdings" pitchFamily="2" charset="2"/>
              <a:buChar char="Ø"/>
            </a:pPr>
            <a:r>
              <a:rPr lang="en-GB" sz="2400" i="1" dirty="0">
                <a:solidFill>
                  <a:schemeClr val="accent6"/>
                </a:solidFill>
                <a:latin typeface="Broadway" pitchFamily="82" charset="0"/>
              </a:rPr>
              <a:t>Occupancy </a:t>
            </a:r>
            <a:r>
              <a:rPr lang="en-GB" sz="2400" i="1" dirty="0" smtClean="0">
                <a:solidFill>
                  <a:schemeClr val="accent6"/>
                </a:solidFill>
                <a:latin typeface="Broadway" pitchFamily="82" charset="0"/>
              </a:rPr>
              <a:t>Monitoring  : </a:t>
            </a:r>
          </a:p>
          <a:p>
            <a:r>
              <a:rPr lang="en-GB" sz="2400" dirty="0">
                <a:solidFill>
                  <a:schemeClr val="accent2">
                    <a:lumMod val="60000"/>
                    <a:lumOff val="40000"/>
                  </a:schemeClr>
                </a:solidFill>
                <a:latin typeface="Lucida Calligraphy" pitchFamily="66" charset="0"/>
              </a:rPr>
              <a:t> </a:t>
            </a:r>
            <a:r>
              <a:rPr lang="en-GB" sz="2400" dirty="0" smtClean="0">
                <a:solidFill>
                  <a:schemeClr val="accent2">
                    <a:lumMod val="60000"/>
                    <a:lumOff val="40000"/>
                  </a:schemeClr>
                </a:solidFill>
                <a:latin typeface="Lucida Calligraphy" pitchFamily="66" charset="0"/>
              </a:rPr>
              <a:t>                                       </a:t>
            </a:r>
            <a:r>
              <a:rPr lang="en-GB" sz="2400" dirty="0" smtClean="0">
                <a:latin typeface="Lucida Calligraphy" pitchFamily="66" charset="0"/>
              </a:rPr>
              <a:t>Real-time </a:t>
            </a:r>
            <a:r>
              <a:rPr lang="en-GB" sz="2400" dirty="0">
                <a:latin typeface="Lucida Calligraphy" pitchFamily="66" charset="0"/>
              </a:rPr>
              <a:t>occupancy monitoring systems can help users find available restrooms, reducing wait times and improving the overall restroom experience. These systems can be integrated with mobile apps or displayed on digital signage.</a:t>
            </a:r>
            <a:endParaRPr lang="en-US" sz="2400" dirty="0">
              <a:latin typeface="Lucida Calligraphy" pitchFamily="66" charset="0"/>
            </a:endParaRPr>
          </a:p>
        </p:txBody>
      </p:sp>
      <p:sp>
        <p:nvSpPr>
          <p:cNvPr id="3" name="AutoShape 2" descr="Smart Restroom Management System &amp; Solution | Anabon in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Smart Restroom Management System &amp; Solution | Anabon in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124199"/>
            <a:ext cx="7242752" cy="3429001"/>
          </a:xfrm>
          <a:prstGeom prst="rect">
            <a:avLst/>
          </a:prstGeom>
        </p:spPr>
      </p:pic>
    </p:spTree>
    <p:extLst>
      <p:ext uri="{BB962C8B-B14F-4D97-AF65-F5344CB8AC3E}">
        <p14:creationId xmlns:p14="http://schemas.microsoft.com/office/powerpoint/2010/main" val="3849234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1938992"/>
          </a:xfrm>
          <a:prstGeom prst="rect">
            <a:avLst/>
          </a:prstGeom>
        </p:spPr>
        <p:txBody>
          <a:bodyPr wrap="square">
            <a:spAutoFit/>
          </a:bodyPr>
          <a:lstStyle/>
          <a:p>
            <a:pPr marL="342900" indent="-342900">
              <a:buFont typeface="Wingdings" pitchFamily="2" charset="2"/>
              <a:buChar char="Ø"/>
            </a:pPr>
            <a:r>
              <a:rPr lang="en-GB" sz="2400" b="1" i="1" dirty="0" smtClean="0">
                <a:solidFill>
                  <a:schemeClr val="accent6"/>
                </a:solidFill>
                <a:latin typeface="Broadway" pitchFamily="82" charset="0"/>
              </a:rPr>
              <a:t>Energy  Efficiency </a:t>
            </a:r>
            <a:r>
              <a:rPr lang="en-GB" sz="2400" b="1" i="1" dirty="0" smtClean="0">
                <a:solidFill>
                  <a:schemeClr val="accent6">
                    <a:lumMod val="75000"/>
                  </a:schemeClr>
                </a:solidFill>
                <a:latin typeface="Broadway" pitchFamily="82" charset="0"/>
              </a:rPr>
              <a:t>:  </a:t>
            </a:r>
          </a:p>
          <a:p>
            <a:r>
              <a:rPr lang="en-GB" sz="2400" b="1" i="1" dirty="0">
                <a:solidFill>
                  <a:schemeClr val="accent6">
                    <a:lumMod val="75000"/>
                  </a:schemeClr>
                </a:solidFill>
                <a:latin typeface="Lucida Calligraphy" pitchFamily="66" charset="0"/>
              </a:rPr>
              <a:t> </a:t>
            </a:r>
            <a:r>
              <a:rPr lang="en-GB" sz="2400" b="1" i="1" dirty="0" smtClean="0">
                <a:solidFill>
                  <a:schemeClr val="accent6">
                    <a:lumMod val="75000"/>
                  </a:schemeClr>
                </a:solidFill>
                <a:latin typeface="Lucida Calligraphy" pitchFamily="66" charset="0"/>
              </a:rPr>
              <a:t>                               </a:t>
            </a:r>
            <a:r>
              <a:rPr lang="en-GB" sz="2400" dirty="0" smtClean="0">
                <a:latin typeface="Lucida Calligraphy" pitchFamily="66" charset="0"/>
              </a:rPr>
              <a:t>Energy-efficient </a:t>
            </a:r>
            <a:r>
              <a:rPr lang="en-GB" sz="2400" dirty="0">
                <a:latin typeface="Lucida Calligraphy" pitchFamily="66" charset="0"/>
              </a:rPr>
              <a:t>lighting and heating/cooling systems help reduce energy </a:t>
            </a:r>
            <a:r>
              <a:rPr lang="en-GB" sz="2400" dirty="0" smtClean="0">
                <a:latin typeface="Lucida Calligraphy" pitchFamily="66" charset="0"/>
              </a:rPr>
              <a:t>consumption </a:t>
            </a:r>
            <a:r>
              <a:rPr lang="en-GB" sz="2400" dirty="0">
                <a:latin typeface="Lucida Calligraphy" pitchFamily="66" charset="0"/>
              </a:rPr>
              <a:t>in public restrooms, contributing to sustainability </a:t>
            </a:r>
            <a:r>
              <a:rPr lang="en-GB" sz="2400" dirty="0" smtClean="0">
                <a:latin typeface="Lucida Calligraphy" pitchFamily="66" charset="0"/>
              </a:rPr>
              <a:t>  efforts. </a:t>
            </a:r>
            <a:endParaRPr lang="en-US" sz="2400" dirty="0">
              <a:latin typeface="Lucida Calligraphy"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285999"/>
            <a:ext cx="5029200" cy="4267201"/>
          </a:xfrm>
          <a:prstGeom prst="rect">
            <a:avLst/>
          </a:prstGeom>
        </p:spPr>
      </p:pic>
    </p:spTree>
    <p:extLst>
      <p:ext uri="{BB962C8B-B14F-4D97-AF65-F5344CB8AC3E}">
        <p14:creationId xmlns:p14="http://schemas.microsoft.com/office/powerpoint/2010/main" val="3866415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763000" cy="1569660"/>
          </a:xfrm>
          <a:prstGeom prst="rect">
            <a:avLst/>
          </a:prstGeom>
        </p:spPr>
        <p:txBody>
          <a:bodyPr wrap="square">
            <a:spAutoFit/>
          </a:bodyPr>
          <a:lstStyle/>
          <a:p>
            <a:pPr marL="342900" indent="-342900">
              <a:buFont typeface="Wingdings" pitchFamily="2" charset="2"/>
              <a:buChar char="Ø"/>
            </a:pPr>
            <a:r>
              <a:rPr lang="en-GB" sz="2400" b="1" i="1" dirty="0">
                <a:solidFill>
                  <a:schemeClr val="accent6"/>
                </a:solidFill>
                <a:latin typeface="Broadway" pitchFamily="82" charset="0"/>
              </a:rPr>
              <a:t>Water </a:t>
            </a:r>
            <a:r>
              <a:rPr lang="en-GB" sz="2400" b="1" i="1" dirty="0" smtClean="0">
                <a:solidFill>
                  <a:schemeClr val="accent6"/>
                </a:solidFill>
                <a:latin typeface="Broadway" pitchFamily="82" charset="0"/>
              </a:rPr>
              <a:t> Efficiency :  </a:t>
            </a:r>
          </a:p>
          <a:p>
            <a:r>
              <a:rPr lang="en-GB" sz="2400" b="1" i="1" dirty="0">
                <a:solidFill>
                  <a:schemeClr val="accent6"/>
                </a:solidFill>
                <a:latin typeface="Lucida Calligraphy" pitchFamily="66" charset="0"/>
              </a:rPr>
              <a:t> </a:t>
            </a:r>
            <a:r>
              <a:rPr lang="en-GB" sz="2400" b="1" i="1" dirty="0" smtClean="0">
                <a:solidFill>
                  <a:schemeClr val="accent6"/>
                </a:solidFill>
                <a:latin typeface="Lucida Calligraphy" pitchFamily="66" charset="0"/>
              </a:rPr>
              <a:t>                              </a:t>
            </a:r>
            <a:r>
              <a:rPr lang="en-GB" sz="2400" dirty="0" smtClean="0">
                <a:latin typeface="Lucida Calligraphy" pitchFamily="66" charset="0"/>
              </a:rPr>
              <a:t>Low-flow </a:t>
            </a:r>
            <a:r>
              <a:rPr lang="en-GB" sz="2400" dirty="0">
                <a:latin typeface="Lucida Calligraphy" pitchFamily="66" charset="0"/>
              </a:rPr>
              <a:t>toilets and water-saving fixtures help conserve water and reduce the environmental impact of public restrooms.</a:t>
            </a:r>
            <a:endParaRPr lang="en-US" sz="2400" dirty="0">
              <a:latin typeface="Lucida Calligraphy" pitchFamily="66" charset="0"/>
            </a:endParaRPr>
          </a:p>
        </p:txBody>
      </p:sp>
      <p:sp>
        <p:nvSpPr>
          <p:cNvPr id="3" name="AutoShape 2" descr="https://inhabitat.com/wp-content/blogs.dir/1/files/2011/08/AQUS-water-reclamation-system-6.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582" y="2133600"/>
            <a:ext cx="6934200" cy="4191000"/>
          </a:xfrm>
          <a:prstGeom prst="rect">
            <a:avLst/>
          </a:prstGeom>
        </p:spPr>
      </p:pic>
    </p:spTree>
    <p:extLst>
      <p:ext uri="{BB962C8B-B14F-4D97-AF65-F5344CB8AC3E}">
        <p14:creationId xmlns:p14="http://schemas.microsoft.com/office/powerpoint/2010/main" val="926143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9067800" cy="2308324"/>
          </a:xfrm>
          <a:prstGeom prst="rect">
            <a:avLst/>
          </a:prstGeom>
        </p:spPr>
        <p:txBody>
          <a:bodyPr wrap="square">
            <a:spAutoFit/>
          </a:bodyPr>
          <a:lstStyle/>
          <a:p>
            <a:pPr marL="342900" indent="-342900">
              <a:buFont typeface="Wingdings" pitchFamily="2" charset="2"/>
              <a:buChar char="Ø"/>
            </a:pPr>
            <a:r>
              <a:rPr lang="en-GB" sz="2400" b="1" i="1" dirty="0" smtClean="0">
                <a:solidFill>
                  <a:schemeClr val="accent6"/>
                </a:solidFill>
                <a:latin typeface="Broadway" pitchFamily="82" charset="0"/>
              </a:rPr>
              <a:t>Cleanliness  and  Maintenance : </a:t>
            </a:r>
          </a:p>
          <a:p>
            <a:r>
              <a:rPr lang="en-GB" sz="2400" b="1" i="1" dirty="0">
                <a:solidFill>
                  <a:schemeClr val="accent6"/>
                </a:solidFill>
                <a:latin typeface="Broadway" pitchFamily="82" charset="0"/>
              </a:rPr>
              <a:t> </a:t>
            </a:r>
            <a:r>
              <a:rPr lang="en-GB" sz="2400" b="1" i="1" dirty="0" smtClean="0">
                <a:solidFill>
                  <a:schemeClr val="accent6"/>
                </a:solidFill>
                <a:latin typeface="Broadway" pitchFamily="82" charset="0"/>
              </a:rPr>
              <a:t>                                                                    </a:t>
            </a:r>
            <a:r>
              <a:rPr lang="en-GB" sz="2400" dirty="0" smtClean="0">
                <a:latin typeface="Lucida Calligraphy" pitchFamily="66" charset="0"/>
              </a:rPr>
              <a:t>Smart </a:t>
            </a:r>
            <a:r>
              <a:rPr lang="en-GB" sz="2400" dirty="0">
                <a:latin typeface="Lucida Calligraphy" pitchFamily="66" charset="0"/>
              </a:rPr>
              <a:t>restrooms can feature sensors that monitor restroom cleanliness and maintenance needs. When a restroom requires cleaning or restocking, an alert can be sent to custodial staff for quick response.</a:t>
            </a:r>
            <a:endParaRPr lang="en-US" sz="2400" dirty="0">
              <a:latin typeface="Lucida Calligraphy" pitchFamily="66"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055" y="2466109"/>
            <a:ext cx="4114800" cy="378229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37" y="2466109"/>
            <a:ext cx="3962400" cy="3977640"/>
          </a:xfrm>
          <a:prstGeom prst="rect">
            <a:avLst/>
          </a:prstGeom>
        </p:spPr>
      </p:pic>
    </p:spTree>
    <p:extLst>
      <p:ext uri="{BB962C8B-B14F-4D97-AF65-F5344CB8AC3E}">
        <p14:creationId xmlns:p14="http://schemas.microsoft.com/office/powerpoint/2010/main" val="2666627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3276600" cy="762000"/>
          </a:xfrm>
        </p:spPr>
        <p:txBody>
          <a:bodyPr>
            <a:normAutofit/>
          </a:bodyPr>
          <a:lstStyle/>
          <a:p>
            <a:pPr marL="457200" indent="-457200">
              <a:buFont typeface="Wingdings" pitchFamily="2" charset="2"/>
              <a:buChar char="v"/>
            </a:pPr>
            <a:r>
              <a:rPr lang="en-GB" sz="3200" b="1" i="1" dirty="0" smtClean="0">
                <a:solidFill>
                  <a:schemeClr val="tx2">
                    <a:lumMod val="60000"/>
                    <a:lumOff val="40000"/>
                  </a:schemeClr>
                </a:solidFill>
                <a:latin typeface="Algerian" pitchFamily="82" charset="0"/>
              </a:rPr>
              <a:t>Conclusion :</a:t>
            </a:r>
            <a:endParaRPr lang="en-US" sz="3200" b="1" i="1" dirty="0">
              <a:solidFill>
                <a:schemeClr val="tx2">
                  <a:lumMod val="60000"/>
                  <a:lumOff val="40000"/>
                </a:schemeClr>
              </a:solidFill>
              <a:latin typeface="Algerian" pitchFamily="82" charset="0"/>
            </a:endParaRPr>
          </a:p>
        </p:txBody>
      </p:sp>
      <p:sp>
        <p:nvSpPr>
          <p:cNvPr id="5" name="Rectangle 4"/>
          <p:cNvSpPr/>
          <p:nvPr/>
        </p:nvSpPr>
        <p:spPr>
          <a:xfrm>
            <a:off x="76200" y="1066800"/>
            <a:ext cx="8991600" cy="2308324"/>
          </a:xfrm>
          <a:prstGeom prst="rect">
            <a:avLst/>
          </a:prstGeom>
        </p:spPr>
        <p:txBody>
          <a:bodyPr wrap="square">
            <a:spAutoFit/>
          </a:bodyPr>
          <a:lstStyle/>
          <a:p>
            <a:r>
              <a:rPr lang="en-GB" sz="2400" dirty="0" smtClean="0"/>
              <a:t>                                           </a:t>
            </a:r>
            <a:r>
              <a:rPr lang="en-GB" sz="2400" dirty="0" smtClean="0">
                <a:latin typeface="Lucida Calligraphy" pitchFamily="66" charset="0"/>
              </a:rPr>
              <a:t>Smart </a:t>
            </a:r>
            <a:r>
              <a:rPr lang="en-GB" sz="2400" dirty="0">
                <a:latin typeface="Lucida Calligraphy" pitchFamily="66" charset="0"/>
              </a:rPr>
              <a:t>public restrooms are becoming more prevalent in urban areas, airports, shopping malls, and other high-traffic locations </a:t>
            </a:r>
            <a:r>
              <a:rPr lang="en-GB" sz="2400" dirty="0" smtClean="0">
                <a:latin typeface="Lucida Calligraphy" pitchFamily="66" charset="0"/>
              </a:rPr>
              <a:t>as they </a:t>
            </a:r>
            <a:r>
              <a:rPr lang="en-GB" sz="2400" dirty="0">
                <a:latin typeface="Lucida Calligraphy" pitchFamily="66" charset="0"/>
              </a:rPr>
              <a:t>offer a more pleasant and convenient experience for users and help manage the maintenance and operation of these essential facilities efficiently.</a:t>
            </a:r>
            <a:endParaRPr lang="en-US" sz="2400" dirty="0">
              <a:latin typeface="Lucida Calligraphy" pitchFamily="66" charset="0"/>
            </a:endParaRPr>
          </a:p>
        </p:txBody>
      </p:sp>
    </p:spTree>
    <p:extLst>
      <p:ext uri="{BB962C8B-B14F-4D97-AF65-F5344CB8AC3E}">
        <p14:creationId xmlns:p14="http://schemas.microsoft.com/office/powerpoint/2010/main" val="932983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88</TotalTime>
  <Words>288</Words>
  <Application>Microsoft Office PowerPoint</Application>
  <PresentationFormat>On-screen Show (4:3)</PresentationFormat>
  <Paragraphs>16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Restrooms</dc:title>
  <dc:creator>admin</dc:creator>
  <cp:lastModifiedBy>admin</cp:lastModifiedBy>
  <cp:revision>10</cp:revision>
  <dcterms:created xsi:type="dcterms:W3CDTF">2023-10-27T04:21:00Z</dcterms:created>
  <dcterms:modified xsi:type="dcterms:W3CDTF">2023-10-27T05:52:23Z</dcterms:modified>
</cp:coreProperties>
</file>