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1" r:id="rId7"/>
    <p:sldId id="300" r:id="rId8"/>
    <p:sldId id="304" r:id="rId9"/>
    <p:sldId id="305" r:id="rId10"/>
    <p:sldId id="306" r:id="rId11"/>
    <p:sldId id="307" r:id="rId12"/>
    <p:sldId id="308"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FAC478-8C3E-4FE5-9EE3-D570F9B7660E}">
          <p14:sldIdLst>
            <p14:sldId id="298"/>
            <p14:sldId id="303"/>
            <p14:sldId id="301"/>
            <p14:sldId id="300"/>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19" autoAdjust="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9/3/2023</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9/3/2023</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9/3/2023</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9/3/2023</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9/3/2023</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9/3/2023</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9/3/2023</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medium.com/@sudhanshurastogi?source=post_page-----6f4e03d9504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xmlns=""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xmlns="" id="{C5373426-E26E-431D-959C-5DB96C0B62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8123416" y="1519707"/>
            <a:ext cx="3214307" cy="2857221"/>
          </a:xfrm>
        </p:spPr>
        <p:txBody>
          <a:bodyPr anchor="b">
            <a:normAutofit fontScale="90000"/>
          </a:bodyPr>
          <a:lstStyle/>
          <a:p>
            <a:r>
              <a:rPr lang="en-IN" sz="4400" b="1" dirty="0" smtClean="0"/>
              <a:t> </a:t>
            </a:r>
            <a:br>
              <a:rPr lang="en-IN" sz="4400" b="1" dirty="0" smtClean="0"/>
            </a:br>
            <a:r>
              <a:rPr lang="en-IN" sz="4400" b="1" dirty="0"/>
              <a:t/>
            </a:r>
            <a:br>
              <a:rPr lang="en-IN" sz="4400" b="1" dirty="0"/>
            </a:br>
            <a:r>
              <a:rPr lang="en-IN" sz="4400" b="1" dirty="0" smtClean="0"/>
              <a:t>Restaurant</a:t>
            </a:r>
            <a:br>
              <a:rPr lang="en-IN" sz="4400" b="1" dirty="0" smtClean="0"/>
            </a:br>
            <a:r>
              <a:rPr lang="en-IN" sz="4400" b="1" dirty="0" smtClean="0"/>
              <a:t>Rating </a:t>
            </a:r>
            <a:br>
              <a:rPr lang="en-IN" sz="4400" b="1" dirty="0" smtClean="0"/>
            </a:br>
            <a:r>
              <a:rPr lang="en-IN" sz="4400" b="1" dirty="0" smtClean="0"/>
              <a:t>Prediction</a:t>
            </a:r>
            <a:r>
              <a:rPr lang="en-IN" sz="4400" b="1" dirty="0"/>
              <a:t/>
            </a:r>
            <a:br>
              <a:rPr lang="en-IN" sz="4400" b="1" dirty="0"/>
            </a:br>
            <a:r>
              <a:rPr lang="en-IN" sz="4400" dirty="0">
                <a:hlinkClick r:id="rId4"/>
              </a:rPr>
              <a:t/>
            </a:r>
            <a:br>
              <a:rPr lang="en-IN" sz="4400" dirty="0">
                <a:hlinkClick r:id="rId4"/>
              </a:rPr>
            </a:br>
            <a:endParaRPr lang="en-US" sz="4400" dirty="0">
              <a:solidFill>
                <a:schemeClr val="tx1"/>
              </a:solidFill>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smtClean="0"/>
              <a:t>Sudhanshu Rastogi</a:t>
            </a:r>
            <a:endParaRPr lang="en-US" sz="1600" dirty="0"/>
          </a:p>
        </p:txBody>
      </p:sp>
      <p:cxnSp>
        <p:nvCxnSpPr>
          <p:cNvPr id="37" name="Straight Connector 36">
            <a:extLst>
              <a:ext uri="{FF2B5EF4-FFF2-40B4-BE49-F238E27FC236}">
                <a16:creationId xmlns:a16="http://schemas.microsoft.com/office/drawing/2014/main" xmlns="" id="{96D07482-83A3-4451-943C-B469610829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27D7F7-18D3-C96D-3827-5F0932FB3717}"/>
              </a:ext>
            </a:extLst>
          </p:cNvPr>
          <p:cNvSpPr txBox="1"/>
          <p:nvPr/>
        </p:nvSpPr>
        <p:spPr>
          <a:xfrm>
            <a:off x="548640" y="335845"/>
            <a:ext cx="9570720" cy="928459"/>
          </a:xfrm>
          <a:prstGeom prst="rect">
            <a:avLst/>
          </a:prstGeom>
          <a:noFill/>
        </p:spPr>
        <p:txBody>
          <a:bodyPr wrap="square" rtlCol="0">
            <a:spAutoFit/>
          </a:bodyPr>
          <a:lstStyle/>
          <a:p>
            <a:pPr marL="0" lvl="0" indent="0" algn="l" rtl="0">
              <a:lnSpc>
                <a:spcPct val="100000"/>
              </a:lnSpc>
              <a:spcBef>
                <a:spcPts val="960"/>
              </a:spcBef>
              <a:spcAft>
                <a:spcPts val="0"/>
              </a:spcAft>
              <a:buSzPts val="1440"/>
              <a:buNone/>
            </a:pPr>
            <a:r>
              <a:rPr lang="en-US" sz="2800" u="sng" dirty="0" smtClean="0">
                <a:latin typeface="Arial"/>
                <a:ea typeface="Arial"/>
                <a:cs typeface="Arial"/>
                <a:sym typeface="Arial"/>
              </a:rPr>
              <a:t>Deployment</a:t>
            </a:r>
            <a:endParaRPr lang="en-US" sz="1800" u="sng" dirty="0">
              <a:latin typeface="Arial"/>
              <a:ea typeface="Arial"/>
              <a:cs typeface="Arial"/>
              <a:sym typeface="Arial"/>
            </a:endParaRPr>
          </a:p>
          <a:p>
            <a:pPr marL="0" lvl="0" indent="0" algn="l" rtl="0">
              <a:lnSpc>
                <a:spcPct val="100000"/>
              </a:lnSpc>
              <a:spcBef>
                <a:spcPts val="960"/>
              </a:spcBef>
              <a:spcAft>
                <a:spcPts val="0"/>
              </a:spcAft>
              <a:buSzPts val="1440"/>
              <a:buNone/>
            </a:pPr>
            <a:endParaRPr lang="en-US" sz="1800" dirty="0">
              <a:latin typeface="Arial"/>
              <a:ea typeface="Arial"/>
              <a:cs typeface="Arial"/>
              <a:sym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208" y="745035"/>
            <a:ext cx="5100034" cy="4919729"/>
          </a:xfrm>
          <a:prstGeom prst="rect">
            <a:avLst/>
          </a:prstGeom>
        </p:spPr>
      </p:pic>
      <p:sp>
        <p:nvSpPr>
          <p:cNvPr id="4" name="Rectangle 3"/>
          <p:cNvSpPr/>
          <p:nvPr/>
        </p:nvSpPr>
        <p:spPr>
          <a:xfrm>
            <a:off x="716924" y="800074"/>
            <a:ext cx="4666445" cy="4801314"/>
          </a:xfrm>
          <a:prstGeom prst="rect">
            <a:avLst/>
          </a:prstGeom>
        </p:spPr>
        <p:txBody>
          <a:bodyPr wrap="square">
            <a:spAutoFit/>
          </a:bodyPr>
          <a:lstStyle/>
          <a:p>
            <a:pPr marL="342900" indent="-342900">
              <a:buFont typeface="+mj-lt"/>
              <a:buAutoNum type="arabicPeriod"/>
            </a:pPr>
            <a:r>
              <a:rPr lang="en-US" dirty="0"/>
              <a:t>For this project, the trained is deployed for inference using an interactive web app. Interactive web app is created </a:t>
            </a:r>
            <a:r>
              <a:rPr lang="en-US" dirty="0" err="1"/>
              <a:t>streamlit</a:t>
            </a:r>
            <a:r>
              <a:rPr lang="en-US" dirty="0"/>
              <a:t>. </a:t>
            </a:r>
            <a:endParaRPr lang="en-US" dirty="0" smtClean="0"/>
          </a:p>
          <a:p>
            <a:pPr marL="342900" indent="-342900">
              <a:buFont typeface="+mj-lt"/>
              <a:buAutoNum type="arabicPeriod"/>
            </a:pPr>
            <a:r>
              <a:rPr lang="en-US" dirty="0" smtClean="0"/>
              <a:t>The </a:t>
            </a:r>
            <a:r>
              <a:rPr lang="en-US" dirty="0"/>
              <a:t>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a:t>
            </a:r>
            <a:r>
              <a:rPr lang="en-US" dirty="0" smtClean="0"/>
              <a:t>locations.</a:t>
            </a:r>
            <a:endParaRPr lang="en-IN" dirty="0"/>
          </a:p>
          <a:p>
            <a:pPr marL="342900" indent="-342900">
              <a:buFont typeface="+mj-lt"/>
              <a:buAutoNum type="arabicPeriod"/>
            </a:pPr>
            <a:r>
              <a:rPr lang="en-US" dirty="0" smtClean="0"/>
              <a:t>After </a:t>
            </a:r>
            <a:r>
              <a:rPr lang="en-US" dirty="0"/>
              <a:t>creating the </a:t>
            </a:r>
            <a:r>
              <a:rPr lang="en-US" dirty="0" err="1"/>
              <a:t>streamlit</a:t>
            </a:r>
            <a:r>
              <a:rPr lang="en-US" dirty="0"/>
              <a:t> app and testing it on local machine, code is pushed to </a:t>
            </a:r>
            <a:r>
              <a:rPr lang="en-US" dirty="0" err="1"/>
              <a:t>github</a:t>
            </a:r>
            <a:r>
              <a:rPr lang="en-US" dirty="0"/>
              <a:t> and linked to </a:t>
            </a:r>
            <a:r>
              <a:rPr lang="en-US" dirty="0" err="1"/>
              <a:t>streamlit</a:t>
            </a:r>
            <a:r>
              <a:rPr lang="en-US" dirty="0"/>
              <a:t> cloud. Specifying the branch to be utilized for creating web app, we will in creating an app hosted on </a:t>
            </a:r>
            <a:r>
              <a:rPr lang="en-US" dirty="0" err="1"/>
              <a:t>streamlit</a:t>
            </a:r>
            <a:r>
              <a:rPr lang="en-US" dirty="0"/>
              <a:t> cloud.</a:t>
            </a:r>
            <a:endParaRPr lang="en-IN" dirty="0"/>
          </a:p>
        </p:txBody>
      </p:sp>
    </p:spTree>
    <p:extLst>
      <p:ext uri="{BB962C8B-B14F-4D97-AF65-F5344CB8AC3E}">
        <p14:creationId xmlns:p14="http://schemas.microsoft.com/office/powerpoint/2010/main" val="19274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879DCEC-7024-ED45-D7D2-8B9A2A5E386F}"/>
              </a:ext>
            </a:extLst>
          </p:cNvPr>
          <p:cNvSpPr txBox="1"/>
          <p:nvPr/>
        </p:nvSpPr>
        <p:spPr>
          <a:xfrm>
            <a:off x="437882" y="731520"/>
            <a:ext cx="11423560" cy="5401479"/>
          </a:xfrm>
          <a:prstGeom prst="rect">
            <a:avLst/>
          </a:prstGeom>
          <a:noFill/>
        </p:spPr>
        <p:txBody>
          <a:bodyPr wrap="square" rtlCol="0">
            <a:spAutoFit/>
          </a:bodyPr>
          <a:lstStyle/>
          <a:p>
            <a:r>
              <a:rPr lang="en-US" sz="2400" b="1" u="sng" dirty="0"/>
              <a:t>Objective:</a:t>
            </a:r>
          </a:p>
          <a:p>
            <a:endParaRPr lang="en-US" dirty="0"/>
          </a:p>
          <a:p>
            <a:pPr>
              <a:lnSpc>
                <a:spcPct val="150000"/>
              </a:lnSpc>
            </a:pPr>
            <a:r>
              <a:rPr lang="en-US" dirty="0" smtClean="0"/>
              <a:t>Restaurant </a:t>
            </a:r>
            <a:r>
              <a:rPr lang="en-US" dirty="0"/>
              <a:t>Rating has become the most commonly used parameter for judging a restaurant for any individual. Rating </a:t>
            </a:r>
            <a:r>
              <a:rPr lang="en-US" dirty="0" smtClean="0"/>
              <a:t>of a </a:t>
            </a:r>
            <a:r>
              <a:rPr lang="en-US" dirty="0"/>
              <a:t>restaurant depends on factors like reviews, area situated, average cost for two people, votes, cuisines and the type of </a:t>
            </a:r>
            <a:r>
              <a:rPr lang="en-US" dirty="0" smtClean="0"/>
              <a:t>restaurant.</a:t>
            </a:r>
          </a:p>
          <a:p>
            <a:pPr>
              <a:lnSpc>
                <a:spcPct val="150000"/>
              </a:lnSpc>
            </a:pPr>
            <a:r>
              <a:rPr lang="en-US" b="1" dirty="0" smtClean="0"/>
              <a:t>The </a:t>
            </a:r>
            <a:r>
              <a:rPr lang="en-US" b="1" dirty="0"/>
              <a:t>main goal of this </a:t>
            </a:r>
            <a:r>
              <a:rPr lang="en-US" b="1" dirty="0" smtClean="0"/>
              <a:t>project </a:t>
            </a:r>
            <a:r>
              <a:rPr lang="en-US" b="1" dirty="0"/>
              <a:t>is to deploy trained machine learning model predicting restaurant rating into </a:t>
            </a:r>
            <a:r>
              <a:rPr lang="en-US" b="1" dirty="0" err="1" smtClean="0"/>
              <a:t>streamlit</a:t>
            </a:r>
            <a:r>
              <a:rPr lang="en-US" b="1" dirty="0" smtClean="0"/>
              <a:t>,</a:t>
            </a:r>
          </a:p>
          <a:p>
            <a:pPr>
              <a:lnSpc>
                <a:spcPct val="150000"/>
              </a:lnSpc>
            </a:pPr>
            <a:r>
              <a:rPr lang="en-US" b="1" dirty="0" smtClean="0"/>
              <a:t>providing </a:t>
            </a:r>
            <a:r>
              <a:rPr lang="en-US" b="1" dirty="0"/>
              <a:t>dynamic visualizations using </a:t>
            </a:r>
            <a:r>
              <a:rPr lang="en-US" b="1" dirty="0" err="1"/>
              <a:t>plotly</a:t>
            </a:r>
            <a:r>
              <a:rPr lang="en-US" b="1" dirty="0"/>
              <a:t> library and insights on about the factors affecting the establishment of different types of restaurant at different places, restaurants which people like visit and to identify the rating of the restaurant.</a:t>
            </a:r>
          </a:p>
          <a:p>
            <a:endParaRPr lang="en-US" dirty="0"/>
          </a:p>
          <a:p>
            <a:r>
              <a:rPr lang="en-US" sz="2400" b="1" u="sng" dirty="0" smtClean="0"/>
              <a:t>Benefits</a:t>
            </a:r>
            <a:r>
              <a:rPr lang="en-US" sz="2400" b="1" u="sng" dirty="0"/>
              <a:t>:</a:t>
            </a:r>
          </a:p>
          <a:p>
            <a:endParaRPr lang="en-US" dirty="0"/>
          </a:p>
          <a:p>
            <a:pPr>
              <a:lnSpc>
                <a:spcPct val="150000"/>
              </a:lnSpc>
            </a:pPr>
            <a:r>
              <a:rPr lang="en-US" dirty="0"/>
              <a:t>This model can be used to determine the </a:t>
            </a:r>
            <a:r>
              <a:rPr lang="en-US" dirty="0" smtClean="0"/>
              <a:t>restaurant rating instantly </a:t>
            </a:r>
            <a:r>
              <a:rPr lang="en-US" dirty="0"/>
              <a:t>and can be used to </a:t>
            </a:r>
            <a:r>
              <a:rPr lang="en-US" dirty="0" smtClean="0"/>
              <a:t>choose restaurant based on multiple factors</a:t>
            </a:r>
            <a:r>
              <a:rPr lang="en-US" dirty="0" smtClean="0"/>
              <a:t>.</a:t>
            </a:r>
            <a:endParaRPr lang="en-US" dirty="0"/>
          </a:p>
        </p:txBody>
      </p:sp>
    </p:spTree>
    <p:extLst>
      <p:ext uri="{BB962C8B-B14F-4D97-AF65-F5344CB8AC3E}">
        <p14:creationId xmlns:p14="http://schemas.microsoft.com/office/powerpoint/2010/main" val="161064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0A06F-50B7-66C4-A23A-B4A6664AA1B1}"/>
              </a:ext>
            </a:extLst>
          </p:cNvPr>
          <p:cNvSpPr>
            <a:spLocks noGrp="1"/>
          </p:cNvSpPr>
          <p:nvPr>
            <p:ph type="title"/>
          </p:nvPr>
        </p:nvSpPr>
        <p:spPr/>
        <p:txBody>
          <a:bodyPr/>
          <a:lstStyle/>
          <a:p>
            <a:r>
              <a:rPr lang="en-US" dirty="0"/>
              <a:t>Architecture</a:t>
            </a:r>
          </a:p>
        </p:txBody>
      </p:sp>
      <p:sp>
        <p:nvSpPr>
          <p:cNvPr id="5" name="TextBox 4">
            <a:extLst>
              <a:ext uri="{FF2B5EF4-FFF2-40B4-BE49-F238E27FC236}">
                <a16:creationId xmlns:a16="http://schemas.microsoft.com/office/drawing/2014/main" xmlns="" id="{DFDE9400-A54E-8220-740F-E348C1FE2F46}"/>
              </a:ext>
            </a:extLst>
          </p:cNvPr>
          <p:cNvSpPr txBox="1"/>
          <p:nvPr/>
        </p:nvSpPr>
        <p:spPr>
          <a:xfrm>
            <a:off x="1174744" y="2331720"/>
            <a:ext cx="3017520" cy="3416320"/>
          </a:xfrm>
          <a:prstGeom prst="rect">
            <a:avLst/>
          </a:prstGeom>
          <a:noFill/>
        </p:spPr>
        <p:txBody>
          <a:bodyPr wrap="square" rtlCol="0">
            <a:spAutoFit/>
          </a:bodyPr>
          <a:lstStyle/>
          <a:p>
            <a:r>
              <a:rPr lang="en-US" sz="2400" b="1" dirty="0"/>
              <a:t>Data Preparation</a:t>
            </a:r>
          </a:p>
          <a:p>
            <a:endParaRPr lang="en-US" sz="2400" b="1" dirty="0"/>
          </a:p>
          <a:p>
            <a:endParaRPr lang="en-US" sz="2400" b="1" dirty="0"/>
          </a:p>
          <a:p>
            <a:endParaRPr lang="en-US" sz="2400" b="1" dirty="0"/>
          </a:p>
          <a:p>
            <a:r>
              <a:rPr lang="en-US" sz="2400" b="1" dirty="0"/>
              <a:t>Model development</a:t>
            </a:r>
          </a:p>
          <a:p>
            <a:endParaRPr lang="en-US" sz="2400" b="1" dirty="0"/>
          </a:p>
          <a:p>
            <a:endParaRPr lang="en-US" sz="2400" b="1" dirty="0"/>
          </a:p>
          <a:p>
            <a:endParaRPr lang="en-US" sz="2400" b="1" dirty="0"/>
          </a:p>
          <a:p>
            <a:r>
              <a:rPr lang="en-US" sz="2400" b="1" dirty="0"/>
              <a:t>Deployment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846" y="2150772"/>
            <a:ext cx="5433128" cy="4056845"/>
          </a:xfrm>
        </p:spPr>
      </p:pic>
    </p:spTree>
    <p:extLst>
      <p:ext uri="{BB962C8B-B14F-4D97-AF65-F5344CB8AC3E}">
        <p14:creationId xmlns:p14="http://schemas.microsoft.com/office/powerpoint/2010/main" val="671959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Data validation and transformation</a:t>
            </a:r>
          </a:p>
        </p:txBody>
      </p:sp>
      <p:graphicFrame>
        <p:nvGraphicFramePr>
          <p:cNvPr id="4" name="Table 4">
            <a:extLst>
              <a:ext uri="{FF2B5EF4-FFF2-40B4-BE49-F238E27FC236}">
                <a16:creationId xmlns:a16="http://schemas.microsoft.com/office/drawing/2014/main" xmlns="" id="{C266CDD0-3E96-40BD-8324-62D1DD86152D}"/>
              </a:ext>
            </a:extLst>
          </p:cNvPr>
          <p:cNvGraphicFramePr>
            <a:graphicFrameLocks noGrp="1"/>
          </p:cNvGraphicFramePr>
          <p:nvPr>
            <p:ph idx="1"/>
            <p:extLst>
              <p:ext uri="{D42A27DB-BD31-4B8C-83A1-F6EECF244321}">
                <p14:modId xmlns:p14="http://schemas.microsoft.com/office/powerpoint/2010/main" val="3789533585"/>
              </p:ext>
            </p:extLst>
          </p:nvPr>
        </p:nvGraphicFramePr>
        <p:xfrm>
          <a:off x="1096963" y="2216879"/>
          <a:ext cx="10058400" cy="377148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xmlns="" val="2981917977"/>
                    </a:ext>
                  </a:extLst>
                </a:gridCol>
                <a:gridCol w="2514600">
                  <a:extLst>
                    <a:ext uri="{9D8B030D-6E8A-4147-A177-3AD203B41FA5}">
                      <a16:colId xmlns:a16="http://schemas.microsoft.com/office/drawing/2014/main" xmlns="" val="945233394"/>
                    </a:ext>
                  </a:extLst>
                </a:gridCol>
                <a:gridCol w="2514600">
                  <a:extLst>
                    <a:ext uri="{9D8B030D-6E8A-4147-A177-3AD203B41FA5}">
                      <a16:colId xmlns:a16="http://schemas.microsoft.com/office/drawing/2014/main" xmlns="" val="2572263168"/>
                    </a:ext>
                  </a:extLst>
                </a:gridCol>
                <a:gridCol w="2514600">
                  <a:extLst>
                    <a:ext uri="{9D8B030D-6E8A-4147-A177-3AD203B41FA5}">
                      <a16:colId xmlns:a16="http://schemas.microsoft.com/office/drawing/2014/main" xmlns="" val="1765783061"/>
                    </a:ext>
                  </a:extLst>
                </a:gridCol>
              </a:tblGrid>
              <a:tr h="947529">
                <a:tc>
                  <a:txBody>
                    <a:bodyPr/>
                    <a:lstStyle/>
                    <a:p>
                      <a:r>
                        <a:rPr lang="en-US" sz="2400" b="0" cap="all" spc="150" dirty="0" err="1">
                          <a:solidFill>
                            <a:schemeClr val="lt1"/>
                          </a:solidFill>
                        </a:rPr>
                        <a:t>dAta</a:t>
                      </a:r>
                      <a:r>
                        <a:rPr lang="en-US" sz="2400" b="0" cap="all" spc="150" dirty="0">
                          <a:solidFill>
                            <a:schemeClr val="lt1"/>
                          </a:solidFill>
                        </a:rPr>
                        <a:t> type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Null values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Numerical columns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Categorical columns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xmlns="" val="2580512675"/>
                  </a:ext>
                </a:extLst>
              </a:tr>
              <a:tr h="1254877">
                <a:tc>
                  <a:txBody>
                    <a:bodyPr/>
                    <a:lstStyle/>
                    <a:p>
                      <a:r>
                        <a:rPr lang="en-US" sz="1400" cap="none" spc="0" dirty="0">
                          <a:solidFill>
                            <a:schemeClr val="tx1"/>
                          </a:solidFill>
                        </a:rPr>
                        <a:t>Data type of columns is given in the schema file. It is validated when we insert the files into Database.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If any of the columns in a file have all the values as NULL or missing, we can fill it by </a:t>
                      </a:r>
                      <a:r>
                        <a:rPr lang="en-US" sz="1400" cap="none" spc="0" dirty="0" smtClean="0">
                          <a:solidFill>
                            <a:schemeClr val="tx1"/>
                          </a:solidFill>
                        </a:rPr>
                        <a:t>median</a:t>
                      </a:r>
                      <a:r>
                        <a:rPr lang="en-US" sz="1400" cap="none" spc="0" baseline="0" dirty="0" smtClean="0">
                          <a:solidFill>
                            <a:schemeClr val="tx1"/>
                          </a:solidFill>
                        </a:rPr>
                        <a:t> or mode</a:t>
                      </a:r>
                      <a:r>
                        <a:rPr lang="en-US" sz="1400" cap="none" spc="0" dirty="0" smtClean="0">
                          <a:solidFill>
                            <a:schemeClr val="tx1"/>
                          </a:solidFill>
                        </a:rPr>
                        <a:t> </a:t>
                      </a:r>
                      <a:r>
                        <a:rPr lang="en-US" sz="1400" cap="none" spc="0" dirty="0">
                          <a:solidFill>
                            <a:schemeClr val="tx1"/>
                          </a:solidFill>
                        </a:rPr>
                        <a:t>methods.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All the numerical features were standardized using Standard Scaler, preventing any data leakage.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smtClean="0">
                          <a:solidFill>
                            <a:schemeClr val="tx1"/>
                          </a:solidFill>
                        </a:rPr>
                        <a:t>One Hot </a:t>
                      </a:r>
                      <a:r>
                        <a:rPr lang="en-US" sz="1400" cap="none" spc="0" dirty="0">
                          <a:solidFill>
                            <a:schemeClr val="tx1"/>
                          </a:solidFill>
                        </a:rPr>
                        <a:t>Encoding  was used to treat categorical columns for the model in understandable way.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085369860"/>
                  </a:ext>
                </a:extLst>
              </a:tr>
              <a:tr h="125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If data type is wrong, we can convert it using pandas library.</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We can fill them by using mode of categorical columns or mean of numerical columns.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numerical features for  the convenience of deployment.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400" cap="none" spc="0" dirty="0">
                          <a:solidFill>
                            <a:schemeClr val="tx1"/>
                          </a:solidFill>
                        </a:rPr>
                        <a:t>This process is done in pipeline for  categorical features for the convenience of deployment.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xmlns=""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D5A73-2208-AB92-2F82-159600A6EB39}"/>
              </a:ext>
            </a:extLst>
          </p:cNvPr>
          <p:cNvSpPr>
            <a:spLocks noGrp="1"/>
          </p:cNvSpPr>
          <p:nvPr>
            <p:ph type="title"/>
          </p:nvPr>
        </p:nvSpPr>
        <p:spPr/>
        <p:txBody>
          <a:bodyPr/>
          <a:lstStyle/>
          <a:p>
            <a:r>
              <a:rPr lang="en-US" dirty="0"/>
              <a:t>Model Training</a:t>
            </a:r>
          </a:p>
        </p:txBody>
      </p:sp>
      <p:sp>
        <p:nvSpPr>
          <p:cNvPr id="3" name="TextBox 2">
            <a:extLst>
              <a:ext uri="{FF2B5EF4-FFF2-40B4-BE49-F238E27FC236}">
                <a16:creationId xmlns:a16="http://schemas.microsoft.com/office/drawing/2014/main" xmlns="" id="{3E36A06D-7A20-D0AF-EBEE-78EA8B4B9C2A}"/>
              </a:ext>
            </a:extLst>
          </p:cNvPr>
          <p:cNvSpPr txBox="1"/>
          <p:nvPr/>
        </p:nvSpPr>
        <p:spPr>
          <a:xfrm>
            <a:off x="914400" y="1994386"/>
            <a:ext cx="10820400" cy="4939814"/>
          </a:xfrm>
          <a:prstGeom prst="rect">
            <a:avLst/>
          </a:prstGeom>
          <a:noFill/>
        </p:spPr>
        <p:txBody>
          <a:bodyPr wrap="square" rtlCol="0">
            <a:spAutoFit/>
          </a:bodyPr>
          <a:lstStyle/>
          <a:p>
            <a:pPr marL="342900" indent="-342900">
              <a:lnSpc>
                <a:spcPct val="150000"/>
              </a:lnSpc>
              <a:buFont typeface="+mj-lt"/>
              <a:buAutoNum type="arabicPeriod"/>
            </a:pPr>
            <a:r>
              <a:rPr lang="en-US" dirty="0" smtClean="0"/>
              <a:t>The </a:t>
            </a:r>
            <a:r>
              <a:rPr lang="en-US" dirty="0"/>
              <a:t>data in database is imported to </a:t>
            </a:r>
            <a:r>
              <a:rPr lang="en-US" dirty="0" err="1"/>
              <a:t>Jupyter</a:t>
            </a:r>
            <a:r>
              <a:rPr lang="en-US" dirty="0"/>
              <a:t> notebook by using pandas.</a:t>
            </a:r>
          </a:p>
          <a:p>
            <a:pPr marL="342900" indent="-342900">
              <a:lnSpc>
                <a:spcPct val="150000"/>
              </a:lnSpc>
              <a:buFont typeface="+mj-lt"/>
              <a:buAutoNum type="arabicPeriod"/>
            </a:pPr>
            <a:r>
              <a:rPr lang="en-US" sz="1800" dirty="0" smtClean="0">
                <a:effectLst/>
                <a:ea typeface="Calibri" panose="020F0502020204030204" pitchFamily="34" charset="0"/>
                <a:cs typeface="Times New Roman" panose="02020603050405020304" pitchFamily="18" charset="0"/>
              </a:rPr>
              <a:t>In </a:t>
            </a:r>
            <a:r>
              <a:rPr lang="en-US" sz="1800" dirty="0">
                <a:effectLst/>
                <a:ea typeface="Calibri" panose="020F0502020204030204" pitchFamily="34" charset="0"/>
                <a:cs typeface="Times New Roman" panose="02020603050405020304" pitchFamily="18" charset="0"/>
              </a:rPr>
              <a:t>data preprocessing step, data is checked if there missing data, duplicate values, and datatypes of each feature. In our dataset, there </a:t>
            </a:r>
            <a:r>
              <a:rPr lang="en-US" sz="1800" dirty="0" smtClean="0">
                <a:effectLst/>
                <a:ea typeface="Calibri" panose="020F0502020204030204" pitchFamily="34" charset="0"/>
                <a:cs typeface="Times New Roman" panose="02020603050405020304" pitchFamily="18" charset="0"/>
              </a:rPr>
              <a:t>were null values for few features.</a:t>
            </a:r>
          </a:p>
          <a:p>
            <a:pPr marL="342900" indent="-342900">
              <a:lnSpc>
                <a:spcPct val="150000"/>
              </a:lnSpc>
              <a:buFont typeface="+mj-lt"/>
              <a:buAutoNum type="arabicPeriod"/>
            </a:pPr>
            <a:r>
              <a:rPr lang="en-US" dirty="0" smtClean="0">
                <a:ea typeface="Calibri" panose="020F0502020204030204" pitchFamily="34" charset="0"/>
                <a:cs typeface="Times New Roman" panose="02020603050405020304" pitchFamily="18" charset="0"/>
              </a:rPr>
              <a:t>Feature engineering is performed for creating different feature like price category, no of varieties.</a:t>
            </a:r>
            <a:endParaRPr lang="en-US" sz="1800" dirty="0" smtClean="0">
              <a:effectLst/>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US" dirty="0" smtClean="0"/>
              <a:t>Algorithm </a:t>
            </a:r>
            <a:r>
              <a:rPr lang="en-US" dirty="0"/>
              <a:t>spot checking was performed on cleaned dataset by training the different models and evaluating their performance using cross validation having 5 </a:t>
            </a:r>
            <a:r>
              <a:rPr lang="en-US" dirty="0" smtClean="0"/>
              <a:t>folds. </a:t>
            </a:r>
            <a:r>
              <a:rPr lang="en-US" dirty="0"/>
              <a:t>Their mean squared error were obtained. The highest score is achieved by Light Gradient Boosting </a:t>
            </a:r>
            <a:r>
              <a:rPr lang="en-US" dirty="0" err="1"/>
              <a:t>Regressor</a:t>
            </a:r>
            <a:r>
              <a:rPr lang="en-US" dirty="0"/>
              <a:t>.</a:t>
            </a:r>
            <a:endParaRPr lang="en-IN" dirty="0"/>
          </a:p>
          <a:p>
            <a:pPr marL="342900" indent="-342900">
              <a:buFont typeface="+mj-lt"/>
              <a:buAutoNum type="arabicPeriod"/>
            </a:pPr>
            <a:r>
              <a:rPr lang="en-US" dirty="0"/>
              <a:t>Hyper-parameter </a:t>
            </a:r>
            <a:r>
              <a:rPr lang="en-US" dirty="0" smtClean="0"/>
              <a:t>Tuning</a:t>
            </a:r>
            <a:r>
              <a:rPr lang="en-IN" dirty="0"/>
              <a:t> </a:t>
            </a:r>
            <a:r>
              <a:rPr lang="en-IN" dirty="0" smtClean="0"/>
              <a:t>is performed for best model using </a:t>
            </a:r>
            <a:r>
              <a:rPr lang="en-US" dirty="0" smtClean="0"/>
              <a:t>random </a:t>
            </a:r>
            <a:r>
              <a:rPr lang="en-US" dirty="0"/>
              <a:t>search on no of estimators, learning rate, max depth and subsample is performed </a:t>
            </a:r>
            <a:r>
              <a:rPr lang="en-US" dirty="0" smtClean="0"/>
              <a:t>to </a:t>
            </a:r>
            <a:r>
              <a:rPr lang="en-US" dirty="0"/>
              <a:t>get the best hyper parameters for the model. Those parameters is then used on the model to get better </a:t>
            </a:r>
            <a:r>
              <a:rPr lang="en-US" dirty="0" smtClean="0"/>
              <a:t>result.</a:t>
            </a:r>
            <a:endParaRPr lang="en-IN" dirty="0"/>
          </a:p>
          <a:p>
            <a:pPr marL="342900" indent="-342900">
              <a:buFont typeface="+mj-lt"/>
              <a:buAutoNum type="arabicPeriod"/>
            </a:pPr>
            <a:r>
              <a:rPr lang="en-US" dirty="0" smtClean="0"/>
              <a:t>Test </a:t>
            </a:r>
            <a:r>
              <a:rPr lang="en-US" dirty="0"/>
              <a:t>dataset is used to evaluate the model. 20% of dataset was separated for testing. Predicted results of the model are compared with the actual data to check the amount of error</a:t>
            </a:r>
            <a:r>
              <a:rPr lang="en-US" dirty="0" smtClean="0"/>
              <a:t>.</a:t>
            </a:r>
            <a:endParaRPr lang="en-US" sz="1800" dirty="0">
              <a:effectLst/>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82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A74017-9CD8-EBD7-D0BA-F72E0E62FAE8}"/>
              </a:ext>
            </a:extLst>
          </p:cNvPr>
          <p:cNvSpPr txBox="1"/>
          <p:nvPr/>
        </p:nvSpPr>
        <p:spPr>
          <a:xfrm>
            <a:off x="746760" y="502920"/>
            <a:ext cx="10439400" cy="5416868"/>
          </a:xfrm>
          <a:prstGeom prst="rect">
            <a:avLst/>
          </a:prstGeom>
          <a:noFill/>
        </p:spPr>
        <p:txBody>
          <a:bodyPr wrap="square" rtlCol="0">
            <a:spAutoFit/>
          </a:bodyPr>
          <a:lstStyle/>
          <a:p>
            <a:r>
              <a:rPr lang="en-US" sz="2400" b="1" dirty="0"/>
              <a:t>Model Selection:</a:t>
            </a:r>
          </a:p>
          <a:p>
            <a:endParaRPr lang="en-US" sz="2000" dirty="0"/>
          </a:p>
          <a:p>
            <a:pPr>
              <a:lnSpc>
                <a:spcPct val="150000"/>
              </a:lnSpc>
            </a:pPr>
            <a:r>
              <a:rPr lang="en-US" sz="2000" dirty="0">
                <a:ea typeface="Calibri" panose="020F0502020204030204" pitchFamily="34" charset="0"/>
                <a:cs typeface="Times New Roman" panose="02020603050405020304" pitchFamily="18" charset="0"/>
              </a:rPr>
              <a:t>Having trained several models and obtained </a:t>
            </a:r>
            <a:r>
              <a:rPr lang="en-US" sz="2000" dirty="0" smtClean="0">
                <a:ea typeface="Calibri" panose="020F0502020204030204" pitchFamily="34" charset="0"/>
                <a:cs typeface="Times New Roman" panose="02020603050405020304" pitchFamily="18" charset="0"/>
              </a:rPr>
              <a:t>mean squared error </a:t>
            </a:r>
            <a:r>
              <a:rPr lang="en-US" sz="2000" dirty="0">
                <a:ea typeface="Calibri" panose="020F0502020204030204" pitchFamily="34" charset="0"/>
                <a:cs typeface="Times New Roman" panose="02020603050405020304" pitchFamily="18" charset="0"/>
              </a:rPr>
              <a:t>scores, </a:t>
            </a:r>
            <a:r>
              <a:rPr lang="en-US" sz="2000" dirty="0">
                <a:effectLst/>
                <a:ea typeface="Calibri" panose="020F0502020204030204" pitchFamily="34" charset="0"/>
                <a:cs typeface="Times New Roman" panose="02020603050405020304" pitchFamily="18" charset="0"/>
              </a:rPr>
              <a:t>it was determined that </a:t>
            </a:r>
            <a:r>
              <a:rPr lang="en-US" sz="2000" dirty="0" err="1" smtClean="0">
                <a:effectLst/>
                <a:ea typeface="Calibri" panose="020F0502020204030204" pitchFamily="34" charset="0"/>
                <a:cs typeface="Times New Roman" panose="02020603050405020304" pitchFamily="18" charset="0"/>
              </a:rPr>
              <a:t>LightGBM</a:t>
            </a:r>
            <a:r>
              <a:rPr lang="en-US" sz="2000" dirty="0" smtClean="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performs better than other models. </a:t>
            </a:r>
            <a:r>
              <a:rPr lang="en-US" sz="2000" dirty="0" smtClean="0">
                <a:effectLst/>
                <a:ea typeface="Calibri" panose="020F0502020204030204" pitchFamily="34" charset="0"/>
                <a:cs typeface="Times New Roman" panose="02020603050405020304" pitchFamily="18" charset="0"/>
              </a:rPr>
              <a:t>Random Search </a:t>
            </a:r>
            <a:r>
              <a:rPr lang="en-US" sz="2000" dirty="0">
                <a:effectLst/>
                <a:ea typeface="Calibri" panose="020F0502020204030204" pitchFamily="34" charset="0"/>
                <a:cs typeface="Times New Roman" panose="02020603050405020304" pitchFamily="18" charset="0"/>
              </a:rPr>
              <a:t>and </a:t>
            </a:r>
            <a:r>
              <a:rPr lang="en-US" sz="2000" dirty="0" smtClean="0">
                <a:effectLst/>
                <a:ea typeface="Calibri" panose="020F0502020204030204" pitchFamily="34" charset="0"/>
                <a:cs typeface="Times New Roman" panose="02020603050405020304" pitchFamily="18" charset="0"/>
              </a:rPr>
              <a:t>Cross Validation with 5 folds </a:t>
            </a:r>
            <a:r>
              <a:rPr lang="en-US" sz="2000" dirty="0" smtClean="0">
                <a:ea typeface="Calibri" panose="020F0502020204030204" pitchFamily="34" charset="0"/>
                <a:cs typeface="Times New Roman" panose="02020603050405020304" pitchFamily="18" charset="0"/>
              </a:rPr>
              <a:t>are</a:t>
            </a:r>
            <a:r>
              <a:rPr lang="en-US" sz="2000" dirty="0" smtClean="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used then to optimize our model.</a:t>
            </a:r>
          </a:p>
          <a:p>
            <a:endParaRPr lang="en-US" sz="2000" dirty="0">
              <a:cs typeface="Times New Roman" panose="02020603050405020304" pitchFamily="18" charset="0"/>
            </a:endParaRPr>
          </a:p>
          <a:p>
            <a:r>
              <a:rPr lang="en-US" sz="2400" b="1" u="sng" dirty="0" smtClean="0">
                <a:cs typeface="Times New Roman" panose="02020603050405020304" pitchFamily="18" charset="0"/>
              </a:rPr>
              <a:t>Model Inference</a:t>
            </a:r>
            <a:endParaRPr lang="en-US" sz="2400" b="1" u="sng" dirty="0">
              <a:cs typeface="Times New Roman" panose="02020603050405020304" pitchFamily="18" charset="0"/>
            </a:endParaRPr>
          </a:p>
          <a:p>
            <a:pPr>
              <a:lnSpc>
                <a:spcPct val="150000"/>
              </a:lnSpc>
            </a:pPr>
            <a:endParaRPr lang="en-US" sz="2000" dirty="0">
              <a:cs typeface="Times New Roman" panose="02020603050405020304" pitchFamily="18" charset="0"/>
            </a:endParaRPr>
          </a:p>
          <a:p>
            <a:pPr marL="457200" indent="-457200">
              <a:buFont typeface="+mj-lt"/>
              <a:buAutoNum type="arabicPeriod"/>
            </a:pPr>
            <a:r>
              <a:rPr lang="en-US" sz="2000" dirty="0"/>
              <a:t>For this project, the trained is deployed for inference using an interactive web app. Interactive web app is created </a:t>
            </a:r>
            <a:r>
              <a:rPr lang="en-US" sz="2000" dirty="0" err="1"/>
              <a:t>streamlit</a:t>
            </a:r>
            <a:r>
              <a:rPr lang="en-US" sz="2000" dirty="0"/>
              <a:t>. </a:t>
            </a:r>
            <a:endParaRPr lang="en-US" sz="2000" dirty="0"/>
          </a:p>
          <a:p>
            <a:pPr marL="457200" indent="-457200">
              <a:buFont typeface="+mj-lt"/>
              <a:buAutoNum type="arabicPeriod"/>
            </a:pPr>
            <a:r>
              <a:rPr lang="en-US" sz="2000" dirty="0" smtClean="0"/>
              <a:t>The </a:t>
            </a:r>
            <a:r>
              <a:rPr lang="en-US" sz="2000" dirty="0"/>
              <a:t>web application contains three pages introduction, prediction and visualization. Prediction pages provides inference services for user defined features variables. Dynamic visualization offers valuable insights about various factors affecting the restaurant establishment at different locations.</a:t>
            </a:r>
            <a:endParaRPr lang="en-IN" sz="2000" dirty="0"/>
          </a:p>
          <a:p>
            <a:endParaRPr lang="en-US" dirty="0"/>
          </a:p>
        </p:txBody>
      </p:sp>
    </p:spTree>
    <p:extLst>
      <p:ext uri="{BB962C8B-B14F-4D97-AF65-F5344CB8AC3E}">
        <p14:creationId xmlns:p14="http://schemas.microsoft.com/office/powerpoint/2010/main" val="312059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 Q&amp;A</a:t>
            </a:r>
          </a:p>
        </p:txBody>
      </p:sp>
      <p:graphicFrame>
        <p:nvGraphicFramePr>
          <p:cNvPr id="4" name="Table 4">
            <a:extLst>
              <a:ext uri="{FF2B5EF4-FFF2-40B4-BE49-F238E27FC236}">
                <a16:creationId xmlns:a16="http://schemas.microsoft.com/office/drawing/2014/main" xmlns="" id="{C266CDD0-3E96-40BD-8324-62D1DD86152D}"/>
              </a:ext>
            </a:extLst>
          </p:cNvPr>
          <p:cNvGraphicFramePr>
            <a:graphicFrameLocks noGrp="1"/>
          </p:cNvGraphicFramePr>
          <p:nvPr>
            <p:ph idx="1"/>
            <p:extLst>
              <p:ext uri="{D42A27DB-BD31-4B8C-83A1-F6EECF244321}">
                <p14:modId xmlns:p14="http://schemas.microsoft.com/office/powerpoint/2010/main" val="2267110711"/>
              </p:ext>
            </p:extLst>
          </p:nvPr>
        </p:nvGraphicFramePr>
        <p:xfrm>
          <a:off x="1096962" y="2216878"/>
          <a:ext cx="9967280" cy="3300002"/>
        </p:xfrm>
        <a:graphic>
          <a:graphicData uri="http://schemas.openxmlformats.org/drawingml/2006/table">
            <a:tbl>
              <a:tblPr firstRow="1" bandRow="1">
                <a:noFill/>
                <a:tableStyleId>{3B4B98B0-60AC-42C2-AFA5-B58CD77FA1E5}</a:tableStyleId>
              </a:tblPr>
              <a:tblGrid>
                <a:gridCol w="2491820">
                  <a:extLst>
                    <a:ext uri="{9D8B030D-6E8A-4147-A177-3AD203B41FA5}">
                      <a16:colId xmlns:a16="http://schemas.microsoft.com/office/drawing/2014/main" xmlns="" val="2981917977"/>
                    </a:ext>
                  </a:extLst>
                </a:gridCol>
                <a:gridCol w="2491820">
                  <a:extLst>
                    <a:ext uri="{9D8B030D-6E8A-4147-A177-3AD203B41FA5}">
                      <a16:colId xmlns:a16="http://schemas.microsoft.com/office/drawing/2014/main" xmlns="" val="945233394"/>
                    </a:ext>
                  </a:extLst>
                </a:gridCol>
                <a:gridCol w="2491820">
                  <a:extLst>
                    <a:ext uri="{9D8B030D-6E8A-4147-A177-3AD203B41FA5}">
                      <a16:colId xmlns:a16="http://schemas.microsoft.com/office/drawing/2014/main" xmlns="" val="2572263168"/>
                    </a:ext>
                  </a:extLst>
                </a:gridCol>
                <a:gridCol w="2491820">
                  <a:extLst>
                    <a:ext uri="{9D8B030D-6E8A-4147-A177-3AD203B41FA5}">
                      <a16:colId xmlns:a16="http://schemas.microsoft.com/office/drawing/2014/main" xmlns="" val="3812217730"/>
                    </a:ext>
                  </a:extLst>
                </a:gridCol>
              </a:tblGrid>
              <a:tr h="1371794">
                <a:tc>
                  <a:txBody>
                    <a:bodyPr/>
                    <a:lstStyle/>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none" spc="150" dirty="0">
                          <a:solidFill>
                            <a:schemeClr val="lt1"/>
                          </a:solidFill>
                        </a:rPr>
                        <a:t>What was the type of data?</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What is the complete flow you followed in this project?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none" spc="150" dirty="0">
                          <a:solidFill>
                            <a:schemeClr val="lt1"/>
                          </a:solidFill>
                        </a:rPr>
                        <a:t>How are logs managed?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xmlns="" val="2580512675"/>
                  </a:ext>
                </a:extLst>
              </a:tr>
              <a:tr h="1928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The data for training is </a:t>
                      </a:r>
                      <a:r>
                        <a:rPr lang="en-US" sz="1400" cap="none" spc="0" dirty="0" smtClean="0">
                          <a:solidFill>
                            <a:schemeClr val="tx1"/>
                          </a:solidFill>
                        </a:rPr>
                        <a:t>taken</a:t>
                      </a:r>
                      <a:r>
                        <a:rPr lang="en-US" sz="1400" cap="none" spc="0" baseline="0" dirty="0" smtClean="0">
                          <a:solidFill>
                            <a:schemeClr val="tx1"/>
                          </a:solidFill>
                        </a:rPr>
                        <a:t> from </a:t>
                      </a:r>
                      <a:r>
                        <a:rPr lang="en-US" sz="1400" cap="none" spc="0" baseline="0" dirty="0" err="1" smtClean="0">
                          <a:solidFill>
                            <a:schemeClr val="tx1"/>
                          </a:solidFill>
                        </a:rPr>
                        <a:t>Kaggle</a:t>
                      </a:r>
                      <a:r>
                        <a:rPr lang="en-US" sz="1400" cap="none" spc="0" baseline="0" dirty="0" smtClean="0">
                          <a:solidFill>
                            <a:schemeClr val="tx1"/>
                          </a:solidFill>
                        </a:rPr>
                        <a:t> Platform, where it is created by using web scraping on </a:t>
                      </a:r>
                      <a:r>
                        <a:rPr lang="en-US" sz="1400" cap="none" spc="0" baseline="0" dirty="0" err="1" smtClean="0">
                          <a:solidFill>
                            <a:schemeClr val="tx1"/>
                          </a:solidFill>
                        </a:rPr>
                        <a:t>Zomato</a:t>
                      </a:r>
                      <a:r>
                        <a:rPr lang="en-US" sz="1400" cap="none" spc="0" baseline="0" dirty="0" smtClean="0">
                          <a:solidFill>
                            <a:schemeClr val="tx1"/>
                          </a:solidFill>
                        </a:rPr>
                        <a:t> Website</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The data is the combination of both numerical and categorical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lvl="0" indent="0" algn="l" rtl="0">
                        <a:lnSpc>
                          <a:spcPct val="100000"/>
                        </a:lnSpc>
                        <a:spcBef>
                          <a:spcPts val="960"/>
                        </a:spcBef>
                        <a:spcAft>
                          <a:spcPts val="0"/>
                        </a:spcAft>
                        <a:buSzPts val="1440"/>
                        <a:buNone/>
                      </a:pPr>
                      <a:r>
                        <a:rPr lang="en-US" sz="1400" dirty="0">
                          <a:latin typeface="Arial"/>
                          <a:ea typeface="Arial"/>
                          <a:cs typeface="Arial"/>
                          <a:sym typeface="Arial"/>
                        </a:rPr>
                        <a:t>Following s are the logs that we are using : </a:t>
                      </a:r>
                    </a:p>
                    <a:p>
                      <a:pPr marL="0" lvl="0" indent="0" algn="l" rtl="0">
                        <a:lnSpc>
                          <a:spcPct val="100000"/>
                        </a:lnSpc>
                        <a:spcBef>
                          <a:spcPts val="960"/>
                        </a:spcBef>
                        <a:spcAft>
                          <a:spcPts val="0"/>
                        </a:spcAft>
                        <a:buSzPts val="1440"/>
                        <a:buNone/>
                      </a:pPr>
                      <a:r>
                        <a:rPr lang="en-US" sz="1400" dirty="0">
                          <a:latin typeface="Arial"/>
                          <a:ea typeface="Arial"/>
                          <a:cs typeface="Arial"/>
                          <a:sym typeface="Arial"/>
                        </a:rPr>
                        <a:t>Data Insertion log, Model Fitting log, prediction log,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085369860"/>
                  </a:ext>
                </a:extLst>
              </a:tr>
            </a:tbl>
          </a:graphicData>
        </a:graphic>
      </p:graphicFrame>
    </p:spTree>
    <p:extLst>
      <p:ext uri="{BB962C8B-B14F-4D97-AF65-F5344CB8AC3E}">
        <p14:creationId xmlns:p14="http://schemas.microsoft.com/office/powerpoint/2010/main" val="199159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C2C1ED0-10EC-CBD3-2039-E42DCE2708FA}"/>
              </a:ext>
            </a:extLst>
          </p:cNvPr>
          <p:cNvSpPr txBox="1"/>
          <p:nvPr/>
        </p:nvSpPr>
        <p:spPr>
          <a:xfrm>
            <a:off x="1005840" y="838200"/>
            <a:ext cx="10988040" cy="4190891"/>
          </a:xfrm>
          <a:prstGeom prst="rect">
            <a:avLst/>
          </a:prstGeom>
          <a:noFill/>
        </p:spPr>
        <p:txBody>
          <a:bodyPr wrap="square" rtlCol="0">
            <a:spAutoFit/>
          </a:bodyPr>
          <a:lstStyle/>
          <a:p>
            <a:r>
              <a:rPr lang="en-US" sz="2800" dirty="0"/>
              <a:t>What techniques were you using for data pre-processing?</a:t>
            </a:r>
          </a:p>
          <a:p>
            <a:endParaRPr lang="en-US" dirty="0"/>
          </a:p>
          <a:p>
            <a:endParaRPr lang="en-US" dirty="0"/>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unwanted attributes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Visualizing  relation of independent variables with each other and output variables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Checking and changing Distribution of continuous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Removing outliers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Cleaning data and imputing if null values are present. </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Converting categorical data into numeric values.</a:t>
            </a:r>
          </a:p>
          <a:p>
            <a:pPr marL="701040" lvl="1" indent="-285750" algn="l" rtl="0">
              <a:lnSpc>
                <a:spcPct val="100000"/>
              </a:lnSpc>
              <a:spcBef>
                <a:spcPts val="960"/>
              </a:spcBef>
              <a:spcAft>
                <a:spcPts val="0"/>
              </a:spcAft>
              <a:buSzPts val="2100"/>
              <a:buFont typeface="Arial" panose="020B0604020202020204" pitchFamily="34" charset="0"/>
              <a:buChar char="•"/>
            </a:pPr>
            <a:r>
              <a:rPr lang="en-US" dirty="0">
                <a:latin typeface="Arial"/>
                <a:ea typeface="Arial"/>
                <a:cs typeface="Arial"/>
                <a:sym typeface="Arial"/>
              </a:rPr>
              <a:t>Scaling the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503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2393E4-D3B2-6592-D59B-F3D28F3FC024}"/>
              </a:ext>
            </a:extLst>
          </p:cNvPr>
          <p:cNvSpPr txBox="1"/>
          <p:nvPr/>
        </p:nvSpPr>
        <p:spPr>
          <a:xfrm>
            <a:off x="579120" y="1051560"/>
            <a:ext cx="10487684" cy="4611519"/>
          </a:xfrm>
          <a:prstGeom prst="rect">
            <a:avLst/>
          </a:prstGeom>
          <a:noFill/>
        </p:spPr>
        <p:txBody>
          <a:bodyPr wrap="square" rtlCol="0">
            <a:spAutoFit/>
          </a:bodyPr>
          <a:lstStyle/>
          <a:p>
            <a:pPr marL="0" lvl="0" indent="0" algn="l" rtl="0">
              <a:lnSpc>
                <a:spcPct val="100000"/>
              </a:lnSpc>
              <a:spcBef>
                <a:spcPts val="0"/>
              </a:spcBef>
              <a:spcAft>
                <a:spcPts val="0"/>
              </a:spcAft>
              <a:buSzPts val="1440"/>
              <a:buNone/>
            </a:pPr>
            <a:r>
              <a:rPr lang="en-US" sz="2400" dirty="0">
                <a:latin typeface="Arial"/>
                <a:ea typeface="Arial"/>
                <a:cs typeface="Arial"/>
                <a:sym typeface="Arial"/>
              </a:rPr>
              <a:t>How training was done or what models were used?</a:t>
            </a:r>
          </a:p>
          <a:p>
            <a:pPr lvl="0" algn="l" rtl="0">
              <a:lnSpc>
                <a:spcPct val="100000"/>
              </a:lnSpc>
              <a:spcBef>
                <a:spcPts val="960"/>
              </a:spcBef>
              <a:spcAft>
                <a:spcPts val="0"/>
              </a:spcAft>
              <a:buSzPts val="2100"/>
            </a:pPr>
            <a:endParaRPr lang="en-US" dirty="0">
              <a:latin typeface="Arial"/>
              <a:ea typeface="Arial"/>
              <a:cs typeface="Arial"/>
              <a:sym typeface="Arial"/>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First, we started with data cleaning,  EDA and feature engineering. Data type of columns were corrected by using pandas attributes.</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Then, outliers and ambiguities were removed from the data. Categorical features were encoded by applying One-hot encoding, and numerical columns was scaled using Standard Scaler.</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a:latin typeface="Arial"/>
                <a:ea typeface="Arial"/>
                <a:cs typeface="Arial"/>
                <a:sym typeface="Arial"/>
              </a:rPr>
              <a:t>Data pipeline was created to implement data scaling, one-hot encoding and an estimator to prevent any data leakage. </a:t>
            </a:r>
          </a:p>
          <a:p>
            <a:pPr marL="285750" lvl="0" indent="-285750" algn="l" rtl="0">
              <a:lnSpc>
                <a:spcPct val="150000"/>
              </a:lnSpc>
              <a:spcBef>
                <a:spcPts val="960"/>
              </a:spcBef>
              <a:spcAft>
                <a:spcPts val="0"/>
              </a:spcAft>
              <a:buSzPts val="2100"/>
              <a:buFont typeface="Arial" panose="020B0604020202020204" pitchFamily="34" charset="0"/>
              <a:buChar char="•"/>
            </a:pPr>
            <a:r>
              <a:rPr lang="en-US" sz="1600" dirty="0" err="1" smtClean="0">
                <a:latin typeface="Arial"/>
                <a:ea typeface="Arial"/>
                <a:cs typeface="Arial"/>
                <a:sym typeface="Arial"/>
              </a:rPr>
              <a:t>LightGBM</a:t>
            </a:r>
            <a:r>
              <a:rPr lang="en-US" sz="1600" dirty="0" smtClean="0">
                <a:latin typeface="Arial"/>
                <a:ea typeface="Arial"/>
                <a:cs typeface="Arial"/>
                <a:sym typeface="Arial"/>
              </a:rPr>
              <a:t> </a:t>
            </a:r>
            <a:r>
              <a:rPr lang="en-US" sz="1600" dirty="0">
                <a:latin typeface="Arial"/>
                <a:ea typeface="Arial"/>
                <a:cs typeface="Arial"/>
                <a:sym typeface="Arial"/>
              </a:rPr>
              <a:t>model was used as the best estimator which was then used for production followed by hyperparameter tuning.</a:t>
            </a:r>
          </a:p>
          <a:p>
            <a:endParaRPr lang="en-US" dirty="0"/>
          </a:p>
        </p:txBody>
      </p:sp>
    </p:spTree>
    <p:extLst>
      <p:ext uri="{BB962C8B-B14F-4D97-AF65-F5344CB8AC3E}">
        <p14:creationId xmlns:p14="http://schemas.microsoft.com/office/powerpoint/2010/main" val="44553678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Statistics focus</Template>
  <TotalTime>179</TotalTime>
  <Words>944</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Times New Roman</vt:lpstr>
      <vt:lpstr>1_RetrospectVTI</vt:lpstr>
      <vt:lpstr>   Restaurant Rating  Prediction  </vt:lpstr>
      <vt:lpstr>PowerPoint Presentation</vt:lpstr>
      <vt:lpstr>Architecture</vt:lpstr>
      <vt:lpstr>Data validation and transformation</vt:lpstr>
      <vt:lpstr>Model Training</vt:lpstr>
      <vt:lpstr>PowerPoint Presentation</vt:lpstr>
      <vt:lpstr> Q&amp;A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Prediction</dc:title>
  <dc:creator>Muhammad Ojagzada</dc:creator>
  <cp:lastModifiedBy>Sudhanshu Rastogi</cp:lastModifiedBy>
  <cp:revision>5</cp:revision>
  <dcterms:created xsi:type="dcterms:W3CDTF">2022-08-04T10:40:39Z</dcterms:created>
  <dcterms:modified xsi:type="dcterms:W3CDTF">2023-09-03T07:58:48Z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