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76" r:id="rId4"/>
    <p:sldId id="277" r:id="rId5"/>
    <p:sldId id="278" r:id="rId6"/>
    <p:sldId id="289" r:id="rId7"/>
    <p:sldId id="290" r:id="rId8"/>
    <p:sldId id="282" r:id="rId9"/>
    <p:sldId id="295" r:id="rId10"/>
    <p:sldId id="294" r:id="rId11"/>
    <p:sldId id="291" r:id="rId12"/>
    <p:sldId id="292" r:id="rId13"/>
    <p:sldId id="293" r:id="rId14"/>
    <p:sldId id="296"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03E5-8E45-475E-A308-B182D33313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B1CAD7-1D13-440B-9A49-0F8DF73117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748FC5-A613-4FF0-846A-F99B82B5C958}"/>
              </a:ext>
            </a:extLst>
          </p:cNvPr>
          <p:cNvSpPr>
            <a:spLocks noGrp="1"/>
          </p:cNvSpPr>
          <p:nvPr>
            <p:ph type="dt" sz="half" idx="10"/>
          </p:nvPr>
        </p:nvSpPr>
        <p:spPr/>
        <p:txBody>
          <a:bodyPr/>
          <a:lstStyle/>
          <a:p>
            <a:fld id="{A48CD1B5-58BF-438F-9FBA-6384BC7E9699}" type="datetimeFigureOut">
              <a:rPr lang="en-IN" smtClean="0"/>
              <a:t>19-01-2021</a:t>
            </a:fld>
            <a:endParaRPr lang="en-IN"/>
          </a:p>
        </p:txBody>
      </p:sp>
      <p:sp>
        <p:nvSpPr>
          <p:cNvPr id="5" name="Footer Placeholder 4">
            <a:extLst>
              <a:ext uri="{FF2B5EF4-FFF2-40B4-BE49-F238E27FC236}">
                <a16:creationId xmlns:a16="http://schemas.microsoft.com/office/drawing/2014/main" id="{8CA12E50-CFD9-4F45-B455-7815EA8A49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674842-C825-45EB-A701-BCC718E829EC}"/>
              </a:ext>
            </a:extLst>
          </p:cNvPr>
          <p:cNvSpPr>
            <a:spLocks noGrp="1"/>
          </p:cNvSpPr>
          <p:nvPr>
            <p:ph type="sldNum" sz="quarter" idx="12"/>
          </p:nvPr>
        </p:nvSpPr>
        <p:spPr/>
        <p:txBody>
          <a:bodyPr/>
          <a:lstStyle/>
          <a:p>
            <a:fld id="{6C8804FF-5AA0-4C06-BC9D-B3FB67D39154}" type="slidenum">
              <a:rPr lang="en-IN" smtClean="0"/>
              <a:t>‹#›</a:t>
            </a:fld>
            <a:endParaRPr lang="en-IN"/>
          </a:p>
        </p:txBody>
      </p:sp>
    </p:spTree>
    <p:extLst>
      <p:ext uri="{BB962C8B-B14F-4D97-AF65-F5344CB8AC3E}">
        <p14:creationId xmlns:p14="http://schemas.microsoft.com/office/powerpoint/2010/main" val="1335993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70BF5-3B28-4121-9C3E-8721D3FA4D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8004C2-9829-48BD-BC5B-3A5A2451F9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E5F6EC-4E01-4446-97D1-209060E5081D}"/>
              </a:ext>
            </a:extLst>
          </p:cNvPr>
          <p:cNvSpPr>
            <a:spLocks noGrp="1"/>
          </p:cNvSpPr>
          <p:nvPr>
            <p:ph type="dt" sz="half" idx="10"/>
          </p:nvPr>
        </p:nvSpPr>
        <p:spPr/>
        <p:txBody>
          <a:bodyPr/>
          <a:lstStyle/>
          <a:p>
            <a:fld id="{A48CD1B5-58BF-438F-9FBA-6384BC7E9699}" type="datetimeFigureOut">
              <a:rPr lang="en-IN" smtClean="0"/>
              <a:t>19-01-2021</a:t>
            </a:fld>
            <a:endParaRPr lang="en-IN"/>
          </a:p>
        </p:txBody>
      </p:sp>
      <p:sp>
        <p:nvSpPr>
          <p:cNvPr id="5" name="Footer Placeholder 4">
            <a:extLst>
              <a:ext uri="{FF2B5EF4-FFF2-40B4-BE49-F238E27FC236}">
                <a16:creationId xmlns:a16="http://schemas.microsoft.com/office/drawing/2014/main" id="{77D5720C-24CE-4B29-8AE6-6713F8173A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7B7055-8085-41AB-80A1-585D3150FDA2}"/>
              </a:ext>
            </a:extLst>
          </p:cNvPr>
          <p:cNvSpPr>
            <a:spLocks noGrp="1"/>
          </p:cNvSpPr>
          <p:nvPr>
            <p:ph type="sldNum" sz="quarter" idx="12"/>
          </p:nvPr>
        </p:nvSpPr>
        <p:spPr/>
        <p:txBody>
          <a:bodyPr/>
          <a:lstStyle/>
          <a:p>
            <a:fld id="{6C8804FF-5AA0-4C06-BC9D-B3FB67D39154}" type="slidenum">
              <a:rPr lang="en-IN" smtClean="0"/>
              <a:t>‹#›</a:t>
            </a:fld>
            <a:endParaRPr lang="en-IN"/>
          </a:p>
        </p:txBody>
      </p:sp>
    </p:spTree>
    <p:extLst>
      <p:ext uri="{BB962C8B-B14F-4D97-AF65-F5344CB8AC3E}">
        <p14:creationId xmlns:p14="http://schemas.microsoft.com/office/powerpoint/2010/main" val="36576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549EA2-C601-431D-B993-471A53CFB4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9BDC61-72F7-486B-B40A-42267C13DB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864BE0-08C9-44D2-913B-109A2C04C893}"/>
              </a:ext>
            </a:extLst>
          </p:cNvPr>
          <p:cNvSpPr>
            <a:spLocks noGrp="1"/>
          </p:cNvSpPr>
          <p:nvPr>
            <p:ph type="dt" sz="half" idx="10"/>
          </p:nvPr>
        </p:nvSpPr>
        <p:spPr/>
        <p:txBody>
          <a:bodyPr/>
          <a:lstStyle/>
          <a:p>
            <a:fld id="{A48CD1B5-58BF-438F-9FBA-6384BC7E9699}" type="datetimeFigureOut">
              <a:rPr lang="en-IN" smtClean="0"/>
              <a:t>19-01-2021</a:t>
            </a:fld>
            <a:endParaRPr lang="en-IN"/>
          </a:p>
        </p:txBody>
      </p:sp>
      <p:sp>
        <p:nvSpPr>
          <p:cNvPr id="5" name="Footer Placeholder 4">
            <a:extLst>
              <a:ext uri="{FF2B5EF4-FFF2-40B4-BE49-F238E27FC236}">
                <a16:creationId xmlns:a16="http://schemas.microsoft.com/office/drawing/2014/main" id="{851D3133-DA6E-42E6-8570-B55090B99B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257509-9B40-44FC-80EA-AEF9AA23C12B}"/>
              </a:ext>
            </a:extLst>
          </p:cNvPr>
          <p:cNvSpPr>
            <a:spLocks noGrp="1"/>
          </p:cNvSpPr>
          <p:nvPr>
            <p:ph type="sldNum" sz="quarter" idx="12"/>
          </p:nvPr>
        </p:nvSpPr>
        <p:spPr/>
        <p:txBody>
          <a:bodyPr/>
          <a:lstStyle/>
          <a:p>
            <a:fld id="{6C8804FF-5AA0-4C06-BC9D-B3FB67D39154}" type="slidenum">
              <a:rPr lang="en-IN" smtClean="0"/>
              <a:t>‹#›</a:t>
            </a:fld>
            <a:endParaRPr lang="en-IN"/>
          </a:p>
        </p:txBody>
      </p:sp>
    </p:spTree>
    <p:extLst>
      <p:ext uri="{BB962C8B-B14F-4D97-AF65-F5344CB8AC3E}">
        <p14:creationId xmlns:p14="http://schemas.microsoft.com/office/powerpoint/2010/main" val="3254139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D6867-2EAB-4495-B834-01E31F005F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D157F8-CB45-4291-8131-5A51C1FDF1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F4B34-3560-4DF9-A492-0C7FCF69521A}"/>
              </a:ext>
            </a:extLst>
          </p:cNvPr>
          <p:cNvSpPr>
            <a:spLocks noGrp="1"/>
          </p:cNvSpPr>
          <p:nvPr>
            <p:ph type="dt" sz="half" idx="10"/>
          </p:nvPr>
        </p:nvSpPr>
        <p:spPr/>
        <p:txBody>
          <a:bodyPr/>
          <a:lstStyle/>
          <a:p>
            <a:fld id="{A48CD1B5-58BF-438F-9FBA-6384BC7E9699}" type="datetimeFigureOut">
              <a:rPr lang="en-IN" smtClean="0"/>
              <a:t>19-01-2021</a:t>
            </a:fld>
            <a:endParaRPr lang="en-IN"/>
          </a:p>
        </p:txBody>
      </p:sp>
      <p:sp>
        <p:nvSpPr>
          <p:cNvPr id="5" name="Footer Placeholder 4">
            <a:extLst>
              <a:ext uri="{FF2B5EF4-FFF2-40B4-BE49-F238E27FC236}">
                <a16:creationId xmlns:a16="http://schemas.microsoft.com/office/drawing/2014/main" id="{C5D65299-8166-41EE-BFA8-9AC8B516E2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BFDDB4-68B4-4AC0-9DAE-DE5EB689C983}"/>
              </a:ext>
            </a:extLst>
          </p:cNvPr>
          <p:cNvSpPr>
            <a:spLocks noGrp="1"/>
          </p:cNvSpPr>
          <p:nvPr>
            <p:ph type="sldNum" sz="quarter" idx="12"/>
          </p:nvPr>
        </p:nvSpPr>
        <p:spPr/>
        <p:txBody>
          <a:bodyPr/>
          <a:lstStyle/>
          <a:p>
            <a:fld id="{6C8804FF-5AA0-4C06-BC9D-B3FB67D39154}" type="slidenum">
              <a:rPr lang="en-IN" smtClean="0"/>
              <a:t>‹#›</a:t>
            </a:fld>
            <a:endParaRPr lang="en-IN"/>
          </a:p>
        </p:txBody>
      </p:sp>
    </p:spTree>
    <p:extLst>
      <p:ext uri="{BB962C8B-B14F-4D97-AF65-F5344CB8AC3E}">
        <p14:creationId xmlns:p14="http://schemas.microsoft.com/office/powerpoint/2010/main" val="138598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F3096-C303-40F3-A5F7-E57F7A021F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5051E9-5D00-4AE6-AB67-8CCBD6145E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F2EA2C-35D1-4404-8146-6E9333D5D9A2}"/>
              </a:ext>
            </a:extLst>
          </p:cNvPr>
          <p:cNvSpPr>
            <a:spLocks noGrp="1"/>
          </p:cNvSpPr>
          <p:nvPr>
            <p:ph type="dt" sz="half" idx="10"/>
          </p:nvPr>
        </p:nvSpPr>
        <p:spPr/>
        <p:txBody>
          <a:bodyPr/>
          <a:lstStyle/>
          <a:p>
            <a:fld id="{A48CD1B5-58BF-438F-9FBA-6384BC7E9699}" type="datetimeFigureOut">
              <a:rPr lang="en-IN" smtClean="0"/>
              <a:t>19-01-2021</a:t>
            </a:fld>
            <a:endParaRPr lang="en-IN"/>
          </a:p>
        </p:txBody>
      </p:sp>
      <p:sp>
        <p:nvSpPr>
          <p:cNvPr id="5" name="Footer Placeholder 4">
            <a:extLst>
              <a:ext uri="{FF2B5EF4-FFF2-40B4-BE49-F238E27FC236}">
                <a16:creationId xmlns:a16="http://schemas.microsoft.com/office/drawing/2014/main" id="{0B88D220-6414-4F39-A098-DAF56BA11C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B89450-BA4C-42D9-BAB6-2552A55B869A}"/>
              </a:ext>
            </a:extLst>
          </p:cNvPr>
          <p:cNvSpPr>
            <a:spLocks noGrp="1"/>
          </p:cNvSpPr>
          <p:nvPr>
            <p:ph type="sldNum" sz="quarter" idx="12"/>
          </p:nvPr>
        </p:nvSpPr>
        <p:spPr/>
        <p:txBody>
          <a:bodyPr/>
          <a:lstStyle/>
          <a:p>
            <a:fld id="{6C8804FF-5AA0-4C06-BC9D-B3FB67D39154}" type="slidenum">
              <a:rPr lang="en-IN" smtClean="0"/>
              <a:t>‹#›</a:t>
            </a:fld>
            <a:endParaRPr lang="en-IN"/>
          </a:p>
        </p:txBody>
      </p:sp>
    </p:spTree>
    <p:extLst>
      <p:ext uri="{BB962C8B-B14F-4D97-AF65-F5344CB8AC3E}">
        <p14:creationId xmlns:p14="http://schemas.microsoft.com/office/powerpoint/2010/main" val="73991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A4B52-2AD8-4689-92AC-9EF3CC3D1E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431A48-9054-4958-9C0D-1F7516B005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5EB62C-66AE-4F55-8D69-297266C1BA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A76E64-0EE5-4515-9D55-DE2C103A5279}"/>
              </a:ext>
            </a:extLst>
          </p:cNvPr>
          <p:cNvSpPr>
            <a:spLocks noGrp="1"/>
          </p:cNvSpPr>
          <p:nvPr>
            <p:ph type="dt" sz="half" idx="10"/>
          </p:nvPr>
        </p:nvSpPr>
        <p:spPr/>
        <p:txBody>
          <a:bodyPr/>
          <a:lstStyle/>
          <a:p>
            <a:fld id="{A48CD1B5-58BF-438F-9FBA-6384BC7E9699}" type="datetimeFigureOut">
              <a:rPr lang="en-IN" smtClean="0"/>
              <a:t>19-01-2021</a:t>
            </a:fld>
            <a:endParaRPr lang="en-IN"/>
          </a:p>
        </p:txBody>
      </p:sp>
      <p:sp>
        <p:nvSpPr>
          <p:cNvPr id="6" name="Footer Placeholder 5">
            <a:extLst>
              <a:ext uri="{FF2B5EF4-FFF2-40B4-BE49-F238E27FC236}">
                <a16:creationId xmlns:a16="http://schemas.microsoft.com/office/drawing/2014/main" id="{311AA66C-B61B-4335-9980-1C1E343B94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07417A-B31D-4E16-934C-71B0D43FBD76}"/>
              </a:ext>
            </a:extLst>
          </p:cNvPr>
          <p:cNvSpPr>
            <a:spLocks noGrp="1"/>
          </p:cNvSpPr>
          <p:nvPr>
            <p:ph type="sldNum" sz="quarter" idx="12"/>
          </p:nvPr>
        </p:nvSpPr>
        <p:spPr/>
        <p:txBody>
          <a:bodyPr/>
          <a:lstStyle/>
          <a:p>
            <a:fld id="{6C8804FF-5AA0-4C06-BC9D-B3FB67D39154}" type="slidenum">
              <a:rPr lang="en-IN" smtClean="0"/>
              <a:t>‹#›</a:t>
            </a:fld>
            <a:endParaRPr lang="en-IN"/>
          </a:p>
        </p:txBody>
      </p:sp>
    </p:spTree>
    <p:extLst>
      <p:ext uri="{BB962C8B-B14F-4D97-AF65-F5344CB8AC3E}">
        <p14:creationId xmlns:p14="http://schemas.microsoft.com/office/powerpoint/2010/main" val="127224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4719-72CF-45E9-9603-EC7B47F1E9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0FAFBC-A998-47A3-A53E-E03E760273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3B2498-0400-4604-A62D-C39971EE97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3CC750-62D9-4B6E-9361-8CB52FF405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73C4EA-986A-4D13-9D0F-881B081EA2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778AFB-2BD9-4DC1-98A6-2FF8F32913DB}"/>
              </a:ext>
            </a:extLst>
          </p:cNvPr>
          <p:cNvSpPr>
            <a:spLocks noGrp="1"/>
          </p:cNvSpPr>
          <p:nvPr>
            <p:ph type="dt" sz="half" idx="10"/>
          </p:nvPr>
        </p:nvSpPr>
        <p:spPr/>
        <p:txBody>
          <a:bodyPr/>
          <a:lstStyle/>
          <a:p>
            <a:fld id="{A48CD1B5-58BF-438F-9FBA-6384BC7E9699}" type="datetimeFigureOut">
              <a:rPr lang="en-IN" smtClean="0"/>
              <a:t>19-01-2021</a:t>
            </a:fld>
            <a:endParaRPr lang="en-IN"/>
          </a:p>
        </p:txBody>
      </p:sp>
      <p:sp>
        <p:nvSpPr>
          <p:cNvPr id="8" name="Footer Placeholder 7">
            <a:extLst>
              <a:ext uri="{FF2B5EF4-FFF2-40B4-BE49-F238E27FC236}">
                <a16:creationId xmlns:a16="http://schemas.microsoft.com/office/drawing/2014/main" id="{B3F1A786-99A2-4EA8-8AC0-D0FC55E077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D9DA722-3D20-4FB7-8D73-531BC94D804F}"/>
              </a:ext>
            </a:extLst>
          </p:cNvPr>
          <p:cNvSpPr>
            <a:spLocks noGrp="1"/>
          </p:cNvSpPr>
          <p:nvPr>
            <p:ph type="sldNum" sz="quarter" idx="12"/>
          </p:nvPr>
        </p:nvSpPr>
        <p:spPr/>
        <p:txBody>
          <a:bodyPr/>
          <a:lstStyle/>
          <a:p>
            <a:fld id="{6C8804FF-5AA0-4C06-BC9D-B3FB67D39154}" type="slidenum">
              <a:rPr lang="en-IN" smtClean="0"/>
              <a:t>‹#›</a:t>
            </a:fld>
            <a:endParaRPr lang="en-IN"/>
          </a:p>
        </p:txBody>
      </p:sp>
    </p:spTree>
    <p:extLst>
      <p:ext uri="{BB962C8B-B14F-4D97-AF65-F5344CB8AC3E}">
        <p14:creationId xmlns:p14="http://schemas.microsoft.com/office/powerpoint/2010/main" val="1589705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68080-1A2E-451F-AF1D-B30B8A19A3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B9B592-523F-4CCC-87F1-05689B8CB96F}"/>
              </a:ext>
            </a:extLst>
          </p:cNvPr>
          <p:cNvSpPr>
            <a:spLocks noGrp="1"/>
          </p:cNvSpPr>
          <p:nvPr>
            <p:ph type="dt" sz="half" idx="10"/>
          </p:nvPr>
        </p:nvSpPr>
        <p:spPr/>
        <p:txBody>
          <a:bodyPr/>
          <a:lstStyle/>
          <a:p>
            <a:fld id="{A48CD1B5-58BF-438F-9FBA-6384BC7E9699}" type="datetimeFigureOut">
              <a:rPr lang="en-IN" smtClean="0"/>
              <a:t>19-01-2021</a:t>
            </a:fld>
            <a:endParaRPr lang="en-IN"/>
          </a:p>
        </p:txBody>
      </p:sp>
      <p:sp>
        <p:nvSpPr>
          <p:cNvPr id="4" name="Footer Placeholder 3">
            <a:extLst>
              <a:ext uri="{FF2B5EF4-FFF2-40B4-BE49-F238E27FC236}">
                <a16:creationId xmlns:a16="http://schemas.microsoft.com/office/drawing/2014/main" id="{7A58ACFB-9899-4153-9F1A-3AA27A0B9E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B03753-2476-4DA5-B022-52777E434206}"/>
              </a:ext>
            </a:extLst>
          </p:cNvPr>
          <p:cNvSpPr>
            <a:spLocks noGrp="1"/>
          </p:cNvSpPr>
          <p:nvPr>
            <p:ph type="sldNum" sz="quarter" idx="12"/>
          </p:nvPr>
        </p:nvSpPr>
        <p:spPr/>
        <p:txBody>
          <a:bodyPr/>
          <a:lstStyle/>
          <a:p>
            <a:fld id="{6C8804FF-5AA0-4C06-BC9D-B3FB67D39154}" type="slidenum">
              <a:rPr lang="en-IN" smtClean="0"/>
              <a:t>‹#›</a:t>
            </a:fld>
            <a:endParaRPr lang="en-IN"/>
          </a:p>
        </p:txBody>
      </p:sp>
    </p:spTree>
    <p:extLst>
      <p:ext uri="{BB962C8B-B14F-4D97-AF65-F5344CB8AC3E}">
        <p14:creationId xmlns:p14="http://schemas.microsoft.com/office/powerpoint/2010/main" val="4256068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F7F046-4ACC-4CDC-89AA-623C4B0F39F3}"/>
              </a:ext>
            </a:extLst>
          </p:cNvPr>
          <p:cNvSpPr>
            <a:spLocks noGrp="1"/>
          </p:cNvSpPr>
          <p:nvPr>
            <p:ph type="dt" sz="half" idx="10"/>
          </p:nvPr>
        </p:nvSpPr>
        <p:spPr/>
        <p:txBody>
          <a:bodyPr/>
          <a:lstStyle/>
          <a:p>
            <a:fld id="{A48CD1B5-58BF-438F-9FBA-6384BC7E9699}" type="datetimeFigureOut">
              <a:rPr lang="en-IN" smtClean="0"/>
              <a:t>19-01-2021</a:t>
            </a:fld>
            <a:endParaRPr lang="en-IN"/>
          </a:p>
        </p:txBody>
      </p:sp>
      <p:sp>
        <p:nvSpPr>
          <p:cNvPr id="3" name="Footer Placeholder 2">
            <a:extLst>
              <a:ext uri="{FF2B5EF4-FFF2-40B4-BE49-F238E27FC236}">
                <a16:creationId xmlns:a16="http://schemas.microsoft.com/office/drawing/2014/main" id="{60B9C246-C1D8-44FD-99A4-7FCD536955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D16753E-4CB2-4248-850F-62D64EB4FD5C}"/>
              </a:ext>
            </a:extLst>
          </p:cNvPr>
          <p:cNvSpPr>
            <a:spLocks noGrp="1"/>
          </p:cNvSpPr>
          <p:nvPr>
            <p:ph type="sldNum" sz="quarter" idx="12"/>
          </p:nvPr>
        </p:nvSpPr>
        <p:spPr/>
        <p:txBody>
          <a:bodyPr/>
          <a:lstStyle/>
          <a:p>
            <a:fld id="{6C8804FF-5AA0-4C06-BC9D-B3FB67D39154}" type="slidenum">
              <a:rPr lang="en-IN" smtClean="0"/>
              <a:t>‹#›</a:t>
            </a:fld>
            <a:endParaRPr lang="en-IN"/>
          </a:p>
        </p:txBody>
      </p:sp>
    </p:spTree>
    <p:extLst>
      <p:ext uri="{BB962C8B-B14F-4D97-AF65-F5344CB8AC3E}">
        <p14:creationId xmlns:p14="http://schemas.microsoft.com/office/powerpoint/2010/main" val="16899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05A74-CB01-4994-9272-F206709887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E475F5-D94F-466E-9CCE-1F3C110C0C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3DFEF1-AF27-40FB-8E4A-C67B24A4A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612FC6-5317-4AE9-BB12-853DF4180067}"/>
              </a:ext>
            </a:extLst>
          </p:cNvPr>
          <p:cNvSpPr>
            <a:spLocks noGrp="1"/>
          </p:cNvSpPr>
          <p:nvPr>
            <p:ph type="dt" sz="half" idx="10"/>
          </p:nvPr>
        </p:nvSpPr>
        <p:spPr/>
        <p:txBody>
          <a:bodyPr/>
          <a:lstStyle/>
          <a:p>
            <a:fld id="{A48CD1B5-58BF-438F-9FBA-6384BC7E9699}" type="datetimeFigureOut">
              <a:rPr lang="en-IN" smtClean="0"/>
              <a:t>19-01-2021</a:t>
            </a:fld>
            <a:endParaRPr lang="en-IN"/>
          </a:p>
        </p:txBody>
      </p:sp>
      <p:sp>
        <p:nvSpPr>
          <p:cNvPr id="6" name="Footer Placeholder 5">
            <a:extLst>
              <a:ext uri="{FF2B5EF4-FFF2-40B4-BE49-F238E27FC236}">
                <a16:creationId xmlns:a16="http://schemas.microsoft.com/office/drawing/2014/main" id="{01A35167-C5B6-442C-BA44-A1F86E7C68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099854-7643-407A-BBB2-22E07D9EEA8D}"/>
              </a:ext>
            </a:extLst>
          </p:cNvPr>
          <p:cNvSpPr>
            <a:spLocks noGrp="1"/>
          </p:cNvSpPr>
          <p:nvPr>
            <p:ph type="sldNum" sz="quarter" idx="12"/>
          </p:nvPr>
        </p:nvSpPr>
        <p:spPr/>
        <p:txBody>
          <a:bodyPr/>
          <a:lstStyle/>
          <a:p>
            <a:fld id="{6C8804FF-5AA0-4C06-BC9D-B3FB67D39154}" type="slidenum">
              <a:rPr lang="en-IN" smtClean="0"/>
              <a:t>‹#›</a:t>
            </a:fld>
            <a:endParaRPr lang="en-IN"/>
          </a:p>
        </p:txBody>
      </p:sp>
    </p:spTree>
    <p:extLst>
      <p:ext uri="{BB962C8B-B14F-4D97-AF65-F5344CB8AC3E}">
        <p14:creationId xmlns:p14="http://schemas.microsoft.com/office/powerpoint/2010/main" val="3208045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FDE2-456E-4E4D-AACF-62F6852D07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6F829B-8F84-4780-B585-8DD7D1FF9F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A04EE2-50FB-42D1-92E7-2B9941BD52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83061D-FFEF-4599-81E1-12BB735FB98D}"/>
              </a:ext>
            </a:extLst>
          </p:cNvPr>
          <p:cNvSpPr>
            <a:spLocks noGrp="1"/>
          </p:cNvSpPr>
          <p:nvPr>
            <p:ph type="dt" sz="half" idx="10"/>
          </p:nvPr>
        </p:nvSpPr>
        <p:spPr/>
        <p:txBody>
          <a:bodyPr/>
          <a:lstStyle/>
          <a:p>
            <a:fld id="{A48CD1B5-58BF-438F-9FBA-6384BC7E9699}" type="datetimeFigureOut">
              <a:rPr lang="en-IN" smtClean="0"/>
              <a:t>19-01-2021</a:t>
            </a:fld>
            <a:endParaRPr lang="en-IN"/>
          </a:p>
        </p:txBody>
      </p:sp>
      <p:sp>
        <p:nvSpPr>
          <p:cNvPr id="6" name="Footer Placeholder 5">
            <a:extLst>
              <a:ext uri="{FF2B5EF4-FFF2-40B4-BE49-F238E27FC236}">
                <a16:creationId xmlns:a16="http://schemas.microsoft.com/office/drawing/2014/main" id="{E187F811-9F20-4B1C-B49F-D0E8632C90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DDD49D-287F-47BB-8D07-CD7CD745C6C8}"/>
              </a:ext>
            </a:extLst>
          </p:cNvPr>
          <p:cNvSpPr>
            <a:spLocks noGrp="1"/>
          </p:cNvSpPr>
          <p:nvPr>
            <p:ph type="sldNum" sz="quarter" idx="12"/>
          </p:nvPr>
        </p:nvSpPr>
        <p:spPr/>
        <p:txBody>
          <a:bodyPr/>
          <a:lstStyle/>
          <a:p>
            <a:fld id="{6C8804FF-5AA0-4C06-BC9D-B3FB67D39154}" type="slidenum">
              <a:rPr lang="en-IN" smtClean="0"/>
              <a:t>‹#›</a:t>
            </a:fld>
            <a:endParaRPr lang="en-IN"/>
          </a:p>
        </p:txBody>
      </p:sp>
    </p:spTree>
    <p:extLst>
      <p:ext uri="{BB962C8B-B14F-4D97-AF65-F5344CB8AC3E}">
        <p14:creationId xmlns:p14="http://schemas.microsoft.com/office/powerpoint/2010/main" val="1641752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9EEA29-37F9-4572-A5A5-524B3B5E10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B2641B-75DE-4657-8019-78FCCE2589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A1860C-C446-424E-A47E-3A810714F6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8CD1B5-58BF-438F-9FBA-6384BC7E9699}" type="datetimeFigureOut">
              <a:rPr lang="en-IN" smtClean="0"/>
              <a:t>19-01-2021</a:t>
            </a:fld>
            <a:endParaRPr lang="en-IN"/>
          </a:p>
        </p:txBody>
      </p:sp>
      <p:sp>
        <p:nvSpPr>
          <p:cNvPr id="5" name="Footer Placeholder 4">
            <a:extLst>
              <a:ext uri="{FF2B5EF4-FFF2-40B4-BE49-F238E27FC236}">
                <a16:creationId xmlns:a16="http://schemas.microsoft.com/office/drawing/2014/main" id="{2A7E018A-C9B0-4B7D-B4B3-A89497FE0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69A240-346E-4895-985A-13E707B2B5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804FF-5AA0-4C06-BC9D-B3FB67D39154}" type="slidenum">
              <a:rPr lang="en-IN" smtClean="0"/>
              <a:t>‹#›</a:t>
            </a:fld>
            <a:endParaRPr lang="en-IN"/>
          </a:p>
        </p:txBody>
      </p:sp>
    </p:spTree>
    <p:extLst>
      <p:ext uri="{BB962C8B-B14F-4D97-AF65-F5344CB8AC3E}">
        <p14:creationId xmlns:p14="http://schemas.microsoft.com/office/powerpoint/2010/main" val="4207789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susatyam@in.ibm.com"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en.wikipedia.org/wiki/OpenStack"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slidemodel.com/templates/table-content-slides-powerpoint/6185-06-table-of-content-globe-2/"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tutorialspoint.com/virtualization2.0/virtualization2.0_openstack.htm"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openstack.org/install-guide/get-started-conceptual-architecture.html"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docs.openstack.org/install-guide/get-started-logical-architecture.html"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OpenStack"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7C974-434E-49CC-999D-1CCD38F7488C}"/>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dirty="0"/>
              <a:t>OpenStack Learning Path</a:t>
            </a:r>
          </a:p>
        </p:txBody>
      </p:sp>
      <p:sp>
        <p:nvSpPr>
          <p:cNvPr id="34" name="Freeform: Shape 2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Rectangle 4">
            <a:extLst>
              <a:ext uri="{FF2B5EF4-FFF2-40B4-BE49-F238E27FC236}">
                <a16:creationId xmlns:a16="http://schemas.microsoft.com/office/drawing/2014/main" id="{4BCCFD6C-CAF2-4ABF-8600-6AB6ADD78779}"/>
              </a:ext>
            </a:extLst>
          </p:cNvPr>
          <p:cNvSpPr/>
          <p:nvPr/>
        </p:nvSpPr>
        <p:spPr>
          <a:xfrm>
            <a:off x="8971279" y="5944616"/>
            <a:ext cx="3220720" cy="82452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Sudhanshu Satyam</a:t>
            </a:r>
          </a:p>
          <a:p>
            <a:r>
              <a:rPr lang="en-US" dirty="0"/>
              <a:t>Email : </a:t>
            </a:r>
            <a:r>
              <a:rPr lang="en-US" dirty="0">
                <a:hlinkClick r:id="rId2"/>
              </a:rPr>
              <a:t>susatyam@in.ibm.com</a:t>
            </a:r>
            <a:endParaRPr lang="en-US" dirty="0"/>
          </a:p>
          <a:p>
            <a:r>
              <a:rPr lang="en-US" dirty="0"/>
              <a:t>Slack : @</a:t>
            </a:r>
            <a:r>
              <a:rPr lang="en-US" dirty="0" err="1"/>
              <a:t>sudhanshu</a:t>
            </a:r>
            <a:endParaRPr lang="en-IN" dirty="0"/>
          </a:p>
        </p:txBody>
      </p:sp>
      <p:pic>
        <p:nvPicPr>
          <p:cNvPr id="7" name="Content Placeholder 3">
            <a:extLst>
              <a:ext uri="{FF2B5EF4-FFF2-40B4-BE49-F238E27FC236}">
                <a16:creationId xmlns:a16="http://schemas.microsoft.com/office/drawing/2014/main" id="{8C4E7DDC-991E-4020-B830-7B41CE065DD4}"/>
              </a:ext>
            </a:extLst>
          </p:cNvPr>
          <p:cNvPicPr>
            <a:picLocks noGrp="1" noChangeAspect="1"/>
          </p:cNvPicPr>
          <p:nvPr>
            <p:ph idx="1"/>
          </p:nvPr>
        </p:nvPicPr>
        <p:blipFill>
          <a:blip r:embed="rId3"/>
          <a:stretch>
            <a:fillRect/>
          </a:stretch>
        </p:blipFill>
        <p:spPr>
          <a:xfrm>
            <a:off x="10749915" y="0"/>
            <a:ext cx="1442084" cy="622310"/>
          </a:xfrm>
          <a:prstGeom prst="rect">
            <a:avLst/>
          </a:prstGeom>
        </p:spPr>
      </p:pic>
      <p:sp>
        <p:nvSpPr>
          <p:cNvPr id="8" name="TextBox 7">
            <a:extLst>
              <a:ext uri="{FF2B5EF4-FFF2-40B4-BE49-F238E27FC236}">
                <a16:creationId xmlns:a16="http://schemas.microsoft.com/office/drawing/2014/main" id="{F7343D84-6E65-4AD6-841F-93069AD864DA}"/>
              </a:ext>
            </a:extLst>
          </p:cNvPr>
          <p:cNvSpPr txBox="1"/>
          <p:nvPr/>
        </p:nvSpPr>
        <p:spPr>
          <a:xfrm>
            <a:off x="0" y="6172200"/>
            <a:ext cx="5410200" cy="984885"/>
          </a:xfrm>
          <a:prstGeom prst="rect">
            <a:avLst/>
          </a:prstGeom>
          <a:noFill/>
        </p:spPr>
        <p:txBody>
          <a:bodyPr wrap="square" rtlCol="0">
            <a:spAutoFit/>
          </a:bodyPr>
          <a:lstStyle/>
          <a:p>
            <a:pPr lvl="0">
              <a:spcAft>
                <a:spcPts val="600"/>
              </a:spcAft>
              <a:defRPr/>
            </a:pPr>
            <a:r>
              <a:rPr kumimoji="0" lang="en-IN" sz="1600" b="0" i="0" u="none" strike="noStrike" kern="0" cap="none" spc="0" normalizeH="0" baseline="0" noProof="0" dirty="0">
                <a:ln>
                  <a:noFill/>
                </a:ln>
                <a:solidFill>
                  <a:prstClr val="white"/>
                </a:solidFill>
                <a:effectLst/>
                <a:uLnTx/>
                <a:uFillTx/>
              </a:rPr>
              <a:t>Image Source : </a:t>
            </a:r>
          </a:p>
          <a:p>
            <a:pPr lvl="0">
              <a:spcAft>
                <a:spcPts val="600"/>
              </a:spcAft>
              <a:defRPr/>
            </a:pPr>
            <a:r>
              <a:rPr lang="en-IN" sz="1600" kern="0" dirty="0">
                <a:solidFill>
                  <a:prstClr val="white"/>
                </a:solidFill>
                <a:hlinkClick r:id="rId4"/>
              </a:rPr>
              <a:t>https://en.wikipedia.org/wiki/OpenStack</a:t>
            </a:r>
            <a:endParaRPr lang="en-IN" sz="1600" kern="0" dirty="0">
              <a:solidFill>
                <a:prstClr val="white"/>
              </a:solidFill>
            </a:endParaRPr>
          </a:p>
          <a:p>
            <a:pPr lvl="0">
              <a:spcAft>
                <a:spcPts val="600"/>
              </a:spcAft>
              <a:defRPr/>
            </a:pPr>
            <a:endParaRPr lang="en-IN" sz="1600" kern="0" dirty="0">
              <a:solidFill>
                <a:prstClr val="white"/>
              </a:solidFill>
            </a:endParaRPr>
          </a:p>
        </p:txBody>
      </p:sp>
      <p:pic>
        <p:nvPicPr>
          <p:cNvPr id="4" name="Picture 3">
            <a:extLst>
              <a:ext uri="{FF2B5EF4-FFF2-40B4-BE49-F238E27FC236}">
                <a16:creationId xmlns:a16="http://schemas.microsoft.com/office/drawing/2014/main" id="{3D3E7248-EE85-4671-81FE-3176E8D4C80F}"/>
              </a:ext>
            </a:extLst>
          </p:cNvPr>
          <p:cNvPicPr>
            <a:picLocks noChangeAspect="1"/>
          </p:cNvPicPr>
          <p:nvPr/>
        </p:nvPicPr>
        <p:blipFill>
          <a:blip r:embed="rId5"/>
          <a:stretch>
            <a:fillRect/>
          </a:stretch>
        </p:blipFill>
        <p:spPr>
          <a:xfrm>
            <a:off x="133350" y="76757"/>
            <a:ext cx="5514975" cy="5829300"/>
          </a:xfrm>
          <a:prstGeom prst="rect">
            <a:avLst/>
          </a:prstGeom>
        </p:spPr>
      </p:pic>
    </p:spTree>
    <p:extLst>
      <p:ext uri="{BB962C8B-B14F-4D97-AF65-F5344CB8AC3E}">
        <p14:creationId xmlns:p14="http://schemas.microsoft.com/office/powerpoint/2010/main" val="10572561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3B14BD-19A8-4917-8334-103FFAA9F68D}"/>
              </a:ext>
            </a:extLst>
          </p:cNvPr>
          <p:cNvSpPr>
            <a:spLocks noGrp="1"/>
          </p:cNvSpPr>
          <p:nvPr>
            <p:ph type="title"/>
          </p:nvPr>
        </p:nvSpPr>
        <p:spPr>
          <a:xfrm>
            <a:off x="2311147" y="365760"/>
            <a:ext cx="7569706" cy="1288238"/>
          </a:xfrm>
        </p:spPr>
        <p:txBody>
          <a:bodyPr anchor="ctr">
            <a:normAutofit/>
          </a:bodyPr>
          <a:lstStyle/>
          <a:p>
            <a:pPr algn="ctr"/>
            <a:r>
              <a:rPr lang="en-US" dirty="0"/>
              <a:t>OpenStack Services - Core</a:t>
            </a:r>
            <a:endParaRPr lang="en-IN" dirty="0"/>
          </a:p>
        </p:txBody>
      </p:sp>
      <p:sp>
        <p:nvSpPr>
          <p:cNvPr id="5" name="Content Placeholder 4">
            <a:extLst>
              <a:ext uri="{FF2B5EF4-FFF2-40B4-BE49-F238E27FC236}">
                <a16:creationId xmlns:a16="http://schemas.microsoft.com/office/drawing/2014/main" id="{A76E2403-238D-499E-82FD-FF8F2BC0195C}"/>
              </a:ext>
            </a:extLst>
          </p:cNvPr>
          <p:cNvSpPr txBox="1">
            <a:spLocks noGrp="1"/>
          </p:cNvSpPr>
          <p:nvPr>
            <p:ph idx="1"/>
          </p:nvPr>
        </p:nvSpPr>
        <p:spPr>
          <a:xfrm>
            <a:off x="2072641" y="1117600"/>
            <a:ext cx="8006080" cy="5374640"/>
          </a:xfrm>
          <a:prstGeom prst="rect">
            <a:avLst/>
          </a:prstGeom>
        </p:spPr>
        <p:txBody>
          <a:bodyPr vert="horz" lIns="91440" tIns="45720" rIns="91440" bIns="45720" rtlCol="0" anchor="t">
            <a:normAutofit lnSpcReduction="10000"/>
          </a:bodyPr>
          <a:lstStyle/>
          <a:p>
            <a:pPr>
              <a:spcAft>
                <a:spcPts val="600"/>
              </a:spcAft>
            </a:pPr>
            <a:endParaRPr lang="en-US" sz="1200" dirty="0"/>
          </a:p>
          <a:p>
            <a:pPr>
              <a:spcAft>
                <a:spcPts val="600"/>
              </a:spcAft>
            </a:pPr>
            <a:r>
              <a:rPr lang="en-US" sz="1400" dirty="0"/>
              <a:t>Compute (Nova)  - OpenStack Compute is a cloud computing fabric controller, which manages pools of computer resources and work with virtualization technologies, bare metals, and high-performance computing configurations. </a:t>
            </a:r>
          </a:p>
          <a:p>
            <a:pPr>
              <a:spcAft>
                <a:spcPts val="600"/>
              </a:spcAft>
            </a:pPr>
            <a:r>
              <a:rPr lang="en-US" sz="1400" dirty="0"/>
              <a:t>Image Service (Glance) - OpenStack image service offers discovering, registering, and restoring virtual machine images. Glance has client-server architecture and delivers a user REST API, which allows querying of virtual machine image metadata and also retrieval of the actual image. </a:t>
            </a:r>
          </a:p>
          <a:p>
            <a:pPr>
              <a:spcAft>
                <a:spcPts val="600"/>
              </a:spcAft>
            </a:pPr>
            <a:r>
              <a:rPr lang="en-US" sz="1400" dirty="0"/>
              <a:t>Object Storage (Swift) - OpenStack Swift creates redundant, scalable data storage to store petabytes of accessible data. The stored data can be leveraged, retrieved and updated. It has a distributed architecture, providing greater redundancy, scalability, and performance, with no central point of control.</a:t>
            </a:r>
          </a:p>
          <a:p>
            <a:pPr>
              <a:spcAft>
                <a:spcPts val="600"/>
              </a:spcAft>
            </a:pPr>
            <a:r>
              <a:rPr lang="en-US" sz="1400" dirty="0"/>
              <a:t>Dashboard (Horizon) - Horizon is the authorized implementation of OpenStack’s Dashboard, which is the only graphical interface to automate cloud-based resources. </a:t>
            </a:r>
          </a:p>
          <a:p>
            <a:pPr>
              <a:spcAft>
                <a:spcPts val="600"/>
              </a:spcAft>
            </a:pPr>
            <a:r>
              <a:rPr lang="en-US" sz="1400" dirty="0"/>
              <a:t>Identity Service (Keystone) - Keystone provides a central list of users, mapped against all the OpenStack services, which they can access. It integrates with existing backend services such as LDAP while acting as a common authentication system across the cloud computing system.</a:t>
            </a:r>
          </a:p>
          <a:p>
            <a:pPr>
              <a:spcAft>
                <a:spcPts val="600"/>
              </a:spcAft>
            </a:pPr>
            <a:r>
              <a:rPr lang="en-US" sz="1400" dirty="0"/>
              <a:t>Networking (Neutron) - Neutron provides networking capability like managing networks and IP addresses for OpenStack. It ensures that the network is not a limiting factor in a cloud deployment and offers users with self-service ability over network configurations. </a:t>
            </a:r>
          </a:p>
          <a:p>
            <a:pPr>
              <a:spcAft>
                <a:spcPts val="600"/>
              </a:spcAft>
            </a:pPr>
            <a:r>
              <a:rPr lang="en-US" sz="1400" dirty="0"/>
              <a:t>Block Storage (Cinder) - OpenStack Cinder delivers determined block-level storage devices for application with OpenStack compute instances. A cloud user can manage their storage needs by integrating block storage volumes with Dashboard and Nova.</a:t>
            </a:r>
          </a:p>
        </p:txBody>
      </p:sp>
      <p:pic>
        <p:nvPicPr>
          <p:cNvPr id="4" name="Content Placeholder 3">
            <a:extLst>
              <a:ext uri="{FF2B5EF4-FFF2-40B4-BE49-F238E27FC236}">
                <a16:creationId xmlns:a16="http://schemas.microsoft.com/office/drawing/2014/main" id="{4E8936B9-8261-48C7-8C4D-717E6558AC25}"/>
              </a:ext>
            </a:extLst>
          </p:cNvPr>
          <p:cNvPicPr>
            <a:picLocks noChangeAspect="1"/>
          </p:cNvPicPr>
          <p:nvPr/>
        </p:nvPicPr>
        <p:blipFill>
          <a:blip r:embed="rId2"/>
          <a:stretch>
            <a:fillRect/>
          </a:stretch>
        </p:blipFill>
        <p:spPr>
          <a:xfrm>
            <a:off x="10749915" y="0"/>
            <a:ext cx="1442084" cy="622310"/>
          </a:xfrm>
          <a:prstGeom prst="rect">
            <a:avLst/>
          </a:prstGeom>
        </p:spPr>
      </p:pic>
    </p:spTree>
    <p:extLst>
      <p:ext uri="{BB962C8B-B14F-4D97-AF65-F5344CB8AC3E}">
        <p14:creationId xmlns:p14="http://schemas.microsoft.com/office/powerpoint/2010/main" val="283328965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3B14BD-19A8-4917-8334-103FFAA9F68D}"/>
              </a:ext>
            </a:extLst>
          </p:cNvPr>
          <p:cNvSpPr>
            <a:spLocks noGrp="1"/>
          </p:cNvSpPr>
          <p:nvPr>
            <p:ph type="title"/>
          </p:nvPr>
        </p:nvSpPr>
        <p:spPr>
          <a:xfrm>
            <a:off x="2311147" y="365760"/>
            <a:ext cx="7569706" cy="1288238"/>
          </a:xfrm>
        </p:spPr>
        <p:txBody>
          <a:bodyPr anchor="ctr">
            <a:normAutofit/>
          </a:bodyPr>
          <a:lstStyle/>
          <a:p>
            <a:pPr algn="ctr"/>
            <a:r>
              <a:rPr lang="en-US" dirty="0"/>
              <a:t>OpenStack Services - advanced</a:t>
            </a:r>
            <a:endParaRPr lang="en-IN" dirty="0"/>
          </a:p>
        </p:txBody>
      </p:sp>
      <p:sp>
        <p:nvSpPr>
          <p:cNvPr id="5" name="Content Placeholder 4">
            <a:extLst>
              <a:ext uri="{FF2B5EF4-FFF2-40B4-BE49-F238E27FC236}">
                <a16:creationId xmlns:a16="http://schemas.microsoft.com/office/drawing/2014/main" id="{A76E2403-238D-499E-82FD-FF8F2BC0195C}"/>
              </a:ext>
            </a:extLst>
          </p:cNvPr>
          <p:cNvSpPr txBox="1">
            <a:spLocks noGrp="1"/>
          </p:cNvSpPr>
          <p:nvPr>
            <p:ph idx="1"/>
          </p:nvPr>
        </p:nvSpPr>
        <p:spPr>
          <a:xfrm>
            <a:off x="2165569" y="1402080"/>
            <a:ext cx="7913151" cy="5090160"/>
          </a:xfrm>
          <a:prstGeom prst="rect">
            <a:avLst/>
          </a:prstGeom>
        </p:spPr>
        <p:txBody>
          <a:bodyPr vert="horz" lIns="91440" tIns="45720" rIns="91440" bIns="45720" rtlCol="0" anchor="t">
            <a:normAutofit fontScale="92500" lnSpcReduction="20000"/>
          </a:bodyPr>
          <a:lstStyle/>
          <a:p>
            <a:pPr marL="0" indent="0">
              <a:spcAft>
                <a:spcPts val="600"/>
              </a:spcAft>
              <a:buNone/>
            </a:pPr>
            <a:endParaRPr lang="en-US" sz="1100" dirty="0"/>
          </a:p>
          <a:p>
            <a:pPr>
              <a:spcAft>
                <a:spcPts val="600"/>
              </a:spcAft>
            </a:pPr>
            <a:r>
              <a:rPr lang="en-US" sz="1400" dirty="0"/>
              <a:t>Orchestration (Heat) - Heat is a service to orchestrate multiple composite cloud applications through both the CloudFormation-compatible Query API and OpenStack-native REST API, using the AWS CloudFormation template format.</a:t>
            </a:r>
          </a:p>
          <a:p>
            <a:pPr>
              <a:spcAft>
                <a:spcPts val="600"/>
              </a:spcAft>
            </a:pPr>
            <a:r>
              <a:rPr lang="en-US" sz="1400" dirty="0"/>
              <a:t>Workflow (Mistral) - Mistral is a service that manages workflows. User typically writes a workflow using workflow language based on YAML and uploads the workflow definition to Mistral via its REST API. Then user can start this workflow manually via the same API or configure a trigger to start the workflow on some event.</a:t>
            </a:r>
          </a:p>
          <a:p>
            <a:pPr>
              <a:spcAft>
                <a:spcPts val="600"/>
              </a:spcAft>
            </a:pPr>
            <a:r>
              <a:rPr lang="en-US" sz="1400" dirty="0"/>
              <a:t>Telemetry (Ceilometer) - OpenStack Telemetry (Ceilometer) provides a Single Point Of Contact for billing systems, providing all the counters they need to establish customer billing, across all current and future OpenStack components. The delivery of counters is traceable and auditable, the counters must be easily extensible to support new projects, and agents doing data collections should be independent of the overall system.</a:t>
            </a:r>
          </a:p>
          <a:p>
            <a:pPr>
              <a:spcAft>
                <a:spcPts val="600"/>
              </a:spcAft>
            </a:pPr>
            <a:r>
              <a:rPr lang="en-US" sz="1400" dirty="0"/>
              <a:t>Database (Trove) - Trove is a database-as-a-service provisioning relational and a non-relational database engine.</a:t>
            </a:r>
          </a:p>
          <a:p>
            <a:pPr>
              <a:spcAft>
                <a:spcPts val="600"/>
              </a:spcAft>
            </a:pPr>
            <a:r>
              <a:rPr lang="en-US" sz="1400" dirty="0"/>
              <a:t>Elastic map reduce (Sahara) - Sahara is a component to easily and rapidly provision Hadoop clusters. Users will specify several parameters like the Hadoop version number, the cluster topology type, node flavor details (defining disk space, CPU and RAM settings), and others. After a user provides all of the parameters, Sahara deploys the cluster in a few minutes. Sahara also provides means to scale a preexisting Hadoop cluster by adding and removing worker nodes on demand.</a:t>
            </a:r>
          </a:p>
          <a:p>
            <a:pPr>
              <a:spcAft>
                <a:spcPts val="600"/>
              </a:spcAft>
            </a:pPr>
            <a:r>
              <a:rPr lang="en-US" sz="1400" dirty="0"/>
              <a:t>Bare metal (Ironic) - Ironic is an OpenStack project that provisions bare metal machines instead of virtual machines. It was initially forked from the Nova </a:t>
            </a:r>
            <a:r>
              <a:rPr lang="en-US" sz="1400" dirty="0" err="1"/>
              <a:t>Baremetal</a:t>
            </a:r>
            <a:r>
              <a:rPr lang="en-US" sz="1400" dirty="0"/>
              <a:t> driver and has evolved into a separate project. It is best thought of as a bare-metal hypervisor API and a set of plugins that interact with the bare-metal hypervisors. By default, it will use PXE and IPMI in concert to provision and turn on and off machines, but Ironic supports and can be extended with vendor-specific plugins to implement additional functionality.</a:t>
            </a:r>
          </a:p>
          <a:p>
            <a:pPr>
              <a:spcAft>
                <a:spcPts val="600"/>
              </a:spcAft>
            </a:pPr>
            <a:endParaRPr lang="en-US" sz="1100" dirty="0"/>
          </a:p>
          <a:p>
            <a:pPr>
              <a:spcAft>
                <a:spcPts val="600"/>
              </a:spcAft>
            </a:pPr>
            <a:endParaRPr lang="en-US" sz="1100" dirty="0"/>
          </a:p>
        </p:txBody>
      </p:sp>
      <p:pic>
        <p:nvPicPr>
          <p:cNvPr id="4" name="Content Placeholder 3">
            <a:extLst>
              <a:ext uri="{FF2B5EF4-FFF2-40B4-BE49-F238E27FC236}">
                <a16:creationId xmlns:a16="http://schemas.microsoft.com/office/drawing/2014/main" id="{4E8936B9-8261-48C7-8C4D-717E6558AC25}"/>
              </a:ext>
            </a:extLst>
          </p:cNvPr>
          <p:cNvPicPr>
            <a:picLocks noChangeAspect="1"/>
          </p:cNvPicPr>
          <p:nvPr/>
        </p:nvPicPr>
        <p:blipFill>
          <a:blip r:embed="rId2"/>
          <a:stretch>
            <a:fillRect/>
          </a:stretch>
        </p:blipFill>
        <p:spPr>
          <a:xfrm>
            <a:off x="10749915" y="0"/>
            <a:ext cx="1442084" cy="622310"/>
          </a:xfrm>
          <a:prstGeom prst="rect">
            <a:avLst/>
          </a:prstGeom>
        </p:spPr>
      </p:pic>
    </p:spTree>
    <p:extLst>
      <p:ext uri="{BB962C8B-B14F-4D97-AF65-F5344CB8AC3E}">
        <p14:creationId xmlns:p14="http://schemas.microsoft.com/office/powerpoint/2010/main" val="40420845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3B14BD-19A8-4917-8334-103FFAA9F68D}"/>
              </a:ext>
            </a:extLst>
          </p:cNvPr>
          <p:cNvSpPr>
            <a:spLocks noGrp="1"/>
          </p:cNvSpPr>
          <p:nvPr>
            <p:ph type="title"/>
          </p:nvPr>
        </p:nvSpPr>
        <p:spPr>
          <a:xfrm>
            <a:off x="2311147" y="365760"/>
            <a:ext cx="7569706" cy="1288238"/>
          </a:xfrm>
        </p:spPr>
        <p:txBody>
          <a:bodyPr anchor="ctr">
            <a:normAutofit/>
          </a:bodyPr>
          <a:lstStyle/>
          <a:p>
            <a:pPr algn="ctr"/>
            <a:r>
              <a:rPr lang="en-US" dirty="0"/>
              <a:t>OpenStack Services - advanced</a:t>
            </a:r>
            <a:endParaRPr lang="en-IN" dirty="0"/>
          </a:p>
        </p:txBody>
      </p:sp>
      <p:sp>
        <p:nvSpPr>
          <p:cNvPr id="5" name="Content Placeholder 4">
            <a:extLst>
              <a:ext uri="{FF2B5EF4-FFF2-40B4-BE49-F238E27FC236}">
                <a16:creationId xmlns:a16="http://schemas.microsoft.com/office/drawing/2014/main" id="{A76E2403-238D-499E-82FD-FF8F2BC0195C}"/>
              </a:ext>
            </a:extLst>
          </p:cNvPr>
          <p:cNvSpPr txBox="1">
            <a:spLocks noGrp="1"/>
          </p:cNvSpPr>
          <p:nvPr>
            <p:ph idx="1"/>
          </p:nvPr>
        </p:nvSpPr>
        <p:spPr>
          <a:xfrm>
            <a:off x="2165569" y="1402080"/>
            <a:ext cx="7913151" cy="5090160"/>
          </a:xfrm>
          <a:prstGeom prst="rect">
            <a:avLst/>
          </a:prstGeom>
        </p:spPr>
        <p:txBody>
          <a:bodyPr vert="horz" lIns="91440" tIns="45720" rIns="91440" bIns="45720" rtlCol="0" anchor="t">
            <a:normAutofit fontScale="92500"/>
          </a:bodyPr>
          <a:lstStyle/>
          <a:p>
            <a:pPr>
              <a:spcAft>
                <a:spcPts val="600"/>
              </a:spcAft>
            </a:pPr>
            <a:endParaRPr lang="en-US" sz="1100" dirty="0"/>
          </a:p>
          <a:p>
            <a:pPr>
              <a:spcAft>
                <a:spcPts val="600"/>
              </a:spcAft>
            </a:pPr>
            <a:r>
              <a:rPr lang="en-US" sz="1400" dirty="0"/>
              <a:t>Messaging (</a:t>
            </a:r>
            <a:r>
              <a:rPr lang="en-US" sz="1400" dirty="0" err="1"/>
              <a:t>Zaqar</a:t>
            </a:r>
            <a:r>
              <a:rPr lang="en-US" sz="1400" dirty="0"/>
              <a:t>/RabbitMQ) - </a:t>
            </a:r>
            <a:r>
              <a:rPr lang="en-US" sz="1400" dirty="0" err="1"/>
              <a:t>Zaqar</a:t>
            </a:r>
            <a:r>
              <a:rPr lang="en-US" sz="1400" dirty="0"/>
              <a:t> is a multi-tenant cloud messaging service for Web developers. The service features a fully RESTful API, which developers can use to send messages between various components of their SaaS and mobile applications by using a variety of communication patterns. Underlying this API is an efficient messaging engine designed with scalability and security in mind. Other OpenStack components can integrate with </a:t>
            </a:r>
            <a:r>
              <a:rPr lang="en-US" sz="1400" dirty="0" err="1"/>
              <a:t>Zaqar</a:t>
            </a:r>
            <a:r>
              <a:rPr lang="en-US" sz="1400" dirty="0"/>
              <a:t> to surface events to end users and to communicate with guest agents that run in the "over-cloud" layer.</a:t>
            </a:r>
          </a:p>
          <a:p>
            <a:pPr>
              <a:spcAft>
                <a:spcPts val="600"/>
              </a:spcAft>
            </a:pPr>
            <a:r>
              <a:rPr lang="en-US" sz="1400" dirty="0"/>
              <a:t>Shared file system (Manila) - OpenStack Shared File System (Manila) provides an open API to manage shares in a vendor agnostic framework. Standard primitives include ability to create, delete, and give/deny access to a share and can be used standalone or in a variety of different network environments. Commercial storage appliances from EMC, NetApp, HP, IBM, Oracle, </a:t>
            </a:r>
            <a:r>
              <a:rPr lang="en-US" sz="1400" dirty="0" err="1"/>
              <a:t>Quobyte</a:t>
            </a:r>
            <a:r>
              <a:rPr lang="en-US" sz="1400" dirty="0"/>
              <a:t>, INFINIDAT and Hitachi Data Systems are supported as well as filesystem technologies such as Red Hat </a:t>
            </a:r>
            <a:r>
              <a:rPr lang="en-US" sz="1400" dirty="0" err="1"/>
              <a:t>GlusterFS</a:t>
            </a:r>
            <a:r>
              <a:rPr lang="en-US" sz="1400" dirty="0"/>
              <a:t> or </a:t>
            </a:r>
            <a:r>
              <a:rPr lang="en-US" sz="1400" dirty="0" err="1"/>
              <a:t>Ceph</a:t>
            </a:r>
            <a:r>
              <a:rPr lang="en-US" sz="1400" dirty="0"/>
              <a:t>.</a:t>
            </a:r>
          </a:p>
          <a:p>
            <a:pPr>
              <a:spcAft>
                <a:spcPts val="600"/>
              </a:spcAft>
            </a:pPr>
            <a:r>
              <a:rPr lang="en-US" sz="1400" dirty="0"/>
              <a:t>DNS (Designate) - Designate is a multi-tenant REST API for managing DNS. This component provides DNS as a Service and is compatible with many backend technologies, including </a:t>
            </a:r>
            <a:r>
              <a:rPr lang="en-US" sz="1400" dirty="0" err="1"/>
              <a:t>PowerDNS</a:t>
            </a:r>
            <a:r>
              <a:rPr lang="en-US" sz="1400" dirty="0"/>
              <a:t> and BIND. It doesn't provide a DNS service as such as its purpose is to interface with existing DNS servers to manage DNS zones on a per tenant basis.</a:t>
            </a:r>
          </a:p>
          <a:p>
            <a:pPr>
              <a:spcAft>
                <a:spcPts val="600"/>
              </a:spcAft>
            </a:pPr>
            <a:r>
              <a:rPr lang="en-US" sz="1400" dirty="0"/>
              <a:t>Search (Searchlight) - Searchlight provides advanced and consistent search capabilities across various OpenStack cloud services. It accomplishes this by offloading user search queries from other OpenStack API servers by indexing their data into ElasticSearch. Searchlight is being integrated into Horizon[124] and also provides a Command-line interface.</a:t>
            </a:r>
          </a:p>
          <a:p>
            <a:pPr>
              <a:spcAft>
                <a:spcPts val="600"/>
              </a:spcAft>
            </a:pPr>
            <a:r>
              <a:rPr lang="en-US" sz="1400" dirty="0"/>
              <a:t>Key manager (Barbican) - Barbican is a REST API designed for the secure storage, provisioning and management of secrets. It is aimed at being useful for all environments, including large ephemeral Clouds.</a:t>
            </a:r>
          </a:p>
          <a:p>
            <a:pPr>
              <a:spcAft>
                <a:spcPts val="600"/>
              </a:spcAft>
            </a:pPr>
            <a:endParaRPr lang="en-US" sz="1100" dirty="0"/>
          </a:p>
          <a:p>
            <a:pPr>
              <a:spcAft>
                <a:spcPts val="600"/>
              </a:spcAft>
            </a:pPr>
            <a:endParaRPr lang="en-US" sz="1100" dirty="0"/>
          </a:p>
        </p:txBody>
      </p:sp>
      <p:pic>
        <p:nvPicPr>
          <p:cNvPr id="4" name="Content Placeholder 3">
            <a:extLst>
              <a:ext uri="{FF2B5EF4-FFF2-40B4-BE49-F238E27FC236}">
                <a16:creationId xmlns:a16="http://schemas.microsoft.com/office/drawing/2014/main" id="{4E8936B9-8261-48C7-8C4D-717E6558AC25}"/>
              </a:ext>
            </a:extLst>
          </p:cNvPr>
          <p:cNvPicPr>
            <a:picLocks noChangeAspect="1"/>
          </p:cNvPicPr>
          <p:nvPr/>
        </p:nvPicPr>
        <p:blipFill>
          <a:blip r:embed="rId2"/>
          <a:stretch>
            <a:fillRect/>
          </a:stretch>
        </p:blipFill>
        <p:spPr>
          <a:xfrm>
            <a:off x="10749915" y="0"/>
            <a:ext cx="1442084" cy="622310"/>
          </a:xfrm>
          <a:prstGeom prst="rect">
            <a:avLst/>
          </a:prstGeom>
        </p:spPr>
      </p:pic>
    </p:spTree>
    <p:extLst>
      <p:ext uri="{BB962C8B-B14F-4D97-AF65-F5344CB8AC3E}">
        <p14:creationId xmlns:p14="http://schemas.microsoft.com/office/powerpoint/2010/main" val="370528662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3B14BD-19A8-4917-8334-103FFAA9F68D}"/>
              </a:ext>
            </a:extLst>
          </p:cNvPr>
          <p:cNvSpPr>
            <a:spLocks noGrp="1"/>
          </p:cNvSpPr>
          <p:nvPr>
            <p:ph type="title"/>
          </p:nvPr>
        </p:nvSpPr>
        <p:spPr>
          <a:xfrm>
            <a:off x="2311147" y="365760"/>
            <a:ext cx="7569706" cy="1288238"/>
          </a:xfrm>
        </p:spPr>
        <p:txBody>
          <a:bodyPr anchor="ctr">
            <a:normAutofit/>
          </a:bodyPr>
          <a:lstStyle/>
          <a:p>
            <a:pPr algn="ctr"/>
            <a:r>
              <a:rPr lang="en-US" dirty="0"/>
              <a:t>OpenStack Services - advanced</a:t>
            </a:r>
            <a:endParaRPr lang="en-IN" dirty="0"/>
          </a:p>
        </p:txBody>
      </p:sp>
      <p:sp>
        <p:nvSpPr>
          <p:cNvPr id="5" name="Content Placeholder 4">
            <a:extLst>
              <a:ext uri="{FF2B5EF4-FFF2-40B4-BE49-F238E27FC236}">
                <a16:creationId xmlns:a16="http://schemas.microsoft.com/office/drawing/2014/main" id="{A76E2403-238D-499E-82FD-FF8F2BC0195C}"/>
              </a:ext>
            </a:extLst>
          </p:cNvPr>
          <p:cNvSpPr txBox="1">
            <a:spLocks noGrp="1"/>
          </p:cNvSpPr>
          <p:nvPr>
            <p:ph idx="1"/>
          </p:nvPr>
        </p:nvSpPr>
        <p:spPr>
          <a:xfrm>
            <a:off x="2165569" y="1402080"/>
            <a:ext cx="7913151" cy="5090160"/>
          </a:xfrm>
          <a:prstGeom prst="rect">
            <a:avLst/>
          </a:prstGeom>
        </p:spPr>
        <p:txBody>
          <a:bodyPr vert="horz" lIns="91440" tIns="45720" rIns="91440" bIns="45720" rtlCol="0" anchor="t">
            <a:normAutofit/>
          </a:bodyPr>
          <a:lstStyle/>
          <a:p>
            <a:pPr>
              <a:spcAft>
                <a:spcPts val="600"/>
              </a:spcAft>
            </a:pPr>
            <a:endParaRPr lang="en-US" sz="1400" dirty="0"/>
          </a:p>
          <a:p>
            <a:pPr>
              <a:spcAft>
                <a:spcPts val="600"/>
              </a:spcAft>
            </a:pPr>
            <a:r>
              <a:rPr lang="en-US" sz="1400" dirty="0"/>
              <a:t>Container orchestration (Magnum) - Magnum is an OpenStack API service developed by the OpenStack Containers Team making container orchestration engines such as Docker Swarm, Kubernetes, and Apache Mesos available as first class resources in OpenStack. Magnum uses Heat to orchestrate an OS image which contains Docker and Kubernetes and runs that image in either virtual machines or bare metal in a cluster configuration.</a:t>
            </a:r>
          </a:p>
          <a:p>
            <a:pPr>
              <a:spcAft>
                <a:spcPts val="600"/>
              </a:spcAft>
            </a:pPr>
            <a:r>
              <a:rPr lang="en-US" sz="1400" dirty="0"/>
              <a:t>Root Cause Analysis (</a:t>
            </a:r>
            <a:r>
              <a:rPr lang="en-US" sz="1400" dirty="0" err="1"/>
              <a:t>Vitrage</a:t>
            </a:r>
            <a:r>
              <a:rPr lang="en-US" sz="1400" dirty="0"/>
              <a:t>) - </a:t>
            </a:r>
            <a:r>
              <a:rPr lang="en-US" sz="1400" dirty="0" err="1"/>
              <a:t>Vitrage</a:t>
            </a:r>
            <a:r>
              <a:rPr lang="en-US" sz="1400" dirty="0"/>
              <a:t> is the OpenStack RCA (Root Cause Analysis) service for organizing, analyzing and expanding OpenStack alarms &amp; events, yielding insights regarding the root cause of problems and deducing their existence before they are directly detected.</a:t>
            </a:r>
          </a:p>
          <a:p>
            <a:pPr>
              <a:spcAft>
                <a:spcPts val="600"/>
              </a:spcAft>
            </a:pPr>
            <a:r>
              <a:rPr lang="en-US" sz="1400" dirty="0"/>
              <a:t>Rule-based alarm actions (</a:t>
            </a:r>
            <a:r>
              <a:rPr lang="en-US" sz="1400" dirty="0" err="1"/>
              <a:t>Aodh</a:t>
            </a:r>
            <a:r>
              <a:rPr lang="en-US" sz="1400" dirty="0"/>
              <a:t>) - This alarming service enables the ability to trigger actions based on defined rules against metric or event data collected by Ceilometer or Gnocchi.</a:t>
            </a:r>
          </a:p>
        </p:txBody>
      </p:sp>
      <p:pic>
        <p:nvPicPr>
          <p:cNvPr id="4" name="Content Placeholder 3">
            <a:extLst>
              <a:ext uri="{FF2B5EF4-FFF2-40B4-BE49-F238E27FC236}">
                <a16:creationId xmlns:a16="http://schemas.microsoft.com/office/drawing/2014/main" id="{4E8936B9-8261-48C7-8C4D-717E6558AC25}"/>
              </a:ext>
            </a:extLst>
          </p:cNvPr>
          <p:cNvPicPr>
            <a:picLocks noChangeAspect="1"/>
          </p:cNvPicPr>
          <p:nvPr/>
        </p:nvPicPr>
        <p:blipFill>
          <a:blip r:embed="rId2"/>
          <a:stretch>
            <a:fillRect/>
          </a:stretch>
        </p:blipFill>
        <p:spPr>
          <a:xfrm>
            <a:off x="10749915" y="0"/>
            <a:ext cx="1442084" cy="622310"/>
          </a:xfrm>
          <a:prstGeom prst="rect">
            <a:avLst/>
          </a:prstGeom>
        </p:spPr>
      </p:pic>
    </p:spTree>
    <p:extLst>
      <p:ext uri="{BB962C8B-B14F-4D97-AF65-F5344CB8AC3E}">
        <p14:creationId xmlns:p14="http://schemas.microsoft.com/office/powerpoint/2010/main" val="248584777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3B14BD-19A8-4917-8334-103FFAA9F68D}"/>
              </a:ext>
            </a:extLst>
          </p:cNvPr>
          <p:cNvSpPr>
            <a:spLocks noGrp="1"/>
          </p:cNvSpPr>
          <p:nvPr>
            <p:ph type="title"/>
          </p:nvPr>
        </p:nvSpPr>
        <p:spPr>
          <a:xfrm>
            <a:off x="2311147" y="365760"/>
            <a:ext cx="7569706" cy="1288238"/>
          </a:xfrm>
        </p:spPr>
        <p:txBody>
          <a:bodyPr anchor="ctr">
            <a:normAutofit/>
          </a:bodyPr>
          <a:lstStyle/>
          <a:p>
            <a:pPr algn="ctr"/>
            <a:r>
              <a:rPr lang="en-US" dirty="0"/>
              <a:t>OpenStack – Learning Path</a:t>
            </a:r>
            <a:endParaRPr lang="en-IN" dirty="0"/>
          </a:p>
        </p:txBody>
      </p:sp>
      <p:sp>
        <p:nvSpPr>
          <p:cNvPr id="5" name="Content Placeholder 4">
            <a:extLst>
              <a:ext uri="{FF2B5EF4-FFF2-40B4-BE49-F238E27FC236}">
                <a16:creationId xmlns:a16="http://schemas.microsoft.com/office/drawing/2014/main" id="{A76E2403-238D-499E-82FD-FF8F2BC0195C}"/>
              </a:ext>
            </a:extLst>
          </p:cNvPr>
          <p:cNvSpPr txBox="1">
            <a:spLocks noGrp="1"/>
          </p:cNvSpPr>
          <p:nvPr>
            <p:ph idx="1"/>
          </p:nvPr>
        </p:nvSpPr>
        <p:spPr>
          <a:xfrm>
            <a:off x="2165569" y="1402080"/>
            <a:ext cx="8216681" cy="5360668"/>
          </a:xfrm>
          <a:prstGeom prst="rect">
            <a:avLst/>
          </a:prstGeom>
        </p:spPr>
        <p:txBody>
          <a:bodyPr vert="horz" lIns="91440" tIns="45720" rIns="91440" bIns="45720" rtlCol="0" anchor="t">
            <a:normAutofit/>
          </a:bodyPr>
          <a:lstStyle/>
          <a:p>
            <a:pPr marL="0" indent="0">
              <a:spcAft>
                <a:spcPts val="600"/>
              </a:spcAft>
              <a:buNone/>
            </a:pPr>
            <a:endParaRPr lang="en-US" sz="1400" dirty="0"/>
          </a:p>
        </p:txBody>
      </p:sp>
      <p:pic>
        <p:nvPicPr>
          <p:cNvPr id="4" name="Content Placeholder 3">
            <a:extLst>
              <a:ext uri="{FF2B5EF4-FFF2-40B4-BE49-F238E27FC236}">
                <a16:creationId xmlns:a16="http://schemas.microsoft.com/office/drawing/2014/main" id="{4E8936B9-8261-48C7-8C4D-717E6558AC25}"/>
              </a:ext>
            </a:extLst>
          </p:cNvPr>
          <p:cNvPicPr>
            <a:picLocks noChangeAspect="1"/>
          </p:cNvPicPr>
          <p:nvPr/>
        </p:nvPicPr>
        <p:blipFill>
          <a:blip r:embed="rId2"/>
          <a:stretch>
            <a:fillRect/>
          </a:stretch>
        </p:blipFill>
        <p:spPr>
          <a:xfrm>
            <a:off x="10749915" y="0"/>
            <a:ext cx="1442084" cy="622310"/>
          </a:xfrm>
          <a:prstGeom prst="rect">
            <a:avLst/>
          </a:prstGeom>
        </p:spPr>
      </p:pic>
      <p:sp>
        <p:nvSpPr>
          <p:cNvPr id="3" name="Rectangle 2">
            <a:extLst>
              <a:ext uri="{FF2B5EF4-FFF2-40B4-BE49-F238E27FC236}">
                <a16:creationId xmlns:a16="http://schemas.microsoft.com/office/drawing/2014/main" id="{0D2701BC-DAB4-40E1-A827-AE17A78CC046}"/>
              </a:ext>
            </a:extLst>
          </p:cNvPr>
          <p:cNvSpPr/>
          <p:nvPr/>
        </p:nvSpPr>
        <p:spPr>
          <a:xfrm>
            <a:off x="4681537" y="1724033"/>
            <a:ext cx="2828925"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OpenStack modules</a:t>
            </a:r>
          </a:p>
        </p:txBody>
      </p:sp>
      <p:cxnSp>
        <p:nvCxnSpPr>
          <p:cNvPr id="7" name="Straight Arrow Connector 6">
            <a:extLst>
              <a:ext uri="{FF2B5EF4-FFF2-40B4-BE49-F238E27FC236}">
                <a16:creationId xmlns:a16="http://schemas.microsoft.com/office/drawing/2014/main" id="{84BEC231-6398-4A2C-8C1E-197309ADF271}"/>
              </a:ext>
            </a:extLst>
          </p:cNvPr>
          <p:cNvCxnSpPr/>
          <p:nvPr/>
        </p:nvCxnSpPr>
        <p:spPr>
          <a:xfrm>
            <a:off x="6019805" y="2143133"/>
            <a:ext cx="0" cy="612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762440F-14C1-469A-8100-23CB858ECCAE}"/>
              </a:ext>
            </a:extLst>
          </p:cNvPr>
          <p:cNvCxnSpPr>
            <a:cxnSpLocks/>
          </p:cNvCxnSpPr>
          <p:nvPr/>
        </p:nvCxnSpPr>
        <p:spPr>
          <a:xfrm>
            <a:off x="3505200" y="2756085"/>
            <a:ext cx="53672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E547BC6-5F24-43F2-A31D-7641714BF2AF}"/>
              </a:ext>
            </a:extLst>
          </p:cNvPr>
          <p:cNvCxnSpPr>
            <a:cxnSpLocks/>
          </p:cNvCxnSpPr>
          <p:nvPr/>
        </p:nvCxnSpPr>
        <p:spPr>
          <a:xfrm>
            <a:off x="8834349" y="2778221"/>
            <a:ext cx="0" cy="428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15E213F-8931-4AEE-98FE-EAA1AA2A57A7}"/>
              </a:ext>
            </a:extLst>
          </p:cNvPr>
          <p:cNvCxnSpPr/>
          <p:nvPr/>
        </p:nvCxnSpPr>
        <p:spPr>
          <a:xfrm>
            <a:off x="6019805" y="2756085"/>
            <a:ext cx="0" cy="444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E6377CB-4862-4CF4-99FC-878A070362A2}"/>
              </a:ext>
            </a:extLst>
          </p:cNvPr>
          <p:cNvCxnSpPr/>
          <p:nvPr/>
        </p:nvCxnSpPr>
        <p:spPr>
          <a:xfrm>
            <a:off x="3513011" y="2762523"/>
            <a:ext cx="0" cy="444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2C64B7B-7973-4FE3-BF05-D23BD4DA7CD3}"/>
              </a:ext>
            </a:extLst>
          </p:cNvPr>
          <p:cNvSpPr/>
          <p:nvPr/>
        </p:nvSpPr>
        <p:spPr>
          <a:xfrm>
            <a:off x="2801837" y="3207116"/>
            <a:ext cx="1695440" cy="558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beginner</a:t>
            </a:r>
          </a:p>
        </p:txBody>
      </p:sp>
      <p:sp>
        <p:nvSpPr>
          <p:cNvPr id="20" name="Rectangle 19">
            <a:extLst>
              <a:ext uri="{FF2B5EF4-FFF2-40B4-BE49-F238E27FC236}">
                <a16:creationId xmlns:a16="http://schemas.microsoft.com/office/drawing/2014/main" id="{AB5A5958-34C3-4121-B599-A3B01A3154C1}"/>
              </a:ext>
            </a:extLst>
          </p:cNvPr>
          <p:cNvSpPr/>
          <p:nvPr/>
        </p:nvSpPr>
        <p:spPr>
          <a:xfrm>
            <a:off x="5186975" y="3203223"/>
            <a:ext cx="1695440" cy="558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intermediate</a:t>
            </a:r>
          </a:p>
        </p:txBody>
      </p:sp>
      <p:sp>
        <p:nvSpPr>
          <p:cNvPr id="21" name="Rectangle 20">
            <a:extLst>
              <a:ext uri="{FF2B5EF4-FFF2-40B4-BE49-F238E27FC236}">
                <a16:creationId xmlns:a16="http://schemas.microsoft.com/office/drawing/2014/main" id="{53805366-D110-4D12-AFB6-8AED4D8B8F4D}"/>
              </a:ext>
            </a:extLst>
          </p:cNvPr>
          <p:cNvSpPr/>
          <p:nvPr/>
        </p:nvSpPr>
        <p:spPr>
          <a:xfrm>
            <a:off x="8024729" y="3222997"/>
            <a:ext cx="1695440" cy="558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expert</a:t>
            </a:r>
          </a:p>
        </p:txBody>
      </p:sp>
      <p:sp>
        <p:nvSpPr>
          <p:cNvPr id="24" name="Rectangle: Rounded Corners 23">
            <a:extLst>
              <a:ext uri="{FF2B5EF4-FFF2-40B4-BE49-F238E27FC236}">
                <a16:creationId xmlns:a16="http://schemas.microsoft.com/office/drawing/2014/main" id="{A8227BE7-7F80-431F-B3DC-647B137B2933}"/>
              </a:ext>
            </a:extLst>
          </p:cNvPr>
          <p:cNvSpPr/>
          <p:nvPr/>
        </p:nvSpPr>
        <p:spPr>
          <a:xfrm>
            <a:off x="2414213" y="4170382"/>
            <a:ext cx="2403728" cy="208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1100" dirty="0"/>
              <a:t>Cloud computing background </a:t>
            </a:r>
          </a:p>
          <a:p>
            <a:pPr marL="285750" indent="-285750">
              <a:buFont typeface="Arial" panose="020B0604020202020204" pitchFamily="34" charset="0"/>
              <a:buChar char="•"/>
            </a:pPr>
            <a:r>
              <a:rPr lang="en-US" sz="1100" dirty="0"/>
              <a:t>OpenStack architecture and components</a:t>
            </a:r>
          </a:p>
          <a:p>
            <a:pPr marL="285750" indent="-285750">
              <a:buFont typeface="Arial" panose="020B0604020202020204" pitchFamily="34" charset="0"/>
              <a:buChar char="•"/>
            </a:pPr>
            <a:r>
              <a:rPr lang="en-US" sz="1100" dirty="0"/>
              <a:t>OpenStack networking</a:t>
            </a:r>
          </a:p>
          <a:p>
            <a:pPr marL="285750" indent="-285750">
              <a:buFont typeface="Arial" panose="020B0604020202020204" pitchFamily="34" charset="0"/>
              <a:buChar char="•"/>
            </a:pPr>
            <a:r>
              <a:rPr lang="en-US" sz="1100" dirty="0"/>
              <a:t>Object and Block storage </a:t>
            </a:r>
          </a:p>
          <a:p>
            <a:pPr marL="285750" indent="-285750">
              <a:buFont typeface="Arial" panose="020B0604020202020204" pitchFamily="34" charset="0"/>
              <a:buChar char="•"/>
            </a:pPr>
            <a:r>
              <a:rPr lang="en-IN" sz="1100" dirty="0"/>
              <a:t>Understanding about Instance lifecycle </a:t>
            </a:r>
          </a:p>
          <a:p>
            <a:pPr marL="285750" indent="-285750">
              <a:buFont typeface="Arial" panose="020B0604020202020204" pitchFamily="34" charset="0"/>
              <a:buChar char="•"/>
            </a:pPr>
            <a:r>
              <a:rPr lang="en-US" sz="1100" dirty="0"/>
              <a:t>Have your own OpenStack instance that could even run on your laptop or pc</a:t>
            </a:r>
            <a:r>
              <a:rPr lang="en-IN" sz="1100" dirty="0"/>
              <a:t> </a:t>
            </a:r>
          </a:p>
          <a:p>
            <a:pPr marL="285750" indent="-285750">
              <a:buFont typeface="Arial" panose="020B0604020202020204" pitchFamily="34" charset="0"/>
              <a:buChar char="•"/>
            </a:pPr>
            <a:endParaRPr lang="en-IN" sz="1100" dirty="0"/>
          </a:p>
        </p:txBody>
      </p:sp>
      <p:cxnSp>
        <p:nvCxnSpPr>
          <p:cNvPr id="28" name="Straight Arrow Connector 27">
            <a:extLst>
              <a:ext uri="{FF2B5EF4-FFF2-40B4-BE49-F238E27FC236}">
                <a16:creationId xmlns:a16="http://schemas.microsoft.com/office/drawing/2014/main" id="{D71EA255-774C-4045-BCCF-8B576474DE21}"/>
              </a:ext>
            </a:extLst>
          </p:cNvPr>
          <p:cNvCxnSpPr>
            <a:cxnSpLocks/>
          </p:cNvCxnSpPr>
          <p:nvPr/>
        </p:nvCxnSpPr>
        <p:spPr>
          <a:xfrm>
            <a:off x="3493961" y="3761838"/>
            <a:ext cx="0" cy="412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BE20EAF-F4AA-446F-94E1-1123B73D7761}"/>
              </a:ext>
            </a:extLst>
          </p:cNvPr>
          <p:cNvCxnSpPr/>
          <p:nvPr/>
        </p:nvCxnSpPr>
        <p:spPr>
          <a:xfrm>
            <a:off x="6019805" y="3669822"/>
            <a:ext cx="0" cy="600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0D95F9DC-F5AC-4980-9C05-C9F505D0CAD2}"/>
              </a:ext>
            </a:extLst>
          </p:cNvPr>
          <p:cNvSpPr/>
          <p:nvPr/>
        </p:nvSpPr>
        <p:spPr>
          <a:xfrm>
            <a:off x="4936143" y="4265702"/>
            <a:ext cx="2403728" cy="1876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100" dirty="0"/>
              <a:t>Launch VMs and manage their lifecycle</a:t>
            </a:r>
          </a:p>
          <a:p>
            <a:pPr marL="285750" indent="-285750">
              <a:buFont typeface="Arial" panose="020B0604020202020204" pitchFamily="34" charset="0"/>
              <a:buChar char="•"/>
            </a:pPr>
            <a:r>
              <a:rPr lang="en-US" sz="1100" dirty="0"/>
              <a:t>Operate your OpenStack cluster from dashboard</a:t>
            </a:r>
          </a:p>
          <a:p>
            <a:pPr marL="285750" indent="-285750">
              <a:buFont typeface="Arial" panose="020B0604020202020204" pitchFamily="34" charset="0"/>
              <a:buChar char="•"/>
            </a:pPr>
            <a:r>
              <a:rPr lang="en-US" sz="1100" dirty="0"/>
              <a:t>Operate your OpenStack cluster from CLI</a:t>
            </a:r>
            <a:r>
              <a:rPr lang="en-IN" sz="1100" dirty="0"/>
              <a:t> </a:t>
            </a:r>
          </a:p>
          <a:p>
            <a:pPr marL="285750" indent="-285750">
              <a:buFont typeface="Arial" panose="020B0604020202020204" pitchFamily="34" charset="0"/>
              <a:buChar char="•"/>
            </a:pPr>
            <a:r>
              <a:rPr lang="en-US" sz="1100" dirty="0"/>
              <a:t>Manual Installation in</a:t>
            </a:r>
            <a:br>
              <a:rPr lang="en-US" sz="1100" dirty="0"/>
            </a:br>
            <a:r>
              <a:rPr lang="en-US" sz="1100" dirty="0"/>
              <a:t>Virtual Machines</a:t>
            </a:r>
          </a:p>
          <a:p>
            <a:pPr marL="285750" indent="-285750">
              <a:buFont typeface="Arial" panose="020B0604020202020204" pitchFamily="34" charset="0"/>
              <a:buChar char="•"/>
            </a:pPr>
            <a:r>
              <a:rPr lang="en-IN" sz="1100" dirty="0"/>
              <a:t>Manual Installation on</a:t>
            </a:r>
            <a:br>
              <a:rPr lang="en-IN" sz="1100" dirty="0"/>
            </a:br>
            <a:r>
              <a:rPr lang="en-IN" sz="1100" dirty="0"/>
              <a:t>BareMetal Servers</a:t>
            </a:r>
          </a:p>
        </p:txBody>
      </p:sp>
      <p:sp>
        <p:nvSpPr>
          <p:cNvPr id="37" name="Rectangle: Rounded Corners 36">
            <a:extLst>
              <a:ext uri="{FF2B5EF4-FFF2-40B4-BE49-F238E27FC236}">
                <a16:creationId xmlns:a16="http://schemas.microsoft.com/office/drawing/2014/main" id="{F58A43C7-E502-44EA-9D89-4BC18CE3AD94}"/>
              </a:ext>
            </a:extLst>
          </p:cNvPr>
          <p:cNvSpPr/>
          <p:nvPr/>
        </p:nvSpPr>
        <p:spPr>
          <a:xfrm>
            <a:off x="7670585" y="4285594"/>
            <a:ext cx="2403728" cy="18763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1100" dirty="0" err="1"/>
              <a:t>Kolla</a:t>
            </a:r>
            <a:r>
              <a:rPr lang="en-IN" sz="1100" dirty="0"/>
              <a:t>-Ansible</a:t>
            </a:r>
            <a:br>
              <a:rPr lang="en-IN" sz="1100" dirty="0"/>
            </a:br>
            <a:r>
              <a:rPr lang="en-IN" sz="1100" dirty="0"/>
              <a:t>Installation on Virtual Machines</a:t>
            </a:r>
          </a:p>
          <a:p>
            <a:pPr marL="285750" indent="-285750">
              <a:buFont typeface="Arial" panose="020B0604020202020204" pitchFamily="34" charset="0"/>
              <a:buChar char="•"/>
            </a:pPr>
            <a:r>
              <a:rPr lang="en-IN" sz="1100" dirty="0"/>
              <a:t>Kolla-Ansible</a:t>
            </a:r>
            <a:br>
              <a:rPr lang="en-IN" sz="1100" dirty="0"/>
            </a:br>
            <a:r>
              <a:rPr lang="en-IN" sz="1100" dirty="0"/>
              <a:t>Installation in Physical Servers</a:t>
            </a:r>
          </a:p>
          <a:p>
            <a:pPr marL="285750" indent="-285750">
              <a:buFont typeface="Arial" panose="020B0604020202020204" pitchFamily="34" charset="0"/>
              <a:buChar char="•"/>
            </a:pPr>
            <a:r>
              <a:rPr lang="en-IN" sz="1100" dirty="0"/>
              <a:t>Automation of</a:t>
            </a:r>
            <a:br>
              <a:rPr lang="en-IN" sz="1100" dirty="0"/>
            </a:br>
            <a:r>
              <a:rPr lang="en-IN" sz="1100" dirty="0"/>
              <a:t>Kolla-Ansible Deployment</a:t>
            </a:r>
          </a:p>
          <a:p>
            <a:pPr marL="285750" indent="-285750">
              <a:buFont typeface="Arial" panose="020B0604020202020204" pitchFamily="34" charset="0"/>
              <a:buChar char="•"/>
            </a:pPr>
            <a:r>
              <a:rPr lang="en-IN" sz="1100" dirty="0" err="1"/>
              <a:t>Packstack</a:t>
            </a:r>
            <a:r>
              <a:rPr lang="en-IN" sz="1100" dirty="0"/>
              <a:t> &amp; </a:t>
            </a:r>
            <a:r>
              <a:rPr lang="en-IN" sz="1100" dirty="0" err="1"/>
              <a:t>Devstack</a:t>
            </a:r>
            <a:endParaRPr lang="en-IN" sz="1100" dirty="0"/>
          </a:p>
          <a:p>
            <a:pPr marL="285750" indent="-285750">
              <a:buFont typeface="Arial" panose="020B0604020202020204" pitchFamily="34" charset="0"/>
              <a:buChar char="•"/>
            </a:pPr>
            <a:r>
              <a:rPr lang="en-IN" sz="1100" dirty="0"/>
              <a:t>Advanced Certifications</a:t>
            </a:r>
          </a:p>
        </p:txBody>
      </p:sp>
      <p:cxnSp>
        <p:nvCxnSpPr>
          <p:cNvPr id="40" name="Straight Arrow Connector 39">
            <a:extLst>
              <a:ext uri="{FF2B5EF4-FFF2-40B4-BE49-F238E27FC236}">
                <a16:creationId xmlns:a16="http://schemas.microsoft.com/office/drawing/2014/main" id="{1DD4949E-C829-4952-BA0A-A3D44A17DAD8}"/>
              </a:ext>
            </a:extLst>
          </p:cNvPr>
          <p:cNvCxnSpPr>
            <a:cxnSpLocks/>
            <a:stCxn id="21" idx="2"/>
          </p:cNvCxnSpPr>
          <p:nvPr/>
        </p:nvCxnSpPr>
        <p:spPr>
          <a:xfrm>
            <a:off x="8872449" y="3781612"/>
            <a:ext cx="0" cy="484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24395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CC2ACD0-49FE-47E2-8E63-9AD48E5FDDFA}"/>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Thank you</a:t>
            </a:r>
          </a:p>
        </p:txBody>
      </p:sp>
      <p:pic>
        <p:nvPicPr>
          <p:cNvPr id="4" name="Picture 3">
            <a:extLst>
              <a:ext uri="{FF2B5EF4-FFF2-40B4-BE49-F238E27FC236}">
                <a16:creationId xmlns:a16="http://schemas.microsoft.com/office/drawing/2014/main" id="{C7494F05-D1DA-4621-B27B-9ABFB33FC11A}"/>
              </a:ext>
            </a:extLst>
          </p:cNvPr>
          <p:cNvPicPr>
            <a:picLocks noChangeAspect="1"/>
          </p:cNvPicPr>
          <p:nvPr/>
        </p:nvPicPr>
        <p:blipFill rotWithShape="1">
          <a:blip r:embed="rId2"/>
          <a:srcRect t="4601" r="1" b="13946"/>
          <a:stretch/>
        </p:blipFill>
        <p:spPr>
          <a:xfrm>
            <a:off x="5452431" y="492573"/>
            <a:ext cx="5956327" cy="5880796"/>
          </a:xfrm>
          <a:prstGeom prst="rect">
            <a:avLst/>
          </a:prstGeom>
        </p:spPr>
      </p:pic>
      <p:pic>
        <p:nvPicPr>
          <p:cNvPr id="6" name="Content Placeholder 3">
            <a:extLst>
              <a:ext uri="{FF2B5EF4-FFF2-40B4-BE49-F238E27FC236}">
                <a16:creationId xmlns:a16="http://schemas.microsoft.com/office/drawing/2014/main" id="{982F0B2A-5037-43D6-A34B-0C08FC9ED91C}"/>
              </a:ext>
            </a:extLst>
          </p:cNvPr>
          <p:cNvPicPr>
            <a:picLocks noGrp="1" noChangeAspect="1"/>
          </p:cNvPicPr>
          <p:nvPr>
            <p:ph idx="1"/>
          </p:nvPr>
        </p:nvPicPr>
        <p:blipFill>
          <a:blip r:embed="rId3"/>
          <a:stretch>
            <a:fillRect/>
          </a:stretch>
        </p:blipFill>
        <p:spPr>
          <a:xfrm>
            <a:off x="10749915" y="0"/>
            <a:ext cx="1442084" cy="622310"/>
          </a:xfrm>
          <a:prstGeom prst="rect">
            <a:avLst/>
          </a:prstGeom>
        </p:spPr>
      </p:pic>
      <p:sp>
        <p:nvSpPr>
          <p:cNvPr id="7" name="TextBox 6">
            <a:extLst>
              <a:ext uri="{FF2B5EF4-FFF2-40B4-BE49-F238E27FC236}">
                <a16:creationId xmlns:a16="http://schemas.microsoft.com/office/drawing/2014/main" id="{2AB69B4F-A861-43AF-A037-F84CF2E1FDB9}"/>
              </a:ext>
            </a:extLst>
          </p:cNvPr>
          <p:cNvSpPr txBox="1"/>
          <p:nvPr/>
        </p:nvSpPr>
        <p:spPr>
          <a:xfrm>
            <a:off x="336884" y="5392389"/>
            <a:ext cx="4612018" cy="6617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IN" sz="1600" b="0" i="0" u="none" strike="noStrike" kern="0" cap="none" spc="0" normalizeH="0" baseline="0" noProof="0" dirty="0">
                <a:ln>
                  <a:noFill/>
                </a:ln>
                <a:solidFill>
                  <a:prstClr val="white"/>
                </a:solidFill>
                <a:effectLst/>
                <a:uLnTx/>
                <a:uFillTx/>
              </a:rPr>
              <a:t>Image Source : </a:t>
            </a:r>
          </a:p>
          <a:p>
            <a:pPr marL="0" marR="0" lvl="0" indent="0" defTabSz="914400" eaLnBrk="1" fontAlgn="auto" latinLnBrk="0" hangingPunct="1">
              <a:lnSpc>
                <a:spcPct val="100000"/>
              </a:lnSpc>
              <a:spcBef>
                <a:spcPts val="0"/>
              </a:spcBef>
              <a:spcAft>
                <a:spcPts val="600"/>
              </a:spcAft>
              <a:buClrTx/>
              <a:buSzTx/>
              <a:buFontTx/>
              <a:buNone/>
              <a:tabLst/>
              <a:defRPr/>
            </a:pPr>
            <a:endParaRPr kumimoji="0" lang="en-IN" sz="160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745218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itle 4">
            <a:extLst>
              <a:ext uri="{FF2B5EF4-FFF2-40B4-BE49-F238E27FC236}">
                <a16:creationId xmlns:a16="http://schemas.microsoft.com/office/drawing/2014/main" id="{5CC2ACD0-49FE-47E2-8E63-9AD48E5FDDFA}"/>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a:solidFill>
                  <a:schemeClr val="bg1"/>
                </a:solidFill>
              </a:rPr>
              <a:t>Content</a:t>
            </a:r>
          </a:p>
        </p:txBody>
      </p:sp>
      <p:cxnSp>
        <p:nvCxnSpPr>
          <p:cNvPr id="51" name="Straight Connector 5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AC776F5-D2E4-4E8B-B40D-7647304FF149}"/>
              </a:ext>
            </a:extLst>
          </p:cNvPr>
          <p:cNvSpPr txBox="1"/>
          <p:nvPr/>
        </p:nvSpPr>
        <p:spPr>
          <a:xfrm>
            <a:off x="897769" y="1909192"/>
            <a:ext cx="4586513" cy="3647710"/>
          </a:xfrm>
          <a:prstGeom prst="rect">
            <a:avLst/>
          </a:prstGeom>
        </p:spPr>
        <p:txBody>
          <a:bodyPr vert="horz" lIns="91440" tIns="45720" rIns="91440" bIns="45720" rtlCol="0">
            <a:normAutofit/>
          </a:bodyPr>
          <a:lstStyle/>
          <a:p>
            <a:pPr marL="57150">
              <a:lnSpc>
                <a:spcPct val="90000"/>
              </a:lnSpc>
              <a:spcAft>
                <a:spcPts val="600"/>
              </a:spcAft>
            </a:pPr>
            <a:endParaRPr lang="en-US" sz="1600" dirty="0">
              <a:solidFill>
                <a:schemeClr val="bg1"/>
              </a:solidFill>
            </a:endParaRPr>
          </a:p>
          <a:p>
            <a:pPr marL="285750" indent="-228600">
              <a:lnSpc>
                <a:spcPct val="90000"/>
              </a:lnSpc>
              <a:spcAft>
                <a:spcPts val="600"/>
              </a:spcAft>
              <a:buFont typeface="Arial" panose="020B0604020202020204" pitchFamily="34" charset="0"/>
              <a:buChar char="•"/>
            </a:pPr>
            <a:r>
              <a:rPr lang="en-US" sz="1600" dirty="0">
                <a:solidFill>
                  <a:schemeClr val="bg1"/>
                </a:solidFill>
              </a:rPr>
              <a:t> OpenStack overview</a:t>
            </a:r>
          </a:p>
          <a:p>
            <a:pPr marL="285750" indent="-228600">
              <a:lnSpc>
                <a:spcPct val="90000"/>
              </a:lnSpc>
              <a:spcAft>
                <a:spcPts val="600"/>
              </a:spcAft>
              <a:buFont typeface="Arial" panose="020B0604020202020204" pitchFamily="34" charset="0"/>
              <a:buChar char="•"/>
            </a:pPr>
            <a:r>
              <a:rPr lang="en-US" sz="1600" dirty="0">
                <a:solidFill>
                  <a:schemeClr val="bg1"/>
                </a:solidFill>
              </a:rPr>
              <a:t> OpenStack components</a:t>
            </a:r>
          </a:p>
          <a:p>
            <a:pPr marL="285750" indent="-228600">
              <a:lnSpc>
                <a:spcPct val="90000"/>
              </a:lnSpc>
              <a:spcAft>
                <a:spcPts val="600"/>
              </a:spcAft>
              <a:buFont typeface="Arial" panose="020B0604020202020204" pitchFamily="34" charset="0"/>
              <a:buChar char="•"/>
            </a:pPr>
            <a:r>
              <a:rPr lang="en-US" sz="1600" dirty="0">
                <a:solidFill>
                  <a:schemeClr val="bg1"/>
                </a:solidFill>
              </a:rPr>
              <a:t> OpenStack Conceptual Architecture</a:t>
            </a:r>
          </a:p>
          <a:p>
            <a:pPr marL="285750" indent="-228600">
              <a:lnSpc>
                <a:spcPct val="90000"/>
              </a:lnSpc>
              <a:spcAft>
                <a:spcPts val="600"/>
              </a:spcAft>
              <a:buFont typeface="Arial" panose="020B0604020202020204" pitchFamily="34" charset="0"/>
              <a:buChar char="•"/>
            </a:pPr>
            <a:r>
              <a:rPr lang="en-US" sz="1600" dirty="0">
                <a:solidFill>
                  <a:schemeClr val="bg1"/>
                </a:solidFill>
              </a:rPr>
              <a:t> OpenStack Logical Architecture</a:t>
            </a:r>
          </a:p>
          <a:p>
            <a:pPr marL="285750" indent="-228600">
              <a:lnSpc>
                <a:spcPct val="90000"/>
              </a:lnSpc>
              <a:spcAft>
                <a:spcPts val="600"/>
              </a:spcAft>
              <a:buFont typeface="Arial" panose="020B0604020202020204" pitchFamily="34" charset="0"/>
              <a:buChar char="•"/>
            </a:pPr>
            <a:r>
              <a:rPr lang="en-US" sz="1600" dirty="0">
                <a:solidFill>
                  <a:schemeClr val="bg1"/>
                </a:solidFill>
              </a:rPr>
              <a:t> OpenStack Services</a:t>
            </a:r>
          </a:p>
          <a:p>
            <a:pPr marL="285750" indent="-228600">
              <a:lnSpc>
                <a:spcPct val="90000"/>
              </a:lnSpc>
              <a:spcAft>
                <a:spcPts val="600"/>
              </a:spcAft>
              <a:buFont typeface="Arial" panose="020B0604020202020204" pitchFamily="34" charset="0"/>
              <a:buChar char="•"/>
            </a:pPr>
            <a:r>
              <a:rPr lang="en-US" sz="1600" dirty="0">
                <a:solidFill>
                  <a:schemeClr val="bg1"/>
                </a:solidFill>
              </a:rPr>
              <a:t> OpenStack  Categorizations</a:t>
            </a:r>
          </a:p>
          <a:p>
            <a:pPr marL="285750" indent="-228600">
              <a:lnSpc>
                <a:spcPct val="90000"/>
              </a:lnSpc>
              <a:spcAft>
                <a:spcPts val="600"/>
              </a:spcAft>
              <a:buFont typeface="Arial" panose="020B0604020202020204" pitchFamily="34" charset="0"/>
              <a:buChar char="•"/>
            </a:pPr>
            <a:r>
              <a:rPr lang="en-US" sz="1600" dirty="0">
                <a:solidFill>
                  <a:schemeClr val="bg1"/>
                </a:solidFill>
              </a:rPr>
              <a:t> OpenStack  Categorizations </a:t>
            </a:r>
            <a:r>
              <a:rPr lang="en-US" sz="1600" dirty="0" err="1">
                <a:solidFill>
                  <a:schemeClr val="bg1"/>
                </a:solidFill>
              </a:rPr>
              <a:t>contn</a:t>
            </a:r>
            <a:r>
              <a:rPr lang="en-US" sz="1600" dirty="0">
                <a:solidFill>
                  <a:schemeClr val="bg1"/>
                </a:solidFill>
              </a:rPr>
              <a:t>…</a:t>
            </a:r>
          </a:p>
          <a:p>
            <a:pPr marL="285750" indent="-228600">
              <a:lnSpc>
                <a:spcPct val="90000"/>
              </a:lnSpc>
              <a:spcAft>
                <a:spcPts val="600"/>
              </a:spcAft>
              <a:buFont typeface="Arial" panose="020B0604020202020204" pitchFamily="34" charset="0"/>
              <a:buChar char="•"/>
            </a:pPr>
            <a:r>
              <a:rPr lang="en-US" sz="1600" dirty="0">
                <a:solidFill>
                  <a:schemeClr val="bg1"/>
                </a:solidFill>
              </a:rPr>
              <a:t> OpenStack  Services - Core</a:t>
            </a:r>
          </a:p>
          <a:p>
            <a:pPr marL="285750" indent="-228600">
              <a:lnSpc>
                <a:spcPct val="90000"/>
              </a:lnSpc>
              <a:spcAft>
                <a:spcPts val="600"/>
              </a:spcAft>
              <a:buFont typeface="Arial" panose="020B0604020202020204" pitchFamily="34" charset="0"/>
              <a:buChar char="•"/>
            </a:pPr>
            <a:r>
              <a:rPr lang="en-US" sz="1600" dirty="0">
                <a:solidFill>
                  <a:schemeClr val="bg1"/>
                </a:solidFill>
              </a:rPr>
              <a:t> OpenStack  Services - Advanced</a:t>
            </a:r>
          </a:p>
          <a:p>
            <a:pPr marL="285750" indent="-228600">
              <a:lnSpc>
                <a:spcPct val="90000"/>
              </a:lnSpc>
              <a:spcAft>
                <a:spcPts val="600"/>
              </a:spcAft>
              <a:buFont typeface="Arial" panose="020B0604020202020204" pitchFamily="34" charset="0"/>
              <a:buChar char="•"/>
            </a:pPr>
            <a:r>
              <a:rPr lang="en-US" sz="1600" dirty="0">
                <a:solidFill>
                  <a:schemeClr val="bg1"/>
                </a:solidFill>
              </a:rPr>
              <a:t> OpenStack  Learning Path</a:t>
            </a:r>
          </a:p>
          <a:p>
            <a:pPr indent="-228600">
              <a:lnSpc>
                <a:spcPct val="90000"/>
              </a:lnSpc>
              <a:spcAft>
                <a:spcPts val="600"/>
              </a:spcAft>
              <a:buFont typeface="Arial" panose="020B0604020202020204" pitchFamily="34" charset="0"/>
              <a:buChar char="•"/>
            </a:pPr>
            <a:endParaRPr lang="en-US" sz="1600" dirty="0">
              <a:solidFill>
                <a:schemeClr val="bg1"/>
              </a:solidFill>
            </a:endParaRPr>
          </a:p>
          <a:p>
            <a:pPr indent="-228600">
              <a:lnSpc>
                <a:spcPct val="90000"/>
              </a:lnSpc>
              <a:spcAft>
                <a:spcPts val="600"/>
              </a:spcAft>
              <a:buFont typeface="Arial" panose="020B0604020202020204" pitchFamily="34" charset="0"/>
              <a:buChar char="•"/>
            </a:pPr>
            <a:endParaRPr lang="en-US" sz="1600" dirty="0">
              <a:solidFill>
                <a:schemeClr val="bg1"/>
              </a:solidFill>
            </a:endParaRPr>
          </a:p>
        </p:txBody>
      </p:sp>
      <p:cxnSp>
        <p:nvCxnSpPr>
          <p:cNvPr id="53" name="Straight Connector 5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9024E11-1D55-48B8-992D-22B2D0BE8B99}"/>
              </a:ext>
            </a:extLst>
          </p:cNvPr>
          <p:cNvPicPr>
            <a:picLocks noChangeAspect="1"/>
          </p:cNvPicPr>
          <p:nvPr/>
        </p:nvPicPr>
        <p:blipFill rotWithShape="1">
          <a:blip r:embed="rId2"/>
          <a:srcRect t="802" r="2" b="14179"/>
          <a:stretch/>
        </p:blipFill>
        <p:spPr>
          <a:xfrm>
            <a:off x="6525453" y="10"/>
            <a:ext cx="5666547" cy="6857990"/>
          </a:xfrm>
          <a:prstGeom prst="rect">
            <a:avLst/>
          </a:prstGeom>
        </p:spPr>
      </p:pic>
      <p:pic>
        <p:nvPicPr>
          <p:cNvPr id="8" name="Content Placeholder 3">
            <a:extLst>
              <a:ext uri="{FF2B5EF4-FFF2-40B4-BE49-F238E27FC236}">
                <a16:creationId xmlns:a16="http://schemas.microsoft.com/office/drawing/2014/main" id="{316C7609-B115-422B-BEBC-D700A8240CA6}"/>
              </a:ext>
            </a:extLst>
          </p:cNvPr>
          <p:cNvPicPr>
            <a:picLocks noGrp="1" noChangeAspect="1"/>
          </p:cNvPicPr>
          <p:nvPr>
            <p:ph idx="1"/>
          </p:nvPr>
        </p:nvPicPr>
        <p:blipFill>
          <a:blip r:embed="rId3"/>
          <a:stretch>
            <a:fillRect/>
          </a:stretch>
        </p:blipFill>
        <p:spPr>
          <a:xfrm>
            <a:off x="10749915" y="0"/>
            <a:ext cx="1442084" cy="622310"/>
          </a:xfrm>
          <a:prstGeom prst="rect">
            <a:avLst/>
          </a:prstGeom>
        </p:spPr>
      </p:pic>
      <p:sp>
        <p:nvSpPr>
          <p:cNvPr id="10" name="TextBox 9">
            <a:extLst>
              <a:ext uri="{FF2B5EF4-FFF2-40B4-BE49-F238E27FC236}">
                <a16:creationId xmlns:a16="http://schemas.microsoft.com/office/drawing/2014/main" id="{DACAA54C-FB81-4E23-9CF8-8295ACE646A7}"/>
              </a:ext>
            </a:extLst>
          </p:cNvPr>
          <p:cNvSpPr txBox="1"/>
          <p:nvPr/>
        </p:nvSpPr>
        <p:spPr>
          <a:xfrm>
            <a:off x="569582" y="5828866"/>
            <a:ext cx="5466080" cy="90794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IN" sz="1600" b="0" i="0" u="none" strike="noStrike" kern="0" cap="none" spc="0" normalizeH="0" baseline="0" noProof="0" dirty="0">
                <a:ln>
                  <a:noFill/>
                </a:ln>
                <a:solidFill>
                  <a:prstClr val="white"/>
                </a:solidFill>
                <a:effectLst/>
                <a:uLnTx/>
                <a:uFillTx/>
              </a:rPr>
              <a:t>Image Source : </a:t>
            </a:r>
          </a:p>
          <a:p>
            <a:pPr>
              <a:spcAft>
                <a:spcPts val="600"/>
              </a:spcAft>
              <a:defRPr/>
            </a:pPr>
            <a:r>
              <a:rPr lang="en-US" sz="1600" dirty="0">
                <a:solidFill>
                  <a:schemeClr val="bg1"/>
                </a:solidFill>
                <a:hlinkClick r:id="rId4"/>
              </a:rPr>
              <a:t>https://slidemodel.com/templates/table-content-slides-powerpoint/6185-06-table-of-content-globe-2/</a:t>
            </a:r>
            <a:endParaRPr lang="en-US" sz="1600" dirty="0">
              <a:solidFill>
                <a:schemeClr val="bg1"/>
              </a:solidFill>
            </a:endParaRPr>
          </a:p>
        </p:txBody>
      </p:sp>
    </p:spTree>
    <p:extLst>
      <p:ext uri="{BB962C8B-B14F-4D97-AF65-F5344CB8AC3E}">
        <p14:creationId xmlns:p14="http://schemas.microsoft.com/office/powerpoint/2010/main" val="2473842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itle 4">
            <a:extLst>
              <a:ext uri="{FF2B5EF4-FFF2-40B4-BE49-F238E27FC236}">
                <a16:creationId xmlns:a16="http://schemas.microsoft.com/office/drawing/2014/main" id="{5CC2ACD0-49FE-47E2-8E63-9AD48E5FDDFA}"/>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dirty="0">
                <a:solidFill>
                  <a:schemeClr val="bg1"/>
                </a:solidFill>
              </a:rPr>
              <a:t>OpenStack</a:t>
            </a:r>
          </a:p>
        </p:txBody>
      </p:sp>
      <p:cxnSp>
        <p:nvCxnSpPr>
          <p:cNvPr id="60" name="Straight Connector 59">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AC776F5-D2E4-4E8B-B40D-7647304FF149}"/>
              </a:ext>
            </a:extLst>
          </p:cNvPr>
          <p:cNvSpPr txBox="1"/>
          <p:nvPr/>
        </p:nvSpPr>
        <p:spPr>
          <a:xfrm>
            <a:off x="897769" y="1909192"/>
            <a:ext cx="4586513" cy="3647710"/>
          </a:xfrm>
          <a:prstGeom prst="rect">
            <a:avLst/>
          </a:prstGeom>
        </p:spPr>
        <p:txBody>
          <a:bodyPr vert="horz" lIns="91440" tIns="45720" rIns="91440" bIns="45720" rtlCol="0">
            <a:normAutofit/>
          </a:bodyPr>
          <a:lstStyle/>
          <a:p>
            <a:pPr lvl="0">
              <a:lnSpc>
                <a:spcPct val="90000"/>
              </a:lnSpc>
              <a:spcAft>
                <a:spcPts val="600"/>
              </a:spcAft>
            </a:pPr>
            <a:r>
              <a:rPr lang="en-US" sz="1700" dirty="0">
                <a:solidFill>
                  <a:schemeClr val="bg1"/>
                </a:solidFill>
              </a:rPr>
              <a:t>OpenStack is a software for building and managing cloud-computing platforms for public and private clouds. OpenStack is used to deploy virtual machines and other instances that handle different tasks for managing a cloud environment. OpenStack is considered as – Infrastructure as a Service (IaaS).</a:t>
            </a:r>
          </a:p>
        </p:txBody>
      </p:sp>
      <p:cxnSp>
        <p:nvCxnSpPr>
          <p:cNvPr id="62" name="Straight Connector 61">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Content Placeholder 3">
            <a:extLst>
              <a:ext uri="{FF2B5EF4-FFF2-40B4-BE49-F238E27FC236}">
                <a16:creationId xmlns:a16="http://schemas.microsoft.com/office/drawing/2014/main" id="{316C7609-B115-422B-BEBC-D700A8240CA6}"/>
              </a:ext>
            </a:extLst>
          </p:cNvPr>
          <p:cNvPicPr>
            <a:picLocks noGrp="1" noChangeAspect="1"/>
          </p:cNvPicPr>
          <p:nvPr>
            <p:ph idx="1"/>
          </p:nvPr>
        </p:nvPicPr>
        <p:blipFill>
          <a:blip r:embed="rId2"/>
          <a:stretch>
            <a:fillRect/>
          </a:stretch>
        </p:blipFill>
        <p:spPr>
          <a:xfrm>
            <a:off x="10749916" y="0"/>
            <a:ext cx="1442084" cy="622310"/>
          </a:xfrm>
          <a:prstGeom prst="rect">
            <a:avLst/>
          </a:prstGeom>
        </p:spPr>
      </p:pic>
      <p:sp>
        <p:nvSpPr>
          <p:cNvPr id="9" name="TextBox 8">
            <a:extLst>
              <a:ext uri="{FF2B5EF4-FFF2-40B4-BE49-F238E27FC236}">
                <a16:creationId xmlns:a16="http://schemas.microsoft.com/office/drawing/2014/main" id="{DE42C8BD-D727-470A-BAFD-CC3E6015149D}"/>
              </a:ext>
            </a:extLst>
          </p:cNvPr>
          <p:cNvSpPr txBox="1"/>
          <p:nvPr/>
        </p:nvSpPr>
        <p:spPr>
          <a:xfrm>
            <a:off x="569582" y="5828866"/>
            <a:ext cx="5466080" cy="123110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IN" sz="1600" b="0" i="0" u="none" strike="noStrike" kern="0" cap="none" spc="0" normalizeH="0" baseline="0" noProof="0" dirty="0">
                <a:ln>
                  <a:noFill/>
                </a:ln>
                <a:solidFill>
                  <a:prstClr val="white"/>
                </a:solidFill>
                <a:effectLst/>
                <a:uLnTx/>
                <a:uFillTx/>
              </a:rPr>
              <a:t>Image Source : </a:t>
            </a:r>
          </a:p>
          <a:p>
            <a:pPr lvl="0">
              <a:spcAft>
                <a:spcPts val="600"/>
              </a:spcAft>
              <a:defRPr/>
            </a:pPr>
            <a:r>
              <a:rPr lang="en-IN" sz="1600" kern="0" dirty="0">
                <a:solidFill>
                  <a:prstClr val="white"/>
                </a:solidFill>
                <a:hlinkClick r:id="rId3"/>
              </a:rPr>
              <a:t>https://www.tutorialspoint.com/virtualization2.0/virtualization2.0_openstack.htm</a:t>
            </a:r>
            <a:endParaRPr lang="en-IN" sz="1600" kern="0" dirty="0">
              <a:solidFill>
                <a:prstClr val="white"/>
              </a:solidFill>
            </a:endParaRPr>
          </a:p>
          <a:p>
            <a:pPr lvl="0">
              <a:spcAft>
                <a:spcPts val="600"/>
              </a:spcAft>
              <a:defRPr/>
            </a:pPr>
            <a:endParaRPr lang="en-IN" sz="1600" kern="0" dirty="0">
              <a:solidFill>
                <a:prstClr val="white"/>
              </a:solidFill>
            </a:endParaRPr>
          </a:p>
        </p:txBody>
      </p:sp>
      <p:pic>
        <p:nvPicPr>
          <p:cNvPr id="2" name="Picture 1">
            <a:extLst>
              <a:ext uri="{FF2B5EF4-FFF2-40B4-BE49-F238E27FC236}">
                <a16:creationId xmlns:a16="http://schemas.microsoft.com/office/drawing/2014/main" id="{9C6BFD88-8096-4AF6-BAE0-0979472B2192}"/>
              </a:ext>
            </a:extLst>
          </p:cNvPr>
          <p:cNvPicPr>
            <a:picLocks noChangeAspect="1"/>
          </p:cNvPicPr>
          <p:nvPr/>
        </p:nvPicPr>
        <p:blipFill>
          <a:blip r:embed="rId4"/>
          <a:stretch>
            <a:fillRect/>
          </a:stretch>
        </p:blipFill>
        <p:spPr>
          <a:xfrm>
            <a:off x="5969431" y="2090515"/>
            <a:ext cx="5501527" cy="3167632"/>
          </a:xfrm>
          <a:prstGeom prst="rect">
            <a:avLst/>
          </a:prstGeom>
        </p:spPr>
      </p:pic>
    </p:spTree>
    <p:extLst>
      <p:ext uri="{BB962C8B-B14F-4D97-AF65-F5344CB8AC3E}">
        <p14:creationId xmlns:p14="http://schemas.microsoft.com/office/powerpoint/2010/main" val="1190577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itle 4">
            <a:extLst>
              <a:ext uri="{FF2B5EF4-FFF2-40B4-BE49-F238E27FC236}">
                <a16:creationId xmlns:a16="http://schemas.microsoft.com/office/drawing/2014/main" id="{5CC2ACD0-49FE-47E2-8E63-9AD48E5FDDFA}"/>
              </a:ext>
            </a:extLst>
          </p:cNvPr>
          <p:cNvSpPr>
            <a:spLocks noGrp="1"/>
          </p:cNvSpPr>
          <p:nvPr>
            <p:ph type="title"/>
          </p:nvPr>
        </p:nvSpPr>
        <p:spPr>
          <a:xfrm>
            <a:off x="838200" y="448721"/>
            <a:ext cx="4707671" cy="1225650"/>
          </a:xfrm>
        </p:spPr>
        <p:txBody>
          <a:bodyPr vert="horz" lIns="91440" tIns="45720" rIns="91440" bIns="45720" rtlCol="0" anchor="b">
            <a:normAutofit/>
          </a:bodyPr>
          <a:lstStyle/>
          <a:p>
            <a:pPr algn="ctr"/>
            <a:r>
              <a:rPr lang="en-US" sz="4000" dirty="0">
                <a:solidFill>
                  <a:prstClr val="white"/>
                </a:solidFill>
              </a:rPr>
              <a:t>OpenStack Components</a:t>
            </a:r>
            <a:endParaRPr lang="en-US" sz="3800" dirty="0">
              <a:solidFill>
                <a:schemeClr val="bg1"/>
              </a:solidFill>
            </a:endParaRPr>
          </a:p>
        </p:txBody>
      </p:sp>
      <p:cxnSp>
        <p:nvCxnSpPr>
          <p:cNvPr id="60" name="Straight Connector 59">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AC776F5-D2E4-4E8B-B40D-7647304FF149}"/>
              </a:ext>
            </a:extLst>
          </p:cNvPr>
          <p:cNvSpPr txBox="1"/>
          <p:nvPr/>
        </p:nvSpPr>
        <p:spPr>
          <a:xfrm>
            <a:off x="897769" y="1909192"/>
            <a:ext cx="4586513" cy="3647710"/>
          </a:xfrm>
          <a:prstGeom prst="rect">
            <a:avLst/>
          </a:prstGeom>
        </p:spPr>
        <p:txBody>
          <a:bodyPr vert="horz" lIns="91440" tIns="45720" rIns="91440" bIns="45720" rtlCol="0">
            <a:normAutofit fontScale="92500" lnSpcReduction="10000"/>
          </a:bodyPr>
          <a:lstStyle/>
          <a:p>
            <a:pPr lvl="0">
              <a:lnSpc>
                <a:spcPct val="90000"/>
              </a:lnSpc>
              <a:spcAft>
                <a:spcPts val="600"/>
              </a:spcAft>
            </a:pPr>
            <a:endParaRPr lang="en-US" sz="1700" dirty="0">
              <a:solidFill>
                <a:schemeClr val="bg1"/>
              </a:solidFill>
            </a:endParaRPr>
          </a:p>
          <a:p>
            <a:pPr marL="742950" lvl="1" indent="-228600">
              <a:lnSpc>
                <a:spcPct val="90000"/>
              </a:lnSpc>
              <a:spcAft>
                <a:spcPts val="600"/>
              </a:spcAft>
              <a:buFont typeface="Arial" panose="020B0604020202020204" pitchFamily="34" charset="0"/>
              <a:buChar char="•"/>
            </a:pPr>
            <a:r>
              <a:rPr lang="en-US" sz="1700" dirty="0">
                <a:solidFill>
                  <a:schemeClr val="bg1"/>
                </a:solidFill>
              </a:rPr>
              <a:t>Compute (Nova): Compute is a Cloud Computing controller designed to manage resources in virtualized environments.</a:t>
            </a:r>
          </a:p>
          <a:p>
            <a:pPr marL="742950" lvl="1" indent="-228600">
              <a:lnSpc>
                <a:spcPct val="90000"/>
              </a:lnSpc>
              <a:spcAft>
                <a:spcPts val="600"/>
              </a:spcAft>
              <a:buFont typeface="Arial" panose="020B0604020202020204" pitchFamily="34" charset="0"/>
              <a:buChar char="•"/>
            </a:pPr>
            <a:r>
              <a:rPr lang="en-US" sz="1700" dirty="0">
                <a:solidFill>
                  <a:schemeClr val="bg1"/>
                </a:solidFill>
              </a:rPr>
              <a:t>Object Storage (Swift): This is a mountable redundancy storage system. It helps in data replication throughout a data center.</a:t>
            </a:r>
          </a:p>
          <a:p>
            <a:pPr marL="742950" lvl="1" indent="-228600">
              <a:lnSpc>
                <a:spcPct val="90000"/>
              </a:lnSpc>
              <a:spcAft>
                <a:spcPts val="600"/>
              </a:spcAft>
              <a:buFont typeface="Arial" panose="020B0604020202020204" pitchFamily="34" charset="0"/>
              <a:buChar char="•"/>
            </a:pPr>
            <a:r>
              <a:rPr lang="en-US" sz="1700" dirty="0">
                <a:solidFill>
                  <a:schemeClr val="bg1"/>
                </a:solidFill>
              </a:rPr>
              <a:t>Block Storage (Cinder): Block storage component provides persistent-level storage solutions for using cloud-oriented computing devices. </a:t>
            </a:r>
          </a:p>
          <a:p>
            <a:pPr marL="742950" lvl="1" indent="-228600">
              <a:lnSpc>
                <a:spcPct val="90000"/>
              </a:lnSpc>
              <a:spcAft>
                <a:spcPts val="600"/>
              </a:spcAft>
              <a:buFont typeface="Arial" panose="020B0604020202020204" pitchFamily="34" charset="0"/>
              <a:buChar char="•"/>
            </a:pPr>
            <a:r>
              <a:rPr lang="en-US" sz="1700" dirty="0">
                <a:solidFill>
                  <a:schemeClr val="bg1"/>
                </a:solidFill>
              </a:rPr>
              <a:t>Networking (neutron): Neutron is an OpenStack networking component that helps in managing all kinds of network-related queries.</a:t>
            </a:r>
          </a:p>
          <a:p>
            <a:pPr>
              <a:lnSpc>
                <a:spcPct val="90000"/>
              </a:lnSpc>
              <a:spcAft>
                <a:spcPts val="600"/>
              </a:spcAft>
            </a:pPr>
            <a:endParaRPr lang="en-US" sz="1700" dirty="0">
              <a:solidFill>
                <a:schemeClr val="bg1"/>
              </a:solidFill>
            </a:endParaRPr>
          </a:p>
          <a:p>
            <a:pPr indent="-228600">
              <a:lnSpc>
                <a:spcPct val="90000"/>
              </a:lnSpc>
              <a:spcAft>
                <a:spcPts val="600"/>
              </a:spcAft>
              <a:buFont typeface="Arial" panose="020B0604020202020204" pitchFamily="34" charset="0"/>
              <a:buChar char="•"/>
            </a:pPr>
            <a:endParaRPr lang="en-US" sz="1700" dirty="0">
              <a:solidFill>
                <a:schemeClr val="bg1"/>
              </a:solidFill>
            </a:endParaRPr>
          </a:p>
        </p:txBody>
      </p:sp>
      <p:cxnSp>
        <p:nvCxnSpPr>
          <p:cNvPr id="62" name="Straight Connector 61">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Content Placeholder 3">
            <a:extLst>
              <a:ext uri="{FF2B5EF4-FFF2-40B4-BE49-F238E27FC236}">
                <a16:creationId xmlns:a16="http://schemas.microsoft.com/office/drawing/2014/main" id="{316C7609-B115-422B-BEBC-D700A8240CA6}"/>
              </a:ext>
            </a:extLst>
          </p:cNvPr>
          <p:cNvPicPr>
            <a:picLocks noGrp="1" noChangeAspect="1"/>
          </p:cNvPicPr>
          <p:nvPr>
            <p:ph idx="1"/>
          </p:nvPr>
        </p:nvPicPr>
        <p:blipFill>
          <a:blip r:embed="rId2"/>
          <a:stretch>
            <a:fillRect/>
          </a:stretch>
        </p:blipFill>
        <p:spPr>
          <a:xfrm>
            <a:off x="10749916" y="0"/>
            <a:ext cx="1442084" cy="622310"/>
          </a:xfrm>
          <a:prstGeom prst="rect">
            <a:avLst/>
          </a:prstGeom>
        </p:spPr>
      </p:pic>
      <p:sp>
        <p:nvSpPr>
          <p:cNvPr id="10" name="TextBox 9">
            <a:extLst>
              <a:ext uri="{FF2B5EF4-FFF2-40B4-BE49-F238E27FC236}">
                <a16:creationId xmlns:a16="http://schemas.microsoft.com/office/drawing/2014/main" id="{0FFF0360-FD08-4A03-96AB-8F34D2DFC708}"/>
              </a:ext>
            </a:extLst>
          </p:cNvPr>
          <p:cNvSpPr txBox="1"/>
          <p:nvPr/>
        </p:nvSpPr>
        <p:spPr>
          <a:xfrm>
            <a:off x="569582" y="5828866"/>
            <a:ext cx="546608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IN" sz="1600" b="0" i="0" u="none" strike="noStrike" kern="0" cap="none" spc="0" normalizeH="0" baseline="0" noProof="0" dirty="0">
                <a:ln>
                  <a:noFill/>
                </a:ln>
                <a:solidFill>
                  <a:prstClr val="white"/>
                </a:solidFill>
                <a:effectLst/>
                <a:uLnTx/>
                <a:uFillTx/>
              </a:rPr>
              <a:t>Image Source : </a:t>
            </a:r>
            <a:endParaRPr lang="en-IN" sz="1600" kern="0" dirty="0">
              <a:solidFill>
                <a:prstClr val="white"/>
              </a:solidFill>
            </a:endParaRPr>
          </a:p>
        </p:txBody>
      </p:sp>
    </p:spTree>
    <p:extLst>
      <p:ext uri="{BB962C8B-B14F-4D97-AF65-F5344CB8AC3E}">
        <p14:creationId xmlns:p14="http://schemas.microsoft.com/office/powerpoint/2010/main" val="2101074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itle 4">
            <a:extLst>
              <a:ext uri="{FF2B5EF4-FFF2-40B4-BE49-F238E27FC236}">
                <a16:creationId xmlns:a16="http://schemas.microsoft.com/office/drawing/2014/main" id="{5CC2ACD0-49FE-47E2-8E63-9AD48E5FDDFA}"/>
              </a:ext>
            </a:extLst>
          </p:cNvPr>
          <p:cNvSpPr>
            <a:spLocks noGrp="1"/>
          </p:cNvSpPr>
          <p:nvPr>
            <p:ph type="title"/>
          </p:nvPr>
        </p:nvSpPr>
        <p:spPr>
          <a:xfrm>
            <a:off x="838200" y="448721"/>
            <a:ext cx="4707671" cy="1225650"/>
          </a:xfrm>
        </p:spPr>
        <p:txBody>
          <a:bodyPr vert="horz" lIns="91440" tIns="45720" rIns="91440" bIns="45720" rtlCol="0" anchor="b">
            <a:normAutofit/>
          </a:bodyPr>
          <a:lstStyle/>
          <a:p>
            <a:pPr algn="ctr"/>
            <a:r>
              <a:rPr lang="en-US" sz="3200" dirty="0">
                <a:solidFill>
                  <a:prstClr val="white"/>
                </a:solidFill>
              </a:rPr>
              <a:t>Conceptual Architecture</a:t>
            </a:r>
            <a:endParaRPr lang="en-US" sz="3200" dirty="0">
              <a:solidFill>
                <a:schemeClr val="bg1"/>
              </a:solidFill>
            </a:endParaRPr>
          </a:p>
        </p:txBody>
      </p:sp>
      <p:cxnSp>
        <p:nvCxnSpPr>
          <p:cNvPr id="60" name="Straight Connector 59">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Content Placeholder 3">
            <a:extLst>
              <a:ext uri="{FF2B5EF4-FFF2-40B4-BE49-F238E27FC236}">
                <a16:creationId xmlns:a16="http://schemas.microsoft.com/office/drawing/2014/main" id="{316C7609-B115-422B-BEBC-D700A8240CA6}"/>
              </a:ext>
            </a:extLst>
          </p:cNvPr>
          <p:cNvPicPr>
            <a:picLocks noGrp="1" noChangeAspect="1"/>
          </p:cNvPicPr>
          <p:nvPr>
            <p:ph idx="1"/>
          </p:nvPr>
        </p:nvPicPr>
        <p:blipFill>
          <a:blip r:embed="rId2"/>
          <a:stretch>
            <a:fillRect/>
          </a:stretch>
        </p:blipFill>
        <p:spPr>
          <a:xfrm>
            <a:off x="10749916" y="0"/>
            <a:ext cx="1442084" cy="622310"/>
          </a:xfrm>
          <a:prstGeom prst="rect">
            <a:avLst/>
          </a:prstGeom>
        </p:spPr>
      </p:pic>
      <p:sp>
        <p:nvSpPr>
          <p:cNvPr id="9" name="TextBox 8">
            <a:extLst>
              <a:ext uri="{FF2B5EF4-FFF2-40B4-BE49-F238E27FC236}">
                <a16:creationId xmlns:a16="http://schemas.microsoft.com/office/drawing/2014/main" id="{69539680-F828-427D-944A-C3C87227A34B}"/>
              </a:ext>
            </a:extLst>
          </p:cNvPr>
          <p:cNvSpPr txBox="1"/>
          <p:nvPr/>
        </p:nvSpPr>
        <p:spPr>
          <a:xfrm>
            <a:off x="569582" y="5828866"/>
            <a:ext cx="5466080" cy="907941"/>
          </a:xfrm>
          <a:prstGeom prst="rect">
            <a:avLst/>
          </a:prstGeom>
          <a:noFill/>
        </p:spPr>
        <p:txBody>
          <a:bodyPr wrap="square" rtlCol="0">
            <a:spAutoFit/>
          </a:bodyPr>
          <a:lstStyle/>
          <a:p>
            <a:pPr lvl="0">
              <a:spcAft>
                <a:spcPts val="600"/>
              </a:spcAft>
              <a:defRPr/>
            </a:pPr>
            <a:r>
              <a:rPr kumimoji="0" lang="en-IN" sz="1600" b="0" i="0" u="none" strike="noStrike" kern="0" cap="none" spc="0" normalizeH="0" baseline="0" noProof="0" dirty="0">
                <a:ln>
                  <a:noFill/>
                </a:ln>
                <a:solidFill>
                  <a:prstClr val="white"/>
                </a:solidFill>
                <a:effectLst/>
                <a:uLnTx/>
                <a:uFillTx/>
              </a:rPr>
              <a:t>Image Source : </a:t>
            </a:r>
            <a:r>
              <a:rPr lang="en-IN" sz="1600" kern="0" dirty="0">
                <a:solidFill>
                  <a:prstClr val="white"/>
                </a:solidFill>
                <a:hlinkClick r:id="rId3"/>
              </a:rPr>
              <a:t>https://docs.openstack.org/install-guide/get-started-conceptual-architecture.html</a:t>
            </a:r>
            <a:endParaRPr lang="en-IN" sz="1600" kern="0" dirty="0">
              <a:solidFill>
                <a:prstClr val="white"/>
              </a:solidFill>
            </a:endParaRPr>
          </a:p>
          <a:p>
            <a:pPr lvl="0">
              <a:spcAft>
                <a:spcPts val="600"/>
              </a:spcAft>
              <a:defRPr/>
            </a:pPr>
            <a:endParaRPr lang="en-IN" sz="1600" kern="0" dirty="0">
              <a:solidFill>
                <a:prstClr val="white"/>
              </a:solidFill>
            </a:endParaRPr>
          </a:p>
        </p:txBody>
      </p:sp>
      <p:pic>
        <p:nvPicPr>
          <p:cNvPr id="4" name="Picture 3">
            <a:extLst>
              <a:ext uri="{FF2B5EF4-FFF2-40B4-BE49-F238E27FC236}">
                <a16:creationId xmlns:a16="http://schemas.microsoft.com/office/drawing/2014/main" id="{2C668F10-8221-44F0-89D7-F5CC7DAEF4CE}"/>
              </a:ext>
            </a:extLst>
          </p:cNvPr>
          <p:cNvPicPr>
            <a:picLocks noChangeAspect="1"/>
          </p:cNvPicPr>
          <p:nvPr/>
        </p:nvPicPr>
        <p:blipFill>
          <a:blip r:embed="rId4"/>
          <a:stretch>
            <a:fillRect/>
          </a:stretch>
        </p:blipFill>
        <p:spPr>
          <a:xfrm>
            <a:off x="1920240" y="1885947"/>
            <a:ext cx="6499565" cy="3700532"/>
          </a:xfrm>
          <a:prstGeom prst="rect">
            <a:avLst/>
          </a:prstGeom>
        </p:spPr>
      </p:pic>
    </p:spTree>
    <p:extLst>
      <p:ext uri="{BB962C8B-B14F-4D97-AF65-F5344CB8AC3E}">
        <p14:creationId xmlns:p14="http://schemas.microsoft.com/office/powerpoint/2010/main" val="3030865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itle 4">
            <a:extLst>
              <a:ext uri="{FF2B5EF4-FFF2-40B4-BE49-F238E27FC236}">
                <a16:creationId xmlns:a16="http://schemas.microsoft.com/office/drawing/2014/main" id="{5CC2ACD0-49FE-47E2-8E63-9AD48E5FDDFA}"/>
              </a:ext>
            </a:extLst>
          </p:cNvPr>
          <p:cNvSpPr>
            <a:spLocks noGrp="1"/>
          </p:cNvSpPr>
          <p:nvPr>
            <p:ph type="title"/>
          </p:nvPr>
        </p:nvSpPr>
        <p:spPr>
          <a:xfrm>
            <a:off x="838200" y="448721"/>
            <a:ext cx="4707671" cy="1225650"/>
          </a:xfrm>
        </p:spPr>
        <p:txBody>
          <a:bodyPr vert="horz" lIns="91440" tIns="45720" rIns="91440" bIns="45720" rtlCol="0" anchor="b">
            <a:normAutofit/>
          </a:bodyPr>
          <a:lstStyle/>
          <a:p>
            <a:pPr algn="ctr"/>
            <a:r>
              <a:rPr lang="en-US" sz="3200" dirty="0">
                <a:solidFill>
                  <a:prstClr val="white"/>
                </a:solidFill>
              </a:rPr>
              <a:t>Logical Architecture</a:t>
            </a:r>
            <a:endParaRPr lang="en-US" sz="3200" dirty="0">
              <a:solidFill>
                <a:schemeClr val="bg1"/>
              </a:solidFill>
            </a:endParaRPr>
          </a:p>
        </p:txBody>
      </p:sp>
      <p:cxnSp>
        <p:nvCxnSpPr>
          <p:cNvPr id="60" name="Straight Connector 59">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Content Placeholder 3">
            <a:extLst>
              <a:ext uri="{FF2B5EF4-FFF2-40B4-BE49-F238E27FC236}">
                <a16:creationId xmlns:a16="http://schemas.microsoft.com/office/drawing/2014/main" id="{316C7609-B115-422B-BEBC-D700A8240CA6}"/>
              </a:ext>
            </a:extLst>
          </p:cNvPr>
          <p:cNvPicPr>
            <a:picLocks noGrp="1" noChangeAspect="1"/>
          </p:cNvPicPr>
          <p:nvPr>
            <p:ph idx="1"/>
          </p:nvPr>
        </p:nvPicPr>
        <p:blipFill>
          <a:blip r:embed="rId2"/>
          <a:stretch>
            <a:fillRect/>
          </a:stretch>
        </p:blipFill>
        <p:spPr>
          <a:xfrm>
            <a:off x="10749916" y="0"/>
            <a:ext cx="1442084" cy="622310"/>
          </a:xfrm>
          <a:prstGeom prst="rect">
            <a:avLst/>
          </a:prstGeom>
        </p:spPr>
      </p:pic>
      <p:sp>
        <p:nvSpPr>
          <p:cNvPr id="9" name="TextBox 8">
            <a:extLst>
              <a:ext uri="{FF2B5EF4-FFF2-40B4-BE49-F238E27FC236}">
                <a16:creationId xmlns:a16="http://schemas.microsoft.com/office/drawing/2014/main" id="{69539680-F828-427D-944A-C3C87227A34B}"/>
              </a:ext>
            </a:extLst>
          </p:cNvPr>
          <p:cNvSpPr txBox="1"/>
          <p:nvPr/>
        </p:nvSpPr>
        <p:spPr>
          <a:xfrm>
            <a:off x="569582" y="5828866"/>
            <a:ext cx="5466080" cy="907941"/>
          </a:xfrm>
          <a:prstGeom prst="rect">
            <a:avLst/>
          </a:prstGeom>
          <a:noFill/>
        </p:spPr>
        <p:txBody>
          <a:bodyPr wrap="square" rtlCol="0">
            <a:spAutoFit/>
          </a:bodyPr>
          <a:lstStyle/>
          <a:p>
            <a:pPr lvl="0">
              <a:spcAft>
                <a:spcPts val="600"/>
              </a:spcAft>
              <a:defRPr/>
            </a:pPr>
            <a:r>
              <a:rPr kumimoji="0" lang="en-IN" sz="1600" b="0" i="0" u="none" strike="noStrike" kern="0" cap="none" spc="0" normalizeH="0" baseline="0" noProof="0" dirty="0">
                <a:ln>
                  <a:noFill/>
                </a:ln>
                <a:solidFill>
                  <a:prstClr val="white"/>
                </a:solidFill>
                <a:effectLst/>
                <a:uLnTx/>
                <a:uFillTx/>
              </a:rPr>
              <a:t>Image Source : </a:t>
            </a:r>
            <a:r>
              <a:rPr lang="en-IN" sz="1600" kern="0" dirty="0">
                <a:solidFill>
                  <a:prstClr val="white"/>
                </a:solidFill>
                <a:hlinkClick r:id="rId3"/>
              </a:rPr>
              <a:t>https://docs.openstack.org/install-guide/get-started-logical-architecture.html</a:t>
            </a:r>
            <a:endParaRPr lang="en-IN" sz="1600" kern="0" dirty="0">
              <a:solidFill>
                <a:prstClr val="white"/>
              </a:solidFill>
            </a:endParaRPr>
          </a:p>
          <a:p>
            <a:pPr lvl="0">
              <a:spcAft>
                <a:spcPts val="600"/>
              </a:spcAft>
              <a:defRPr/>
            </a:pPr>
            <a:endParaRPr lang="en-IN" sz="1600" kern="0" dirty="0">
              <a:solidFill>
                <a:prstClr val="white"/>
              </a:solidFill>
            </a:endParaRPr>
          </a:p>
        </p:txBody>
      </p:sp>
      <p:pic>
        <p:nvPicPr>
          <p:cNvPr id="2" name="Picture 1">
            <a:extLst>
              <a:ext uri="{FF2B5EF4-FFF2-40B4-BE49-F238E27FC236}">
                <a16:creationId xmlns:a16="http://schemas.microsoft.com/office/drawing/2014/main" id="{31E1C24A-6263-4FF8-8648-832A82951814}"/>
              </a:ext>
            </a:extLst>
          </p:cNvPr>
          <p:cNvPicPr>
            <a:picLocks noChangeAspect="1"/>
          </p:cNvPicPr>
          <p:nvPr/>
        </p:nvPicPr>
        <p:blipFill>
          <a:blip r:embed="rId4"/>
          <a:stretch>
            <a:fillRect/>
          </a:stretch>
        </p:blipFill>
        <p:spPr>
          <a:xfrm>
            <a:off x="1219200" y="1874887"/>
            <a:ext cx="8000999" cy="3842945"/>
          </a:xfrm>
          <a:prstGeom prst="rect">
            <a:avLst/>
          </a:prstGeom>
        </p:spPr>
      </p:pic>
    </p:spTree>
    <p:extLst>
      <p:ext uri="{BB962C8B-B14F-4D97-AF65-F5344CB8AC3E}">
        <p14:creationId xmlns:p14="http://schemas.microsoft.com/office/powerpoint/2010/main" val="2656805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itle 4">
            <a:extLst>
              <a:ext uri="{FF2B5EF4-FFF2-40B4-BE49-F238E27FC236}">
                <a16:creationId xmlns:a16="http://schemas.microsoft.com/office/drawing/2014/main" id="{5CC2ACD0-49FE-47E2-8E63-9AD48E5FDDFA}"/>
              </a:ext>
            </a:extLst>
          </p:cNvPr>
          <p:cNvSpPr>
            <a:spLocks noGrp="1"/>
          </p:cNvSpPr>
          <p:nvPr>
            <p:ph type="title"/>
          </p:nvPr>
        </p:nvSpPr>
        <p:spPr>
          <a:xfrm>
            <a:off x="838200" y="448721"/>
            <a:ext cx="4707671" cy="1225650"/>
          </a:xfrm>
        </p:spPr>
        <p:txBody>
          <a:bodyPr vert="horz" lIns="91440" tIns="45720" rIns="91440" bIns="45720" rtlCol="0" anchor="b">
            <a:normAutofit/>
          </a:bodyPr>
          <a:lstStyle/>
          <a:p>
            <a:pPr algn="ctr"/>
            <a:r>
              <a:rPr lang="en-US" sz="3200" dirty="0">
                <a:solidFill>
                  <a:prstClr val="white"/>
                </a:solidFill>
              </a:rPr>
              <a:t>OpenStack Services</a:t>
            </a:r>
            <a:endParaRPr lang="en-US" sz="3200" dirty="0">
              <a:solidFill>
                <a:schemeClr val="bg1"/>
              </a:solidFill>
            </a:endParaRPr>
          </a:p>
        </p:txBody>
      </p:sp>
      <p:cxnSp>
        <p:nvCxnSpPr>
          <p:cNvPr id="60" name="Straight Connector 59">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Content Placeholder 3">
            <a:extLst>
              <a:ext uri="{FF2B5EF4-FFF2-40B4-BE49-F238E27FC236}">
                <a16:creationId xmlns:a16="http://schemas.microsoft.com/office/drawing/2014/main" id="{316C7609-B115-422B-BEBC-D700A8240CA6}"/>
              </a:ext>
            </a:extLst>
          </p:cNvPr>
          <p:cNvPicPr>
            <a:picLocks noGrp="1" noChangeAspect="1"/>
          </p:cNvPicPr>
          <p:nvPr>
            <p:ph idx="1"/>
          </p:nvPr>
        </p:nvPicPr>
        <p:blipFill>
          <a:blip r:embed="rId2"/>
          <a:stretch>
            <a:fillRect/>
          </a:stretch>
        </p:blipFill>
        <p:spPr>
          <a:xfrm>
            <a:off x="10749916" y="0"/>
            <a:ext cx="1442084" cy="622310"/>
          </a:xfrm>
          <a:prstGeom prst="rect">
            <a:avLst/>
          </a:prstGeom>
        </p:spPr>
      </p:pic>
      <p:sp>
        <p:nvSpPr>
          <p:cNvPr id="9" name="TextBox 8">
            <a:extLst>
              <a:ext uri="{FF2B5EF4-FFF2-40B4-BE49-F238E27FC236}">
                <a16:creationId xmlns:a16="http://schemas.microsoft.com/office/drawing/2014/main" id="{69539680-F828-427D-944A-C3C87227A34B}"/>
              </a:ext>
            </a:extLst>
          </p:cNvPr>
          <p:cNvSpPr txBox="1"/>
          <p:nvPr/>
        </p:nvSpPr>
        <p:spPr>
          <a:xfrm>
            <a:off x="569582" y="5828866"/>
            <a:ext cx="5466080" cy="661720"/>
          </a:xfrm>
          <a:prstGeom prst="rect">
            <a:avLst/>
          </a:prstGeom>
          <a:noFill/>
        </p:spPr>
        <p:txBody>
          <a:bodyPr wrap="square" rtlCol="0">
            <a:spAutoFit/>
          </a:bodyPr>
          <a:lstStyle/>
          <a:p>
            <a:pPr lvl="0">
              <a:spcAft>
                <a:spcPts val="600"/>
              </a:spcAft>
              <a:defRPr/>
            </a:pPr>
            <a:r>
              <a:rPr kumimoji="0" lang="en-IN" sz="1600" b="0" i="0" u="none" strike="noStrike" kern="0" cap="none" spc="0" normalizeH="0" baseline="0" noProof="0" dirty="0">
                <a:ln>
                  <a:noFill/>
                </a:ln>
                <a:solidFill>
                  <a:prstClr val="white"/>
                </a:solidFill>
                <a:effectLst/>
                <a:uLnTx/>
                <a:uFillTx/>
              </a:rPr>
              <a:t>Image Source : </a:t>
            </a:r>
            <a:r>
              <a:rPr lang="en-IN" sz="1600" kern="0" dirty="0">
                <a:solidFill>
                  <a:prstClr val="white"/>
                </a:solidFill>
                <a:hlinkClick r:id="rId3"/>
              </a:rPr>
              <a:t>https://en.wikipedia.org/wiki/OpenStack</a:t>
            </a:r>
            <a:endParaRPr lang="en-IN" sz="1600" kern="0" dirty="0">
              <a:solidFill>
                <a:prstClr val="white"/>
              </a:solidFill>
            </a:endParaRPr>
          </a:p>
          <a:p>
            <a:pPr lvl="0">
              <a:spcAft>
                <a:spcPts val="600"/>
              </a:spcAft>
              <a:defRPr/>
            </a:pPr>
            <a:endParaRPr lang="en-IN" sz="1600" kern="0" dirty="0">
              <a:solidFill>
                <a:prstClr val="white"/>
              </a:solidFill>
            </a:endParaRPr>
          </a:p>
        </p:txBody>
      </p:sp>
      <p:pic>
        <p:nvPicPr>
          <p:cNvPr id="6" name="Picture 5">
            <a:extLst>
              <a:ext uri="{FF2B5EF4-FFF2-40B4-BE49-F238E27FC236}">
                <a16:creationId xmlns:a16="http://schemas.microsoft.com/office/drawing/2014/main" id="{B07F96E1-3D43-41C8-A2B2-21C7A3ABA020}"/>
              </a:ext>
            </a:extLst>
          </p:cNvPr>
          <p:cNvPicPr>
            <a:picLocks noChangeAspect="1"/>
          </p:cNvPicPr>
          <p:nvPr/>
        </p:nvPicPr>
        <p:blipFill>
          <a:blip r:embed="rId4"/>
          <a:stretch>
            <a:fillRect/>
          </a:stretch>
        </p:blipFill>
        <p:spPr>
          <a:xfrm>
            <a:off x="5861935" y="1485900"/>
            <a:ext cx="6038850" cy="4857750"/>
          </a:xfrm>
          <a:prstGeom prst="rect">
            <a:avLst/>
          </a:prstGeom>
        </p:spPr>
      </p:pic>
    </p:spTree>
    <p:extLst>
      <p:ext uri="{BB962C8B-B14F-4D97-AF65-F5344CB8AC3E}">
        <p14:creationId xmlns:p14="http://schemas.microsoft.com/office/powerpoint/2010/main" val="101140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3B14BD-19A8-4917-8334-103FFAA9F68D}"/>
              </a:ext>
            </a:extLst>
          </p:cNvPr>
          <p:cNvSpPr>
            <a:spLocks noGrp="1"/>
          </p:cNvSpPr>
          <p:nvPr>
            <p:ph type="title"/>
          </p:nvPr>
        </p:nvSpPr>
        <p:spPr>
          <a:xfrm>
            <a:off x="2311147" y="365760"/>
            <a:ext cx="7569706" cy="1288238"/>
          </a:xfrm>
        </p:spPr>
        <p:txBody>
          <a:bodyPr anchor="ctr">
            <a:normAutofit fontScale="90000"/>
          </a:bodyPr>
          <a:lstStyle/>
          <a:p>
            <a:pPr algn="ctr"/>
            <a:r>
              <a:rPr lang="en-US" dirty="0"/>
              <a:t>OpenStack Services - categorization</a:t>
            </a:r>
            <a:endParaRPr lang="en-IN" dirty="0"/>
          </a:p>
        </p:txBody>
      </p:sp>
      <p:pic>
        <p:nvPicPr>
          <p:cNvPr id="3" name="Content Placeholder 2">
            <a:extLst>
              <a:ext uri="{FF2B5EF4-FFF2-40B4-BE49-F238E27FC236}">
                <a16:creationId xmlns:a16="http://schemas.microsoft.com/office/drawing/2014/main" id="{F063C52C-2603-438C-AF7C-54DB7F0C245F}"/>
              </a:ext>
            </a:extLst>
          </p:cNvPr>
          <p:cNvPicPr>
            <a:picLocks noGrp="1" noChangeAspect="1"/>
          </p:cNvPicPr>
          <p:nvPr>
            <p:ph idx="1"/>
          </p:nvPr>
        </p:nvPicPr>
        <p:blipFill>
          <a:blip r:embed="rId2"/>
          <a:stretch>
            <a:fillRect/>
          </a:stretch>
        </p:blipFill>
        <p:spPr>
          <a:xfrm>
            <a:off x="2835868" y="1397089"/>
            <a:ext cx="6520263" cy="5375275"/>
          </a:xfrm>
          <a:prstGeom prst="rect">
            <a:avLst/>
          </a:prstGeom>
        </p:spPr>
      </p:pic>
      <p:pic>
        <p:nvPicPr>
          <p:cNvPr id="4" name="Content Placeholder 3">
            <a:extLst>
              <a:ext uri="{FF2B5EF4-FFF2-40B4-BE49-F238E27FC236}">
                <a16:creationId xmlns:a16="http://schemas.microsoft.com/office/drawing/2014/main" id="{4E8936B9-8261-48C7-8C4D-717E6558AC25}"/>
              </a:ext>
            </a:extLst>
          </p:cNvPr>
          <p:cNvPicPr>
            <a:picLocks noChangeAspect="1"/>
          </p:cNvPicPr>
          <p:nvPr/>
        </p:nvPicPr>
        <p:blipFill>
          <a:blip r:embed="rId3"/>
          <a:stretch>
            <a:fillRect/>
          </a:stretch>
        </p:blipFill>
        <p:spPr>
          <a:xfrm>
            <a:off x="10749915" y="0"/>
            <a:ext cx="1442084" cy="622310"/>
          </a:xfrm>
          <a:prstGeom prst="rect">
            <a:avLst/>
          </a:prstGeom>
        </p:spPr>
      </p:pic>
    </p:spTree>
    <p:extLst>
      <p:ext uri="{BB962C8B-B14F-4D97-AF65-F5344CB8AC3E}">
        <p14:creationId xmlns:p14="http://schemas.microsoft.com/office/powerpoint/2010/main" val="5822316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3B14BD-19A8-4917-8334-103FFAA9F68D}"/>
              </a:ext>
            </a:extLst>
          </p:cNvPr>
          <p:cNvSpPr>
            <a:spLocks noGrp="1"/>
          </p:cNvSpPr>
          <p:nvPr>
            <p:ph type="title"/>
          </p:nvPr>
        </p:nvSpPr>
        <p:spPr>
          <a:xfrm>
            <a:off x="2311147" y="365760"/>
            <a:ext cx="7569706" cy="1288238"/>
          </a:xfrm>
        </p:spPr>
        <p:txBody>
          <a:bodyPr anchor="ctr">
            <a:normAutofit fontScale="90000"/>
          </a:bodyPr>
          <a:lstStyle/>
          <a:p>
            <a:pPr algn="ctr"/>
            <a:r>
              <a:rPr lang="en-US" dirty="0"/>
              <a:t>OpenStack Services - categorization</a:t>
            </a:r>
            <a:endParaRPr lang="en-IN" dirty="0"/>
          </a:p>
        </p:txBody>
      </p:sp>
      <p:pic>
        <p:nvPicPr>
          <p:cNvPr id="4" name="Content Placeholder 3">
            <a:extLst>
              <a:ext uri="{FF2B5EF4-FFF2-40B4-BE49-F238E27FC236}">
                <a16:creationId xmlns:a16="http://schemas.microsoft.com/office/drawing/2014/main" id="{4E8936B9-8261-48C7-8C4D-717E6558AC25}"/>
              </a:ext>
            </a:extLst>
          </p:cNvPr>
          <p:cNvPicPr>
            <a:picLocks noChangeAspect="1"/>
          </p:cNvPicPr>
          <p:nvPr/>
        </p:nvPicPr>
        <p:blipFill>
          <a:blip r:embed="rId2"/>
          <a:stretch>
            <a:fillRect/>
          </a:stretch>
        </p:blipFill>
        <p:spPr>
          <a:xfrm>
            <a:off x="10749915" y="0"/>
            <a:ext cx="1442084" cy="622310"/>
          </a:xfrm>
          <a:prstGeom prst="rect">
            <a:avLst/>
          </a:prstGeom>
        </p:spPr>
      </p:pic>
      <p:pic>
        <p:nvPicPr>
          <p:cNvPr id="7" name="Picture 6">
            <a:extLst>
              <a:ext uri="{FF2B5EF4-FFF2-40B4-BE49-F238E27FC236}">
                <a16:creationId xmlns:a16="http://schemas.microsoft.com/office/drawing/2014/main" id="{B0D6F98D-AF3A-462F-837B-A7DEA4097BEB}"/>
              </a:ext>
            </a:extLst>
          </p:cNvPr>
          <p:cNvPicPr>
            <a:picLocks noChangeAspect="1"/>
          </p:cNvPicPr>
          <p:nvPr/>
        </p:nvPicPr>
        <p:blipFill>
          <a:blip r:embed="rId3"/>
          <a:stretch>
            <a:fillRect/>
          </a:stretch>
        </p:blipFill>
        <p:spPr>
          <a:xfrm>
            <a:off x="2771775" y="1562100"/>
            <a:ext cx="6648450" cy="3733800"/>
          </a:xfrm>
          <a:prstGeom prst="rect">
            <a:avLst/>
          </a:prstGeom>
        </p:spPr>
      </p:pic>
    </p:spTree>
    <p:extLst>
      <p:ext uri="{BB962C8B-B14F-4D97-AF65-F5344CB8AC3E}">
        <p14:creationId xmlns:p14="http://schemas.microsoft.com/office/powerpoint/2010/main" val="89255443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1553</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OpenStack Learning Path</vt:lpstr>
      <vt:lpstr>Content</vt:lpstr>
      <vt:lpstr>OpenStack</vt:lpstr>
      <vt:lpstr>OpenStack Components</vt:lpstr>
      <vt:lpstr>Conceptual Architecture</vt:lpstr>
      <vt:lpstr>Logical Architecture</vt:lpstr>
      <vt:lpstr>OpenStack Services</vt:lpstr>
      <vt:lpstr>OpenStack Services - categorization</vt:lpstr>
      <vt:lpstr>OpenStack Services - categorization</vt:lpstr>
      <vt:lpstr>OpenStack Services - Core</vt:lpstr>
      <vt:lpstr>OpenStack Services - advanced</vt:lpstr>
      <vt:lpstr>OpenStack Services - advanced</vt:lpstr>
      <vt:lpstr>OpenStack Services - advanced</vt:lpstr>
      <vt:lpstr>OpenStack – Learning Path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Elastic Stack            (ELK)</dc:title>
  <dc:creator>Sudhanshu Satyam</dc:creator>
  <cp:lastModifiedBy>Sudhanshu Satyam</cp:lastModifiedBy>
  <cp:revision>68</cp:revision>
  <dcterms:created xsi:type="dcterms:W3CDTF">2020-10-01T04:25:56Z</dcterms:created>
  <dcterms:modified xsi:type="dcterms:W3CDTF">2021-01-19T13:44:33Z</dcterms:modified>
</cp:coreProperties>
</file>