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1" r:id="rId6"/>
    <p:sldId id="272" r:id="rId7"/>
    <p:sldId id="273" r:id="rId8"/>
    <p:sldId id="275" r:id="rId9"/>
    <p:sldId id="276" r:id="rId10"/>
    <p:sldId id="262" r:id="rId11"/>
    <p:sldId id="261" r:id="rId12"/>
    <p:sldId id="263" r:id="rId13"/>
    <p:sldId id="264" r:id="rId14"/>
    <p:sldId id="270" r:id="rId15"/>
    <p:sldId id="265" r:id="rId16"/>
    <p:sldId id="266" r:id="rId17"/>
    <p:sldId id="267" r:id="rId18"/>
    <p:sldId id="268" r:id="rId19"/>
    <p:sldId id="269" r:id="rId20"/>
    <p:sldId id="257" r:id="rId21"/>
    <p:sldId id="258" r:id="rId22"/>
    <p:sldId id="259" r:id="rId23"/>
    <p:sldId id="260" r:id="rId24"/>
    <p:sldId id="278" r:id="rId25"/>
    <p:sldId id="280" r:id="rId26"/>
    <p:sldId id="281" r:id="rId27"/>
    <p:sldId id="279" r:id="rId28"/>
    <p:sldId id="282" r:id="rId29"/>
    <p:sldId id="283" r:id="rId30"/>
    <p:sldId id="284" r:id="rId31"/>
    <p:sldId id="286" r:id="rId32"/>
    <p:sldId id="285" r:id="rId33"/>
    <p:sldId id="287" r:id="rId34"/>
    <p:sldId id="290" r:id="rId35"/>
    <p:sldId id="291" r:id="rId36"/>
    <p:sldId id="288" r:id="rId37"/>
    <p:sldId id="289" r:id="rId38"/>
    <p:sldId id="292" r:id="rId39"/>
    <p:sldId id="293" r:id="rId40"/>
    <p:sldId id="294" r:id="rId41"/>
    <p:sldId id="295" r:id="rId42"/>
    <p:sldId id="296" r:id="rId43"/>
    <p:sldId id="298" r:id="rId44"/>
    <p:sldId id="299" r:id="rId45"/>
    <p:sldId id="300"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EEC25C-1A84-47D9-9AD4-E81E7729B1D8}"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364682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EEC25C-1A84-47D9-9AD4-E81E7729B1D8}"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63168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EEC25C-1A84-47D9-9AD4-E81E7729B1D8}"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376155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540000" cy="457200"/>
          </a:xfrm>
        </p:spPr>
        <p:txBody>
          <a:bodyPr/>
          <a:lstStyle>
            <a:lvl1pPr>
              <a:defRPr/>
            </a:lvl1pPr>
          </a:lstStyle>
          <a:p>
            <a:fld id="{BB87C6E3-B454-4414-9541-ABBC15A7B316}" type="slidenum">
              <a:rPr lang="en-US" altLang="en-US"/>
              <a:pPr/>
              <a:t>‹#›</a:t>
            </a:fld>
            <a:endParaRPr lang="en-US" altLang="en-US"/>
          </a:p>
        </p:txBody>
      </p:sp>
    </p:spTree>
    <p:extLst>
      <p:ext uri="{BB962C8B-B14F-4D97-AF65-F5344CB8AC3E}">
        <p14:creationId xmlns:p14="http://schemas.microsoft.com/office/powerpoint/2010/main" val="377789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EEC25C-1A84-47D9-9AD4-E81E7729B1D8}"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32276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EC25C-1A84-47D9-9AD4-E81E7729B1D8}"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409648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EEC25C-1A84-47D9-9AD4-E81E7729B1D8}"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38328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EEC25C-1A84-47D9-9AD4-E81E7729B1D8}"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135878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EEC25C-1A84-47D9-9AD4-E81E7729B1D8}"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410878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EC25C-1A84-47D9-9AD4-E81E7729B1D8}"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14469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EC25C-1A84-47D9-9AD4-E81E7729B1D8}"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243188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EC25C-1A84-47D9-9AD4-E81E7729B1D8}"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0E5E9-2708-47B8-A72B-AE6D7AD67F32}" type="slidenum">
              <a:rPr lang="en-IN" smtClean="0"/>
              <a:t>‹#›</a:t>
            </a:fld>
            <a:endParaRPr lang="en-IN"/>
          </a:p>
        </p:txBody>
      </p:sp>
    </p:spTree>
    <p:extLst>
      <p:ext uri="{BB962C8B-B14F-4D97-AF65-F5344CB8AC3E}">
        <p14:creationId xmlns:p14="http://schemas.microsoft.com/office/powerpoint/2010/main" val="279214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EC25C-1A84-47D9-9AD4-E81E7729B1D8}" type="datetimeFigureOut">
              <a:rPr lang="en-IN" smtClean="0"/>
              <a:t>29-11-2023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0E5E9-2708-47B8-A72B-AE6D7AD67F32}" type="slidenum">
              <a:rPr lang="en-IN" smtClean="0"/>
              <a:t>‹#›</a:t>
            </a:fld>
            <a:endParaRPr lang="en-IN"/>
          </a:p>
        </p:txBody>
      </p:sp>
    </p:spTree>
    <p:extLst>
      <p:ext uri="{BB962C8B-B14F-4D97-AF65-F5344CB8AC3E}">
        <p14:creationId xmlns:p14="http://schemas.microsoft.com/office/powerpoint/2010/main" val="9845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Microsoft_Excel_97-2003_Worksheet2.xls"/><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cribbr.com/methodology/population-vs-sample/"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4761"/>
            <a:ext cx="10515600" cy="1325563"/>
          </a:xfrm>
        </p:spPr>
        <p:txBody>
          <a:bodyPr/>
          <a:lstStyle/>
          <a:p>
            <a:pPr algn="ctr"/>
            <a:r>
              <a:rPr lang="en-US" dirty="0" smtClean="0"/>
              <a:t>UNIT_III</a:t>
            </a:r>
            <a:endParaRPr lang="en-IN" dirty="0"/>
          </a:p>
        </p:txBody>
      </p:sp>
    </p:spTree>
    <p:extLst>
      <p:ext uri="{BB962C8B-B14F-4D97-AF65-F5344CB8AC3E}">
        <p14:creationId xmlns:p14="http://schemas.microsoft.com/office/powerpoint/2010/main" val="2128566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2" y="625963"/>
            <a:ext cx="9379528" cy="1338828"/>
          </a:xfrm>
          <a:prstGeom prst="rect">
            <a:avLst/>
          </a:prstGeom>
        </p:spPr>
        <p:txBody>
          <a:bodyPr wrap="square">
            <a:spAutoFit/>
          </a:bodyPr>
          <a:lstStyle/>
          <a:p>
            <a:pPr algn="just">
              <a:lnSpc>
                <a:spcPct val="150000"/>
              </a:lnSpc>
            </a:pPr>
            <a:r>
              <a:rPr lang="en-US" dirty="0" smtClean="0"/>
              <a:t>In this histogram, your distribution is skewed to the left, and the central tendency of your dataset is towards the higher end of possible scores.</a:t>
            </a:r>
          </a:p>
          <a:p>
            <a:pPr algn="just">
              <a:lnSpc>
                <a:spcPct val="150000"/>
              </a:lnSpc>
            </a:pPr>
            <a:r>
              <a:rPr lang="en-US" dirty="0" smtClean="0"/>
              <a:t>In a </a:t>
            </a:r>
            <a:r>
              <a:rPr lang="en-US" dirty="0" smtClean="0">
                <a:solidFill>
                  <a:srgbClr val="C00000"/>
                </a:solidFill>
              </a:rPr>
              <a:t>negatively skewed distribution</a:t>
            </a:r>
            <a:r>
              <a:rPr lang="en-US" dirty="0" smtClean="0"/>
              <a:t>, mean &lt; median &lt; mode</a:t>
            </a:r>
            <a:endParaRPr lang="en-IN" dirty="0"/>
          </a:p>
        </p:txBody>
      </p:sp>
      <p:sp>
        <p:nvSpPr>
          <p:cNvPr id="3" name="AutoShape 2" descr="Negative Skew Distrib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rotWithShape="1">
          <a:blip r:embed="rId2"/>
          <a:srcRect b="11919"/>
          <a:stretch/>
        </p:blipFill>
        <p:spPr>
          <a:xfrm>
            <a:off x="1730167" y="2479963"/>
            <a:ext cx="7581738" cy="3574473"/>
          </a:xfrm>
          <a:prstGeom prst="rect">
            <a:avLst/>
          </a:prstGeom>
        </p:spPr>
      </p:pic>
    </p:spTree>
    <p:extLst>
      <p:ext uri="{BB962C8B-B14F-4D97-AF65-F5344CB8AC3E}">
        <p14:creationId xmlns:p14="http://schemas.microsoft.com/office/powerpoint/2010/main" val="3667446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3755" y="653534"/>
            <a:ext cx="4514890" cy="369332"/>
          </a:xfrm>
          <a:prstGeom prst="rect">
            <a:avLst/>
          </a:prstGeom>
        </p:spPr>
        <p:txBody>
          <a:bodyPr wrap="none">
            <a:spAutoFit/>
          </a:bodyPr>
          <a:lstStyle/>
          <a:p>
            <a:pPr fontAlgn="base"/>
            <a:r>
              <a:rPr lang="en-US" b="1" i="0" dirty="0" smtClean="0">
                <a:solidFill>
                  <a:srgbClr val="273239"/>
                </a:solidFill>
                <a:effectLst/>
                <a:latin typeface="Nunito"/>
              </a:rPr>
              <a:t>Measures of Central Tendency Meaning</a:t>
            </a:r>
            <a:endParaRPr lang="en-US" b="1" i="0" dirty="0">
              <a:solidFill>
                <a:srgbClr val="273239"/>
              </a:solidFill>
              <a:effectLst/>
              <a:latin typeface="Nunito"/>
            </a:endParaRPr>
          </a:p>
        </p:txBody>
      </p:sp>
      <p:sp>
        <p:nvSpPr>
          <p:cNvPr id="5" name="Rectangle 4"/>
          <p:cNvSpPr/>
          <p:nvPr/>
        </p:nvSpPr>
        <p:spPr>
          <a:xfrm>
            <a:off x="541172" y="1743303"/>
            <a:ext cx="11207481" cy="3000821"/>
          </a:xfrm>
          <a:prstGeom prst="rect">
            <a:avLst/>
          </a:prstGeom>
        </p:spPr>
        <p:txBody>
          <a:bodyPr wrap="square">
            <a:spAutoFit/>
          </a:bodyPr>
          <a:lstStyle/>
          <a:p>
            <a:pPr algn="just">
              <a:lnSpc>
                <a:spcPct val="150000"/>
              </a:lnSpc>
            </a:pPr>
            <a:r>
              <a:rPr lang="en-US" dirty="0" smtClean="0"/>
              <a:t>The representative value of a data set, generally the </a:t>
            </a:r>
            <a:r>
              <a:rPr lang="en-US" dirty="0" smtClean="0">
                <a:solidFill>
                  <a:srgbClr val="C00000"/>
                </a:solidFill>
              </a:rPr>
              <a:t>central value or the most occurring value that gives a general idea of the whole data set is </a:t>
            </a:r>
            <a:r>
              <a:rPr lang="en-US" dirty="0" smtClean="0"/>
              <a:t>called the </a:t>
            </a:r>
            <a:r>
              <a:rPr lang="en-US" dirty="0" smtClean="0">
                <a:solidFill>
                  <a:srgbClr val="C00000"/>
                </a:solidFill>
              </a:rPr>
              <a:t>Measure of Central Tendency.</a:t>
            </a:r>
          </a:p>
          <a:p>
            <a:pPr algn="just">
              <a:lnSpc>
                <a:spcPct val="150000"/>
              </a:lnSpc>
            </a:pPr>
            <a:r>
              <a:rPr lang="en-US" dirty="0" smtClean="0"/>
              <a:t>Measures of central tendency helps to find the middle, or the average, of a dataset. The 3 most common measures of central tendency are the mode, median, and mean.</a:t>
            </a:r>
          </a:p>
          <a:p>
            <a:pPr marL="285750" indent="-285750" algn="just">
              <a:lnSpc>
                <a:spcPct val="150000"/>
              </a:lnSpc>
              <a:buFont typeface="Arial" panose="020B0604020202020204" pitchFamily="34" charset="0"/>
              <a:buChar char="•"/>
            </a:pPr>
            <a:r>
              <a:rPr lang="en-IN" dirty="0" smtClean="0"/>
              <a:t>Mean</a:t>
            </a:r>
          </a:p>
          <a:p>
            <a:pPr marL="285750" indent="-285750" algn="just">
              <a:lnSpc>
                <a:spcPct val="150000"/>
              </a:lnSpc>
              <a:buFont typeface="Arial" panose="020B0604020202020204" pitchFamily="34" charset="0"/>
              <a:buChar char="•"/>
            </a:pPr>
            <a:r>
              <a:rPr lang="en-IN" dirty="0" smtClean="0"/>
              <a:t>Median</a:t>
            </a:r>
          </a:p>
          <a:p>
            <a:pPr marL="285750" indent="-285750" algn="just">
              <a:lnSpc>
                <a:spcPct val="150000"/>
              </a:lnSpc>
              <a:buFont typeface="Arial" panose="020B0604020202020204" pitchFamily="34" charset="0"/>
              <a:buChar char="•"/>
            </a:pPr>
            <a:r>
              <a:rPr lang="en-IN" dirty="0" smtClean="0"/>
              <a:t>Mode</a:t>
            </a:r>
            <a:endParaRPr lang="en-IN" dirty="0"/>
          </a:p>
        </p:txBody>
      </p:sp>
    </p:spTree>
    <p:extLst>
      <p:ext uri="{BB962C8B-B14F-4D97-AF65-F5344CB8AC3E}">
        <p14:creationId xmlns:p14="http://schemas.microsoft.com/office/powerpoint/2010/main" val="3138407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8036" y="542975"/>
            <a:ext cx="9490363" cy="1754326"/>
          </a:xfrm>
          <a:prstGeom prst="rect">
            <a:avLst/>
          </a:prstGeom>
        </p:spPr>
        <p:txBody>
          <a:bodyPr wrap="square">
            <a:spAutoFit/>
          </a:bodyPr>
          <a:lstStyle/>
          <a:p>
            <a:pPr>
              <a:lnSpc>
                <a:spcPct val="150000"/>
              </a:lnSpc>
            </a:pPr>
            <a:r>
              <a:rPr lang="en-US" b="1" dirty="0" smtClean="0"/>
              <a:t>Mode</a:t>
            </a:r>
          </a:p>
          <a:p>
            <a:pPr algn="just">
              <a:lnSpc>
                <a:spcPct val="150000"/>
              </a:lnSpc>
            </a:pPr>
            <a:r>
              <a:rPr lang="en-US" dirty="0" smtClean="0"/>
              <a:t>The </a:t>
            </a:r>
            <a:r>
              <a:rPr lang="en-US" dirty="0" smtClean="0">
                <a:solidFill>
                  <a:srgbClr val="C00000"/>
                </a:solidFill>
              </a:rPr>
              <a:t>mode is the most frequently occurring value in the dataset</a:t>
            </a:r>
            <a:r>
              <a:rPr lang="en-US" dirty="0" smtClean="0"/>
              <a:t>. It’s possible to have no mode, one mode, or more than one mode. </a:t>
            </a:r>
            <a:r>
              <a:rPr lang="en-US" dirty="0" smtClean="0">
                <a:solidFill>
                  <a:srgbClr val="C00000"/>
                </a:solidFill>
              </a:rPr>
              <a:t>To find the mode</a:t>
            </a:r>
            <a:r>
              <a:rPr lang="en-US" dirty="0" smtClean="0"/>
              <a:t>, sort your dataset numerically or categorically and select the response that occurs most frequently.</a:t>
            </a:r>
            <a:endParaRPr lang="en-IN" dirty="0"/>
          </a:p>
        </p:txBody>
      </p:sp>
      <p:sp>
        <p:nvSpPr>
          <p:cNvPr id="4" name="Rectangle 3"/>
          <p:cNvSpPr/>
          <p:nvPr/>
        </p:nvSpPr>
        <p:spPr>
          <a:xfrm>
            <a:off x="568036" y="2407157"/>
            <a:ext cx="11083637" cy="1754326"/>
          </a:xfrm>
          <a:prstGeom prst="rect">
            <a:avLst/>
          </a:prstGeom>
        </p:spPr>
        <p:txBody>
          <a:bodyPr wrap="square">
            <a:spAutoFit/>
          </a:bodyPr>
          <a:lstStyle/>
          <a:p>
            <a:pPr algn="just">
              <a:lnSpc>
                <a:spcPct val="150000"/>
              </a:lnSpc>
            </a:pPr>
            <a:r>
              <a:rPr lang="en-US" b="1" dirty="0" smtClean="0"/>
              <a:t>Example: Finding the mode</a:t>
            </a:r>
          </a:p>
          <a:p>
            <a:pPr algn="just">
              <a:lnSpc>
                <a:spcPct val="150000"/>
              </a:lnSpc>
            </a:pPr>
            <a:r>
              <a:rPr lang="en-US" dirty="0" smtClean="0"/>
              <a:t>In a survey, you ask 9 participants whether they identify as conservative, moderate, or liberal.</a:t>
            </a:r>
          </a:p>
          <a:p>
            <a:pPr algn="just">
              <a:lnSpc>
                <a:spcPct val="150000"/>
              </a:lnSpc>
            </a:pPr>
            <a:r>
              <a:rPr lang="en-US" dirty="0" smtClean="0"/>
              <a:t>To find the mode, sort your data by category and find which response was chosen most frequently. To make it easier, you can create a frequency table to count up the values for each category.</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94912765"/>
              </p:ext>
            </p:extLst>
          </p:nvPr>
        </p:nvGraphicFramePr>
        <p:xfrm>
          <a:off x="2514152" y="4441127"/>
          <a:ext cx="6858896" cy="1463040"/>
        </p:xfrm>
        <a:graphic>
          <a:graphicData uri="http://schemas.openxmlformats.org/drawingml/2006/table">
            <a:tbl>
              <a:tblPr/>
              <a:tblGrid>
                <a:gridCol w="3429448"/>
                <a:gridCol w="3429448"/>
              </a:tblGrid>
              <a:tr h="0">
                <a:tc>
                  <a:txBody>
                    <a:bodyPr/>
                    <a:lstStyle/>
                    <a:p>
                      <a:pPr algn="l" fontAlgn="t"/>
                      <a:r>
                        <a:rPr lang="en-IN" b="1" dirty="0">
                          <a:effectLst/>
                        </a:rPr>
                        <a:t>Political ideology</a:t>
                      </a:r>
                    </a:p>
                  </a:txBody>
                  <a:tcPr>
                    <a:lnL>
                      <a:noFill/>
                    </a:lnL>
                    <a:lnR>
                      <a:noFill/>
                    </a:lnR>
                    <a:lnT>
                      <a:noFill/>
                    </a:lnT>
                    <a:lnB>
                      <a:noFill/>
                    </a:lnB>
                  </a:tcPr>
                </a:tc>
                <a:tc>
                  <a:txBody>
                    <a:bodyPr/>
                    <a:lstStyle/>
                    <a:p>
                      <a:pPr algn="l" fontAlgn="t"/>
                      <a:r>
                        <a:rPr lang="en-IN" b="1" dirty="0">
                          <a:effectLst/>
                        </a:rPr>
                        <a:t>Frequency</a:t>
                      </a:r>
                    </a:p>
                  </a:txBody>
                  <a:tcPr>
                    <a:lnL>
                      <a:noFill/>
                    </a:lnL>
                    <a:lnR>
                      <a:noFill/>
                    </a:lnR>
                    <a:lnT>
                      <a:noFill/>
                    </a:lnT>
                    <a:lnB>
                      <a:noFill/>
                    </a:lnB>
                  </a:tcPr>
                </a:tc>
              </a:tr>
              <a:tr h="0">
                <a:tc>
                  <a:txBody>
                    <a:bodyPr/>
                    <a:lstStyle/>
                    <a:p>
                      <a:pPr algn="l" fontAlgn="t"/>
                      <a:r>
                        <a:rPr lang="en-IN">
                          <a:effectLst/>
                        </a:rPr>
                        <a:t>Conservative</a:t>
                      </a:r>
                    </a:p>
                  </a:txBody>
                  <a:tcPr>
                    <a:lnL>
                      <a:noFill/>
                    </a:lnL>
                    <a:lnR w="9525" cap="flat" cmpd="sng" algn="ctr">
                      <a:solidFill>
                        <a:srgbClr val="EFEEE9"/>
                      </a:solidFill>
                      <a:prstDash val="solid"/>
                      <a:round/>
                      <a:headEnd type="none" w="med" len="med"/>
                      <a:tailEnd type="none" w="med" len="med"/>
                    </a:lnR>
                    <a:lnT>
                      <a:noFill/>
                    </a:lnT>
                    <a:lnB w="9525" cap="flat" cmpd="sng" algn="ctr">
                      <a:solidFill>
                        <a:srgbClr val="EFEEE9"/>
                      </a:solidFill>
                      <a:prstDash val="solid"/>
                      <a:round/>
                      <a:headEnd type="none" w="med" len="med"/>
                      <a:tailEnd type="none" w="med" len="med"/>
                    </a:lnB>
                  </a:tcPr>
                </a:tc>
                <a:tc>
                  <a:txBody>
                    <a:bodyPr/>
                    <a:lstStyle/>
                    <a:p>
                      <a:pPr fontAlgn="t"/>
                      <a:r>
                        <a:rPr lang="en-IN">
                          <a:effectLst/>
                        </a:rPr>
                        <a:t>2</a:t>
                      </a:r>
                    </a:p>
                  </a:txBody>
                  <a:tcPr>
                    <a:lnL w="9525" cap="flat" cmpd="sng" algn="ctr">
                      <a:solidFill>
                        <a:srgbClr val="EFEEE9"/>
                      </a:solidFill>
                      <a:prstDash val="solid"/>
                      <a:round/>
                      <a:headEnd type="none" w="med" len="med"/>
                      <a:tailEnd type="none" w="med" len="med"/>
                    </a:lnL>
                    <a:lnR>
                      <a:noFill/>
                    </a:lnR>
                    <a:lnT>
                      <a:noFill/>
                    </a:lnT>
                    <a:lnB w="9525" cap="flat" cmpd="sng" algn="ctr">
                      <a:solidFill>
                        <a:srgbClr val="EFEEE9"/>
                      </a:solidFill>
                      <a:prstDash val="solid"/>
                      <a:round/>
                      <a:headEnd type="none" w="med" len="med"/>
                      <a:tailEnd type="none" w="med" len="med"/>
                    </a:lnB>
                  </a:tcPr>
                </a:tc>
              </a:tr>
              <a:tr h="0">
                <a:tc>
                  <a:txBody>
                    <a:bodyPr/>
                    <a:lstStyle/>
                    <a:p>
                      <a:pPr algn="l" fontAlgn="t"/>
                      <a:r>
                        <a:rPr lang="en-IN">
                          <a:effectLst/>
                        </a:rPr>
                        <a:t>Moderate</a:t>
                      </a:r>
                    </a:p>
                  </a:txBody>
                  <a:tcPr>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tcPr>
                </a:tc>
                <a:tc>
                  <a:txBody>
                    <a:bodyPr/>
                    <a:lstStyle/>
                    <a:p>
                      <a:pPr fontAlgn="t"/>
                      <a:r>
                        <a:rPr lang="en-IN">
                          <a:effectLst/>
                        </a:rPr>
                        <a:t>3</a:t>
                      </a:r>
                    </a:p>
                  </a:txBody>
                  <a:tcPr>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tcPr>
                </a:tc>
              </a:tr>
              <a:tr h="0">
                <a:tc>
                  <a:txBody>
                    <a:bodyPr/>
                    <a:lstStyle/>
                    <a:p>
                      <a:pPr algn="l" fontAlgn="t"/>
                      <a:r>
                        <a:rPr lang="en-IN">
                          <a:effectLst/>
                        </a:rPr>
                        <a:t>Liberal</a:t>
                      </a:r>
                    </a:p>
                  </a:txBody>
                  <a:tcPr>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a:noFill/>
                    </a:lnB>
                  </a:tcPr>
                </a:tc>
                <a:tc>
                  <a:txBody>
                    <a:bodyPr/>
                    <a:lstStyle/>
                    <a:p>
                      <a:pPr fontAlgn="t"/>
                      <a:r>
                        <a:rPr lang="en-IN" dirty="0">
                          <a:effectLst/>
                        </a:rPr>
                        <a:t>4</a:t>
                      </a:r>
                    </a:p>
                  </a:txBody>
                  <a:tcPr>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a:noFill/>
                    </a:lnB>
                  </a:tcPr>
                </a:tc>
              </a:tr>
            </a:tbl>
          </a:graphicData>
        </a:graphic>
      </p:graphicFrame>
      <p:sp>
        <p:nvSpPr>
          <p:cNvPr id="9" name="TextBox 8"/>
          <p:cNvSpPr txBox="1"/>
          <p:nvPr/>
        </p:nvSpPr>
        <p:spPr>
          <a:xfrm>
            <a:off x="5466066" y="6226771"/>
            <a:ext cx="2798618" cy="369332"/>
          </a:xfrm>
          <a:prstGeom prst="rect">
            <a:avLst/>
          </a:prstGeom>
          <a:noFill/>
        </p:spPr>
        <p:txBody>
          <a:bodyPr wrap="square" rtlCol="0">
            <a:spAutoFit/>
          </a:bodyPr>
          <a:lstStyle/>
          <a:p>
            <a:r>
              <a:rPr lang="en-US" dirty="0" smtClean="0"/>
              <a:t>Mode=Liberal</a:t>
            </a:r>
            <a:endParaRPr lang="en-IN" dirty="0"/>
          </a:p>
        </p:txBody>
      </p:sp>
    </p:spTree>
    <p:extLst>
      <p:ext uri="{BB962C8B-B14F-4D97-AF65-F5344CB8AC3E}">
        <p14:creationId xmlns:p14="http://schemas.microsoft.com/office/powerpoint/2010/main" val="139490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7417" y="834103"/>
            <a:ext cx="10280073" cy="3000821"/>
          </a:xfrm>
          <a:prstGeom prst="rect">
            <a:avLst/>
          </a:prstGeom>
        </p:spPr>
        <p:txBody>
          <a:bodyPr wrap="square">
            <a:spAutoFit/>
          </a:bodyPr>
          <a:lstStyle/>
          <a:p>
            <a:pPr algn="just">
              <a:lnSpc>
                <a:spcPct val="150000"/>
              </a:lnSpc>
            </a:pPr>
            <a:r>
              <a:rPr lang="en-US" b="1" dirty="0" smtClean="0"/>
              <a:t>When to use the mode</a:t>
            </a:r>
          </a:p>
          <a:p>
            <a:pPr algn="just">
              <a:lnSpc>
                <a:spcPct val="150000"/>
              </a:lnSpc>
            </a:pPr>
            <a:r>
              <a:rPr lang="en-US" dirty="0" smtClean="0"/>
              <a:t>The </a:t>
            </a:r>
            <a:r>
              <a:rPr lang="en-US" dirty="0" smtClean="0">
                <a:solidFill>
                  <a:srgbClr val="C00000"/>
                </a:solidFill>
              </a:rPr>
              <a:t>mode is most applicable to data from a nominal level of measurement</a:t>
            </a:r>
            <a:r>
              <a:rPr lang="en-US" dirty="0" smtClean="0"/>
              <a:t>. Nominal data is classified into mutually exclusive categories, so the mode tells you the most popular category.</a:t>
            </a:r>
          </a:p>
          <a:p>
            <a:pPr algn="just">
              <a:lnSpc>
                <a:spcPct val="150000"/>
              </a:lnSpc>
            </a:pPr>
            <a:endParaRPr lang="en-US" dirty="0" smtClean="0"/>
          </a:p>
          <a:p>
            <a:pPr algn="just">
              <a:lnSpc>
                <a:spcPct val="150000"/>
              </a:lnSpc>
            </a:pPr>
            <a:r>
              <a:rPr lang="en-US" dirty="0" smtClean="0"/>
              <a:t>For continuous variables or ratio levels of measurement, the mode may not be a helpful measure of central tendency. That’s because there are many more possible values than there are in a nominal or ordinal level of measurement. It’s unlikely for a value to repeat in a ratio level of measurement.</a:t>
            </a:r>
            <a:endParaRPr lang="en-IN" dirty="0"/>
          </a:p>
        </p:txBody>
      </p:sp>
    </p:spTree>
    <p:extLst>
      <p:ext uri="{BB962C8B-B14F-4D97-AF65-F5344CB8AC3E}">
        <p14:creationId xmlns:p14="http://schemas.microsoft.com/office/powerpoint/2010/main" val="2443260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2210"/>
            <a:ext cx="10460182" cy="923330"/>
          </a:xfrm>
          <a:prstGeom prst="rect">
            <a:avLst/>
          </a:prstGeom>
        </p:spPr>
        <p:txBody>
          <a:bodyPr wrap="square">
            <a:spAutoFit/>
          </a:bodyPr>
          <a:lstStyle/>
          <a:p>
            <a:r>
              <a:rPr lang="en-US" b="1" dirty="0" smtClean="0"/>
              <a:t>Median</a:t>
            </a:r>
          </a:p>
          <a:p>
            <a:endParaRPr lang="en-US" b="1" dirty="0" smtClean="0"/>
          </a:p>
          <a:p>
            <a:r>
              <a:rPr lang="en-US" dirty="0" smtClean="0"/>
              <a:t>The median of a dataset is </a:t>
            </a:r>
            <a:r>
              <a:rPr lang="en-US" dirty="0" smtClean="0">
                <a:solidFill>
                  <a:srgbClr val="C00000"/>
                </a:solidFill>
              </a:rPr>
              <a:t>the value that’s exactly in the middle when it is ordered from low to high.</a:t>
            </a:r>
            <a:endParaRPr lang="en-IN" dirty="0">
              <a:solidFill>
                <a:srgbClr val="C00000"/>
              </a:solidFill>
            </a:endParaRPr>
          </a:p>
        </p:txBody>
      </p:sp>
      <p:sp>
        <p:nvSpPr>
          <p:cNvPr id="3" name="Rectangle 2"/>
          <p:cNvSpPr/>
          <p:nvPr/>
        </p:nvSpPr>
        <p:spPr>
          <a:xfrm>
            <a:off x="532597" y="1545281"/>
            <a:ext cx="11291453" cy="3831818"/>
          </a:xfrm>
          <a:prstGeom prst="rect">
            <a:avLst/>
          </a:prstGeom>
        </p:spPr>
        <p:txBody>
          <a:bodyPr wrap="square">
            <a:spAutoFit/>
          </a:bodyPr>
          <a:lstStyle/>
          <a:p>
            <a:pPr>
              <a:lnSpc>
                <a:spcPct val="150000"/>
              </a:lnSpc>
            </a:pPr>
            <a:r>
              <a:rPr lang="en-US" dirty="0" smtClean="0"/>
              <a:t>Example: Finding the median</a:t>
            </a:r>
          </a:p>
          <a:p>
            <a:pPr>
              <a:lnSpc>
                <a:spcPct val="150000"/>
              </a:lnSpc>
            </a:pPr>
            <a:r>
              <a:rPr lang="en-US" dirty="0" smtClean="0"/>
              <a:t>You measure the reaction times of 7 participants on a computer task and categorize them into 3 groups: slow, medium or fast.</a:t>
            </a:r>
          </a:p>
          <a:p>
            <a:endParaRPr lang="en-US" dirty="0" smtClean="0"/>
          </a:p>
          <a:p>
            <a:endParaRPr lang="en-US" dirty="0" smtClean="0"/>
          </a:p>
          <a:p>
            <a:endParaRPr lang="en-US" dirty="0"/>
          </a:p>
          <a:p>
            <a:endParaRPr lang="en-US" dirty="0" smtClean="0"/>
          </a:p>
          <a:p>
            <a:endParaRPr lang="en-US" dirty="0" smtClean="0"/>
          </a:p>
          <a:p>
            <a:endParaRPr lang="en-US" dirty="0" smtClean="0"/>
          </a:p>
          <a:p>
            <a:r>
              <a:rPr lang="en-US" dirty="0" smtClean="0"/>
              <a:t>To find the median, you first order all values from low to high. Then, you find the value in the middle of the ordered dataset—in this case, the value in the 4th position.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051775064"/>
              </p:ext>
            </p:extLst>
          </p:nvPr>
        </p:nvGraphicFramePr>
        <p:xfrm>
          <a:off x="609592" y="3095430"/>
          <a:ext cx="10737280" cy="792480"/>
        </p:xfrm>
        <a:graphic>
          <a:graphicData uri="http://schemas.openxmlformats.org/drawingml/2006/table">
            <a:tbl>
              <a:tblPr>
                <a:tableStyleId>{616DA210-FB5B-4158-B5E0-FEB733F419BA}</a:tableStyleId>
              </a:tblPr>
              <a:tblGrid>
                <a:gridCol w="1342160"/>
                <a:gridCol w="1342160"/>
                <a:gridCol w="1342160"/>
                <a:gridCol w="1342160"/>
                <a:gridCol w="1342160"/>
                <a:gridCol w="1342160"/>
                <a:gridCol w="1342160"/>
                <a:gridCol w="1342160"/>
              </a:tblGrid>
              <a:tr h="0">
                <a:tc>
                  <a:txBody>
                    <a:bodyPr/>
                    <a:lstStyle/>
                    <a:p>
                      <a:pPr algn="l" fontAlgn="t"/>
                      <a:r>
                        <a:rPr lang="en-IN" sz="2000" dirty="0">
                          <a:effectLst/>
                        </a:rPr>
                        <a:t>Participant</a:t>
                      </a:r>
                    </a:p>
                  </a:txBody>
                  <a:tcPr/>
                </a:tc>
                <a:tc>
                  <a:txBody>
                    <a:bodyPr/>
                    <a:lstStyle/>
                    <a:p>
                      <a:pPr fontAlgn="t"/>
                      <a:r>
                        <a:rPr lang="en-IN" sz="2000" dirty="0">
                          <a:effectLst/>
                        </a:rPr>
                        <a:t>1</a:t>
                      </a:r>
                    </a:p>
                  </a:txBody>
                  <a:tcPr/>
                </a:tc>
                <a:tc>
                  <a:txBody>
                    <a:bodyPr/>
                    <a:lstStyle/>
                    <a:p>
                      <a:pPr fontAlgn="t"/>
                      <a:r>
                        <a:rPr lang="en-IN" sz="2000" dirty="0">
                          <a:effectLst/>
                        </a:rPr>
                        <a:t>2</a:t>
                      </a:r>
                    </a:p>
                  </a:txBody>
                  <a:tcPr/>
                </a:tc>
                <a:tc>
                  <a:txBody>
                    <a:bodyPr/>
                    <a:lstStyle/>
                    <a:p>
                      <a:pPr fontAlgn="t"/>
                      <a:r>
                        <a:rPr lang="en-IN" sz="2000" dirty="0">
                          <a:effectLst/>
                        </a:rPr>
                        <a:t>3</a:t>
                      </a:r>
                    </a:p>
                  </a:txBody>
                  <a:tcPr/>
                </a:tc>
                <a:tc>
                  <a:txBody>
                    <a:bodyPr/>
                    <a:lstStyle/>
                    <a:p>
                      <a:pPr fontAlgn="t"/>
                      <a:r>
                        <a:rPr lang="en-IN" sz="2000" dirty="0">
                          <a:effectLst/>
                        </a:rPr>
                        <a:t>4</a:t>
                      </a:r>
                    </a:p>
                  </a:txBody>
                  <a:tcPr/>
                </a:tc>
                <a:tc>
                  <a:txBody>
                    <a:bodyPr/>
                    <a:lstStyle/>
                    <a:p>
                      <a:pPr fontAlgn="t"/>
                      <a:r>
                        <a:rPr lang="en-IN" sz="2000" dirty="0">
                          <a:effectLst/>
                        </a:rPr>
                        <a:t>5</a:t>
                      </a:r>
                    </a:p>
                  </a:txBody>
                  <a:tcPr/>
                </a:tc>
                <a:tc>
                  <a:txBody>
                    <a:bodyPr/>
                    <a:lstStyle/>
                    <a:p>
                      <a:pPr fontAlgn="t"/>
                      <a:r>
                        <a:rPr lang="en-IN" sz="2000" dirty="0">
                          <a:effectLst/>
                        </a:rPr>
                        <a:t>6</a:t>
                      </a:r>
                    </a:p>
                  </a:txBody>
                  <a:tcPr/>
                </a:tc>
                <a:tc>
                  <a:txBody>
                    <a:bodyPr/>
                    <a:lstStyle/>
                    <a:p>
                      <a:pPr fontAlgn="t"/>
                      <a:r>
                        <a:rPr lang="en-IN" sz="2000" dirty="0">
                          <a:effectLst/>
                        </a:rPr>
                        <a:t>7</a:t>
                      </a:r>
                    </a:p>
                  </a:txBody>
                  <a:tcPr/>
                </a:tc>
              </a:tr>
              <a:tr h="0">
                <a:tc>
                  <a:txBody>
                    <a:bodyPr/>
                    <a:lstStyle/>
                    <a:p>
                      <a:pPr algn="l" fontAlgn="t"/>
                      <a:r>
                        <a:rPr lang="en-IN" sz="2000">
                          <a:effectLst/>
                        </a:rPr>
                        <a:t>Speed</a:t>
                      </a:r>
                    </a:p>
                  </a:txBody>
                  <a:tcPr/>
                </a:tc>
                <a:tc>
                  <a:txBody>
                    <a:bodyPr/>
                    <a:lstStyle/>
                    <a:p>
                      <a:pPr fontAlgn="t"/>
                      <a:r>
                        <a:rPr lang="en-IN" sz="2000">
                          <a:effectLst/>
                        </a:rPr>
                        <a:t>Medium</a:t>
                      </a:r>
                    </a:p>
                  </a:txBody>
                  <a:tcPr/>
                </a:tc>
                <a:tc>
                  <a:txBody>
                    <a:bodyPr/>
                    <a:lstStyle/>
                    <a:p>
                      <a:pPr fontAlgn="t"/>
                      <a:r>
                        <a:rPr lang="en-IN" sz="2000">
                          <a:effectLst/>
                        </a:rPr>
                        <a:t>Slow</a:t>
                      </a:r>
                    </a:p>
                  </a:txBody>
                  <a:tcPr/>
                </a:tc>
                <a:tc>
                  <a:txBody>
                    <a:bodyPr/>
                    <a:lstStyle/>
                    <a:p>
                      <a:pPr fontAlgn="t"/>
                      <a:r>
                        <a:rPr lang="en-IN" sz="2000">
                          <a:effectLst/>
                        </a:rPr>
                        <a:t>Fast</a:t>
                      </a:r>
                    </a:p>
                  </a:txBody>
                  <a:tcPr/>
                </a:tc>
                <a:tc>
                  <a:txBody>
                    <a:bodyPr/>
                    <a:lstStyle/>
                    <a:p>
                      <a:pPr fontAlgn="t"/>
                      <a:r>
                        <a:rPr lang="en-IN" sz="2000">
                          <a:effectLst/>
                        </a:rPr>
                        <a:t>Fast</a:t>
                      </a:r>
                    </a:p>
                  </a:txBody>
                  <a:tcPr/>
                </a:tc>
                <a:tc>
                  <a:txBody>
                    <a:bodyPr/>
                    <a:lstStyle/>
                    <a:p>
                      <a:pPr fontAlgn="t"/>
                      <a:r>
                        <a:rPr lang="en-IN" sz="2000" dirty="0">
                          <a:effectLst/>
                        </a:rPr>
                        <a:t>Medium</a:t>
                      </a:r>
                    </a:p>
                  </a:txBody>
                  <a:tcPr/>
                </a:tc>
                <a:tc>
                  <a:txBody>
                    <a:bodyPr/>
                    <a:lstStyle/>
                    <a:p>
                      <a:pPr fontAlgn="t"/>
                      <a:r>
                        <a:rPr lang="en-IN" sz="2000">
                          <a:effectLst/>
                        </a:rPr>
                        <a:t>Fast</a:t>
                      </a:r>
                    </a:p>
                  </a:txBody>
                  <a:tcPr/>
                </a:tc>
                <a:tc>
                  <a:txBody>
                    <a:bodyPr/>
                    <a:lstStyle/>
                    <a:p>
                      <a:pPr fontAlgn="t"/>
                      <a:r>
                        <a:rPr lang="en-IN" sz="2000" dirty="0">
                          <a:effectLst/>
                        </a:rPr>
                        <a:t>Slow</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853993"/>
              </p:ext>
            </p:extLst>
          </p:nvPr>
        </p:nvGraphicFramePr>
        <p:xfrm>
          <a:off x="720437" y="5161573"/>
          <a:ext cx="10501744" cy="701040"/>
        </p:xfrm>
        <a:graphic>
          <a:graphicData uri="http://schemas.openxmlformats.org/drawingml/2006/table">
            <a:tbl>
              <a:tblPr>
                <a:tableStyleId>{616DA210-FB5B-4158-B5E0-FEB733F419BA}</a:tableStyleId>
              </a:tblPr>
              <a:tblGrid>
                <a:gridCol w="1312718"/>
                <a:gridCol w="1312718"/>
                <a:gridCol w="1312718"/>
                <a:gridCol w="1312718"/>
                <a:gridCol w="1312718"/>
                <a:gridCol w="1312718"/>
                <a:gridCol w="1312718"/>
                <a:gridCol w="1312718"/>
              </a:tblGrid>
              <a:tr h="0">
                <a:tc>
                  <a:txBody>
                    <a:bodyPr/>
                    <a:lstStyle/>
                    <a:p>
                      <a:pPr algn="l" fontAlgn="t"/>
                      <a:r>
                        <a:rPr lang="en-IN" sz="2000" dirty="0">
                          <a:effectLst/>
                        </a:rPr>
                        <a:t>Ordered dataset</a:t>
                      </a:r>
                    </a:p>
                  </a:txBody>
                  <a:tcPr/>
                </a:tc>
                <a:tc>
                  <a:txBody>
                    <a:bodyPr/>
                    <a:lstStyle/>
                    <a:p>
                      <a:pPr fontAlgn="t"/>
                      <a:r>
                        <a:rPr lang="en-IN" sz="2000" dirty="0">
                          <a:effectLst/>
                        </a:rPr>
                        <a:t>Slow</a:t>
                      </a:r>
                    </a:p>
                  </a:txBody>
                  <a:tcPr/>
                </a:tc>
                <a:tc>
                  <a:txBody>
                    <a:bodyPr/>
                    <a:lstStyle/>
                    <a:p>
                      <a:pPr fontAlgn="t"/>
                      <a:r>
                        <a:rPr lang="en-IN" sz="2000" dirty="0">
                          <a:effectLst/>
                        </a:rPr>
                        <a:t>Slow</a:t>
                      </a:r>
                    </a:p>
                  </a:txBody>
                  <a:tcPr/>
                </a:tc>
                <a:tc>
                  <a:txBody>
                    <a:bodyPr/>
                    <a:lstStyle/>
                    <a:p>
                      <a:pPr fontAlgn="t"/>
                      <a:r>
                        <a:rPr lang="en-IN" sz="2000" dirty="0">
                          <a:effectLst/>
                        </a:rPr>
                        <a:t>Medium</a:t>
                      </a:r>
                    </a:p>
                  </a:txBody>
                  <a:tcPr/>
                </a:tc>
                <a:tc>
                  <a:txBody>
                    <a:bodyPr/>
                    <a:lstStyle/>
                    <a:p>
                      <a:pPr fontAlgn="t"/>
                      <a:r>
                        <a:rPr lang="en-IN" sz="2000" dirty="0">
                          <a:effectLst/>
                        </a:rPr>
                        <a:t>Medium</a:t>
                      </a:r>
                      <a:endParaRPr lang="en-IN" sz="2000" b="1" dirty="0">
                        <a:effectLst/>
                      </a:endParaRPr>
                    </a:p>
                  </a:txBody>
                  <a:tcPr/>
                </a:tc>
                <a:tc>
                  <a:txBody>
                    <a:bodyPr/>
                    <a:lstStyle/>
                    <a:p>
                      <a:pPr fontAlgn="t"/>
                      <a:r>
                        <a:rPr lang="en-IN" sz="2000" dirty="0">
                          <a:effectLst/>
                        </a:rPr>
                        <a:t>Fast</a:t>
                      </a:r>
                    </a:p>
                  </a:txBody>
                  <a:tcPr/>
                </a:tc>
                <a:tc>
                  <a:txBody>
                    <a:bodyPr/>
                    <a:lstStyle/>
                    <a:p>
                      <a:pPr fontAlgn="t"/>
                      <a:r>
                        <a:rPr lang="en-IN" sz="2000" dirty="0">
                          <a:effectLst/>
                        </a:rPr>
                        <a:t>Fast</a:t>
                      </a:r>
                    </a:p>
                  </a:txBody>
                  <a:tcPr/>
                </a:tc>
                <a:tc>
                  <a:txBody>
                    <a:bodyPr/>
                    <a:lstStyle/>
                    <a:p>
                      <a:pPr fontAlgn="t"/>
                      <a:r>
                        <a:rPr lang="en-IN" sz="2000" dirty="0">
                          <a:effectLst/>
                        </a:rPr>
                        <a:t>Fast</a:t>
                      </a:r>
                    </a:p>
                  </a:txBody>
                  <a:tcPr/>
                </a:tc>
              </a:tr>
            </a:tbl>
          </a:graphicData>
        </a:graphic>
      </p:graphicFrame>
      <p:sp>
        <p:nvSpPr>
          <p:cNvPr id="6" name="Rectangle 5"/>
          <p:cNvSpPr/>
          <p:nvPr/>
        </p:nvSpPr>
        <p:spPr>
          <a:xfrm>
            <a:off x="5181898" y="5997123"/>
            <a:ext cx="1992853" cy="369332"/>
          </a:xfrm>
          <a:prstGeom prst="rect">
            <a:avLst/>
          </a:prstGeom>
        </p:spPr>
        <p:txBody>
          <a:bodyPr wrap="none">
            <a:spAutoFit/>
          </a:bodyPr>
          <a:lstStyle/>
          <a:p>
            <a:r>
              <a:rPr lang="en-IN" b="1" i="0" dirty="0" smtClean="0">
                <a:solidFill>
                  <a:srgbClr val="0D405F"/>
                </a:solidFill>
                <a:effectLst/>
                <a:latin typeface="Inter"/>
              </a:rPr>
              <a:t>Median: Medium</a:t>
            </a:r>
            <a:endParaRPr lang="en-IN" dirty="0"/>
          </a:p>
        </p:txBody>
      </p:sp>
    </p:spTree>
    <p:extLst>
      <p:ext uri="{BB962C8B-B14F-4D97-AF65-F5344CB8AC3E}">
        <p14:creationId xmlns:p14="http://schemas.microsoft.com/office/powerpoint/2010/main" val="268778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8" y="542836"/>
            <a:ext cx="11000509" cy="1477328"/>
          </a:xfrm>
          <a:prstGeom prst="rect">
            <a:avLst/>
          </a:prstGeom>
        </p:spPr>
        <p:txBody>
          <a:bodyPr wrap="square">
            <a:spAutoFit/>
          </a:bodyPr>
          <a:lstStyle/>
          <a:p>
            <a:r>
              <a:rPr lang="en-US" b="1" dirty="0" smtClean="0"/>
              <a:t>Median of an odd-numbered dataset</a:t>
            </a:r>
          </a:p>
          <a:p>
            <a:endParaRPr lang="en-US" b="1" dirty="0" smtClean="0"/>
          </a:p>
          <a:p>
            <a:pPr>
              <a:lnSpc>
                <a:spcPct val="150000"/>
              </a:lnSpc>
            </a:pPr>
            <a:r>
              <a:rPr lang="en-US" dirty="0" smtClean="0"/>
              <a:t>For an odd-numbered dataset, find the value that lies at the (n+1)/2 position, where n is the number of values in the dataset.</a:t>
            </a:r>
            <a:endParaRPr lang="en-IN" dirty="0"/>
          </a:p>
        </p:txBody>
      </p:sp>
      <p:sp>
        <p:nvSpPr>
          <p:cNvPr id="3" name="Rectangle 2"/>
          <p:cNvSpPr/>
          <p:nvPr/>
        </p:nvSpPr>
        <p:spPr>
          <a:xfrm>
            <a:off x="332508" y="2020164"/>
            <a:ext cx="10099965" cy="1323439"/>
          </a:xfrm>
          <a:prstGeom prst="rect">
            <a:avLst/>
          </a:prstGeom>
        </p:spPr>
        <p:txBody>
          <a:bodyPr wrap="square">
            <a:spAutoFit/>
          </a:bodyPr>
          <a:lstStyle/>
          <a:p>
            <a:r>
              <a:rPr lang="en-US" sz="2000" b="1" dirty="0" smtClean="0"/>
              <a:t>Example</a:t>
            </a:r>
          </a:p>
          <a:p>
            <a:r>
              <a:rPr lang="en-US" sz="2000" dirty="0" smtClean="0"/>
              <a:t>You measure the reaction times in milliseconds of 5 participants and order the dataset.</a:t>
            </a:r>
          </a:p>
          <a:p>
            <a:endParaRPr lang="en-US" sz="2000" dirty="0" smtClean="0"/>
          </a:p>
          <a:p>
            <a:r>
              <a:rPr lang="en-US" sz="2000" dirty="0" smtClean="0"/>
              <a:t>Reaction time (milliseconds)	287	298	345	365	380</a:t>
            </a:r>
            <a:endParaRPr lang="en-IN" sz="2000" dirty="0"/>
          </a:p>
        </p:txBody>
      </p:sp>
      <p:sp>
        <p:nvSpPr>
          <p:cNvPr id="4" name="Rectangle 3"/>
          <p:cNvSpPr/>
          <p:nvPr/>
        </p:nvSpPr>
        <p:spPr>
          <a:xfrm>
            <a:off x="526472" y="3729473"/>
            <a:ext cx="8908472" cy="1477328"/>
          </a:xfrm>
          <a:prstGeom prst="rect">
            <a:avLst/>
          </a:prstGeom>
        </p:spPr>
        <p:txBody>
          <a:bodyPr wrap="square">
            <a:spAutoFit/>
          </a:bodyPr>
          <a:lstStyle/>
          <a:p>
            <a:r>
              <a:rPr lang="en-IN" dirty="0" smtClean="0"/>
              <a:t>The middle position is calculated using (n+1)/2, where n = 5.</a:t>
            </a:r>
          </a:p>
          <a:p>
            <a:endParaRPr lang="en-IN" dirty="0" smtClean="0"/>
          </a:p>
          <a:p>
            <a:r>
              <a:rPr lang="en-IN" dirty="0" smtClean="0"/>
              <a:t>  =(5+1)/2 =3</a:t>
            </a:r>
          </a:p>
          <a:p>
            <a:endParaRPr lang="en-IN" dirty="0" smtClean="0"/>
          </a:p>
          <a:p>
            <a:r>
              <a:rPr lang="en-IN" dirty="0" smtClean="0"/>
              <a:t>That means the median is the 3rd value in your ordered dataset.</a:t>
            </a:r>
            <a:endParaRPr lang="en-IN" dirty="0"/>
          </a:p>
        </p:txBody>
      </p:sp>
    </p:spTree>
    <p:extLst>
      <p:ext uri="{BB962C8B-B14F-4D97-AF65-F5344CB8AC3E}">
        <p14:creationId xmlns:p14="http://schemas.microsoft.com/office/powerpoint/2010/main" val="312269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8" y="515127"/>
            <a:ext cx="10072255" cy="1200329"/>
          </a:xfrm>
          <a:prstGeom prst="rect">
            <a:avLst/>
          </a:prstGeom>
        </p:spPr>
        <p:txBody>
          <a:bodyPr wrap="square">
            <a:spAutoFit/>
          </a:bodyPr>
          <a:lstStyle/>
          <a:p>
            <a:r>
              <a:rPr lang="en-US" b="1" dirty="0" smtClean="0"/>
              <a:t>Median of an even-numbered dataset</a:t>
            </a:r>
          </a:p>
          <a:p>
            <a:endParaRPr lang="en-US" b="1" dirty="0" smtClean="0"/>
          </a:p>
          <a:p>
            <a:pPr algn="just"/>
            <a:r>
              <a:rPr lang="en-US" dirty="0" smtClean="0"/>
              <a:t>For an even-numbered dataset, find the two values in the middle of the dataset: the values at the n/2 and (n/2)+1 positions. Then, find their mean.</a:t>
            </a:r>
            <a:endParaRPr lang="en-IN" dirty="0"/>
          </a:p>
        </p:txBody>
      </p:sp>
      <p:sp>
        <p:nvSpPr>
          <p:cNvPr id="3" name="Rectangle 2"/>
          <p:cNvSpPr/>
          <p:nvPr/>
        </p:nvSpPr>
        <p:spPr>
          <a:xfrm>
            <a:off x="637307" y="2233459"/>
            <a:ext cx="10404765" cy="4524315"/>
          </a:xfrm>
          <a:prstGeom prst="rect">
            <a:avLst/>
          </a:prstGeom>
        </p:spPr>
        <p:txBody>
          <a:bodyPr wrap="square">
            <a:spAutoFit/>
          </a:bodyPr>
          <a:lstStyle/>
          <a:p>
            <a:r>
              <a:rPr lang="en-US" b="1" dirty="0" smtClean="0"/>
              <a:t>Example</a:t>
            </a:r>
          </a:p>
          <a:p>
            <a:r>
              <a:rPr lang="en-US" dirty="0" smtClean="0"/>
              <a:t>You measure the reaction times of 6 participants and order the dataset.</a:t>
            </a:r>
          </a:p>
          <a:p>
            <a:endParaRPr lang="en-US" dirty="0" smtClean="0"/>
          </a:p>
          <a:p>
            <a:r>
              <a:rPr lang="en-US" dirty="0" smtClean="0"/>
              <a:t>Reaction time (milliseconds)	287	298	345	357	365	380</a:t>
            </a:r>
          </a:p>
          <a:p>
            <a:endParaRPr lang="en-US" dirty="0" smtClean="0"/>
          </a:p>
          <a:p>
            <a:r>
              <a:rPr lang="en-US" dirty="0" smtClean="0"/>
              <a:t>The middle positions are calculated using n/2 and (n/2)+1, where n = 6.</a:t>
            </a:r>
          </a:p>
          <a:p>
            <a:endParaRPr lang="en-US" dirty="0" smtClean="0"/>
          </a:p>
          <a:p>
            <a:r>
              <a:rPr lang="en-US" dirty="0" smtClean="0"/>
              <a:t>( 6/2</a:t>
            </a:r>
            <a:r>
              <a:rPr lang="en-US" dirty="0"/>
              <a:t>)</a:t>
            </a:r>
            <a:r>
              <a:rPr lang="en-US" dirty="0" smtClean="0"/>
              <a:t>=3</a:t>
            </a:r>
          </a:p>
          <a:p>
            <a:endParaRPr lang="en-US" dirty="0" smtClean="0"/>
          </a:p>
          <a:p>
            <a:r>
              <a:rPr lang="en-US" dirty="0" smtClean="0"/>
              <a:t>(6/2)+1=4</a:t>
            </a:r>
          </a:p>
          <a:p>
            <a:endParaRPr lang="en-US" dirty="0" smtClean="0"/>
          </a:p>
          <a:p>
            <a:r>
              <a:rPr lang="en-US" dirty="0" smtClean="0"/>
              <a:t>That means the middle values are the 3rd value, which is 345, and the 4th value, which is 357.</a:t>
            </a:r>
          </a:p>
          <a:p>
            <a:endParaRPr lang="en-US" dirty="0"/>
          </a:p>
          <a:p>
            <a:r>
              <a:rPr lang="en-US" dirty="0" smtClean="0"/>
              <a:t>To get the median, take the mean of the 2 middle values by adding them together and dividing by 2.</a:t>
            </a:r>
          </a:p>
          <a:p>
            <a:endParaRPr lang="en-US" dirty="0" smtClean="0"/>
          </a:p>
          <a:p>
            <a:r>
              <a:rPr lang="en-US" dirty="0" smtClean="0"/>
              <a:t>  (345+357)/2=351</a:t>
            </a:r>
            <a:endParaRPr lang="en-IN" dirty="0"/>
          </a:p>
        </p:txBody>
      </p:sp>
    </p:spTree>
    <p:extLst>
      <p:ext uri="{BB962C8B-B14F-4D97-AF65-F5344CB8AC3E}">
        <p14:creationId xmlns:p14="http://schemas.microsoft.com/office/powerpoint/2010/main" val="1397218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164" y="542928"/>
            <a:ext cx="10390909" cy="3139321"/>
          </a:xfrm>
          <a:prstGeom prst="rect">
            <a:avLst/>
          </a:prstGeom>
        </p:spPr>
        <p:txBody>
          <a:bodyPr wrap="square">
            <a:spAutoFit/>
          </a:bodyPr>
          <a:lstStyle/>
          <a:p>
            <a:r>
              <a:rPr lang="en-US" b="1" dirty="0" smtClean="0"/>
              <a:t>Mean</a:t>
            </a:r>
          </a:p>
          <a:p>
            <a:endParaRPr lang="en-US" b="1" dirty="0" smtClean="0"/>
          </a:p>
          <a:p>
            <a:pPr algn="just">
              <a:lnSpc>
                <a:spcPct val="150000"/>
              </a:lnSpc>
            </a:pPr>
            <a:r>
              <a:rPr lang="en-US" dirty="0" smtClean="0"/>
              <a:t>Mean in </a:t>
            </a:r>
            <a:r>
              <a:rPr lang="en-US" dirty="0" smtClean="0">
                <a:solidFill>
                  <a:srgbClr val="C00000"/>
                </a:solidFill>
              </a:rPr>
              <a:t>general terms is used for the arithmetic mean of the data</a:t>
            </a:r>
            <a:r>
              <a:rPr lang="en-US" dirty="0" smtClean="0"/>
              <a:t>, but other than the arithmetic mean there are </a:t>
            </a:r>
            <a:r>
              <a:rPr lang="en-US" dirty="0" smtClean="0">
                <a:solidFill>
                  <a:srgbClr val="C00000"/>
                </a:solidFill>
              </a:rPr>
              <a:t>geometric mean and harmonic mean</a:t>
            </a:r>
            <a:r>
              <a:rPr lang="en-US" dirty="0" smtClean="0"/>
              <a:t> as well that are calculated using different formulas. </a:t>
            </a:r>
          </a:p>
          <a:p>
            <a:pPr algn="just">
              <a:lnSpc>
                <a:spcPct val="150000"/>
              </a:lnSpc>
            </a:pPr>
            <a:r>
              <a:rPr lang="en-US" dirty="0" smtClean="0">
                <a:solidFill>
                  <a:srgbClr val="C00000"/>
                </a:solidFill>
              </a:rPr>
              <a:t>Mean for Ungrouped Data</a:t>
            </a:r>
          </a:p>
          <a:p>
            <a:pPr algn="just">
              <a:lnSpc>
                <a:spcPct val="150000"/>
              </a:lnSpc>
            </a:pPr>
            <a:r>
              <a:rPr lang="en-US" dirty="0" smtClean="0"/>
              <a:t>Arithmetic mean {x}  is defined as the sum of the individual observations (xi) divided by the total number of observations N. In other words, the mean is given by the sum of all observations divided by the total number of observations.</a:t>
            </a:r>
            <a:endParaRPr lang="en-IN" dirty="0"/>
          </a:p>
        </p:txBody>
      </p:sp>
      <p:pic>
        <p:nvPicPr>
          <p:cNvPr id="4" name="Picture 3"/>
          <p:cNvPicPr>
            <a:picLocks noChangeAspect="1"/>
          </p:cNvPicPr>
          <p:nvPr/>
        </p:nvPicPr>
        <p:blipFill rotWithShape="1">
          <a:blip r:embed="rId2"/>
          <a:srcRect l="23295" t="56771" r="30796" b="21400"/>
          <a:stretch/>
        </p:blipFill>
        <p:spPr>
          <a:xfrm>
            <a:off x="838200" y="3962399"/>
            <a:ext cx="10016836" cy="2355273"/>
          </a:xfrm>
          <a:prstGeom prst="rect">
            <a:avLst/>
          </a:prstGeom>
        </p:spPr>
      </p:pic>
    </p:spTree>
    <p:extLst>
      <p:ext uri="{BB962C8B-B14F-4D97-AF65-F5344CB8AC3E}">
        <p14:creationId xmlns:p14="http://schemas.microsoft.com/office/powerpoint/2010/main" val="1696936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9" y="792402"/>
            <a:ext cx="9393382" cy="2031325"/>
          </a:xfrm>
          <a:prstGeom prst="rect">
            <a:avLst/>
          </a:prstGeom>
        </p:spPr>
        <p:txBody>
          <a:bodyPr wrap="square">
            <a:spAutoFit/>
          </a:bodyPr>
          <a:lstStyle/>
          <a:p>
            <a:r>
              <a:rPr lang="en-US" dirty="0" smtClean="0"/>
              <a:t>Example: If there are 5 observations, which are 27, 11, 17, 19, and 21 then the mean is given by</a:t>
            </a:r>
          </a:p>
          <a:p>
            <a:endParaRPr lang="en-US" dirty="0" smtClean="0"/>
          </a:p>
          <a:p>
            <a:r>
              <a:rPr lang="en-US" dirty="0" smtClean="0"/>
              <a:t>mean     = (27 + 11 + 17 + 19 + 21) ÷ 5</a:t>
            </a:r>
          </a:p>
          <a:p>
            <a:endParaRPr lang="en-US" dirty="0" smtClean="0"/>
          </a:p>
          <a:p>
            <a:r>
              <a:rPr lang="en-US" dirty="0" smtClean="0"/>
              <a:t>⇒    = 95 ÷ 5</a:t>
            </a:r>
          </a:p>
          <a:p>
            <a:endParaRPr lang="en-US" dirty="0" smtClean="0"/>
          </a:p>
          <a:p>
            <a:r>
              <a:rPr lang="en-US" dirty="0" smtClean="0"/>
              <a:t>⇒  mean               = 19</a:t>
            </a:r>
            <a:endParaRPr lang="en-IN" dirty="0"/>
          </a:p>
        </p:txBody>
      </p:sp>
    </p:spTree>
    <p:extLst>
      <p:ext uri="{BB962C8B-B14F-4D97-AF65-F5344CB8AC3E}">
        <p14:creationId xmlns:p14="http://schemas.microsoft.com/office/powerpoint/2010/main" val="53896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639817"/>
            <a:ext cx="10612582" cy="1200329"/>
          </a:xfrm>
          <a:prstGeom prst="rect">
            <a:avLst/>
          </a:prstGeom>
        </p:spPr>
        <p:txBody>
          <a:bodyPr wrap="square">
            <a:spAutoFit/>
          </a:bodyPr>
          <a:lstStyle/>
          <a:p>
            <a:r>
              <a:rPr lang="en-US" b="1" dirty="0" smtClean="0"/>
              <a:t>Mean for Grouped Data</a:t>
            </a:r>
          </a:p>
          <a:p>
            <a:endParaRPr lang="en-US" b="1" dirty="0" smtClean="0"/>
          </a:p>
          <a:p>
            <a:pPr algn="just"/>
            <a:r>
              <a:rPr lang="en-US" dirty="0" smtClean="0"/>
              <a:t>Mean  is defined for the grouped data as the sum of the product of observations (xi) and their corresponding frequencies (fi) divided by the sum of all the frequencies (fi).</a:t>
            </a:r>
            <a:endParaRPr lang="en-IN" dirty="0"/>
          </a:p>
        </p:txBody>
      </p:sp>
      <p:pic>
        <p:nvPicPr>
          <p:cNvPr id="5" name="Picture 4"/>
          <p:cNvPicPr>
            <a:picLocks noChangeAspect="1"/>
          </p:cNvPicPr>
          <p:nvPr/>
        </p:nvPicPr>
        <p:blipFill rotWithShape="1">
          <a:blip r:embed="rId2"/>
          <a:srcRect l="42382" t="49090" r="49900" b="43917"/>
          <a:stretch/>
        </p:blipFill>
        <p:spPr>
          <a:xfrm>
            <a:off x="4129088" y="2064327"/>
            <a:ext cx="2185987" cy="1399309"/>
          </a:xfrm>
          <a:prstGeom prst="rect">
            <a:avLst/>
          </a:prstGeom>
        </p:spPr>
      </p:pic>
      <p:sp>
        <p:nvSpPr>
          <p:cNvPr id="6" name="Rectangle 5"/>
          <p:cNvSpPr/>
          <p:nvPr/>
        </p:nvSpPr>
        <p:spPr>
          <a:xfrm>
            <a:off x="775854" y="3780150"/>
            <a:ext cx="9781310" cy="369332"/>
          </a:xfrm>
          <a:prstGeom prst="rect">
            <a:avLst/>
          </a:prstGeom>
        </p:spPr>
        <p:txBody>
          <a:bodyPr wrap="square">
            <a:spAutoFit/>
          </a:bodyPr>
          <a:lstStyle/>
          <a:p>
            <a:r>
              <a:rPr lang="en-US" b="1" i="0" dirty="0" smtClean="0">
                <a:solidFill>
                  <a:srgbClr val="273239"/>
                </a:solidFill>
                <a:effectLst/>
                <a:latin typeface="Nunito"/>
              </a:rPr>
              <a:t>Example: </a:t>
            </a:r>
            <a:r>
              <a:rPr lang="en-US" b="0" i="0" dirty="0" smtClean="0">
                <a:solidFill>
                  <a:srgbClr val="273239"/>
                </a:solidFill>
                <a:effectLst/>
                <a:latin typeface="Nunito"/>
              </a:rPr>
              <a:t>If the values </a:t>
            </a:r>
            <a:r>
              <a:rPr lang="en-US" b="1" i="0" dirty="0" smtClean="0">
                <a:solidFill>
                  <a:srgbClr val="273239"/>
                </a:solidFill>
                <a:effectLst/>
                <a:latin typeface="Nunito"/>
              </a:rPr>
              <a:t>(x</a:t>
            </a:r>
            <a:r>
              <a:rPr lang="en-US" b="1" i="0" baseline="-25000" dirty="0" smtClean="0">
                <a:solidFill>
                  <a:srgbClr val="273239"/>
                </a:solidFill>
                <a:effectLst/>
                <a:latin typeface="Nunito"/>
              </a:rPr>
              <a:t>i</a:t>
            </a:r>
            <a:r>
              <a:rPr lang="en-US" b="1" i="0" dirty="0" smtClean="0">
                <a:solidFill>
                  <a:srgbClr val="273239"/>
                </a:solidFill>
                <a:effectLst/>
                <a:latin typeface="Nunito"/>
              </a:rPr>
              <a:t>)</a:t>
            </a:r>
            <a:r>
              <a:rPr lang="en-US" b="0" i="0" dirty="0" smtClean="0">
                <a:solidFill>
                  <a:srgbClr val="273239"/>
                </a:solidFill>
                <a:effectLst/>
                <a:latin typeface="Nunito"/>
              </a:rPr>
              <a:t> of the observations and their frequencies </a:t>
            </a:r>
            <a:r>
              <a:rPr lang="en-US" b="1" i="0" dirty="0" smtClean="0">
                <a:solidFill>
                  <a:srgbClr val="273239"/>
                </a:solidFill>
                <a:effectLst/>
                <a:latin typeface="Nunito"/>
              </a:rPr>
              <a:t>(f</a:t>
            </a:r>
            <a:r>
              <a:rPr lang="en-US" b="1" i="0" baseline="-25000" dirty="0" smtClean="0">
                <a:solidFill>
                  <a:srgbClr val="273239"/>
                </a:solidFill>
                <a:effectLst/>
                <a:latin typeface="Nunito"/>
              </a:rPr>
              <a:t>i</a:t>
            </a:r>
            <a:r>
              <a:rPr lang="en-US" b="1" i="0" dirty="0" smtClean="0">
                <a:solidFill>
                  <a:srgbClr val="273239"/>
                </a:solidFill>
                <a:effectLst/>
                <a:latin typeface="Nunito"/>
              </a:rPr>
              <a:t>)</a:t>
            </a:r>
            <a:r>
              <a:rPr lang="en-US" b="0" i="0" dirty="0" smtClean="0">
                <a:solidFill>
                  <a:srgbClr val="273239"/>
                </a:solidFill>
                <a:effectLst/>
                <a:latin typeface="Nunito"/>
              </a:rPr>
              <a:t> are given as follows: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291345555"/>
              </p:ext>
            </p:extLst>
          </p:nvPr>
        </p:nvGraphicFramePr>
        <p:xfrm>
          <a:off x="775854" y="4766239"/>
          <a:ext cx="10515598" cy="1143000"/>
        </p:xfrm>
        <a:graphic>
          <a:graphicData uri="http://schemas.openxmlformats.org/drawingml/2006/table">
            <a:tbl>
              <a:tblPr>
                <a:tableStyleId>{5940675A-B579-460E-94D1-54222C63F5DA}</a:tableStyleId>
              </a:tblPr>
              <a:tblGrid>
                <a:gridCol w="904568"/>
                <a:gridCol w="1922206"/>
                <a:gridCol w="1922206"/>
                <a:gridCol w="1922206"/>
                <a:gridCol w="1922206"/>
                <a:gridCol w="1922206"/>
              </a:tblGrid>
              <a:tr h="0">
                <a:tc>
                  <a:txBody>
                    <a:bodyPr/>
                    <a:lstStyle/>
                    <a:p>
                      <a:pPr algn="ctr" rtl="0" fontAlgn="base"/>
                      <a:r>
                        <a:rPr lang="en-IN" sz="2000" dirty="0">
                          <a:effectLst/>
                        </a:rPr>
                        <a:t>x</a:t>
                      </a:r>
                      <a:r>
                        <a:rPr lang="en-IN" sz="2000" baseline="-25000" dirty="0">
                          <a:effectLst/>
                        </a:rPr>
                        <a:t>i</a:t>
                      </a:r>
                      <a:endParaRPr lang="en-IN" sz="2000" b="1" dirty="0">
                        <a:effectLst/>
                      </a:endParaRPr>
                    </a:p>
                  </a:txBody>
                  <a:tcPr marL="38100" marR="38100" marT="20536" marB="20536" anchor="ctr"/>
                </a:tc>
                <a:tc>
                  <a:txBody>
                    <a:bodyPr/>
                    <a:lstStyle/>
                    <a:p>
                      <a:pPr algn="ctr" fontAlgn="base"/>
                      <a:r>
                        <a:rPr lang="en-IN" sz="2000" dirty="0">
                          <a:effectLst/>
                        </a:rPr>
                        <a:t>4</a:t>
                      </a:r>
                      <a:endParaRPr lang="en-IN" sz="2000" b="0" dirty="0">
                        <a:effectLst/>
                      </a:endParaRPr>
                    </a:p>
                  </a:txBody>
                  <a:tcPr marL="95250" marR="95250" marT="133350" marB="133350" anchor="ctr"/>
                </a:tc>
                <a:tc>
                  <a:txBody>
                    <a:bodyPr/>
                    <a:lstStyle/>
                    <a:p>
                      <a:pPr algn="ctr" fontAlgn="base"/>
                      <a:r>
                        <a:rPr lang="en-IN" sz="2000" dirty="0">
                          <a:effectLst/>
                        </a:rPr>
                        <a:t>6</a:t>
                      </a:r>
                      <a:endParaRPr lang="en-IN" sz="2000" b="0" dirty="0">
                        <a:effectLst/>
                      </a:endParaRPr>
                    </a:p>
                  </a:txBody>
                  <a:tcPr marL="95250" marR="95250" marT="133350" marB="133350" anchor="ctr"/>
                </a:tc>
                <a:tc>
                  <a:txBody>
                    <a:bodyPr/>
                    <a:lstStyle/>
                    <a:p>
                      <a:pPr algn="ctr" fontAlgn="base"/>
                      <a:r>
                        <a:rPr lang="en-IN" sz="2000" dirty="0">
                          <a:effectLst/>
                        </a:rPr>
                        <a:t>15</a:t>
                      </a:r>
                      <a:endParaRPr lang="en-IN" sz="2000" b="0" dirty="0">
                        <a:effectLst/>
                      </a:endParaRPr>
                    </a:p>
                  </a:txBody>
                  <a:tcPr marL="95250" marR="95250" marT="133350" marB="133350" anchor="ctr"/>
                </a:tc>
                <a:tc>
                  <a:txBody>
                    <a:bodyPr/>
                    <a:lstStyle/>
                    <a:p>
                      <a:pPr algn="ctr" fontAlgn="base"/>
                      <a:r>
                        <a:rPr lang="en-IN" sz="2000" dirty="0">
                          <a:effectLst/>
                        </a:rPr>
                        <a:t>10</a:t>
                      </a:r>
                      <a:endParaRPr lang="en-IN" sz="2000" b="0" dirty="0">
                        <a:effectLst/>
                      </a:endParaRPr>
                    </a:p>
                  </a:txBody>
                  <a:tcPr marL="95250" marR="95250" marT="133350" marB="133350" anchor="ctr"/>
                </a:tc>
                <a:tc>
                  <a:txBody>
                    <a:bodyPr/>
                    <a:lstStyle/>
                    <a:p>
                      <a:pPr algn="ctr" fontAlgn="base"/>
                      <a:r>
                        <a:rPr lang="en-IN" sz="2000" dirty="0">
                          <a:effectLst/>
                        </a:rPr>
                        <a:t>9</a:t>
                      </a:r>
                      <a:endParaRPr lang="en-IN" sz="2000" b="0" dirty="0">
                        <a:effectLst/>
                      </a:endParaRPr>
                    </a:p>
                  </a:txBody>
                  <a:tcPr marL="95250" marR="95250" marT="133350" marB="133350" anchor="ctr"/>
                </a:tc>
              </a:tr>
              <a:tr h="0">
                <a:tc>
                  <a:txBody>
                    <a:bodyPr/>
                    <a:lstStyle/>
                    <a:p>
                      <a:pPr algn="ctr" rtl="0" fontAlgn="base"/>
                      <a:r>
                        <a:rPr lang="en-IN" sz="2000">
                          <a:effectLst/>
                        </a:rPr>
                        <a:t>f</a:t>
                      </a:r>
                      <a:r>
                        <a:rPr lang="en-IN" sz="2000" baseline="-25000">
                          <a:effectLst/>
                        </a:rPr>
                        <a:t>i</a:t>
                      </a:r>
                      <a:endParaRPr lang="en-IN" sz="2000" b="1">
                        <a:effectLst/>
                      </a:endParaRPr>
                    </a:p>
                  </a:txBody>
                  <a:tcPr marL="38100" marR="38100" marT="20536" marB="20536" anchor="ctr"/>
                </a:tc>
                <a:tc>
                  <a:txBody>
                    <a:bodyPr/>
                    <a:lstStyle/>
                    <a:p>
                      <a:pPr algn="ctr" fontAlgn="base"/>
                      <a:r>
                        <a:rPr lang="en-IN" sz="2000">
                          <a:effectLst/>
                        </a:rPr>
                        <a:t>5</a:t>
                      </a:r>
                      <a:endParaRPr lang="en-IN" sz="2000" b="0">
                        <a:effectLst/>
                      </a:endParaRPr>
                    </a:p>
                  </a:txBody>
                  <a:tcPr marL="95250" marR="95250" marT="133350" marB="133350" anchor="ctr"/>
                </a:tc>
                <a:tc>
                  <a:txBody>
                    <a:bodyPr/>
                    <a:lstStyle/>
                    <a:p>
                      <a:pPr algn="ctr" fontAlgn="base"/>
                      <a:r>
                        <a:rPr lang="en-IN" sz="2000">
                          <a:effectLst/>
                        </a:rPr>
                        <a:t>10</a:t>
                      </a:r>
                      <a:endParaRPr lang="en-IN" sz="2000" b="0">
                        <a:effectLst/>
                      </a:endParaRPr>
                    </a:p>
                  </a:txBody>
                  <a:tcPr marL="95250" marR="95250" marT="133350" marB="133350" anchor="ctr"/>
                </a:tc>
                <a:tc>
                  <a:txBody>
                    <a:bodyPr/>
                    <a:lstStyle/>
                    <a:p>
                      <a:pPr algn="ctr" fontAlgn="base"/>
                      <a:r>
                        <a:rPr lang="en-IN" sz="2000">
                          <a:effectLst/>
                        </a:rPr>
                        <a:t>8</a:t>
                      </a:r>
                      <a:endParaRPr lang="en-IN" sz="2000" b="0">
                        <a:effectLst/>
                      </a:endParaRPr>
                    </a:p>
                  </a:txBody>
                  <a:tcPr marL="95250" marR="95250" marT="133350" marB="133350" anchor="ctr"/>
                </a:tc>
                <a:tc>
                  <a:txBody>
                    <a:bodyPr/>
                    <a:lstStyle/>
                    <a:p>
                      <a:pPr algn="ctr" fontAlgn="base"/>
                      <a:r>
                        <a:rPr lang="en-IN" sz="2000">
                          <a:effectLst/>
                        </a:rPr>
                        <a:t>7</a:t>
                      </a:r>
                      <a:endParaRPr lang="en-IN" sz="2000" b="0">
                        <a:effectLst/>
                      </a:endParaRPr>
                    </a:p>
                  </a:txBody>
                  <a:tcPr marL="95250" marR="95250" marT="133350" marB="133350" anchor="ctr"/>
                </a:tc>
                <a:tc>
                  <a:txBody>
                    <a:bodyPr/>
                    <a:lstStyle/>
                    <a:p>
                      <a:pPr algn="ctr" fontAlgn="base"/>
                      <a:r>
                        <a:rPr lang="en-IN" sz="2000" dirty="0">
                          <a:effectLst/>
                        </a:rPr>
                        <a:t>10</a:t>
                      </a:r>
                      <a:endParaRPr lang="en-IN" sz="2000" b="0" dirty="0">
                        <a:effectLst/>
                      </a:endParaRPr>
                    </a:p>
                  </a:txBody>
                  <a:tcPr marL="95250" marR="95250" marT="133350" marB="133350" anchor="ctr"/>
                </a:tc>
              </a:tr>
            </a:tbl>
          </a:graphicData>
        </a:graphic>
      </p:graphicFrame>
    </p:spTree>
    <p:extLst>
      <p:ext uri="{BB962C8B-B14F-4D97-AF65-F5344CB8AC3E}">
        <p14:creationId xmlns:p14="http://schemas.microsoft.com/office/powerpoint/2010/main" val="3229383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727" y="2443307"/>
            <a:ext cx="10515600" cy="1325563"/>
          </a:xfrm>
        </p:spPr>
        <p:txBody>
          <a:bodyPr/>
          <a:lstStyle/>
          <a:p>
            <a:r>
              <a:rPr lang="en-US" dirty="0" smtClean="0"/>
              <a:t>Analytical Characterization in Data Mining – Attribute Relevance Analysis</a:t>
            </a:r>
            <a:endParaRPr lang="en-IN" dirty="0"/>
          </a:p>
        </p:txBody>
      </p:sp>
    </p:spTree>
    <p:extLst>
      <p:ext uri="{BB962C8B-B14F-4D97-AF65-F5344CB8AC3E}">
        <p14:creationId xmlns:p14="http://schemas.microsoft.com/office/powerpoint/2010/main" val="878400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7818" y="592119"/>
            <a:ext cx="717055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73239"/>
                </a:solidFill>
                <a:effectLst/>
                <a:latin typeface="Nunito"/>
              </a:rPr>
              <a:t>  </a:t>
            </a:r>
            <a:r>
              <a:rPr kumimoji="0" lang="en-US" altLang="en-US" sz="1200" b="0" i="1" u="none" strike="noStrike" cap="none" normalizeH="0" baseline="0" dirty="0" smtClean="0">
                <a:ln>
                  <a:noFill/>
                </a:ln>
                <a:solidFill>
                  <a:srgbClr val="273239"/>
                </a:solidFill>
                <a:effectLst/>
                <a:latin typeface="Nunito"/>
              </a:rPr>
              <a:t>=</a:t>
            </a:r>
            <a:r>
              <a:rPr kumimoji="0" lang="en-US" altLang="en-US" sz="2000" b="0" i="1" u="none" strike="noStrike" cap="none" normalizeH="0" baseline="0" dirty="0" smtClean="0">
                <a:ln>
                  <a:noFill/>
                </a:ln>
                <a:solidFill>
                  <a:srgbClr val="273239"/>
                </a:solidFill>
                <a:effectLst/>
                <a:latin typeface="Nunito"/>
              </a:rPr>
              <a:t> (4×5 + 6×10 + 15×8 + 10×7 + 9×10) ÷ (5 + 10 + 8 + 7 + 10)</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73239"/>
                </a:solidFill>
                <a:effectLst/>
                <a:latin typeface="Nunito"/>
              </a:rPr>
              <a:t>⇒   </a:t>
            </a:r>
            <a:r>
              <a:rPr kumimoji="0" lang="en-US" altLang="en-US" sz="1200" b="0" i="1" u="none" strike="noStrike" cap="none" normalizeH="0" baseline="0" dirty="0" smtClean="0">
                <a:ln>
                  <a:noFill/>
                </a:ln>
                <a:solidFill>
                  <a:srgbClr val="273239"/>
                </a:solidFill>
                <a:effectLst/>
                <a:latin typeface="Nunito"/>
              </a:rPr>
              <a:t>=</a:t>
            </a:r>
            <a:r>
              <a:rPr kumimoji="0" lang="en-US" altLang="en-US" sz="2000" b="0" i="1" u="none" strike="noStrike" cap="none" normalizeH="0" baseline="0" dirty="0" smtClean="0">
                <a:ln>
                  <a:noFill/>
                </a:ln>
                <a:solidFill>
                  <a:srgbClr val="273239"/>
                </a:solidFill>
                <a:effectLst/>
                <a:latin typeface="Nunito"/>
              </a:rPr>
              <a:t> (20 + 60 + 120 + 70 + 90) ÷ 40</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73239"/>
                </a:solidFill>
                <a:effectLst/>
                <a:latin typeface="Nunito"/>
              </a:rPr>
              <a:t>⇒   </a:t>
            </a:r>
            <a:r>
              <a:rPr kumimoji="0" lang="en-US" altLang="en-US" sz="1200" b="0" i="1" u="none" strike="noStrike" cap="none" normalizeH="0" baseline="0" dirty="0" smtClean="0">
                <a:ln>
                  <a:noFill/>
                </a:ln>
                <a:solidFill>
                  <a:srgbClr val="273239"/>
                </a:solidFill>
                <a:effectLst/>
                <a:latin typeface="Nunito"/>
              </a:rPr>
              <a:t> </a:t>
            </a:r>
            <a:r>
              <a:rPr kumimoji="0" lang="en-US" altLang="en-US" sz="2000" b="0" i="1" u="none" strike="noStrike" cap="none" normalizeH="0" baseline="0" dirty="0" smtClean="0">
                <a:ln>
                  <a:noFill/>
                </a:ln>
                <a:solidFill>
                  <a:srgbClr val="273239"/>
                </a:solidFill>
                <a:effectLst/>
                <a:latin typeface="Nunito"/>
              </a:rPr>
              <a:t>= 360 ÷ 40</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73239"/>
                </a:solidFill>
                <a:effectLst/>
                <a:latin typeface="Nunito"/>
              </a:rPr>
              <a:t>⇒   </a:t>
            </a:r>
            <a:r>
              <a:rPr kumimoji="0" lang="en-US" altLang="en-US" sz="1200" b="0" i="1" u="none" strike="noStrike" cap="none" normalizeH="0" baseline="0" dirty="0" smtClean="0">
                <a:ln>
                  <a:noFill/>
                </a:ln>
                <a:solidFill>
                  <a:srgbClr val="273239"/>
                </a:solidFill>
                <a:effectLst/>
                <a:latin typeface="Nunito"/>
              </a:rPr>
              <a:t> </a:t>
            </a:r>
            <a:r>
              <a:rPr kumimoji="0" lang="en-US" altLang="en-US" sz="2000" b="0" i="1" u="none" strike="noStrike" cap="none" normalizeH="0" baseline="0" dirty="0" smtClean="0">
                <a:ln>
                  <a:noFill/>
                </a:ln>
                <a:solidFill>
                  <a:srgbClr val="273239"/>
                </a:solidFill>
                <a:effectLst/>
                <a:latin typeface="Nunito"/>
              </a:rPr>
              <a:t>= 9</a:t>
            </a:r>
          </a:p>
        </p:txBody>
      </p:sp>
      <p:sp>
        <p:nvSpPr>
          <p:cNvPr id="3" name="AutoShape 2" descr="\bar{x}                     "/>
          <p:cNvSpPr>
            <a:spLocks noChangeAspect="1" noChangeArrowheads="1"/>
          </p:cNvSpPr>
          <p:nvPr/>
        </p:nvSpPr>
        <p:spPr bwMode="auto">
          <a:xfrm>
            <a:off x="342756" y="888711"/>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bar{x}                     "/>
          <p:cNvSpPr>
            <a:spLocks noChangeAspect="1" noChangeArrowheads="1"/>
          </p:cNvSpPr>
          <p:nvPr/>
        </p:nvSpPr>
        <p:spPr bwMode="auto">
          <a:xfrm>
            <a:off x="517381" y="1071274"/>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ar{x}                     "/>
          <p:cNvSpPr>
            <a:spLocks noChangeAspect="1" noChangeArrowheads="1"/>
          </p:cNvSpPr>
          <p:nvPr/>
        </p:nvSpPr>
        <p:spPr bwMode="auto">
          <a:xfrm>
            <a:off x="517381" y="1253836"/>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5" descr="\bar{x}                     "/>
          <p:cNvSpPr>
            <a:spLocks noChangeAspect="1" noChangeArrowheads="1"/>
          </p:cNvSpPr>
          <p:nvPr/>
        </p:nvSpPr>
        <p:spPr bwMode="auto">
          <a:xfrm>
            <a:off x="517381" y="1436399"/>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08836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45" y="2526434"/>
            <a:ext cx="10515600" cy="1325563"/>
          </a:xfrm>
        </p:spPr>
        <p:txBody>
          <a:bodyPr/>
          <a:lstStyle/>
          <a:p>
            <a:r>
              <a:rPr lang="en-IN" b="1" dirty="0"/>
              <a:t>Measure of Dispersion</a:t>
            </a:r>
            <a:br>
              <a:rPr lang="en-IN" b="1" dirty="0"/>
            </a:br>
            <a:endParaRPr lang="en-IN" dirty="0"/>
          </a:p>
        </p:txBody>
      </p:sp>
    </p:spTree>
    <p:extLst>
      <p:ext uri="{BB962C8B-B14F-4D97-AF65-F5344CB8AC3E}">
        <p14:creationId xmlns:p14="http://schemas.microsoft.com/office/powerpoint/2010/main" val="63649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0B2C7B-6D72-4802-8294-4D99AF175348}" type="slidenum">
              <a:rPr lang="en-US" altLang="en-US"/>
              <a:pPr/>
              <a:t>22</a:t>
            </a:fld>
            <a:endParaRPr lang="en-US" altLang="en-US"/>
          </a:p>
        </p:txBody>
      </p:sp>
      <p:sp>
        <p:nvSpPr>
          <p:cNvPr id="4098" name="Rectangle 2"/>
          <p:cNvSpPr>
            <a:spLocks noGrp="1" noChangeArrowheads="1"/>
          </p:cNvSpPr>
          <p:nvPr>
            <p:ph type="title"/>
          </p:nvPr>
        </p:nvSpPr>
        <p:spPr/>
        <p:txBody>
          <a:bodyPr/>
          <a:lstStyle/>
          <a:p>
            <a:r>
              <a:rPr lang="en-US" altLang="en-US"/>
              <a:t>Definition</a:t>
            </a:r>
          </a:p>
        </p:txBody>
      </p:sp>
      <p:sp>
        <p:nvSpPr>
          <p:cNvPr id="4099" name="Rectangle 3"/>
          <p:cNvSpPr>
            <a:spLocks noGrp="1" noChangeArrowheads="1"/>
          </p:cNvSpPr>
          <p:nvPr>
            <p:ph type="body" idx="1"/>
          </p:nvPr>
        </p:nvSpPr>
        <p:spPr/>
        <p:txBody>
          <a:bodyPr/>
          <a:lstStyle/>
          <a:p>
            <a:r>
              <a:rPr lang="en-US" altLang="en-US" i="1" dirty="0">
                <a:solidFill>
                  <a:schemeClr val="accent1">
                    <a:lumMod val="50000"/>
                  </a:schemeClr>
                </a:solidFill>
              </a:rPr>
              <a:t>Measures of dispersion</a:t>
            </a:r>
            <a:r>
              <a:rPr lang="en-US" altLang="en-US" dirty="0">
                <a:solidFill>
                  <a:schemeClr val="accent1">
                    <a:lumMod val="50000"/>
                  </a:schemeClr>
                </a:solidFill>
              </a:rPr>
              <a:t> are descriptive statistics that describe how similar a set of scores are to each other</a:t>
            </a:r>
          </a:p>
          <a:p>
            <a:pPr lvl="1"/>
            <a:r>
              <a:rPr lang="en-US" altLang="en-US" dirty="0"/>
              <a:t>The </a:t>
            </a:r>
            <a:r>
              <a:rPr lang="en-US" altLang="en-US" dirty="0">
                <a:solidFill>
                  <a:srgbClr val="C00000"/>
                </a:solidFill>
              </a:rPr>
              <a:t>more similar </a:t>
            </a:r>
            <a:r>
              <a:rPr lang="en-US" altLang="en-US" dirty="0"/>
              <a:t>the </a:t>
            </a:r>
            <a:r>
              <a:rPr lang="en-US" altLang="en-US" dirty="0">
                <a:solidFill>
                  <a:srgbClr val="C00000"/>
                </a:solidFill>
              </a:rPr>
              <a:t>scores</a:t>
            </a:r>
            <a:r>
              <a:rPr lang="en-US" altLang="en-US" dirty="0"/>
              <a:t> are to each other, the </a:t>
            </a:r>
            <a:r>
              <a:rPr lang="en-US" altLang="en-US" dirty="0">
                <a:solidFill>
                  <a:srgbClr val="C00000"/>
                </a:solidFill>
              </a:rPr>
              <a:t>lower the measure of dispersion </a:t>
            </a:r>
            <a:r>
              <a:rPr lang="en-US" altLang="en-US" dirty="0"/>
              <a:t>will be</a:t>
            </a:r>
          </a:p>
          <a:p>
            <a:pPr lvl="1"/>
            <a:r>
              <a:rPr lang="en-US" altLang="en-US" dirty="0"/>
              <a:t>The </a:t>
            </a:r>
            <a:r>
              <a:rPr lang="en-US" altLang="en-US" dirty="0">
                <a:solidFill>
                  <a:srgbClr val="C00000"/>
                </a:solidFill>
              </a:rPr>
              <a:t>less similar </a:t>
            </a:r>
            <a:r>
              <a:rPr lang="en-US" altLang="en-US" dirty="0"/>
              <a:t>the </a:t>
            </a:r>
            <a:r>
              <a:rPr lang="en-US" altLang="en-US" dirty="0">
                <a:solidFill>
                  <a:srgbClr val="C00000"/>
                </a:solidFill>
              </a:rPr>
              <a:t>scores</a:t>
            </a:r>
            <a:r>
              <a:rPr lang="en-US" altLang="en-US" dirty="0"/>
              <a:t> are to each other, the </a:t>
            </a:r>
            <a:r>
              <a:rPr lang="en-US" altLang="en-US" dirty="0">
                <a:solidFill>
                  <a:srgbClr val="C00000"/>
                </a:solidFill>
              </a:rPr>
              <a:t>higher the measure </a:t>
            </a:r>
            <a:r>
              <a:rPr lang="en-US" altLang="en-US" dirty="0"/>
              <a:t>of </a:t>
            </a:r>
            <a:r>
              <a:rPr lang="en-US" altLang="en-US" dirty="0">
                <a:solidFill>
                  <a:srgbClr val="C00000"/>
                </a:solidFill>
              </a:rPr>
              <a:t>dispersion</a:t>
            </a:r>
            <a:r>
              <a:rPr lang="en-US" altLang="en-US" dirty="0"/>
              <a:t> will be</a:t>
            </a:r>
          </a:p>
          <a:p>
            <a:pPr lvl="1"/>
            <a:r>
              <a:rPr lang="en-US" altLang="en-US" dirty="0"/>
              <a:t>In general, the </a:t>
            </a:r>
            <a:r>
              <a:rPr lang="en-US" altLang="en-US" dirty="0">
                <a:solidFill>
                  <a:schemeClr val="accent1">
                    <a:lumMod val="50000"/>
                  </a:schemeClr>
                </a:solidFill>
              </a:rPr>
              <a:t>more spread out a distribution </a:t>
            </a:r>
            <a:r>
              <a:rPr lang="en-US" altLang="en-US" dirty="0"/>
              <a:t>is, the </a:t>
            </a:r>
            <a:r>
              <a:rPr lang="en-US" altLang="en-US" dirty="0">
                <a:solidFill>
                  <a:schemeClr val="accent1">
                    <a:lumMod val="50000"/>
                  </a:schemeClr>
                </a:solidFill>
              </a:rPr>
              <a:t>larger the measure of dispersion </a:t>
            </a:r>
            <a:r>
              <a:rPr lang="en-US" altLang="en-US" dirty="0"/>
              <a:t>will be</a:t>
            </a:r>
            <a:endParaRPr lang="en-US" altLang="en-US" i="1" dirty="0"/>
          </a:p>
        </p:txBody>
      </p:sp>
    </p:spTree>
    <p:extLst>
      <p:ext uri="{BB962C8B-B14F-4D97-AF65-F5344CB8AC3E}">
        <p14:creationId xmlns:p14="http://schemas.microsoft.com/office/powerpoint/2010/main" val="1233411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DA0507F8-8C1F-40DF-811D-72771DB7026C}" type="slidenum">
              <a:rPr lang="en-US" altLang="en-US"/>
              <a:pPr/>
              <a:t>23</a:t>
            </a:fld>
            <a:endParaRPr lang="en-US" altLang="en-US"/>
          </a:p>
        </p:txBody>
      </p:sp>
      <p:sp>
        <p:nvSpPr>
          <p:cNvPr id="5122" name="Rectangle 2"/>
          <p:cNvSpPr>
            <a:spLocks noGrp="1" noChangeArrowheads="1"/>
          </p:cNvSpPr>
          <p:nvPr>
            <p:ph type="title"/>
          </p:nvPr>
        </p:nvSpPr>
        <p:spPr/>
        <p:txBody>
          <a:bodyPr/>
          <a:lstStyle/>
          <a:p>
            <a:r>
              <a:rPr lang="en-US" altLang="en-US"/>
              <a:t>Measures of Dispersion</a:t>
            </a:r>
          </a:p>
        </p:txBody>
      </p:sp>
      <p:sp>
        <p:nvSpPr>
          <p:cNvPr id="5123" name="Rectangle 3"/>
          <p:cNvSpPr>
            <a:spLocks noGrp="1" noChangeArrowheads="1"/>
          </p:cNvSpPr>
          <p:nvPr>
            <p:ph type="body" sz="half" idx="1"/>
          </p:nvPr>
        </p:nvSpPr>
        <p:spPr>
          <a:xfrm>
            <a:off x="540327" y="1981200"/>
            <a:ext cx="5479473" cy="1627188"/>
          </a:xfrm>
        </p:spPr>
        <p:txBody>
          <a:bodyPr>
            <a:normAutofit/>
          </a:bodyPr>
          <a:lstStyle/>
          <a:p>
            <a:r>
              <a:rPr lang="en-US" altLang="en-US" dirty="0"/>
              <a:t>Which of the distributions of scores has the larger dispersion?</a:t>
            </a:r>
          </a:p>
        </p:txBody>
      </p:sp>
      <p:graphicFrame>
        <p:nvGraphicFramePr>
          <p:cNvPr id="5126" name="Object 6"/>
          <p:cNvGraphicFramePr>
            <a:graphicFrameLocks noGrp="1" noChangeAspect="1"/>
          </p:cNvGraphicFramePr>
          <p:nvPr>
            <p:ph sz="quarter" idx="2"/>
            <p:extLst>
              <p:ext uri="{D42A27DB-BD31-4B8C-83A1-F6EECF244321}">
                <p14:modId xmlns:p14="http://schemas.microsoft.com/office/powerpoint/2010/main" val="3815929346"/>
              </p:ext>
            </p:extLst>
          </p:nvPr>
        </p:nvGraphicFramePr>
        <p:xfrm>
          <a:off x="6502400" y="2473325"/>
          <a:ext cx="3711575" cy="2220913"/>
        </p:xfrm>
        <a:graphic>
          <a:graphicData uri="http://schemas.openxmlformats.org/presentationml/2006/ole">
            <mc:AlternateContent xmlns:mc="http://schemas.openxmlformats.org/markup-compatibility/2006">
              <mc:Choice xmlns:v="urn:schemas-microsoft-com:vml" Requires="v">
                <p:oleObj spid="_x0000_s1084" name="Chart" r:id="rId3" imgW="3724200" imgH="2228760" progId="Excel.Chart.8">
                  <p:embed followColorScheme="full"/>
                </p:oleObj>
              </mc:Choice>
              <mc:Fallback>
                <p:oleObj name="Chart" r:id="rId3" imgW="3724200" imgH="2228760" progId="Excel.Chart.8">
                  <p:embed followColorScheme="full"/>
                  <p:pic>
                    <p:nvPicPr>
                      <p:cNvPr id="0" name=""/>
                      <p:cNvPicPr>
                        <a:picLocks noChangeAspect="1" noChangeArrowheads="1"/>
                      </p:cNvPicPr>
                      <p:nvPr/>
                    </p:nvPicPr>
                    <p:blipFill>
                      <a:blip r:embed="rId4"/>
                      <a:srcRect/>
                      <a:stretch>
                        <a:fillRect/>
                      </a:stretch>
                    </p:blipFill>
                    <p:spPr bwMode="auto">
                      <a:xfrm>
                        <a:off x="6502400" y="2473325"/>
                        <a:ext cx="3711575" cy="2220913"/>
                      </a:xfrm>
                      <a:prstGeom prst="rect">
                        <a:avLst/>
                      </a:prstGeom>
                    </p:spPr>
                  </p:pic>
                </p:oleObj>
              </mc:Fallback>
            </mc:AlternateContent>
          </a:graphicData>
        </a:graphic>
      </p:graphicFrame>
      <p:graphicFrame>
        <p:nvGraphicFramePr>
          <p:cNvPr id="5127" name="Object 7"/>
          <p:cNvGraphicFramePr>
            <a:graphicFrameLocks noGrp="1" noChangeAspect="1"/>
          </p:cNvGraphicFramePr>
          <p:nvPr>
            <p:ph sz="quarter" idx="3"/>
            <p:extLst>
              <p:ext uri="{D42A27DB-BD31-4B8C-83A1-F6EECF244321}">
                <p14:modId xmlns:p14="http://schemas.microsoft.com/office/powerpoint/2010/main" val="3549790668"/>
              </p:ext>
            </p:extLst>
          </p:nvPr>
        </p:nvGraphicFramePr>
        <p:xfrm>
          <a:off x="6619875" y="4381500"/>
          <a:ext cx="3729038" cy="2225675"/>
        </p:xfrm>
        <a:graphic>
          <a:graphicData uri="http://schemas.openxmlformats.org/presentationml/2006/ole">
            <mc:AlternateContent xmlns:mc="http://schemas.openxmlformats.org/markup-compatibility/2006">
              <mc:Choice xmlns:v="urn:schemas-microsoft-com:vml" Requires="v">
                <p:oleObj spid="_x0000_s1085" name="Chart" r:id="rId5" imgW="3733920" imgH="2228760" progId="Excel.Chart.8">
                  <p:embed followColorScheme="full"/>
                </p:oleObj>
              </mc:Choice>
              <mc:Fallback>
                <p:oleObj name="Chart" r:id="rId5" imgW="3733920" imgH="2228760" progId="Excel.Chart.8">
                  <p:embed followColorScheme="full"/>
                  <p:pic>
                    <p:nvPicPr>
                      <p:cNvPr id="0" name=""/>
                      <p:cNvPicPr>
                        <a:picLocks noChangeAspect="1" noChangeArrowheads="1"/>
                      </p:cNvPicPr>
                      <p:nvPr/>
                    </p:nvPicPr>
                    <p:blipFill>
                      <a:blip r:embed="rId6"/>
                      <a:srcRect/>
                      <a:stretch>
                        <a:fillRect/>
                      </a:stretch>
                    </p:blipFill>
                    <p:spPr bwMode="auto">
                      <a:xfrm>
                        <a:off x="6619875" y="4381500"/>
                        <a:ext cx="37290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8"/>
          <p:cNvSpPr>
            <a:spLocks noChangeArrowheads="1"/>
          </p:cNvSpPr>
          <p:nvPr/>
        </p:nvSpPr>
        <p:spPr bwMode="auto">
          <a:xfrm>
            <a:off x="540327" y="3697288"/>
            <a:ext cx="5479473"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803275" indent="-346075"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Blip>
                <a:blip r:embed="rId7"/>
              </a:buBlip>
            </a:pPr>
            <a:r>
              <a:rPr lang="en-US" altLang="en-US" sz="2800" dirty="0"/>
              <a:t>The upper distribution has more dispersion because the scores are more spread out</a:t>
            </a:r>
          </a:p>
          <a:p>
            <a:pPr lvl="1">
              <a:buFontTx/>
              <a:buBlip>
                <a:blip r:embed="rId7"/>
              </a:buBlip>
            </a:pPr>
            <a:r>
              <a:rPr lang="en-US" altLang="en-US" dirty="0"/>
              <a:t>That is, they are less similar to each other</a:t>
            </a:r>
          </a:p>
        </p:txBody>
      </p:sp>
    </p:spTree>
    <p:extLst>
      <p:ext uri="{BB962C8B-B14F-4D97-AF65-F5344CB8AC3E}">
        <p14:creationId xmlns:p14="http://schemas.microsoft.com/office/powerpoint/2010/main" val="3135865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128"/>
                                        </p:tgtEl>
                                        <p:attrNameLst>
                                          <p:attrName>style.visibility</p:attrName>
                                        </p:attrNameLst>
                                      </p:cBhvr>
                                      <p:to>
                                        <p:strVal val="visible"/>
                                      </p:to>
                                    </p:set>
                                    <p:anim calcmode="lin" valueType="num">
                                      <p:cBhvr additive="base">
                                        <p:cTn id="11" dur="500" fill="hold"/>
                                        <p:tgtEl>
                                          <p:spTgt spid="5128"/>
                                        </p:tgtEl>
                                        <p:attrNameLst>
                                          <p:attrName>ppt_x</p:attrName>
                                        </p:attrNameLst>
                                      </p:cBhvr>
                                      <p:tavLst>
                                        <p:tav tm="0">
                                          <p:val>
                                            <p:strVal val="#ppt_x"/>
                                          </p:val>
                                        </p:tav>
                                        <p:tav tm="100000">
                                          <p:val>
                                            <p:strVal val="#ppt_x"/>
                                          </p:val>
                                        </p:tav>
                                      </p:tavLst>
                                    </p:anim>
                                    <p:anim calcmode="lin" valueType="num">
                                      <p:cBhvr additive="base">
                                        <p:cTn id="12"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OleChart spid="5126" grpId="0" animBg="0"/>
      <p:bldOleChart spid="5127" grpId="0" animBg="0"/>
      <p:bldP spid="512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6" y="515449"/>
            <a:ext cx="11152909" cy="3416320"/>
          </a:xfrm>
          <a:prstGeom prst="rect">
            <a:avLst/>
          </a:prstGeom>
        </p:spPr>
        <p:txBody>
          <a:bodyPr wrap="square">
            <a:spAutoFit/>
          </a:bodyPr>
          <a:lstStyle/>
          <a:p>
            <a:pPr>
              <a:lnSpc>
                <a:spcPct val="150000"/>
              </a:lnSpc>
            </a:pPr>
            <a:r>
              <a:rPr lang="en-US" dirty="0">
                <a:solidFill>
                  <a:schemeClr val="accent1">
                    <a:lumMod val="50000"/>
                  </a:schemeClr>
                </a:solidFill>
              </a:rPr>
              <a:t>Measure of Dispersion is the numbers that are used to represent the scattering of the data</a:t>
            </a:r>
            <a:r>
              <a:rPr lang="en-US" dirty="0"/>
              <a:t>. These are the numbers that show the various aspects of the data spread across various parameters. There are various measures of dispersion that are used to represent the data that includes</a:t>
            </a:r>
            <a:r>
              <a:rPr lang="en-US" dirty="0" smtClean="0"/>
              <a:t>,</a:t>
            </a:r>
          </a:p>
          <a:p>
            <a:pPr marL="285750" indent="-285750">
              <a:lnSpc>
                <a:spcPct val="150000"/>
              </a:lnSpc>
              <a:buFont typeface="Arial" panose="020B0604020202020204" pitchFamily="34" charset="0"/>
              <a:buChar char="•"/>
            </a:pPr>
            <a:r>
              <a:rPr lang="en-US" dirty="0" smtClean="0"/>
              <a:t>Standard </a:t>
            </a:r>
            <a:r>
              <a:rPr lang="en-US" dirty="0"/>
              <a:t>Deviation</a:t>
            </a:r>
          </a:p>
          <a:p>
            <a:pPr marL="285750" indent="-285750">
              <a:lnSpc>
                <a:spcPct val="150000"/>
              </a:lnSpc>
              <a:buFont typeface="Arial" panose="020B0604020202020204" pitchFamily="34" charset="0"/>
              <a:buChar char="•"/>
            </a:pPr>
            <a:r>
              <a:rPr lang="en-US" dirty="0"/>
              <a:t>Mean Deviation</a:t>
            </a:r>
          </a:p>
          <a:p>
            <a:pPr marL="285750" indent="-285750">
              <a:lnSpc>
                <a:spcPct val="150000"/>
              </a:lnSpc>
              <a:buFont typeface="Arial" panose="020B0604020202020204" pitchFamily="34" charset="0"/>
              <a:buChar char="•"/>
            </a:pPr>
            <a:r>
              <a:rPr lang="en-US" dirty="0"/>
              <a:t>Quartile Deviation</a:t>
            </a:r>
          </a:p>
          <a:p>
            <a:pPr marL="285750" indent="-285750">
              <a:lnSpc>
                <a:spcPct val="150000"/>
              </a:lnSpc>
              <a:buFont typeface="Arial" panose="020B0604020202020204" pitchFamily="34" charset="0"/>
              <a:buChar char="•"/>
            </a:pPr>
            <a:r>
              <a:rPr lang="en-US" dirty="0"/>
              <a:t>Variance</a:t>
            </a:r>
          </a:p>
          <a:p>
            <a:pPr marL="285750" indent="-285750">
              <a:lnSpc>
                <a:spcPct val="150000"/>
              </a:lnSpc>
              <a:buFont typeface="Arial" panose="020B0604020202020204" pitchFamily="34" charset="0"/>
              <a:buChar char="•"/>
            </a:pPr>
            <a:r>
              <a:rPr lang="en-US" dirty="0"/>
              <a:t>Range, </a:t>
            </a:r>
            <a:r>
              <a:rPr lang="en-US" dirty="0" err="1"/>
              <a:t>etc</a:t>
            </a:r>
            <a:endParaRPr lang="en-IN" dirty="0"/>
          </a:p>
        </p:txBody>
      </p:sp>
      <p:sp>
        <p:nvSpPr>
          <p:cNvPr id="3" name="Rectangle 2"/>
          <p:cNvSpPr/>
          <p:nvPr/>
        </p:nvSpPr>
        <p:spPr>
          <a:xfrm>
            <a:off x="374073" y="4457966"/>
            <a:ext cx="10418618" cy="1338828"/>
          </a:xfrm>
          <a:prstGeom prst="rect">
            <a:avLst/>
          </a:prstGeom>
        </p:spPr>
        <p:txBody>
          <a:bodyPr wrap="square">
            <a:spAutoFit/>
          </a:bodyPr>
          <a:lstStyle/>
          <a:p>
            <a:pPr>
              <a:lnSpc>
                <a:spcPct val="150000"/>
              </a:lnSpc>
            </a:pPr>
            <a:r>
              <a:rPr lang="en-US" dirty="0">
                <a:solidFill>
                  <a:schemeClr val="accent1">
                    <a:lumMod val="50000"/>
                  </a:schemeClr>
                </a:solidFill>
                <a:latin typeface="Nunito"/>
              </a:rPr>
              <a:t>Dispersion in the general sense is the state of scattering. </a:t>
            </a:r>
            <a:r>
              <a:rPr lang="en-US" dirty="0">
                <a:solidFill>
                  <a:srgbClr val="273239"/>
                </a:solidFill>
                <a:latin typeface="Nunito"/>
              </a:rPr>
              <a:t>Suppose we have to study the data for thousands of variables there we have to find various parameters that represent the crux of the given data set. These parameters are called the measure of dispersion.</a:t>
            </a:r>
            <a:endParaRPr lang="en-IN" dirty="0"/>
          </a:p>
        </p:txBody>
      </p:sp>
    </p:spTree>
    <p:extLst>
      <p:ext uri="{BB962C8B-B14F-4D97-AF65-F5344CB8AC3E}">
        <p14:creationId xmlns:p14="http://schemas.microsoft.com/office/powerpoint/2010/main" val="4080312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736891"/>
            <a:ext cx="11984182" cy="1538883"/>
          </a:xfrm>
          <a:prstGeom prst="rect">
            <a:avLst/>
          </a:prstGeom>
        </p:spPr>
        <p:txBody>
          <a:bodyPr wrap="square">
            <a:spAutoFit/>
          </a:bodyPr>
          <a:lstStyle/>
          <a:p>
            <a:r>
              <a:rPr lang="en-US" sz="2000" b="1" dirty="0"/>
              <a:t>Example of Measures of </a:t>
            </a:r>
            <a:r>
              <a:rPr lang="en-US" sz="2000" b="1" dirty="0" smtClean="0"/>
              <a:t>Dispersion</a:t>
            </a:r>
          </a:p>
          <a:p>
            <a:endParaRPr lang="en-US" sz="2000" b="1" dirty="0"/>
          </a:p>
          <a:p>
            <a:r>
              <a:rPr lang="en-US" dirty="0"/>
              <a:t>We can understand the measure of dispersion by studying the following example, suppose we have 10 students in a class and the marks scored by them in a Mathematics test are 12, 14, 18, 9, 11, 7, 9, 16, 19, and 20 out of 20. Then the average value scored by the student in the class is,</a:t>
            </a:r>
            <a:endParaRPr lang="en-IN" dirty="0"/>
          </a:p>
        </p:txBody>
      </p:sp>
      <p:sp>
        <p:nvSpPr>
          <p:cNvPr id="3" name="Rectangle 2"/>
          <p:cNvSpPr/>
          <p:nvPr/>
        </p:nvSpPr>
        <p:spPr>
          <a:xfrm>
            <a:off x="457199" y="2773693"/>
            <a:ext cx="10986655" cy="2308324"/>
          </a:xfrm>
          <a:prstGeom prst="rect">
            <a:avLst/>
          </a:prstGeom>
        </p:spPr>
        <p:txBody>
          <a:bodyPr wrap="square">
            <a:spAutoFit/>
          </a:bodyPr>
          <a:lstStyle/>
          <a:p>
            <a:r>
              <a:rPr lang="en-US" dirty="0"/>
              <a:t>Mean (Average) = (12 + 14 + 18 + 9 + 11 + 7 + 9 + 16 + 19 + 20)/10</a:t>
            </a:r>
          </a:p>
          <a:p>
            <a:endParaRPr lang="en-US" dirty="0"/>
          </a:p>
          <a:p>
            <a:r>
              <a:rPr lang="en-US" dirty="0"/>
              <a:t>= 135/10 = 13.5</a:t>
            </a:r>
          </a:p>
          <a:p>
            <a:endParaRPr lang="en-US" dirty="0"/>
          </a:p>
          <a:p>
            <a:r>
              <a:rPr lang="en-US" dirty="0"/>
              <a:t>Then, the average value of the marks is 13.5</a:t>
            </a:r>
          </a:p>
          <a:p>
            <a:endParaRPr lang="en-US" dirty="0"/>
          </a:p>
          <a:p>
            <a:r>
              <a:rPr lang="en-US" dirty="0"/>
              <a:t>Mean Deviation = {|12-13.5| + |14-13.5| + |18-13.5| + |9-13.5| + |11-13.5| + |7-13.5| + |9-13.5| + |16-13.5| + |19-13.5| + |20-13.5|}/10 = 34.5/10 = 3.45</a:t>
            </a:r>
            <a:endParaRPr lang="en-IN" dirty="0"/>
          </a:p>
        </p:txBody>
      </p:sp>
    </p:spTree>
    <p:extLst>
      <p:ext uri="{BB962C8B-B14F-4D97-AF65-F5344CB8AC3E}">
        <p14:creationId xmlns:p14="http://schemas.microsoft.com/office/powerpoint/2010/main" val="122121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5" y="348918"/>
            <a:ext cx="10086109" cy="1703030"/>
          </a:xfrm>
          <a:prstGeom prst="rect">
            <a:avLst/>
          </a:prstGeom>
        </p:spPr>
        <p:txBody>
          <a:bodyPr wrap="square">
            <a:spAutoFit/>
          </a:bodyPr>
          <a:lstStyle/>
          <a:p>
            <a:pPr fontAlgn="base">
              <a:lnSpc>
                <a:spcPct val="150000"/>
              </a:lnSpc>
            </a:pPr>
            <a:r>
              <a:rPr lang="en-US" b="1" dirty="0">
                <a:solidFill>
                  <a:srgbClr val="273239"/>
                </a:solidFill>
                <a:latin typeface="Nunito"/>
              </a:rPr>
              <a:t>Types of Measures of Dispersion</a:t>
            </a:r>
          </a:p>
          <a:p>
            <a:pPr fontAlgn="base">
              <a:lnSpc>
                <a:spcPct val="150000"/>
              </a:lnSpc>
            </a:pPr>
            <a:r>
              <a:rPr lang="en-US" dirty="0">
                <a:solidFill>
                  <a:srgbClr val="273239"/>
                </a:solidFill>
                <a:latin typeface="Nunito"/>
              </a:rPr>
              <a:t>Measures of dispersion can be classified into two categories shown below:  </a:t>
            </a:r>
          </a:p>
          <a:p>
            <a:pPr fontAlgn="base">
              <a:lnSpc>
                <a:spcPct val="150000"/>
              </a:lnSpc>
              <a:buFont typeface="Arial" panose="020B0604020202020204" pitchFamily="34" charset="0"/>
              <a:buChar char="•"/>
            </a:pPr>
            <a:r>
              <a:rPr lang="en-US" dirty="0">
                <a:solidFill>
                  <a:srgbClr val="273239"/>
                </a:solidFill>
                <a:latin typeface="Nunito"/>
              </a:rPr>
              <a:t>Absolute Measures of Dispersion</a:t>
            </a:r>
          </a:p>
          <a:p>
            <a:pPr fontAlgn="base">
              <a:lnSpc>
                <a:spcPct val="150000"/>
              </a:lnSpc>
              <a:buFont typeface="Arial" panose="020B0604020202020204" pitchFamily="34" charset="0"/>
              <a:buChar char="•"/>
            </a:pPr>
            <a:r>
              <a:rPr lang="en-US" dirty="0">
                <a:solidFill>
                  <a:srgbClr val="273239"/>
                </a:solidFill>
                <a:latin typeface="Nunito"/>
              </a:rPr>
              <a:t>Relative Measures of Dispersion</a:t>
            </a:r>
            <a:endParaRPr lang="en-US" b="0" i="0" dirty="0">
              <a:solidFill>
                <a:srgbClr val="273239"/>
              </a:solidFill>
              <a:effectLst/>
              <a:latin typeface="Nunito"/>
            </a:endParaRPr>
          </a:p>
        </p:txBody>
      </p:sp>
      <p:pic>
        <p:nvPicPr>
          <p:cNvPr id="3" name="Picture 2"/>
          <p:cNvPicPr>
            <a:picLocks noChangeAspect="1"/>
          </p:cNvPicPr>
          <p:nvPr/>
        </p:nvPicPr>
        <p:blipFill>
          <a:blip r:embed="rId2"/>
          <a:stretch>
            <a:fillRect/>
          </a:stretch>
        </p:blipFill>
        <p:spPr>
          <a:xfrm>
            <a:off x="2119746" y="2051949"/>
            <a:ext cx="7079673" cy="4653652"/>
          </a:xfrm>
          <a:prstGeom prst="rect">
            <a:avLst/>
          </a:prstGeom>
        </p:spPr>
      </p:pic>
    </p:spTree>
    <p:extLst>
      <p:ext uri="{BB962C8B-B14F-4D97-AF65-F5344CB8AC3E}">
        <p14:creationId xmlns:p14="http://schemas.microsoft.com/office/powerpoint/2010/main" val="186737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Absolute Measures of Dispersion</a:t>
            </a:r>
          </a:p>
        </p:txBody>
      </p:sp>
      <p:sp>
        <p:nvSpPr>
          <p:cNvPr id="3" name="Rectangle 2"/>
          <p:cNvSpPr/>
          <p:nvPr/>
        </p:nvSpPr>
        <p:spPr>
          <a:xfrm>
            <a:off x="484909" y="1690688"/>
            <a:ext cx="11430000" cy="2585323"/>
          </a:xfrm>
          <a:prstGeom prst="rect">
            <a:avLst/>
          </a:prstGeom>
        </p:spPr>
        <p:txBody>
          <a:bodyPr wrap="square">
            <a:spAutoFit/>
          </a:bodyPr>
          <a:lstStyle/>
          <a:p>
            <a:r>
              <a:rPr lang="en-US" dirty="0">
                <a:solidFill>
                  <a:srgbClr val="273239"/>
                </a:solidFill>
                <a:latin typeface="Nunito"/>
              </a:rPr>
              <a:t>These measures of dispersion are measured and expressed in the units of data themselves. For example – Meters, Dollars, Kg, etc. Some absolute measures of dispersion are: </a:t>
            </a:r>
            <a:endParaRPr lang="en-US" dirty="0" smtClean="0">
              <a:solidFill>
                <a:srgbClr val="273239"/>
              </a:solidFill>
              <a:latin typeface="Nunito"/>
            </a:endParaRPr>
          </a:p>
          <a:p>
            <a:endParaRPr lang="en-US" dirty="0" smtClean="0">
              <a:solidFill>
                <a:srgbClr val="273239"/>
              </a:solidFill>
              <a:latin typeface="Nunito"/>
            </a:endParaRPr>
          </a:p>
          <a:p>
            <a:pPr marL="285750" indent="-285750" fontAlgn="base">
              <a:buFont typeface="Arial" panose="020B0604020202020204" pitchFamily="34" charset="0"/>
              <a:buChar char="•"/>
            </a:pPr>
            <a:r>
              <a:rPr lang="en-US" b="1" dirty="0" smtClean="0"/>
              <a:t>Range</a:t>
            </a:r>
            <a:endParaRPr lang="en-US" dirty="0" smtClean="0"/>
          </a:p>
          <a:p>
            <a:pPr marL="285750" indent="-285750" fontAlgn="base">
              <a:buFont typeface="Arial" panose="020B0604020202020204" pitchFamily="34" charset="0"/>
              <a:buChar char="•"/>
            </a:pPr>
            <a:r>
              <a:rPr lang="en-US" b="1" dirty="0" smtClean="0"/>
              <a:t>Mean Deviation</a:t>
            </a:r>
          </a:p>
          <a:p>
            <a:pPr marL="285750" indent="-285750" fontAlgn="base">
              <a:buFont typeface="Arial" panose="020B0604020202020204" pitchFamily="34" charset="0"/>
              <a:buChar char="•"/>
            </a:pPr>
            <a:r>
              <a:rPr lang="en-US" b="1" dirty="0" smtClean="0"/>
              <a:t>Standard Deviation</a:t>
            </a:r>
          </a:p>
          <a:p>
            <a:pPr marL="285750" indent="-285750" fontAlgn="base">
              <a:buFont typeface="Arial" panose="020B0604020202020204" pitchFamily="34" charset="0"/>
              <a:buChar char="•"/>
            </a:pPr>
            <a:r>
              <a:rPr lang="en-US" b="1" dirty="0" smtClean="0"/>
              <a:t>Variance</a:t>
            </a:r>
            <a:endParaRPr lang="en-US" b="1" dirty="0"/>
          </a:p>
          <a:p>
            <a:pPr marL="285750" indent="-285750" fontAlgn="base">
              <a:buFont typeface="Arial" panose="020B0604020202020204" pitchFamily="34" charset="0"/>
              <a:buChar char="•"/>
            </a:pPr>
            <a:r>
              <a:rPr lang="en-US" b="1" dirty="0" smtClean="0"/>
              <a:t>Quartile Deviation</a:t>
            </a:r>
            <a:endParaRPr lang="en-US" dirty="0"/>
          </a:p>
          <a:p>
            <a:pPr marL="285750" indent="-285750">
              <a:buFont typeface="Arial" panose="020B0604020202020204" pitchFamily="34" charset="0"/>
              <a:buChar char="•"/>
            </a:pPr>
            <a:r>
              <a:rPr lang="en-IN" b="1" dirty="0"/>
              <a:t>Interquartile </a:t>
            </a:r>
            <a:r>
              <a:rPr lang="en-IN" b="1" dirty="0" smtClean="0"/>
              <a:t>Range</a:t>
            </a:r>
            <a:endParaRPr lang="en-IN" dirty="0"/>
          </a:p>
        </p:txBody>
      </p:sp>
    </p:spTree>
    <p:extLst>
      <p:ext uri="{BB962C8B-B14F-4D97-AF65-F5344CB8AC3E}">
        <p14:creationId xmlns:p14="http://schemas.microsoft.com/office/powerpoint/2010/main" val="15326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3CBF644-5369-48A9-A9FB-D8C8675F6B51}" type="slidenum">
              <a:rPr lang="en-US" altLang="en-US"/>
              <a:pPr/>
              <a:t>28</a:t>
            </a:fld>
            <a:endParaRPr lang="en-US" altLang="en-US"/>
          </a:p>
        </p:txBody>
      </p:sp>
      <p:sp>
        <p:nvSpPr>
          <p:cNvPr id="8194" name="Rectangle 2"/>
          <p:cNvSpPr>
            <a:spLocks noGrp="1" noChangeArrowheads="1"/>
          </p:cNvSpPr>
          <p:nvPr>
            <p:ph type="title"/>
          </p:nvPr>
        </p:nvSpPr>
        <p:spPr/>
        <p:txBody>
          <a:bodyPr/>
          <a:lstStyle/>
          <a:p>
            <a:r>
              <a:rPr lang="en-US" altLang="en-US"/>
              <a:t>The Range</a:t>
            </a:r>
          </a:p>
        </p:txBody>
      </p:sp>
      <p:sp>
        <p:nvSpPr>
          <p:cNvPr id="8195" name="Rectangle 3"/>
          <p:cNvSpPr>
            <a:spLocks noGrp="1" noChangeArrowheads="1"/>
          </p:cNvSpPr>
          <p:nvPr>
            <p:ph type="body" idx="1"/>
          </p:nvPr>
        </p:nvSpPr>
        <p:spPr/>
        <p:txBody>
          <a:bodyPr/>
          <a:lstStyle/>
          <a:p>
            <a:r>
              <a:rPr lang="en-US" altLang="en-US" dirty="0"/>
              <a:t>The </a:t>
            </a:r>
            <a:r>
              <a:rPr lang="en-US" altLang="en-US" i="1" dirty="0"/>
              <a:t>range</a:t>
            </a:r>
            <a:r>
              <a:rPr lang="en-US" altLang="en-US" dirty="0"/>
              <a:t> is defined as the </a:t>
            </a:r>
            <a:r>
              <a:rPr lang="en-US" altLang="en-US" dirty="0">
                <a:solidFill>
                  <a:schemeClr val="accent1">
                    <a:lumMod val="50000"/>
                  </a:schemeClr>
                </a:solidFill>
              </a:rPr>
              <a:t>difference between the largest score in the set of data and the smallest score </a:t>
            </a:r>
            <a:r>
              <a:rPr lang="en-US" altLang="en-US" dirty="0"/>
              <a:t>in the set of data, </a:t>
            </a:r>
            <a:r>
              <a:rPr lang="en-US" altLang="en-US" dirty="0">
                <a:solidFill>
                  <a:schemeClr val="accent1">
                    <a:lumMod val="50000"/>
                  </a:schemeClr>
                </a:solidFill>
              </a:rPr>
              <a:t>X</a:t>
            </a:r>
            <a:r>
              <a:rPr lang="en-US" altLang="en-US" baseline="-25000" dirty="0">
                <a:solidFill>
                  <a:schemeClr val="accent1">
                    <a:lumMod val="50000"/>
                  </a:schemeClr>
                </a:solidFill>
              </a:rPr>
              <a:t>L</a:t>
            </a:r>
            <a:r>
              <a:rPr lang="en-US" altLang="en-US" dirty="0">
                <a:solidFill>
                  <a:schemeClr val="accent1">
                    <a:lumMod val="50000"/>
                  </a:schemeClr>
                </a:solidFill>
              </a:rPr>
              <a:t> - X</a:t>
            </a:r>
            <a:r>
              <a:rPr lang="en-US" altLang="en-US" baseline="-25000" dirty="0">
                <a:solidFill>
                  <a:schemeClr val="accent1">
                    <a:lumMod val="50000"/>
                  </a:schemeClr>
                </a:solidFill>
              </a:rPr>
              <a:t>S</a:t>
            </a:r>
            <a:endParaRPr lang="en-US" altLang="en-US" dirty="0">
              <a:solidFill>
                <a:schemeClr val="accent1">
                  <a:lumMod val="50000"/>
                </a:schemeClr>
              </a:solidFill>
            </a:endParaRPr>
          </a:p>
          <a:p>
            <a:r>
              <a:rPr lang="en-US" altLang="en-US" dirty="0"/>
              <a:t>What is the range of the following data:</a:t>
            </a:r>
            <a:br>
              <a:rPr lang="en-US" altLang="en-US" dirty="0"/>
            </a:br>
            <a:r>
              <a:rPr lang="en-US" altLang="en-US" dirty="0">
                <a:solidFill>
                  <a:schemeClr val="accent1">
                    <a:lumMod val="50000"/>
                  </a:schemeClr>
                </a:solidFill>
              </a:rPr>
              <a:t>4   8   </a:t>
            </a:r>
            <a:r>
              <a:rPr lang="en-US" altLang="en-US" dirty="0">
                <a:solidFill>
                  <a:srgbClr val="C00000"/>
                </a:solidFill>
              </a:rPr>
              <a:t>1</a:t>
            </a:r>
            <a:r>
              <a:rPr lang="en-US" altLang="en-US" dirty="0">
                <a:solidFill>
                  <a:schemeClr val="accent1">
                    <a:lumMod val="50000"/>
                  </a:schemeClr>
                </a:solidFill>
              </a:rPr>
              <a:t>   6   6   2   9   3   6   </a:t>
            </a:r>
            <a:r>
              <a:rPr lang="en-US" altLang="en-US" dirty="0">
                <a:solidFill>
                  <a:srgbClr val="C00000"/>
                </a:solidFill>
              </a:rPr>
              <a:t>9</a:t>
            </a:r>
          </a:p>
          <a:p>
            <a:r>
              <a:rPr lang="en-US" altLang="en-US" dirty="0"/>
              <a:t>The </a:t>
            </a:r>
            <a:r>
              <a:rPr lang="en-US" altLang="en-US" dirty="0">
                <a:solidFill>
                  <a:schemeClr val="accent1">
                    <a:lumMod val="50000"/>
                  </a:schemeClr>
                </a:solidFill>
              </a:rPr>
              <a:t>largest score (X</a:t>
            </a:r>
            <a:r>
              <a:rPr lang="en-US" altLang="en-US" baseline="-25000" dirty="0">
                <a:solidFill>
                  <a:schemeClr val="accent1">
                    <a:lumMod val="50000"/>
                  </a:schemeClr>
                </a:solidFill>
              </a:rPr>
              <a:t>L</a:t>
            </a:r>
            <a:r>
              <a:rPr lang="en-US" altLang="en-US" dirty="0">
                <a:solidFill>
                  <a:schemeClr val="accent1">
                    <a:lumMod val="50000"/>
                  </a:schemeClr>
                </a:solidFill>
              </a:rPr>
              <a:t>) is 9</a:t>
            </a:r>
            <a:r>
              <a:rPr lang="en-US" altLang="en-US" dirty="0"/>
              <a:t>; the smallest score </a:t>
            </a:r>
            <a:r>
              <a:rPr lang="en-US" altLang="en-US" dirty="0">
                <a:solidFill>
                  <a:schemeClr val="accent1">
                    <a:lumMod val="50000"/>
                  </a:schemeClr>
                </a:solidFill>
              </a:rPr>
              <a:t>(X</a:t>
            </a:r>
            <a:r>
              <a:rPr lang="en-US" altLang="en-US" baseline="-25000" dirty="0">
                <a:solidFill>
                  <a:schemeClr val="accent1">
                    <a:lumMod val="50000"/>
                  </a:schemeClr>
                </a:solidFill>
              </a:rPr>
              <a:t>S</a:t>
            </a:r>
            <a:r>
              <a:rPr lang="en-US" altLang="en-US" dirty="0">
                <a:solidFill>
                  <a:schemeClr val="accent1">
                    <a:lumMod val="50000"/>
                  </a:schemeClr>
                </a:solidFill>
              </a:rPr>
              <a:t>) is 1</a:t>
            </a:r>
            <a:r>
              <a:rPr lang="en-US" altLang="en-US" dirty="0"/>
              <a:t>; the range is </a:t>
            </a:r>
            <a:endParaRPr lang="en-US" altLang="en-US" dirty="0" smtClean="0"/>
          </a:p>
          <a:p>
            <a:r>
              <a:rPr lang="en-US" altLang="en-US" dirty="0" smtClean="0">
                <a:solidFill>
                  <a:schemeClr val="accent1">
                    <a:lumMod val="50000"/>
                  </a:schemeClr>
                </a:solidFill>
              </a:rPr>
              <a:t>X</a:t>
            </a:r>
            <a:r>
              <a:rPr lang="en-US" altLang="en-US" baseline="-25000" dirty="0" smtClean="0">
                <a:solidFill>
                  <a:schemeClr val="accent1">
                    <a:lumMod val="50000"/>
                  </a:schemeClr>
                </a:solidFill>
              </a:rPr>
              <a:t>L</a:t>
            </a:r>
            <a:r>
              <a:rPr lang="en-US" altLang="en-US" dirty="0" smtClean="0">
                <a:solidFill>
                  <a:schemeClr val="accent1">
                    <a:lumMod val="50000"/>
                  </a:schemeClr>
                </a:solidFill>
              </a:rPr>
              <a:t> </a:t>
            </a:r>
            <a:r>
              <a:rPr lang="en-US" altLang="en-US" dirty="0">
                <a:solidFill>
                  <a:schemeClr val="accent1">
                    <a:lumMod val="50000"/>
                  </a:schemeClr>
                </a:solidFill>
              </a:rPr>
              <a:t>- X</a:t>
            </a:r>
            <a:r>
              <a:rPr lang="en-US" altLang="en-US" baseline="-25000" dirty="0">
                <a:solidFill>
                  <a:schemeClr val="accent1">
                    <a:lumMod val="50000"/>
                  </a:schemeClr>
                </a:solidFill>
              </a:rPr>
              <a:t>S</a:t>
            </a:r>
            <a:r>
              <a:rPr lang="en-US" altLang="en-US" dirty="0">
                <a:solidFill>
                  <a:schemeClr val="accent1">
                    <a:lumMod val="50000"/>
                  </a:schemeClr>
                </a:solidFill>
              </a:rPr>
              <a:t> = 9 - 1 = 8</a:t>
            </a:r>
          </a:p>
        </p:txBody>
      </p:sp>
    </p:spTree>
    <p:extLst>
      <p:ext uri="{BB962C8B-B14F-4D97-AF65-F5344CB8AC3E}">
        <p14:creationId xmlns:p14="http://schemas.microsoft.com/office/powerpoint/2010/main" val="174187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8913" y="237897"/>
            <a:ext cx="2852063" cy="369332"/>
          </a:xfrm>
          <a:prstGeom prst="rect">
            <a:avLst/>
          </a:prstGeom>
        </p:spPr>
        <p:txBody>
          <a:bodyPr wrap="none">
            <a:spAutoFit/>
          </a:bodyPr>
          <a:lstStyle/>
          <a:p>
            <a:pPr fontAlgn="base"/>
            <a:r>
              <a:rPr lang="en-IN" b="1" dirty="0">
                <a:solidFill>
                  <a:srgbClr val="273239"/>
                </a:solidFill>
                <a:latin typeface="Nunito"/>
              </a:rPr>
              <a:t>Range for Grouped Data</a:t>
            </a:r>
            <a:endParaRPr lang="en-IN" b="1" i="0" dirty="0">
              <a:solidFill>
                <a:srgbClr val="273239"/>
              </a:solidFill>
              <a:effectLst/>
              <a:latin typeface="Nunito"/>
            </a:endParaRPr>
          </a:p>
        </p:txBody>
      </p:sp>
      <p:sp>
        <p:nvSpPr>
          <p:cNvPr id="3" name="Rectangle 2"/>
          <p:cNvSpPr/>
          <p:nvPr/>
        </p:nvSpPr>
        <p:spPr>
          <a:xfrm>
            <a:off x="540326" y="691624"/>
            <a:ext cx="10363200" cy="923330"/>
          </a:xfrm>
          <a:prstGeom prst="rect">
            <a:avLst/>
          </a:prstGeom>
        </p:spPr>
        <p:txBody>
          <a:bodyPr wrap="square">
            <a:spAutoFit/>
          </a:bodyPr>
          <a:lstStyle/>
          <a:p>
            <a:pPr fontAlgn="base"/>
            <a:r>
              <a:rPr lang="en-US" dirty="0">
                <a:solidFill>
                  <a:srgbClr val="273239"/>
                </a:solidFill>
                <a:latin typeface="Nunito"/>
              </a:rPr>
              <a:t>The range of the data set for the grouped data set is found by studying the following example,</a:t>
            </a:r>
          </a:p>
          <a:p>
            <a:pPr fontAlgn="base"/>
            <a:r>
              <a:rPr lang="en-US" b="1" dirty="0">
                <a:solidFill>
                  <a:srgbClr val="273239"/>
                </a:solidFill>
                <a:latin typeface="Nunito"/>
              </a:rPr>
              <a:t>Example: Find out the range for the following frequency distribution table for the marks scored by class 10 students. </a:t>
            </a:r>
            <a:endParaRPr lang="en-US" b="0" i="0" dirty="0">
              <a:solidFill>
                <a:srgbClr val="273239"/>
              </a:solidFill>
              <a:effectLst/>
              <a:latin typeface="Nunito"/>
            </a:endParaRPr>
          </a:p>
        </p:txBody>
      </p:sp>
      <p:graphicFrame>
        <p:nvGraphicFramePr>
          <p:cNvPr id="4" name="Table 3"/>
          <p:cNvGraphicFramePr>
            <a:graphicFrameLocks noGrp="1"/>
          </p:cNvGraphicFramePr>
          <p:nvPr>
            <p:extLst>
              <p:ext uri="{D42A27DB-BD31-4B8C-83A1-F6EECF244321}">
                <p14:modId xmlns:p14="http://schemas.microsoft.com/office/powerpoint/2010/main" val="2514909995"/>
              </p:ext>
            </p:extLst>
          </p:nvPr>
        </p:nvGraphicFramePr>
        <p:xfrm>
          <a:off x="671945" y="1832016"/>
          <a:ext cx="10515600" cy="2476500"/>
        </p:xfrm>
        <a:graphic>
          <a:graphicData uri="http://schemas.openxmlformats.org/drawingml/2006/table">
            <a:tbl>
              <a:tblPr/>
              <a:tblGrid>
                <a:gridCol w="5257800"/>
                <a:gridCol w="5257800"/>
              </a:tblGrid>
              <a:tr h="0">
                <a:tc>
                  <a:txBody>
                    <a:bodyPr/>
                    <a:lstStyle/>
                    <a:p>
                      <a:pPr algn="ctr" fontAlgn="base"/>
                      <a:r>
                        <a:rPr lang="en-IN" sz="1600" b="1" dirty="0">
                          <a:effectLst/>
                        </a:rPr>
                        <a:t>Marks Intervals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Number of Students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IN" sz="1600" b="0" dirty="0">
                          <a:effectLst/>
                        </a:rPr>
                        <a:t>0-10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IN" sz="1600" b="0" dirty="0">
                          <a:effectLst/>
                        </a:rPr>
                        <a:t>10-20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IN" sz="1600" b="0" dirty="0">
                          <a:effectLst/>
                        </a:rPr>
                        <a:t>20-30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15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IN" sz="1600" b="0">
                          <a:effectLst/>
                        </a:rPr>
                        <a:t>30-40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4"/>
          <p:cNvSpPr/>
          <p:nvPr/>
        </p:nvSpPr>
        <p:spPr>
          <a:xfrm>
            <a:off x="954975" y="4525578"/>
            <a:ext cx="10599715" cy="1477328"/>
          </a:xfrm>
          <a:prstGeom prst="rect">
            <a:avLst/>
          </a:prstGeom>
        </p:spPr>
        <p:txBody>
          <a:bodyPr wrap="square">
            <a:spAutoFit/>
          </a:bodyPr>
          <a:lstStyle/>
          <a:p>
            <a:pPr fontAlgn="base">
              <a:buFont typeface="Arial" panose="020B0604020202020204" pitchFamily="34" charset="0"/>
              <a:buChar char="•"/>
            </a:pPr>
            <a:r>
              <a:rPr lang="en-US" i="1" dirty="0">
                <a:solidFill>
                  <a:srgbClr val="273239"/>
                </a:solidFill>
                <a:latin typeface="Nunito"/>
              </a:rPr>
              <a:t>For Largest Value: </a:t>
            </a:r>
            <a:r>
              <a:rPr lang="en-US" i="1" dirty="0">
                <a:solidFill>
                  <a:srgbClr val="C00000"/>
                </a:solidFill>
                <a:latin typeface="Nunito"/>
              </a:rPr>
              <a:t>Taking the higher limit of Highest Class = 40 </a:t>
            </a:r>
          </a:p>
          <a:p>
            <a:pPr fontAlgn="base">
              <a:buFont typeface="Arial" panose="020B0604020202020204" pitchFamily="34" charset="0"/>
              <a:buChar char="•"/>
            </a:pPr>
            <a:r>
              <a:rPr lang="en-US" i="1" dirty="0">
                <a:solidFill>
                  <a:srgbClr val="273239"/>
                </a:solidFill>
                <a:latin typeface="Nunito"/>
              </a:rPr>
              <a:t>For Smallest Value: </a:t>
            </a:r>
            <a:r>
              <a:rPr lang="en-US" i="1" dirty="0">
                <a:solidFill>
                  <a:srgbClr val="C00000"/>
                </a:solidFill>
                <a:latin typeface="Nunito"/>
              </a:rPr>
              <a:t>Taking the lower limit of Lowest Class = 0</a:t>
            </a:r>
          </a:p>
          <a:p>
            <a:pPr fontAlgn="base"/>
            <a:r>
              <a:rPr lang="en-US" i="1" dirty="0">
                <a:solidFill>
                  <a:srgbClr val="C00000"/>
                </a:solidFill>
                <a:latin typeface="Nunito"/>
              </a:rPr>
              <a:t>Range = 40 – 0</a:t>
            </a:r>
            <a:r>
              <a:rPr lang="en-US" i="1" dirty="0">
                <a:solidFill>
                  <a:srgbClr val="273239"/>
                </a:solidFill>
                <a:latin typeface="Nunito"/>
              </a:rPr>
              <a:t> </a:t>
            </a:r>
          </a:p>
          <a:p>
            <a:pPr fontAlgn="base"/>
            <a:r>
              <a:rPr lang="en-US" i="1" dirty="0">
                <a:solidFill>
                  <a:schemeClr val="tx2">
                    <a:lumMod val="50000"/>
                  </a:schemeClr>
                </a:solidFill>
                <a:latin typeface="Nunito"/>
              </a:rPr>
              <a:t>Thus</a:t>
            </a:r>
            <a:r>
              <a:rPr lang="en-US" i="1" dirty="0">
                <a:solidFill>
                  <a:srgbClr val="273239"/>
                </a:solidFill>
                <a:latin typeface="Nunito"/>
              </a:rPr>
              <a:t>, the range of the given data set is,</a:t>
            </a:r>
          </a:p>
          <a:p>
            <a:pPr fontAlgn="base"/>
            <a:r>
              <a:rPr lang="en-US" i="1" dirty="0">
                <a:solidFill>
                  <a:srgbClr val="C00000"/>
                </a:solidFill>
                <a:latin typeface="Nunito"/>
              </a:rPr>
              <a:t>Range = 40 </a:t>
            </a:r>
            <a:endParaRPr lang="en-US" b="0" i="1" dirty="0">
              <a:solidFill>
                <a:srgbClr val="C00000"/>
              </a:solidFill>
              <a:effectLst/>
              <a:latin typeface="Nunito"/>
            </a:endParaRPr>
          </a:p>
        </p:txBody>
      </p:sp>
    </p:spTree>
    <p:extLst>
      <p:ext uri="{BB962C8B-B14F-4D97-AF65-F5344CB8AC3E}">
        <p14:creationId xmlns:p14="http://schemas.microsoft.com/office/powerpoint/2010/main" val="227435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0"/>
            <a:ext cx="10515600" cy="1325563"/>
          </a:xfrm>
        </p:spPr>
        <p:txBody>
          <a:bodyPr/>
          <a:lstStyle/>
          <a:p>
            <a:r>
              <a:rPr lang="en-IN" b="1" dirty="0"/>
              <a:t>Analytical characterization</a:t>
            </a:r>
          </a:p>
        </p:txBody>
      </p:sp>
      <p:sp>
        <p:nvSpPr>
          <p:cNvPr id="3" name="Rectangle 2"/>
          <p:cNvSpPr/>
          <p:nvPr/>
        </p:nvSpPr>
        <p:spPr>
          <a:xfrm>
            <a:off x="249381" y="1053379"/>
            <a:ext cx="10619509" cy="4662815"/>
          </a:xfrm>
          <a:prstGeom prst="rect">
            <a:avLst/>
          </a:prstGeom>
        </p:spPr>
        <p:txBody>
          <a:bodyPr wrap="square">
            <a:spAutoFit/>
          </a:bodyPr>
          <a:lstStyle/>
          <a:p>
            <a:pPr algn="just">
              <a:lnSpc>
                <a:spcPct val="150000"/>
              </a:lnSpc>
            </a:pPr>
            <a:r>
              <a:rPr lang="en-US" dirty="0" smtClean="0">
                <a:solidFill>
                  <a:srgbClr val="FF0000"/>
                </a:solidFill>
              </a:rPr>
              <a:t>Analytical characterization is used to help and identifying the weakly relevant, or irrelevant attributes.</a:t>
            </a:r>
            <a:r>
              <a:rPr lang="en-US" dirty="0" smtClean="0"/>
              <a:t> We can exclude these unwanted irrelevant attributes when we preparing our data for the mining. It is a statistical approach for preprocessing data to filter out irrelevant attributes or rank the relevant attribute. </a:t>
            </a:r>
            <a:r>
              <a:rPr lang="en-US" dirty="0" smtClean="0">
                <a:solidFill>
                  <a:srgbClr val="FF0000"/>
                </a:solidFill>
              </a:rPr>
              <a:t>Measures of attribute relevance analysis can be used to recognize irrelevant attributes that can be unauthorized from the concept description process</a:t>
            </a:r>
            <a:r>
              <a:rPr lang="en-US" dirty="0" smtClean="0"/>
              <a:t>. The incorporation of this preprocessing step into class characterization or comparison is defined as an analytical characterization</a:t>
            </a:r>
          </a:p>
          <a:p>
            <a:pPr algn="just">
              <a:lnSpc>
                <a:spcPct val="150000"/>
              </a:lnSpc>
            </a:pPr>
            <a:r>
              <a:rPr lang="en-US" b="1" dirty="0" smtClean="0"/>
              <a:t>1. Class/Concept Descriptions</a:t>
            </a:r>
          </a:p>
          <a:p>
            <a:pPr algn="just">
              <a:lnSpc>
                <a:spcPct val="150000"/>
              </a:lnSpc>
            </a:pPr>
            <a:r>
              <a:rPr lang="en-US" dirty="0" smtClean="0">
                <a:solidFill>
                  <a:srgbClr val="FF0000"/>
                </a:solidFill>
              </a:rPr>
              <a:t>A class or concept implies there is a data set or set of features that define the class or a concept</a:t>
            </a:r>
            <a:r>
              <a:rPr lang="en-US" dirty="0" smtClean="0"/>
              <a:t>. A class can be a category of items on a shop floor, and a concept could be the abstract idea on which data may be categorized like products to be put on clearance sale and non-sale products. </a:t>
            </a:r>
            <a:r>
              <a:rPr lang="en-US" dirty="0" smtClean="0">
                <a:solidFill>
                  <a:srgbClr val="FF0000"/>
                </a:solidFill>
              </a:rPr>
              <a:t>There are two concepts here, one that helps with grouping and the other that helps in differentiating.</a:t>
            </a:r>
          </a:p>
        </p:txBody>
      </p:sp>
    </p:spTree>
    <p:extLst>
      <p:ext uri="{BB962C8B-B14F-4D97-AF65-F5344CB8AC3E}">
        <p14:creationId xmlns:p14="http://schemas.microsoft.com/office/powerpoint/2010/main" val="1697649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728ADC7-FB13-4720-ABAD-5B155AC14FFF}" type="slidenum">
              <a:rPr lang="en-US" altLang="en-US"/>
              <a:pPr/>
              <a:t>30</a:t>
            </a:fld>
            <a:endParaRPr lang="en-US" altLang="en-US"/>
          </a:p>
        </p:txBody>
      </p:sp>
      <p:sp>
        <p:nvSpPr>
          <p:cNvPr id="10242" name="Rectangle 2"/>
          <p:cNvSpPr>
            <a:spLocks noGrp="1" noChangeArrowheads="1"/>
          </p:cNvSpPr>
          <p:nvPr>
            <p:ph type="title"/>
          </p:nvPr>
        </p:nvSpPr>
        <p:spPr/>
        <p:txBody>
          <a:bodyPr/>
          <a:lstStyle/>
          <a:p>
            <a:r>
              <a:rPr lang="en-US" altLang="en-US"/>
              <a:t>When To Use the Range</a:t>
            </a:r>
          </a:p>
        </p:txBody>
      </p:sp>
      <p:sp>
        <p:nvSpPr>
          <p:cNvPr id="10243" name="Rectangle 3"/>
          <p:cNvSpPr>
            <a:spLocks noGrp="1" noChangeArrowheads="1"/>
          </p:cNvSpPr>
          <p:nvPr>
            <p:ph type="body" idx="1"/>
          </p:nvPr>
        </p:nvSpPr>
        <p:spPr/>
        <p:txBody>
          <a:bodyPr/>
          <a:lstStyle/>
          <a:p>
            <a:pPr>
              <a:lnSpc>
                <a:spcPct val="90000"/>
              </a:lnSpc>
              <a:spcBef>
                <a:spcPct val="10000"/>
              </a:spcBef>
            </a:pPr>
            <a:r>
              <a:rPr lang="en-US" altLang="en-US"/>
              <a:t>The range is used when</a:t>
            </a:r>
          </a:p>
          <a:p>
            <a:pPr lvl="1">
              <a:lnSpc>
                <a:spcPct val="90000"/>
              </a:lnSpc>
              <a:spcBef>
                <a:spcPct val="10000"/>
              </a:spcBef>
            </a:pPr>
            <a:r>
              <a:rPr lang="en-US" altLang="en-US"/>
              <a:t>you have ordinal data or</a:t>
            </a:r>
          </a:p>
          <a:p>
            <a:pPr lvl="1">
              <a:lnSpc>
                <a:spcPct val="90000"/>
              </a:lnSpc>
              <a:spcBef>
                <a:spcPct val="10000"/>
              </a:spcBef>
            </a:pPr>
            <a:r>
              <a:rPr lang="en-US" altLang="en-US"/>
              <a:t>you are presenting your results to people with little or no knowledge of statistics</a:t>
            </a:r>
          </a:p>
          <a:p>
            <a:pPr>
              <a:lnSpc>
                <a:spcPct val="90000"/>
              </a:lnSpc>
              <a:spcBef>
                <a:spcPct val="10000"/>
              </a:spcBef>
            </a:pPr>
            <a:r>
              <a:rPr lang="en-US" altLang="en-US"/>
              <a:t>The range is rarely used in scientific work as it is fairly insensitive</a:t>
            </a:r>
          </a:p>
          <a:p>
            <a:pPr lvl="1">
              <a:lnSpc>
                <a:spcPct val="90000"/>
              </a:lnSpc>
              <a:spcBef>
                <a:spcPct val="10000"/>
              </a:spcBef>
            </a:pPr>
            <a:r>
              <a:rPr lang="en-US" altLang="en-US"/>
              <a:t>It depends on only two scores in the set of data, X</a:t>
            </a:r>
            <a:r>
              <a:rPr lang="en-US" altLang="en-US" baseline="-25000"/>
              <a:t>L</a:t>
            </a:r>
            <a:r>
              <a:rPr lang="en-US" altLang="en-US"/>
              <a:t> and X</a:t>
            </a:r>
            <a:r>
              <a:rPr lang="en-US" altLang="en-US" baseline="-25000"/>
              <a:t>S</a:t>
            </a:r>
            <a:endParaRPr lang="en-US" altLang="en-US"/>
          </a:p>
          <a:p>
            <a:pPr lvl="1">
              <a:lnSpc>
                <a:spcPct val="90000"/>
              </a:lnSpc>
              <a:spcBef>
                <a:spcPct val="10000"/>
              </a:spcBef>
            </a:pPr>
            <a:r>
              <a:rPr lang="en-US" altLang="en-US"/>
              <a:t>Two very different sets of data can have the same range:</a:t>
            </a:r>
            <a:br>
              <a:rPr lang="en-US" altLang="en-US"/>
            </a:br>
            <a:r>
              <a:rPr lang="en-US" altLang="en-US"/>
              <a:t>1   1   1   1   9   vs   1  3  5  7  9</a:t>
            </a:r>
          </a:p>
        </p:txBody>
      </p:sp>
    </p:spTree>
    <p:extLst>
      <p:ext uri="{BB962C8B-B14F-4D97-AF65-F5344CB8AC3E}">
        <p14:creationId xmlns:p14="http://schemas.microsoft.com/office/powerpoint/2010/main" val="1069709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1" y="321208"/>
            <a:ext cx="9892145" cy="2308324"/>
          </a:xfrm>
          <a:prstGeom prst="rect">
            <a:avLst/>
          </a:prstGeom>
        </p:spPr>
        <p:txBody>
          <a:bodyPr wrap="square">
            <a:spAutoFit/>
          </a:bodyPr>
          <a:lstStyle/>
          <a:p>
            <a:pPr algn="just">
              <a:lnSpc>
                <a:spcPct val="150000"/>
              </a:lnSpc>
            </a:pPr>
            <a:r>
              <a:rPr lang="en-US" b="1" dirty="0">
                <a:latin typeface="Gilmer"/>
              </a:rPr>
              <a:t>Sample standard deviation</a:t>
            </a:r>
          </a:p>
          <a:p>
            <a:pPr algn="just">
              <a:lnSpc>
                <a:spcPct val="150000"/>
              </a:lnSpc>
            </a:pPr>
            <a:r>
              <a:rPr lang="en-US" dirty="0">
                <a:latin typeface="Inter"/>
              </a:rPr>
              <a:t>When you collect data from a sample, the sample standard deviation is used to make estimates or inferences about the population standard deviation.</a:t>
            </a:r>
          </a:p>
          <a:p>
            <a:pPr algn="just">
              <a:lnSpc>
                <a:spcPct val="150000"/>
              </a:lnSpc>
            </a:pPr>
            <a:r>
              <a:rPr lang="en-US" dirty="0">
                <a:latin typeface="Inter"/>
              </a:rPr>
              <a:t>The </a:t>
            </a:r>
            <a:r>
              <a:rPr lang="en-US" b="1" dirty="0">
                <a:latin typeface="Inter"/>
              </a:rPr>
              <a:t>sample standard deviation</a:t>
            </a:r>
            <a:r>
              <a:rPr lang="en-US" dirty="0">
                <a:latin typeface="Inter"/>
              </a:rPr>
              <a:t> formula looks like this</a:t>
            </a:r>
            <a:r>
              <a:rPr lang="en-US" dirty="0" smtClean="0">
                <a:latin typeface="Inter"/>
              </a:rPr>
              <a:t>:</a:t>
            </a:r>
          </a:p>
          <a:p>
            <a:endParaRPr lang="en-US" b="0" i="0" dirty="0">
              <a:solidFill>
                <a:srgbClr val="0D405F"/>
              </a:solidFill>
              <a:effectLst/>
              <a:latin typeface="Inter"/>
            </a:endParaRPr>
          </a:p>
          <a:p>
            <a:endParaRPr lang="en-US" b="0" i="0" dirty="0">
              <a:solidFill>
                <a:srgbClr val="0D405F"/>
              </a:solidFill>
              <a:effectLst/>
              <a:latin typeface="Inter"/>
            </a:endParaRPr>
          </a:p>
        </p:txBody>
      </p:sp>
      <p:graphicFrame>
        <p:nvGraphicFramePr>
          <p:cNvPr id="3" name="Table 2"/>
          <p:cNvGraphicFramePr>
            <a:graphicFrameLocks noGrp="1"/>
          </p:cNvGraphicFramePr>
          <p:nvPr>
            <p:extLst>
              <p:ext uri="{D42A27DB-BD31-4B8C-83A1-F6EECF244321}">
                <p14:modId xmlns:p14="http://schemas.microsoft.com/office/powerpoint/2010/main" val="2304058658"/>
              </p:ext>
            </p:extLst>
          </p:nvPr>
        </p:nvGraphicFramePr>
        <p:xfrm>
          <a:off x="768928" y="3362166"/>
          <a:ext cx="10515600" cy="1463040"/>
        </p:xfrm>
        <a:graphic>
          <a:graphicData uri="http://schemas.openxmlformats.org/drawingml/2006/table">
            <a:tbl>
              <a:tblPr/>
              <a:tblGrid>
                <a:gridCol w="5257800"/>
                <a:gridCol w="5257800"/>
              </a:tblGrid>
              <a:tr h="0">
                <a:tc>
                  <a:txBody>
                    <a:bodyPr/>
                    <a:lstStyle/>
                    <a:p>
                      <a:pPr fontAlgn="t"/>
                      <a:endParaRPr lang="en-IN" dirty="0">
                        <a:effectLst/>
                      </a:endParaRPr>
                    </a:p>
                  </a:txBody>
                  <a:tcPr>
                    <a:lnL>
                      <a:noFill/>
                    </a:lnL>
                    <a:lnR>
                      <a:noFill/>
                    </a:lnR>
                    <a:lnT>
                      <a:noFill/>
                    </a:lnT>
                    <a:lnB>
                      <a:noFill/>
                    </a:lnB>
                    <a:solidFill>
                      <a:srgbClr val="FFFFFF"/>
                    </a:solidFill>
                  </a:tcPr>
                </a:tc>
                <a:tc>
                  <a:txBody>
                    <a:bodyPr/>
                    <a:lstStyle/>
                    <a:p>
                      <a:pPr fontAlgn="t">
                        <a:buFont typeface="Arial" panose="020B0604020202020204" pitchFamily="34" charset="0"/>
                        <a:buChar char="•"/>
                      </a:pPr>
                      <a:r>
                        <a:rPr lang="en-US" dirty="0">
                          <a:effectLst/>
                        </a:rPr>
                        <a:t> = sample standard deviation</a:t>
                      </a:r>
                    </a:p>
                    <a:p>
                      <a:pPr fontAlgn="t">
                        <a:buFont typeface="Arial" panose="020B0604020202020204" pitchFamily="34" charset="0"/>
                        <a:buChar char="•"/>
                      </a:pPr>
                      <a:r>
                        <a:rPr lang="en-US" dirty="0">
                          <a:effectLst/>
                        </a:rPr>
                        <a:t> = sum of…</a:t>
                      </a:r>
                    </a:p>
                    <a:p>
                      <a:pPr fontAlgn="t">
                        <a:buFont typeface="Arial" panose="020B0604020202020204" pitchFamily="34" charset="0"/>
                        <a:buChar char="•"/>
                      </a:pPr>
                      <a:r>
                        <a:rPr lang="en-US" dirty="0">
                          <a:effectLst/>
                        </a:rPr>
                        <a:t> = each value</a:t>
                      </a:r>
                    </a:p>
                    <a:p>
                      <a:pPr fontAlgn="t">
                        <a:buFont typeface="Arial" panose="020B0604020202020204" pitchFamily="34" charset="0"/>
                        <a:buChar char="•"/>
                      </a:pPr>
                      <a:r>
                        <a:rPr lang="en-US" dirty="0">
                          <a:effectLst/>
                        </a:rPr>
                        <a:t> = sample mean</a:t>
                      </a:r>
                    </a:p>
                    <a:p>
                      <a:pPr fontAlgn="t">
                        <a:buFont typeface="Arial" panose="020B0604020202020204" pitchFamily="34" charset="0"/>
                        <a:buChar char="•"/>
                      </a:pPr>
                      <a:r>
                        <a:rPr lang="en-US" dirty="0">
                          <a:effectLst/>
                        </a:rPr>
                        <a:t> = number of values in the sample</a:t>
                      </a:r>
                    </a:p>
                  </a:txBody>
                  <a:tcPr>
                    <a:lnL>
                      <a:noFill/>
                    </a:lnL>
                    <a:lnR>
                      <a:noFill/>
                    </a:lnR>
                    <a:lnT>
                      <a:noFill/>
                    </a:lnT>
                    <a:lnB>
                      <a:noFill/>
                    </a:lnB>
                    <a:solidFill>
                      <a:srgbClr val="FFFFFF"/>
                    </a:solidFill>
                  </a:tcPr>
                </a:tc>
              </a:tr>
            </a:tbl>
          </a:graphicData>
        </a:graphic>
      </p:graphicFrame>
      <p:pic>
        <p:nvPicPr>
          <p:cNvPr id="8193" name="Picture 1" descr="s =\sqrt{\dfrac{\sum{(X - \bar{x})^2}}{n -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65061"/>
            <a:ext cx="1466850" cy="82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146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8" y="349746"/>
            <a:ext cx="10266218" cy="5632311"/>
          </a:xfrm>
          <a:prstGeom prst="rect">
            <a:avLst/>
          </a:prstGeom>
        </p:spPr>
        <p:txBody>
          <a:bodyPr wrap="square">
            <a:spAutoFit/>
          </a:bodyPr>
          <a:lstStyle/>
          <a:p>
            <a:r>
              <a:rPr lang="en-US" dirty="0" smtClean="0"/>
              <a:t>Examples: </a:t>
            </a:r>
            <a:r>
              <a:rPr lang="en-US" dirty="0"/>
              <a:t>A garden contains 39 plants. The following plants were chosen at random, and their heights were recorded in cm: 38, 51, 46, 79, and 57. Calculate their heights’ standard deviation.</a:t>
            </a:r>
          </a:p>
          <a:p>
            <a:endParaRPr lang="en-US" dirty="0"/>
          </a:p>
          <a:p>
            <a:r>
              <a:rPr lang="en-US" dirty="0"/>
              <a:t>Solution:</a:t>
            </a:r>
          </a:p>
          <a:p>
            <a:endParaRPr lang="en-US" dirty="0"/>
          </a:p>
          <a:p>
            <a:r>
              <a:rPr lang="en-US" dirty="0"/>
              <a:t>Given that, </a:t>
            </a:r>
            <a:r>
              <a:rPr lang="en-US" dirty="0">
                <a:solidFill>
                  <a:schemeClr val="tx2">
                    <a:lumMod val="50000"/>
                  </a:schemeClr>
                </a:solidFill>
              </a:rPr>
              <a:t>Number of observations = 5</a:t>
            </a:r>
          </a:p>
          <a:p>
            <a:endParaRPr lang="en-US" dirty="0"/>
          </a:p>
          <a:p>
            <a:r>
              <a:rPr lang="en-US" dirty="0"/>
              <a:t>Hence, the mean of 5 observations is:</a:t>
            </a:r>
          </a:p>
          <a:p>
            <a:endParaRPr lang="en-US" dirty="0"/>
          </a:p>
          <a:p>
            <a:r>
              <a:rPr lang="en-US" dirty="0">
                <a:solidFill>
                  <a:schemeClr val="tx2">
                    <a:lumMod val="50000"/>
                  </a:schemeClr>
                </a:solidFill>
              </a:rPr>
              <a:t>Mean = (38 + 51 + 46 + 79 + 57)/5 = 54.2</a:t>
            </a:r>
          </a:p>
          <a:p>
            <a:endParaRPr lang="en-US" dirty="0"/>
          </a:p>
          <a:p>
            <a:r>
              <a:rPr lang="en-US" dirty="0"/>
              <a:t>Now, the standard deviation is calculated as follows:</a:t>
            </a:r>
          </a:p>
          <a:p>
            <a:endParaRPr lang="en-US" dirty="0"/>
          </a:p>
          <a:p>
            <a:r>
              <a:rPr lang="en-US" dirty="0"/>
              <a:t>Standard Deviation, </a:t>
            </a:r>
            <a:r>
              <a:rPr lang="en-US" dirty="0">
                <a:solidFill>
                  <a:schemeClr val="tx2">
                    <a:lumMod val="50000"/>
                  </a:schemeClr>
                </a:solidFill>
              </a:rPr>
              <a:t>SD = √[(Σ(xi – x̄)</a:t>
            </a:r>
            <a:r>
              <a:rPr lang="en-US" baseline="30000" dirty="0">
                <a:solidFill>
                  <a:schemeClr val="tx2">
                    <a:lumMod val="50000"/>
                  </a:schemeClr>
                </a:solidFill>
              </a:rPr>
              <a:t>2</a:t>
            </a:r>
            <a:r>
              <a:rPr lang="en-US" dirty="0">
                <a:solidFill>
                  <a:schemeClr val="tx2">
                    <a:lumMod val="50000"/>
                  </a:schemeClr>
                </a:solidFill>
              </a:rPr>
              <a:t>) / (N-1)]</a:t>
            </a:r>
          </a:p>
          <a:p>
            <a:endParaRPr lang="en-US" dirty="0"/>
          </a:p>
          <a:p>
            <a:r>
              <a:rPr lang="en-US" dirty="0"/>
              <a:t>Now, substitute the values in the formula, we get</a:t>
            </a:r>
          </a:p>
          <a:p>
            <a:endParaRPr lang="en-US" dirty="0"/>
          </a:p>
          <a:p>
            <a:r>
              <a:rPr lang="en-US" dirty="0"/>
              <a:t> </a:t>
            </a:r>
            <a:r>
              <a:rPr lang="en-US" dirty="0" smtClean="0"/>
              <a:t>On </a:t>
            </a:r>
            <a:r>
              <a:rPr lang="en-US" dirty="0"/>
              <a:t>solving the above expression, we get</a:t>
            </a:r>
          </a:p>
          <a:p>
            <a:endParaRPr lang="en-US" dirty="0"/>
          </a:p>
          <a:p>
            <a:r>
              <a:rPr lang="en-US" dirty="0"/>
              <a:t>S.D = 15.5</a:t>
            </a:r>
            <a:endParaRPr lang="en-IN" dirty="0"/>
          </a:p>
        </p:txBody>
      </p:sp>
    </p:spTree>
    <p:extLst>
      <p:ext uri="{BB962C8B-B14F-4D97-AF65-F5344CB8AC3E}">
        <p14:creationId xmlns:p14="http://schemas.microsoft.com/office/powerpoint/2010/main" val="3061919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4044" y="653534"/>
            <a:ext cx="1877437" cy="369332"/>
          </a:xfrm>
          <a:prstGeom prst="rect">
            <a:avLst/>
          </a:prstGeom>
        </p:spPr>
        <p:txBody>
          <a:bodyPr wrap="none">
            <a:spAutoFit/>
          </a:bodyPr>
          <a:lstStyle/>
          <a:p>
            <a:pPr fontAlgn="base"/>
            <a:r>
              <a:rPr lang="en-IN" b="1" dirty="0" smtClean="0">
                <a:solidFill>
                  <a:srgbClr val="273239"/>
                </a:solidFill>
                <a:latin typeface="Nunito"/>
              </a:rPr>
              <a:t>Mean Deviation</a:t>
            </a:r>
            <a:endParaRPr lang="en-IN" b="1" i="0" dirty="0">
              <a:solidFill>
                <a:srgbClr val="273239"/>
              </a:solidFill>
              <a:effectLst/>
              <a:latin typeface="Nunito"/>
            </a:endParaRPr>
          </a:p>
        </p:txBody>
      </p:sp>
      <p:sp>
        <p:nvSpPr>
          <p:cNvPr id="3" name="Rectangle 2"/>
          <p:cNvSpPr/>
          <p:nvPr/>
        </p:nvSpPr>
        <p:spPr>
          <a:xfrm>
            <a:off x="387929" y="1119848"/>
            <a:ext cx="11152908" cy="4524315"/>
          </a:xfrm>
          <a:prstGeom prst="rect">
            <a:avLst/>
          </a:prstGeom>
        </p:spPr>
        <p:txBody>
          <a:bodyPr wrap="square">
            <a:spAutoFit/>
          </a:bodyPr>
          <a:lstStyle/>
          <a:p>
            <a:pPr algn="just">
              <a:lnSpc>
                <a:spcPct val="150000"/>
              </a:lnSpc>
            </a:pPr>
            <a:r>
              <a:rPr lang="en-US" dirty="0"/>
              <a:t>Range as a measure of dispersion only depends on the highest and the lowest values in the data. </a:t>
            </a:r>
            <a:r>
              <a:rPr lang="en-US" b="1" dirty="0">
                <a:solidFill>
                  <a:schemeClr val="tx2">
                    <a:lumMod val="50000"/>
                  </a:schemeClr>
                </a:solidFill>
              </a:rPr>
              <a:t>Mean deviation on the other hand measures the deviation of the observations from the mean of the distribution</a:t>
            </a:r>
            <a:r>
              <a:rPr lang="en-US" b="1" dirty="0"/>
              <a:t>.</a:t>
            </a:r>
            <a:r>
              <a:rPr lang="en-US" dirty="0"/>
              <a:t> Since the average is the central value of the data, some </a:t>
            </a:r>
            <a:r>
              <a:rPr lang="en-US" dirty="0">
                <a:solidFill>
                  <a:schemeClr val="tx2">
                    <a:lumMod val="50000"/>
                  </a:schemeClr>
                </a:solidFill>
              </a:rPr>
              <a:t>deviations might be positive and some might be negative</a:t>
            </a:r>
            <a:r>
              <a:rPr lang="en-US" dirty="0"/>
              <a:t>. If they are added like that, their sum will not reveal much as they tend to cancel each other’s effect. For example, </a:t>
            </a:r>
          </a:p>
          <a:p>
            <a:endParaRPr lang="en-US" dirty="0"/>
          </a:p>
          <a:p>
            <a:r>
              <a:rPr lang="en-US" dirty="0"/>
              <a:t>Consider the data given below, -5, 10, 25</a:t>
            </a:r>
          </a:p>
          <a:p>
            <a:endParaRPr lang="en-US" dirty="0"/>
          </a:p>
          <a:p>
            <a:r>
              <a:rPr lang="en-US" dirty="0"/>
              <a:t>Mean = (-5 + 10 + 25)/3 = 10</a:t>
            </a:r>
          </a:p>
          <a:p>
            <a:endParaRPr lang="en-US" dirty="0"/>
          </a:p>
          <a:p>
            <a:r>
              <a:rPr lang="en-US" dirty="0"/>
              <a:t>Now a deviation from the mean for different values is,</a:t>
            </a:r>
          </a:p>
          <a:p>
            <a:endParaRPr lang="en-US" dirty="0"/>
          </a:p>
          <a:p>
            <a:r>
              <a:rPr lang="en-US" dirty="0"/>
              <a:t>(-5 -10) = -15</a:t>
            </a:r>
          </a:p>
          <a:p>
            <a:r>
              <a:rPr lang="en-US" dirty="0"/>
              <a:t>(10 – 10) = 0</a:t>
            </a:r>
          </a:p>
          <a:p>
            <a:r>
              <a:rPr lang="en-US" dirty="0"/>
              <a:t>(25 – 10) = 15</a:t>
            </a:r>
            <a:endParaRPr lang="en-IN" dirty="0"/>
          </a:p>
        </p:txBody>
      </p:sp>
      <p:sp>
        <p:nvSpPr>
          <p:cNvPr id="6" name="AutoShape 2" descr="\frac{|(x_1 - \mu)| + |(x_2 - \mu)| + ....|(x_n - \mu)|}{n}       "/>
          <p:cNvSpPr>
            <a:spLocks noChangeAspect="1" noChangeArrowheads="1"/>
          </p:cNvSpPr>
          <p:nvPr/>
        </p:nvSpPr>
        <p:spPr bwMode="auto">
          <a:xfrm>
            <a:off x="1614488" y="60325"/>
            <a:ext cx="2752725"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8" name="Picture 4" descr="MAD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481" y="3708402"/>
            <a:ext cx="4048125"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08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 y="0"/>
            <a:ext cx="10515600" cy="1325563"/>
          </a:xfrm>
        </p:spPr>
        <p:txBody>
          <a:bodyPr/>
          <a:lstStyle/>
          <a:p>
            <a:r>
              <a:rPr lang="en-US" dirty="0" smtClean="0"/>
              <a:t>Standard Deviation</a:t>
            </a:r>
            <a:endParaRPr lang="en-IN" dirty="0"/>
          </a:p>
        </p:txBody>
      </p:sp>
      <p:sp>
        <p:nvSpPr>
          <p:cNvPr id="4" name="Rectangle 3"/>
          <p:cNvSpPr/>
          <p:nvPr/>
        </p:nvSpPr>
        <p:spPr>
          <a:xfrm>
            <a:off x="207816" y="969924"/>
            <a:ext cx="11139055" cy="4108817"/>
          </a:xfrm>
          <a:prstGeom prst="rect">
            <a:avLst/>
          </a:prstGeom>
        </p:spPr>
        <p:txBody>
          <a:bodyPr wrap="square">
            <a:spAutoFit/>
          </a:bodyPr>
          <a:lstStyle/>
          <a:p>
            <a:pPr>
              <a:lnSpc>
                <a:spcPct val="150000"/>
              </a:lnSpc>
            </a:pPr>
            <a:r>
              <a:rPr lang="en-US" dirty="0"/>
              <a:t>The </a:t>
            </a:r>
            <a:r>
              <a:rPr lang="en-US" dirty="0">
                <a:solidFill>
                  <a:srgbClr val="C00000"/>
                </a:solidFill>
              </a:rPr>
              <a:t>standard deviation is the average amount of variability in your dataset</a:t>
            </a:r>
            <a:r>
              <a:rPr lang="en-US" dirty="0"/>
              <a:t>. It tells you, on average, </a:t>
            </a:r>
            <a:r>
              <a:rPr lang="en-US" dirty="0">
                <a:solidFill>
                  <a:srgbClr val="C00000"/>
                </a:solidFill>
              </a:rPr>
              <a:t>how far each value lies from the mean. </a:t>
            </a:r>
            <a:r>
              <a:rPr lang="en-US" dirty="0"/>
              <a:t>In normal distributions, data is symmetrically distributed with no skew. Most values cluster around a central region, with values tapering off as they go further away from the center. The standard deviation tells you how spread out from the center of the distribution your data is on average</a:t>
            </a:r>
            <a:r>
              <a:rPr lang="en-US" dirty="0" smtClean="0"/>
              <a:t>.</a:t>
            </a:r>
          </a:p>
          <a:p>
            <a:pPr>
              <a:lnSpc>
                <a:spcPct val="150000"/>
              </a:lnSpc>
            </a:pPr>
            <a:endParaRPr lang="en-US" dirty="0"/>
          </a:p>
          <a:p>
            <a:pPr>
              <a:lnSpc>
                <a:spcPct val="150000"/>
              </a:lnSpc>
            </a:pPr>
            <a:r>
              <a:rPr lang="en-US" b="1" dirty="0"/>
              <a:t>Population standard deviation</a:t>
            </a:r>
          </a:p>
          <a:p>
            <a:pPr>
              <a:lnSpc>
                <a:spcPct val="150000"/>
              </a:lnSpc>
            </a:pPr>
            <a:r>
              <a:rPr lang="en-US" dirty="0"/>
              <a:t>When you have collected data from every member of the </a:t>
            </a:r>
            <a:r>
              <a:rPr lang="en-US" dirty="0">
                <a:hlinkClick r:id="rId2"/>
              </a:rPr>
              <a:t>population</a:t>
            </a:r>
            <a:r>
              <a:rPr lang="en-US" dirty="0"/>
              <a:t> that you’re interested in, you can get an exact value for population standard deviation.</a:t>
            </a:r>
          </a:p>
          <a:p>
            <a:pPr>
              <a:lnSpc>
                <a:spcPct val="150000"/>
              </a:lnSpc>
            </a:pPr>
            <a:r>
              <a:rPr lang="en-US" dirty="0"/>
              <a:t>The</a:t>
            </a:r>
            <a:r>
              <a:rPr lang="en-US" b="1" dirty="0"/>
              <a:t> population standard deviation</a:t>
            </a:r>
            <a:r>
              <a:rPr lang="en-US" dirty="0"/>
              <a:t> formula looks like this:</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54579478"/>
              </p:ext>
            </p:extLst>
          </p:nvPr>
        </p:nvGraphicFramePr>
        <p:xfrm>
          <a:off x="831271" y="5078741"/>
          <a:ext cx="10515600" cy="1463040"/>
        </p:xfrm>
        <a:graphic>
          <a:graphicData uri="http://schemas.openxmlformats.org/drawingml/2006/table">
            <a:tbl>
              <a:tblPr/>
              <a:tblGrid>
                <a:gridCol w="5257800"/>
                <a:gridCol w="5257800"/>
              </a:tblGrid>
              <a:tr h="0">
                <a:tc>
                  <a:txBody>
                    <a:bodyPr/>
                    <a:lstStyle/>
                    <a:p>
                      <a:pPr fontAlgn="t"/>
                      <a:endParaRPr lang="en-IN" dirty="0">
                        <a:effectLst/>
                      </a:endParaRPr>
                    </a:p>
                  </a:txBody>
                  <a:tcPr>
                    <a:lnL>
                      <a:noFill/>
                    </a:lnL>
                    <a:lnR>
                      <a:noFill/>
                    </a:lnR>
                    <a:lnT>
                      <a:noFill/>
                    </a:lnT>
                    <a:lnB>
                      <a:noFill/>
                    </a:lnB>
                    <a:solidFill>
                      <a:srgbClr val="FFFFFF"/>
                    </a:solidFill>
                  </a:tcPr>
                </a:tc>
                <a:tc>
                  <a:txBody>
                    <a:bodyPr/>
                    <a:lstStyle/>
                    <a:p>
                      <a:pPr fontAlgn="t">
                        <a:buFont typeface="Arial" panose="020B0604020202020204" pitchFamily="34" charset="0"/>
                        <a:buChar char="•"/>
                      </a:pPr>
                      <a:r>
                        <a:rPr lang="en-US" dirty="0">
                          <a:effectLst/>
                        </a:rPr>
                        <a:t> = population standard deviation</a:t>
                      </a:r>
                    </a:p>
                    <a:p>
                      <a:pPr fontAlgn="t">
                        <a:buFont typeface="Arial" panose="020B0604020202020204" pitchFamily="34" charset="0"/>
                        <a:buChar char="•"/>
                      </a:pPr>
                      <a:r>
                        <a:rPr lang="en-US" dirty="0">
                          <a:effectLst/>
                        </a:rPr>
                        <a:t> = sum of…</a:t>
                      </a:r>
                    </a:p>
                    <a:p>
                      <a:pPr fontAlgn="t">
                        <a:buFont typeface="Arial" panose="020B0604020202020204" pitchFamily="34" charset="0"/>
                        <a:buChar char="•"/>
                      </a:pPr>
                      <a:r>
                        <a:rPr lang="en-US" dirty="0">
                          <a:effectLst/>
                        </a:rPr>
                        <a:t> = each value</a:t>
                      </a:r>
                    </a:p>
                    <a:p>
                      <a:pPr fontAlgn="t">
                        <a:buFont typeface="Arial" panose="020B0604020202020204" pitchFamily="34" charset="0"/>
                        <a:buChar char="•"/>
                      </a:pPr>
                      <a:r>
                        <a:rPr lang="en-US" dirty="0">
                          <a:effectLst/>
                        </a:rPr>
                        <a:t> = population mean</a:t>
                      </a:r>
                    </a:p>
                    <a:p>
                      <a:pPr fontAlgn="t">
                        <a:buFont typeface="Arial" panose="020B0604020202020204" pitchFamily="34" charset="0"/>
                        <a:buChar char="•"/>
                      </a:pPr>
                      <a:r>
                        <a:rPr lang="en-US" dirty="0">
                          <a:effectLst/>
                        </a:rPr>
                        <a:t> = number of values in the </a:t>
                      </a:r>
                      <a:r>
                        <a:rPr lang="en-US" dirty="0" smtClean="0">
                          <a:effectLst/>
                        </a:rPr>
                        <a:t>population</a:t>
                      </a:r>
                      <a:endParaRPr lang="en-US" dirty="0">
                        <a:effectLst/>
                      </a:endParaRPr>
                    </a:p>
                  </a:txBody>
                  <a:tcPr>
                    <a:lnL>
                      <a:noFill/>
                    </a:lnL>
                    <a:lnR>
                      <a:noFill/>
                    </a:lnR>
                    <a:lnT>
                      <a:noFill/>
                    </a:lnT>
                    <a:lnB>
                      <a:noFill/>
                    </a:lnB>
                    <a:solidFill>
                      <a:srgbClr val="FFFFFF"/>
                    </a:solidFill>
                  </a:tcPr>
                </a:tc>
              </a:tr>
            </a:tbl>
          </a:graphicData>
        </a:graphic>
      </p:graphicFrame>
      <p:pic>
        <p:nvPicPr>
          <p:cNvPr id="7175" name="Picture 7" descr="\sigma =\sqrt{\dfrac{\sum{(X - \mu)^2}}{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692" y="5381636"/>
            <a:ext cx="2111952"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97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247C2F-81E5-4B8B-A2D1-20B7B5EB2BC3}" type="slidenum">
              <a:rPr lang="en-US" altLang="en-US"/>
              <a:pPr/>
              <a:t>35</a:t>
            </a:fld>
            <a:endParaRPr lang="en-US" altLang="en-US"/>
          </a:p>
        </p:txBody>
      </p:sp>
      <p:sp>
        <p:nvSpPr>
          <p:cNvPr id="14338" name="Rectangle 2"/>
          <p:cNvSpPr>
            <a:spLocks noGrp="1" noChangeArrowheads="1"/>
          </p:cNvSpPr>
          <p:nvPr>
            <p:ph type="title"/>
          </p:nvPr>
        </p:nvSpPr>
        <p:spPr/>
        <p:txBody>
          <a:bodyPr/>
          <a:lstStyle/>
          <a:p>
            <a:r>
              <a:rPr lang="en-US" altLang="en-US"/>
              <a:t>Variance</a:t>
            </a:r>
          </a:p>
        </p:txBody>
      </p:sp>
      <p:sp>
        <p:nvSpPr>
          <p:cNvPr id="14339" name="Rectangle 3"/>
          <p:cNvSpPr>
            <a:spLocks noGrp="1" noChangeArrowheads="1"/>
          </p:cNvSpPr>
          <p:nvPr>
            <p:ph type="body" idx="1"/>
          </p:nvPr>
        </p:nvSpPr>
        <p:spPr>
          <a:xfrm>
            <a:off x="2209800" y="1981200"/>
            <a:ext cx="7772400" cy="965200"/>
          </a:xfrm>
        </p:spPr>
        <p:txBody>
          <a:bodyPr/>
          <a:lstStyle/>
          <a:p>
            <a:r>
              <a:rPr lang="en-US" altLang="en-US" i="1"/>
              <a:t>Variance</a:t>
            </a:r>
            <a:r>
              <a:rPr lang="en-US" altLang="en-US"/>
              <a:t> is defined as the average of the square deviations:</a:t>
            </a:r>
            <a:endParaRPr lang="en-US" altLang="en-US" i="1"/>
          </a:p>
        </p:txBody>
      </p:sp>
      <p:graphicFrame>
        <p:nvGraphicFramePr>
          <p:cNvPr id="14340" name="Object 4"/>
          <p:cNvGraphicFramePr>
            <a:graphicFrameLocks noChangeAspect="1"/>
          </p:cNvGraphicFramePr>
          <p:nvPr/>
        </p:nvGraphicFramePr>
        <p:xfrm>
          <a:off x="4813301" y="3000376"/>
          <a:ext cx="2335213" cy="981075"/>
        </p:xfrm>
        <a:graphic>
          <a:graphicData uri="http://schemas.openxmlformats.org/presentationml/2006/ole">
            <mc:AlternateContent xmlns:mc="http://schemas.openxmlformats.org/markup-compatibility/2006">
              <mc:Choice xmlns:v="urn:schemas-microsoft-com:vml" Requires="v">
                <p:oleObj spid="_x0000_s9236" name="Equation" r:id="rId3" imgW="1054080" imgH="444240" progId="Equation.3">
                  <p:embed/>
                </p:oleObj>
              </mc:Choice>
              <mc:Fallback>
                <p:oleObj name="Equation" r:id="rId3" imgW="10540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301" y="3000376"/>
                        <a:ext cx="233521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768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anim calcmode="lin" valueType="num">
                                      <p:cBhvr additive="base">
                                        <p:cTn id="11" dur="500" fill="hold"/>
                                        <p:tgtEl>
                                          <p:spTgt spid="14340"/>
                                        </p:tgtEl>
                                        <p:attrNameLst>
                                          <p:attrName>ppt_x</p:attrName>
                                        </p:attrNameLst>
                                      </p:cBhvr>
                                      <p:tavLst>
                                        <p:tav tm="0">
                                          <p:val>
                                            <p:strVal val="#ppt_x"/>
                                          </p:val>
                                        </p:tav>
                                        <p:tav tm="100000">
                                          <p:val>
                                            <p:strVal val="#ppt_x"/>
                                          </p:val>
                                        </p:tav>
                                      </p:tavLst>
                                    </p:anim>
                                    <p:anim calcmode="lin" valueType="num">
                                      <p:cBhvr additive="base">
                                        <p:cTn id="12"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8834CC-B501-4961-B638-A686FD4ABD8A}" type="slidenum">
              <a:rPr lang="en-US" altLang="en-US"/>
              <a:pPr/>
              <a:t>36</a:t>
            </a:fld>
            <a:endParaRPr lang="en-US" altLang="en-US"/>
          </a:p>
        </p:txBody>
      </p:sp>
      <p:sp>
        <p:nvSpPr>
          <p:cNvPr id="15362" name="Rectangle 2"/>
          <p:cNvSpPr>
            <a:spLocks noGrp="1" noChangeArrowheads="1"/>
          </p:cNvSpPr>
          <p:nvPr>
            <p:ph type="title"/>
          </p:nvPr>
        </p:nvSpPr>
        <p:spPr/>
        <p:txBody>
          <a:bodyPr/>
          <a:lstStyle/>
          <a:p>
            <a:r>
              <a:rPr lang="en-US" altLang="en-US"/>
              <a:t>What Does the Variance Formula Mean?</a:t>
            </a:r>
          </a:p>
        </p:txBody>
      </p:sp>
      <p:sp>
        <p:nvSpPr>
          <p:cNvPr id="15363" name="Rectangle 3"/>
          <p:cNvSpPr>
            <a:spLocks noGrp="1" noChangeArrowheads="1"/>
          </p:cNvSpPr>
          <p:nvPr>
            <p:ph type="body" idx="1"/>
          </p:nvPr>
        </p:nvSpPr>
        <p:spPr/>
        <p:txBody>
          <a:bodyPr/>
          <a:lstStyle/>
          <a:p>
            <a:r>
              <a:rPr lang="en-US" altLang="en-US" dirty="0"/>
              <a:t>First, it says to </a:t>
            </a:r>
            <a:r>
              <a:rPr lang="en-US" altLang="en-US" dirty="0">
                <a:solidFill>
                  <a:srgbClr val="002060"/>
                </a:solidFill>
              </a:rPr>
              <a:t>subtract the mean from each of the scores</a:t>
            </a:r>
          </a:p>
          <a:p>
            <a:pPr lvl="1"/>
            <a:r>
              <a:rPr lang="en-US" altLang="en-US" dirty="0"/>
              <a:t>This </a:t>
            </a:r>
            <a:r>
              <a:rPr lang="en-US" altLang="en-US" dirty="0">
                <a:solidFill>
                  <a:srgbClr val="C00000"/>
                </a:solidFill>
              </a:rPr>
              <a:t>difference</a:t>
            </a:r>
            <a:r>
              <a:rPr lang="en-US" altLang="en-US" dirty="0"/>
              <a:t> is called a </a:t>
            </a:r>
            <a:r>
              <a:rPr lang="en-US" altLang="en-US" i="1" dirty="0">
                <a:solidFill>
                  <a:srgbClr val="C00000"/>
                </a:solidFill>
              </a:rPr>
              <a:t>deviate</a:t>
            </a:r>
            <a:r>
              <a:rPr lang="en-US" altLang="en-US" dirty="0">
                <a:solidFill>
                  <a:srgbClr val="C00000"/>
                </a:solidFill>
              </a:rPr>
              <a:t> or a </a:t>
            </a:r>
            <a:r>
              <a:rPr lang="en-US" altLang="en-US" i="1" dirty="0">
                <a:solidFill>
                  <a:srgbClr val="C00000"/>
                </a:solidFill>
              </a:rPr>
              <a:t>deviation score</a:t>
            </a:r>
          </a:p>
          <a:p>
            <a:pPr lvl="1"/>
            <a:r>
              <a:rPr lang="en-US" altLang="en-US" dirty="0"/>
              <a:t>The deviate tells us how far a given score is from the typical, or average, score</a:t>
            </a:r>
          </a:p>
          <a:p>
            <a:pPr lvl="1"/>
            <a:r>
              <a:rPr lang="en-US" altLang="en-US" dirty="0"/>
              <a:t>Thus, the deviate is a measure of dispersion for a given score</a:t>
            </a:r>
          </a:p>
        </p:txBody>
      </p:sp>
    </p:spTree>
    <p:extLst>
      <p:ext uri="{BB962C8B-B14F-4D97-AF65-F5344CB8AC3E}">
        <p14:creationId xmlns:p14="http://schemas.microsoft.com/office/powerpoint/2010/main" val="12719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EF759A8-D10C-417B-A4DA-6C3CC5A5EA7F}" type="slidenum">
              <a:rPr lang="en-US" altLang="en-US"/>
              <a:pPr/>
              <a:t>37</a:t>
            </a:fld>
            <a:endParaRPr lang="en-US" altLang="en-US"/>
          </a:p>
        </p:txBody>
      </p:sp>
      <p:sp>
        <p:nvSpPr>
          <p:cNvPr id="16386" name="Rectangle 2"/>
          <p:cNvSpPr>
            <a:spLocks noGrp="1" noChangeArrowheads="1"/>
          </p:cNvSpPr>
          <p:nvPr>
            <p:ph type="title"/>
          </p:nvPr>
        </p:nvSpPr>
        <p:spPr/>
        <p:txBody>
          <a:bodyPr/>
          <a:lstStyle/>
          <a:p>
            <a:r>
              <a:rPr lang="en-US" altLang="en-US"/>
              <a:t>What Does the Variance Formula Mean?</a:t>
            </a:r>
          </a:p>
        </p:txBody>
      </p:sp>
      <p:sp>
        <p:nvSpPr>
          <p:cNvPr id="16387" name="Rectangle 3"/>
          <p:cNvSpPr>
            <a:spLocks noGrp="1" noChangeArrowheads="1"/>
          </p:cNvSpPr>
          <p:nvPr>
            <p:ph type="body" idx="1"/>
          </p:nvPr>
        </p:nvSpPr>
        <p:spPr>
          <a:xfrm>
            <a:off x="2209800" y="1981201"/>
            <a:ext cx="7772400" cy="1433513"/>
          </a:xfrm>
        </p:spPr>
        <p:txBody>
          <a:bodyPr/>
          <a:lstStyle/>
          <a:p>
            <a:r>
              <a:rPr lang="en-US" altLang="en-US"/>
              <a:t>Why can’t we simply take the average of the deviates?  That is, why isn’t variance defined as:</a:t>
            </a:r>
          </a:p>
        </p:txBody>
      </p:sp>
      <p:graphicFrame>
        <p:nvGraphicFramePr>
          <p:cNvPr id="16388" name="Object 4" descr="Wide upward diagonal"/>
          <p:cNvGraphicFramePr>
            <a:graphicFrameLocks noChangeAspect="1"/>
          </p:cNvGraphicFramePr>
          <p:nvPr/>
        </p:nvGraphicFramePr>
        <p:xfrm>
          <a:off x="4889500" y="3594100"/>
          <a:ext cx="2192338" cy="952500"/>
        </p:xfrm>
        <a:graphic>
          <a:graphicData uri="http://schemas.openxmlformats.org/presentationml/2006/ole">
            <mc:AlternateContent xmlns:mc="http://schemas.openxmlformats.org/markup-compatibility/2006">
              <mc:Choice xmlns:v="urn:schemas-microsoft-com:vml" Requires="v">
                <p:oleObj spid="_x0000_s10260" name="Equation" r:id="rId3" imgW="990360" imgH="431640" progId="Equation.3">
                  <p:embed/>
                </p:oleObj>
              </mc:Choice>
              <mc:Fallback>
                <p:oleObj name="Equation" r:id="rId3" imgW="990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3594100"/>
                        <a:ext cx="2192338" cy="952500"/>
                      </a:xfrm>
                      <a:prstGeom prst="rect">
                        <a:avLst/>
                      </a:prstGeom>
                      <a:pattFill prst="wdUpDiag">
                        <a:fgClr>
                          <a:schemeClr val="accent1"/>
                        </a:fgClr>
                        <a:bgClr>
                          <a:schemeClr val="bg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1" name="Group 7"/>
          <p:cNvGrpSpPr>
            <a:grpSpLocks/>
          </p:cNvGrpSpPr>
          <p:nvPr/>
        </p:nvGrpSpPr>
        <p:grpSpPr bwMode="auto">
          <a:xfrm>
            <a:off x="6858000" y="4343403"/>
            <a:ext cx="2895600" cy="1103313"/>
            <a:chOff x="3360" y="2736"/>
            <a:chExt cx="1824" cy="695"/>
          </a:xfrm>
        </p:grpSpPr>
        <p:sp>
          <p:nvSpPr>
            <p:cNvPr id="16389" name="Text Box 5"/>
            <p:cNvSpPr txBox="1">
              <a:spLocks noChangeArrowheads="1"/>
            </p:cNvSpPr>
            <p:nvPr/>
          </p:nvSpPr>
          <p:spPr bwMode="auto">
            <a:xfrm>
              <a:off x="3648" y="3024"/>
              <a:ext cx="1536" cy="407"/>
            </a:xfrm>
            <a:prstGeom prst="rect">
              <a:avLst/>
            </a:prstGeom>
            <a:solidFill>
              <a:srgbClr val="FFFF00"/>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rPr>
                <a:t>This is not the formula for variance!</a:t>
              </a:r>
              <a:endParaRPr lang="en-US" altLang="en-US"/>
            </a:p>
          </p:txBody>
        </p:sp>
        <p:sp>
          <p:nvSpPr>
            <p:cNvPr id="16390" name="Line 6"/>
            <p:cNvSpPr>
              <a:spLocks noChangeShapeType="1"/>
            </p:cNvSpPr>
            <p:nvPr/>
          </p:nvSpPr>
          <p:spPr bwMode="auto">
            <a:xfrm flipH="1" flipV="1">
              <a:off x="3360" y="2736"/>
              <a:ext cx="288" cy="288"/>
            </a:xfrm>
            <a:prstGeom prst="line">
              <a:avLst/>
            </a:prstGeom>
            <a:noFill/>
            <a:ln w="381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891597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4" fill="hold" nodeType="afterEffect">
                                  <p:stCondLst>
                                    <p:cond delay="0"/>
                                  </p:stCondLst>
                                  <p:childTnLst>
                                    <p:set>
                                      <p:cBhvr>
                                        <p:cTn id="9" dur="1" fill="hold">
                                          <p:stCondLst>
                                            <p:cond delay="0"/>
                                          </p:stCondLst>
                                        </p:cTn>
                                        <p:tgtEl>
                                          <p:spTgt spid="16388"/>
                                        </p:tgtEl>
                                        <p:attrNameLst>
                                          <p:attrName>style.visibility</p:attrName>
                                        </p:attrNameLst>
                                      </p:cBhvr>
                                      <p:to>
                                        <p:strVal val="visible"/>
                                      </p:to>
                                    </p:set>
                                    <p:anim calcmode="lin" valueType="num">
                                      <p:cBhvr additive="base">
                                        <p:cTn id="10" dur="500" fill="hold"/>
                                        <p:tgtEl>
                                          <p:spTgt spid="16388"/>
                                        </p:tgtEl>
                                        <p:attrNameLst>
                                          <p:attrName>ppt_x</p:attrName>
                                        </p:attrNameLst>
                                      </p:cBhvr>
                                      <p:tavLst>
                                        <p:tav tm="0">
                                          <p:val>
                                            <p:strVal val="#ppt_x"/>
                                          </p:val>
                                        </p:tav>
                                        <p:tav tm="100000">
                                          <p:val>
                                            <p:strVal val="#ppt_x"/>
                                          </p:val>
                                        </p:tav>
                                      </p:tavLst>
                                    </p:anim>
                                    <p:anim calcmode="lin" valueType="num">
                                      <p:cBhvr additive="base">
                                        <p:cTn id="11"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6391"/>
                                        </p:tgtEl>
                                        <p:attrNameLst>
                                          <p:attrName>style.visibility</p:attrName>
                                        </p:attrNameLst>
                                      </p:cBhvr>
                                      <p:to>
                                        <p:strVal val="visible"/>
                                      </p:to>
                                    </p:set>
                                    <p:anim calcmode="lin" valueType="num">
                                      <p:cBhvr additive="base">
                                        <p:cTn id="16" dur="500" fill="hold"/>
                                        <p:tgtEl>
                                          <p:spTgt spid="16391"/>
                                        </p:tgtEl>
                                        <p:attrNameLst>
                                          <p:attrName>ppt_x</p:attrName>
                                        </p:attrNameLst>
                                      </p:cBhvr>
                                      <p:tavLst>
                                        <p:tav tm="0">
                                          <p:val>
                                            <p:strVal val="#ppt_x"/>
                                          </p:val>
                                        </p:tav>
                                        <p:tav tm="100000">
                                          <p:val>
                                            <p:strVal val="#ppt_x"/>
                                          </p:val>
                                        </p:tav>
                                      </p:tavLst>
                                    </p:anim>
                                    <p:anim calcmode="lin" valueType="num">
                                      <p:cBhvr additive="base">
                                        <p:cTn id="17"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115E95-6645-4443-89BA-2611D50C0B09}" type="slidenum">
              <a:rPr lang="en-US" altLang="en-US"/>
              <a:pPr/>
              <a:t>38</a:t>
            </a:fld>
            <a:endParaRPr lang="en-US" altLang="en-US"/>
          </a:p>
        </p:txBody>
      </p:sp>
      <p:sp>
        <p:nvSpPr>
          <p:cNvPr id="17410" name="Rectangle 2"/>
          <p:cNvSpPr>
            <a:spLocks noGrp="1" noChangeArrowheads="1"/>
          </p:cNvSpPr>
          <p:nvPr>
            <p:ph type="title"/>
          </p:nvPr>
        </p:nvSpPr>
        <p:spPr/>
        <p:txBody>
          <a:bodyPr/>
          <a:lstStyle/>
          <a:p>
            <a:r>
              <a:rPr lang="en-US" altLang="en-US"/>
              <a:t>What Does the Variance Formula Mean?</a:t>
            </a:r>
          </a:p>
        </p:txBody>
      </p:sp>
      <p:sp>
        <p:nvSpPr>
          <p:cNvPr id="17411" name="Rectangle 3"/>
          <p:cNvSpPr>
            <a:spLocks noGrp="1" noChangeArrowheads="1"/>
          </p:cNvSpPr>
          <p:nvPr>
            <p:ph type="body" idx="1"/>
          </p:nvPr>
        </p:nvSpPr>
        <p:spPr/>
        <p:txBody>
          <a:bodyPr/>
          <a:lstStyle/>
          <a:p>
            <a:r>
              <a:rPr lang="en-US" altLang="en-US" dirty="0"/>
              <a:t>One of the definitions of the </a:t>
            </a:r>
            <a:r>
              <a:rPr lang="en-US" altLang="en-US" i="1" dirty="0">
                <a:solidFill>
                  <a:srgbClr val="002060"/>
                </a:solidFill>
              </a:rPr>
              <a:t>mean</a:t>
            </a:r>
            <a:r>
              <a:rPr lang="en-US" altLang="en-US" dirty="0">
                <a:solidFill>
                  <a:srgbClr val="002060"/>
                </a:solidFill>
              </a:rPr>
              <a:t> was that it always made the sum of the scores minus the mean </a:t>
            </a:r>
            <a:r>
              <a:rPr lang="en-US" altLang="en-US" dirty="0"/>
              <a:t>equal to 0</a:t>
            </a:r>
          </a:p>
          <a:p>
            <a:r>
              <a:rPr lang="en-US" altLang="en-US" dirty="0"/>
              <a:t>Thus, the </a:t>
            </a:r>
            <a:r>
              <a:rPr lang="en-US" altLang="en-US" dirty="0">
                <a:solidFill>
                  <a:srgbClr val="002060"/>
                </a:solidFill>
              </a:rPr>
              <a:t>average of the deviates must be </a:t>
            </a:r>
            <a:r>
              <a:rPr lang="en-US" altLang="en-US" dirty="0"/>
              <a:t>0 since the sum of the deviates must equal 0</a:t>
            </a:r>
          </a:p>
          <a:p>
            <a:r>
              <a:rPr lang="en-US" altLang="en-US" dirty="0"/>
              <a:t>To avoid this problem, statisticians square the deviate score prior to averaging them</a:t>
            </a:r>
          </a:p>
          <a:p>
            <a:pPr lvl="1"/>
            <a:r>
              <a:rPr lang="en-US" altLang="en-US" dirty="0">
                <a:solidFill>
                  <a:srgbClr val="002060"/>
                </a:solidFill>
              </a:rPr>
              <a:t>Squaring the deviate score makes all the squared scores positive</a:t>
            </a:r>
          </a:p>
        </p:txBody>
      </p:sp>
    </p:spTree>
    <p:extLst>
      <p:ext uri="{BB962C8B-B14F-4D97-AF65-F5344CB8AC3E}">
        <p14:creationId xmlns:p14="http://schemas.microsoft.com/office/powerpoint/2010/main" val="698571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18040F-3344-43AE-AE39-8F59C9B64C76}" type="slidenum">
              <a:rPr lang="en-US" altLang="en-US"/>
              <a:pPr/>
              <a:t>39</a:t>
            </a:fld>
            <a:endParaRPr lang="en-US" altLang="en-US"/>
          </a:p>
        </p:txBody>
      </p:sp>
      <p:sp>
        <p:nvSpPr>
          <p:cNvPr id="18434" name="Rectangle 2"/>
          <p:cNvSpPr>
            <a:spLocks noGrp="1" noChangeArrowheads="1"/>
          </p:cNvSpPr>
          <p:nvPr>
            <p:ph type="title"/>
          </p:nvPr>
        </p:nvSpPr>
        <p:spPr/>
        <p:txBody>
          <a:bodyPr/>
          <a:lstStyle/>
          <a:p>
            <a:r>
              <a:rPr lang="en-US" altLang="en-US"/>
              <a:t>What Does the Variance Formula Mean?</a:t>
            </a:r>
          </a:p>
        </p:txBody>
      </p:sp>
      <p:sp>
        <p:nvSpPr>
          <p:cNvPr id="18435" name="Rectangle 3"/>
          <p:cNvSpPr>
            <a:spLocks noGrp="1" noChangeArrowheads="1"/>
          </p:cNvSpPr>
          <p:nvPr>
            <p:ph type="body" idx="1"/>
          </p:nvPr>
        </p:nvSpPr>
        <p:spPr/>
        <p:txBody>
          <a:bodyPr/>
          <a:lstStyle/>
          <a:p>
            <a:r>
              <a:rPr lang="en-US" altLang="en-US" dirty="0"/>
              <a:t>Variance is the </a:t>
            </a:r>
            <a:r>
              <a:rPr lang="en-US" altLang="en-US" dirty="0">
                <a:solidFill>
                  <a:srgbClr val="002060"/>
                </a:solidFill>
              </a:rPr>
              <a:t>mean of the squared deviation scores</a:t>
            </a:r>
          </a:p>
          <a:p>
            <a:r>
              <a:rPr lang="en-US" altLang="en-US" dirty="0"/>
              <a:t>The </a:t>
            </a:r>
            <a:r>
              <a:rPr lang="en-US" altLang="en-US" dirty="0">
                <a:solidFill>
                  <a:srgbClr val="002060"/>
                </a:solidFill>
              </a:rPr>
              <a:t>larger the variance </a:t>
            </a:r>
            <a:r>
              <a:rPr lang="en-US" altLang="en-US" dirty="0"/>
              <a:t>is, the more the scores deviate, on average, away from the mean</a:t>
            </a:r>
          </a:p>
          <a:p>
            <a:r>
              <a:rPr lang="en-US" altLang="en-US" dirty="0"/>
              <a:t>The smaller the variance is, the less the scores deviate, on average, from the mean</a:t>
            </a:r>
          </a:p>
        </p:txBody>
      </p:sp>
    </p:spTree>
    <p:extLst>
      <p:ext uri="{BB962C8B-B14F-4D97-AF65-F5344CB8AC3E}">
        <p14:creationId xmlns:p14="http://schemas.microsoft.com/office/powerpoint/2010/main" val="215447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0" y="446084"/>
            <a:ext cx="10945091" cy="5909310"/>
          </a:xfrm>
          <a:prstGeom prst="rect">
            <a:avLst/>
          </a:prstGeom>
        </p:spPr>
        <p:txBody>
          <a:bodyPr wrap="square">
            <a:spAutoFit/>
          </a:bodyPr>
          <a:lstStyle/>
          <a:p>
            <a:pPr algn="just">
              <a:lnSpc>
                <a:spcPct val="150000"/>
              </a:lnSpc>
            </a:pPr>
            <a:r>
              <a:rPr lang="en-US" b="1" dirty="0" smtClean="0"/>
              <a:t>Data Characterization: </a:t>
            </a:r>
            <a:r>
              <a:rPr lang="en-US" dirty="0" smtClean="0">
                <a:solidFill>
                  <a:srgbClr val="FF0000"/>
                </a:solidFill>
              </a:rPr>
              <a:t>This refers to the summary of general characteristics or features of the class, resulting in specific rules that define a target class</a:t>
            </a:r>
            <a:r>
              <a:rPr lang="en-US" dirty="0" smtClean="0"/>
              <a:t>. A data analysis technique called Attribute-oriented Induction is employed on the data set for achieving characterization.</a:t>
            </a:r>
          </a:p>
          <a:p>
            <a:pPr algn="just">
              <a:lnSpc>
                <a:spcPct val="150000"/>
              </a:lnSpc>
            </a:pPr>
            <a:r>
              <a:rPr lang="en-US" b="1" dirty="0" smtClean="0"/>
              <a:t>Data Discrimination: </a:t>
            </a:r>
            <a:r>
              <a:rPr lang="en-US" dirty="0" smtClean="0">
                <a:solidFill>
                  <a:srgbClr val="FF0000"/>
                </a:solidFill>
              </a:rPr>
              <a:t>Discrimination is used to separate distinct data sets based on the disparity in attribute values. </a:t>
            </a:r>
            <a:r>
              <a:rPr lang="en-US" dirty="0" smtClean="0"/>
              <a:t>It compares features of a class with features of one or more contrasting classes e.g., bar charts, curves and pie charts</a:t>
            </a:r>
          </a:p>
          <a:p>
            <a:pPr algn="just">
              <a:lnSpc>
                <a:spcPct val="150000"/>
              </a:lnSpc>
            </a:pPr>
            <a:endParaRPr lang="en-US" dirty="0"/>
          </a:p>
          <a:p>
            <a:pPr algn="just">
              <a:lnSpc>
                <a:spcPct val="150000"/>
              </a:lnSpc>
            </a:pPr>
            <a:r>
              <a:rPr lang="en-US" dirty="0" smtClean="0"/>
              <a:t>Data discrimination makes discrimination rules which are a </a:t>
            </a:r>
            <a:r>
              <a:rPr lang="en-US" dirty="0" smtClean="0">
                <a:solidFill>
                  <a:srgbClr val="FF0000"/>
                </a:solidFill>
              </a:rPr>
              <a:t>comparison of the general features of objects between two classes defined as the target class and the contrasting class.</a:t>
            </a:r>
          </a:p>
          <a:p>
            <a:pPr algn="just">
              <a:lnSpc>
                <a:spcPct val="150000"/>
              </a:lnSpc>
            </a:pPr>
            <a:endParaRPr lang="en-US" dirty="0" smtClean="0"/>
          </a:p>
          <a:p>
            <a:pPr algn="just">
              <a:lnSpc>
                <a:spcPct val="150000"/>
              </a:lnSpc>
            </a:pPr>
            <a:r>
              <a:rPr lang="en-US" dirty="0" smtClean="0"/>
              <a:t>It is a comparison of the general characteristics of targeting class data objects with the general characteristics of objects from one or a set of contrasting classes. The user can define the target and contrasting classes. The methods used for data discrimination are very similar to the approaches used for data characterization with the exception that data discrimination results include comparative measures.</a:t>
            </a:r>
            <a:endParaRPr lang="en-US" dirty="0"/>
          </a:p>
        </p:txBody>
      </p:sp>
    </p:spTree>
    <p:extLst>
      <p:ext uri="{BB962C8B-B14F-4D97-AF65-F5344CB8AC3E}">
        <p14:creationId xmlns:p14="http://schemas.microsoft.com/office/powerpoint/2010/main" val="961654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29CD164-11AC-420E-9821-33D88F4E9648}" type="slidenum">
              <a:rPr lang="en-US" altLang="en-US"/>
              <a:pPr/>
              <a:t>40</a:t>
            </a:fld>
            <a:endParaRPr lang="en-US" altLang="en-US"/>
          </a:p>
        </p:txBody>
      </p:sp>
      <p:sp>
        <p:nvSpPr>
          <p:cNvPr id="20482" name="Rectangle 2"/>
          <p:cNvSpPr>
            <a:spLocks noGrp="1" noChangeArrowheads="1"/>
          </p:cNvSpPr>
          <p:nvPr>
            <p:ph type="title"/>
          </p:nvPr>
        </p:nvSpPr>
        <p:spPr/>
        <p:txBody>
          <a:bodyPr/>
          <a:lstStyle/>
          <a:p>
            <a:r>
              <a:rPr lang="en-US" altLang="en-US"/>
              <a:t>Standard Deviation</a:t>
            </a:r>
          </a:p>
        </p:txBody>
      </p:sp>
      <p:sp>
        <p:nvSpPr>
          <p:cNvPr id="20483" name="Rectangle 3"/>
          <p:cNvSpPr>
            <a:spLocks noGrp="1" noChangeArrowheads="1"/>
          </p:cNvSpPr>
          <p:nvPr>
            <p:ph type="body" idx="1"/>
          </p:nvPr>
        </p:nvSpPr>
        <p:spPr/>
        <p:txBody>
          <a:bodyPr/>
          <a:lstStyle/>
          <a:p>
            <a:r>
              <a:rPr lang="en-US" altLang="en-US"/>
              <a:t>Standard deviation = </a:t>
            </a:r>
            <a:r>
              <a:rPr lang="en-US" altLang="en-US">
                <a:sym typeface="Symbol" panose="05050102010706020507" pitchFamily="18" charset="2"/>
              </a:rPr>
              <a:t>variance</a:t>
            </a:r>
          </a:p>
          <a:p>
            <a:r>
              <a:rPr lang="en-US" altLang="en-US">
                <a:sym typeface="Symbol" panose="05050102010706020507" pitchFamily="18" charset="2"/>
              </a:rPr>
              <a:t>Variance = standard deviation</a:t>
            </a:r>
            <a:r>
              <a:rPr lang="en-US" altLang="en-US" baseline="30000">
                <a:sym typeface="Symbol" panose="05050102010706020507" pitchFamily="18" charset="2"/>
              </a:rPr>
              <a:t>2</a:t>
            </a:r>
            <a:endParaRPr lang="en-US" altLang="en-US"/>
          </a:p>
        </p:txBody>
      </p:sp>
    </p:spTree>
    <p:extLst>
      <p:ext uri="{BB962C8B-B14F-4D97-AF65-F5344CB8AC3E}">
        <p14:creationId xmlns:p14="http://schemas.microsoft.com/office/powerpoint/2010/main" val="3654026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Quartile </a:t>
            </a:r>
            <a:r>
              <a:rPr lang="en-IN" b="1" dirty="0" smtClean="0"/>
              <a:t>Deviation &amp; </a:t>
            </a:r>
            <a:r>
              <a:rPr lang="en-US" dirty="0"/>
              <a:t>interquartile</a:t>
            </a:r>
            <a:endParaRPr lang="en-IN" b="1" dirty="0"/>
          </a:p>
        </p:txBody>
      </p:sp>
      <p:sp>
        <p:nvSpPr>
          <p:cNvPr id="3" name="Rectangle 2"/>
          <p:cNvSpPr/>
          <p:nvPr/>
        </p:nvSpPr>
        <p:spPr>
          <a:xfrm>
            <a:off x="429491" y="1690688"/>
            <a:ext cx="9809018" cy="461985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Quartile deviation is a statistic that measures the deviation. </a:t>
            </a:r>
            <a:r>
              <a:rPr lang="en-US" dirty="0">
                <a:solidFill>
                  <a:srgbClr val="002060"/>
                </a:solidFill>
              </a:rPr>
              <a:t>It measures the deviation of the data from the average value</a:t>
            </a:r>
            <a:r>
              <a:rPr lang="en-US" dirty="0"/>
              <a:t>. Here quartile deviation gives the spread of the data, which helps to understand the distribution of the data</a:t>
            </a:r>
            <a:r>
              <a:rPr lang="en-US" dirty="0" smtClean="0"/>
              <a:t>.</a:t>
            </a:r>
          </a:p>
          <a:p>
            <a:pPr marL="285750" indent="-285750" algn="just">
              <a:lnSpc>
                <a:spcPct val="150000"/>
              </a:lnSpc>
              <a:buFont typeface="Arial" panose="020B0604020202020204" pitchFamily="34" charset="0"/>
              <a:buChar char="•"/>
            </a:pPr>
            <a:r>
              <a:rPr lang="en-US" dirty="0"/>
              <a:t>we have </a:t>
            </a:r>
            <a:r>
              <a:rPr lang="en-US" dirty="0">
                <a:solidFill>
                  <a:srgbClr val="C00000"/>
                </a:solidFill>
              </a:rPr>
              <a:t>three quartiles Q</a:t>
            </a:r>
            <a:r>
              <a:rPr lang="en-US" baseline="-25000" dirty="0">
                <a:solidFill>
                  <a:srgbClr val="C00000"/>
                </a:solidFill>
              </a:rPr>
              <a:t>1</a:t>
            </a:r>
            <a:r>
              <a:rPr lang="en-US" dirty="0">
                <a:solidFill>
                  <a:srgbClr val="C00000"/>
                </a:solidFill>
              </a:rPr>
              <a:t>, Q</a:t>
            </a:r>
            <a:r>
              <a:rPr lang="en-US" baseline="-25000" dirty="0">
                <a:solidFill>
                  <a:srgbClr val="C00000"/>
                </a:solidFill>
              </a:rPr>
              <a:t>2</a:t>
            </a:r>
            <a:r>
              <a:rPr lang="en-US" dirty="0">
                <a:solidFill>
                  <a:srgbClr val="C00000"/>
                </a:solidFill>
              </a:rPr>
              <a:t>, Q</a:t>
            </a:r>
            <a:r>
              <a:rPr lang="en-US" baseline="-25000" dirty="0">
                <a:solidFill>
                  <a:srgbClr val="C00000"/>
                </a:solidFill>
              </a:rPr>
              <a:t>3</a:t>
            </a:r>
            <a:r>
              <a:rPr lang="en-US" dirty="0">
                <a:solidFill>
                  <a:srgbClr val="C00000"/>
                </a:solidFill>
              </a:rPr>
              <a:t> which divide the data into three quarters.</a:t>
            </a:r>
            <a:r>
              <a:rPr lang="en-US" dirty="0"/>
              <a:t> The </a:t>
            </a:r>
            <a:r>
              <a:rPr lang="en-US" dirty="0">
                <a:solidFill>
                  <a:srgbClr val="C00000"/>
                </a:solidFill>
              </a:rPr>
              <a:t>median of the data has been referred as the second quartile Q</a:t>
            </a:r>
            <a:r>
              <a:rPr lang="en-US" baseline="-25000" dirty="0">
                <a:solidFill>
                  <a:srgbClr val="C00000"/>
                </a:solidFill>
              </a:rPr>
              <a:t>2</a:t>
            </a:r>
            <a:r>
              <a:rPr lang="en-US" dirty="0"/>
              <a:t>. Also, the </a:t>
            </a:r>
            <a:r>
              <a:rPr lang="en-US" dirty="0">
                <a:solidFill>
                  <a:srgbClr val="C00000"/>
                </a:solidFill>
              </a:rPr>
              <a:t>first quartile Q</a:t>
            </a:r>
            <a:r>
              <a:rPr lang="en-US" baseline="-25000" dirty="0">
                <a:solidFill>
                  <a:srgbClr val="C00000"/>
                </a:solidFill>
              </a:rPr>
              <a:t>1</a:t>
            </a:r>
            <a:r>
              <a:rPr lang="en-US" dirty="0">
                <a:solidFill>
                  <a:srgbClr val="C00000"/>
                </a:solidFill>
              </a:rPr>
              <a:t> is the median of the first half</a:t>
            </a:r>
            <a:r>
              <a:rPr lang="en-US" dirty="0"/>
              <a:t> of the data, and the third quartile </a:t>
            </a:r>
            <a:r>
              <a:rPr lang="en-US" dirty="0">
                <a:solidFill>
                  <a:srgbClr val="C00000"/>
                </a:solidFill>
              </a:rPr>
              <a:t>Q</a:t>
            </a:r>
            <a:r>
              <a:rPr lang="en-US" baseline="-25000" dirty="0">
                <a:solidFill>
                  <a:srgbClr val="C00000"/>
                </a:solidFill>
              </a:rPr>
              <a:t>3</a:t>
            </a:r>
            <a:r>
              <a:rPr lang="en-US" dirty="0">
                <a:solidFill>
                  <a:srgbClr val="C00000"/>
                </a:solidFill>
              </a:rPr>
              <a:t> is the median of the second half of the data</a:t>
            </a:r>
            <a:r>
              <a:rPr lang="en-US" dirty="0" smtClean="0"/>
              <a:t>.</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solidFill>
                  <a:srgbClr val="C00000"/>
                </a:solidFill>
              </a:rPr>
              <a:t>Quartile deviation is the dispersion in the middle of the data.</a:t>
            </a:r>
            <a:r>
              <a:rPr lang="en-US" dirty="0"/>
              <a:t> The </a:t>
            </a:r>
            <a:r>
              <a:rPr lang="en-US" dirty="0">
                <a:solidFill>
                  <a:srgbClr val="C00000"/>
                </a:solidFill>
              </a:rPr>
              <a:t>difference between </a:t>
            </a:r>
            <a:r>
              <a:rPr lang="en-US" dirty="0"/>
              <a:t>the first quartile </a:t>
            </a:r>
            <a:r>
              <a:rPr lang="en-US" dirty="0">
                <a:solidFill>
                  <a:srgbClr val="C00000"/>
                </a:solidFill>
              </a:rPr>
              <a:t>Q</a:t>
            </a:r>
            <a:r>
              <a:rPr lang="en-US" baseline="-25000" dirty="0">
                <a:solidFill>
                  <a:srgbClr val="C00000"/>
                </a:solidFill>
              </a:rPr>
              <a:t>1</a:t>
            </a:r>
            <a:r>
              <a:rPr lang="en-US" dirty="0">
                <a:solidFill>
                  <a:srgbClr val="C00000"/>
                </a:solidFill>
              </a:rPr>
              <a:t> </a:t>
            </a:r>
            <a:r>
              <a:rPr lang="en-US" dirty="0"/>
              <a:t>and the third quartile </a:t>
            </a:r>
            <a:r>
              <a:rPr lang="en-US" dirty="0">
                <a:solidFill>
                  <a:srgbClr val="C00000"/>
                </a:solidFill>
              </a:rPr>
              <a:t>Q</a:t>
            </a:r>
            <a:r>
              <a:rPr lang="en-US" baseline="-25000" dirty="0">
                <a:solidFill>
                  <a:srgbClr val="C00000"/>
                </a:solidFill>
              </a:rPr>
              <a:t>3</a:t>
            </a:r>
            <a:r>
              <a:rPr lang="en-US" dirty="0"/>
              <a:t> is called the </a:t>
            </a:r>
            <a:r>
              <a:rPr lang="en-US" dirty="0">
                <a:solidFill>
                  <a:srgbClr val="C00000"/>
                </a:solidFill>
              </a:rPr>
              <a:t>interquartile range</a:t>
            </a:r>
            <a:r>
              <a:rPr lang="en-US" dirty="0"/>
              <a:t>, and </a:t>
            </a:r>
            <a:r>
              <a:rPr lang="en-US" dirty="0">
                <a:solidFill>
                  <a:srgbClr val="C00000"/>
                </a:solidFill>
              </a:rPr>
              <a:t>half of this interquartile </a:t>
            </a:r>
            <a:r>
              <a:rPr lang="en-US" dirty="0"/>
              <a:t>range is called the </a:t>
            </a:r>
            <a:r>
              <a:rPr lang="en-US" dirty="0">
                <a:solidFill>
                  <a:srgbClr val="C00000"/>
                </a:solidFill>
              </a:rPr>
              <a:t>quartile deviation</a:t>
            </a:r>
            <a:r>
              <a:rPr lang="en-US" dirty="0"/>
              <a:t>. This </a:t>
            </a:r>
            <a:r>
              <a:rPr lang="en-US" dirty="0">
                <a:solidFill>
                  <a:srgbClr val="C00000"/>
                </a:solidFill>
              </a:rPr>
              <a:t>quartile deviation i</a:t>
            </a:r>
            <a:r>
              <a:rPr lang="en-US" dirty="0"/>
              <a:t>s also referred to as a </a:t>
            </a:r>
            <a:r>
              <a:rPr lang="en-US" dirty="0">
                <a:solidFill>
                  <a:srgbClr val="C00000"/>
                </a:solidFill>
              </a:rPr>
              <a:t>semi-interquartile range.</a:t>
            </a:r>
            <a:endParaRPr lang="en-IN" dirty="0">
              <a:solidFill>
                <a:srgbClr val="C00000"/>
              </a:solidFill>
            </a:endParaRPr>
          </a:p>
        </p:txBody>
      </p:sp>
    </p:spTree>
    <p:extLst>
      <p:ext uri="{BB962C8B-B14F-4D97-AF65-F5344CB8AC3E}">
        <p14:creationId xmlns:p14="http://schemas.microsoft.com/office/powerpoint/2010/main" val="4284217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24984"/>
          <a:stretch/>
        </p:blipFill>
        <p:spPr>
          <a:xfrm>
            <a:off x="2342284" y="387927"/>
            <a:ext cx="6038850" cy="2014970"/>
          </a:xfrm>
          <a:prstGeom prst="rect">
            <a:avLst/>
          </a:prstGeom>
        </p:spPr>
      </p:pic>
      <p:sp>
        <p:nvSpPr>
          <p:cNvPr id="3" name="Rectangle 2"/>
          <p:cNvSpPr/>
          <p:nvPr/>
        </p:nvSpPr>
        <p:spPr>
          <a:xfrm>
            <a:off x="651163" y="2551745"/>
            <a:ext cx="11069782" cy="923330"/>
          </a:xfrm>
          <a:prstGeom prst="rect">
            <a:avLst/>
          </a:prstGeom>
        </p:spPr>
        <p:txBody>
          <a:bodyPr wrap="square">
            <a:spAutoFit/>
          </a:bodyPr>
          <a:lstStyle/>
          <a:p>
            <a:r>
              <a:rPr lang="en-US" dirty="0"/>
              <a:t>Example 1: </a:t>
            </a:r>
            <a:r>
              <a:rPr lang="en-US" dirty="0">
                <a:solidFill>
                  <a:srgbClr val="C00000"/>
                </a:solidFill>
              </a:rPr>
              <a:t>Find the quartile deviation </a:t>
            </a:r>
            <a:r>
              <a:rPr lang="en-US" dirty="0" smtClean="0"/>
              <a:t>for </a:t>
            </a:r>
            <a:r>
              <a:rPr lang="en-US" dirty="0"/>
              <a:t>the following given data.</a:t>
            </a:r>
          </a:p>
          <a:p>
            <a:endParaRPr lang="en-US" dirty="0"/>
          </a:p>
          <a:p>
            <a:r>
              <a:rPr lang="en-US" dirty="0"/>
              <a:t>23, 8, 5, 16, 33, 7, 24, 5, 30, 33, 37, 30, 9, 11, 26, 32</a:t>
            </a:r>
            <a:endParaRPr lang="en-IN" dirty="0"/>
          </a:p>
        </p:txBody>
      </p:sp>
      <p:sp>
        <p:nvSpPr>
          <p:cNvPr id="6" name="Rectangle 5"/>
          <p:cNvSpPr/>
          <p:nvPr/>
        </p:nvSpPr>
        <p:spPr>
          <a:xfrm>
            <a:off x="789709" y="4283608"/>
            <a:ext cx="10404764" cy="2031325"/>
          </a:xfrm>
          <a:prstGeom prst="rect">
            <a:avLst/>
          </a:prstGeom>
        </p:spPr>
        <p:txBody>
          <a:bodyPr wrap="square">
            <a:spAutoFit/>
          </a:bodyPr>
          <a:lstStyle/>
          <a:p>
            <a:pPr fontAlgn="base"/>
            <a:r>
              <a:rPr lang="en-US" dirty="0">
                <a:solidFill>
                  <a:srgbClr val="333333"/>
                </a:solidFill>
                <a:latin typeface="Untitled Sans"/>
              </a:rPr>
              <a:t>Let us </a:t>
            </a:r>
            <a:r>
              <a:rPr lang="en-US" dirty="0">
                <a:solidFill>
                  <a:srgbClr val="C00000"/>
                </a:solidFill>
                <a:latin typeface="Untitled Sans"/>
              </a:rPr>
              <a:t>arrange this data in the following ascending order.</a:t>
            </a:r>
          </a:p>
          <a:p>
            <a:pPr fontAlgn="base"/>
            <a:r>
              <a:rPr lang="en-US" dirty="0">
                <a:solidFill>
                  <a:srgbClr val="333333"/>
                </a:solidFill>
                <a:latin typeface="Untitled Sans"/>
              </a:rPr>
              <a:t>5, 5, 7, </a:t>
            </a:r>
            <a:r>
              <a:rPr lang="en-US" dirty="0">
                <a:solidFill>
                  <a:srgbClr val="C00000"/>
                </a:solidFill>
                <a:latin typeface="Untitled Sans"/>
              </a:rPr>
              <a:t>8, 9</a:t>
            </a:r>
            <a:r>
              <a:rPr lang="en-US" dirty="0">
                <a:solidFill>
                  <a:srgbClr val="333333"/>
                </a:solidFill>
                <a:latin typeface="Untitled Sans"/>
              </a:rPr>
              <a:t>, 11, 16, </a:t>
            </a:r>
            <a:r>
              <a:rPr lang="en-US" dirty="0">
                <a:solidFill>
                  <a:srgbClr val="C00000"/>
                </a:solidFill>
                <a:latin typeface="Untitled Sans"/>
              </a:rPr>
              <a:t>23, 24</a:t>
            </a:r>
            <a:r>
              <a:rPr lang="en-US" dirty="0">
                <a:solidFill>
                  <a:srgbClr val="333333"/>
                </a:solidFill>
                <a:latin typeface="Untitled Sans"/>
              </a:rPr>
              <a:t>, 26, 30, </a:t>
            </a:r>
            <a:r>
              <a:rPr lang="en-US" dirty="0">
                <a:solidFill>
                  <a:srgbClr val="C00000"/>
                </a:solidFill>
                <a:latin typeface="Untitled Sans"/>
              </a:rPr>
              <a:t>30, 32</a:t>
            </a:r>
            <a:r>
              <a:rPr lang="en-US" dirty="0">
                <a:solidFill>
                  <a:srgbClr val="333333"/>
                </a:solidFill>
                <a:latin typeface="Untitled Sans"/>
              </a:rPr>
              <a:t>, 33, 33, </a:t>
            </a:r>
            <a:r>
              <a:rPr lang="en-US" dirty="0" smtClean="0">
                <a:solidFill>
                  <a:srgbClr val="333333"/>
                </a:solidFill>
                <a:latin typeface="Untitled Sans"/>
              </a:rPr>
              <a:t>37</a:t>
            </a:r>
          </a:p>
          <a:p>
            <a:pPr fontAlgn="base"/>
            <a:endParaRPr lang="en-US" dirty="0">
              <a:solidFill>
                <a:srgbClr val="333333"/>
              </a:solidFill>
              <a:latin typeface="Untitled Sans"/>
            </a:endParaRPr>
          </a:p>
          <a:p>
            <a:pPr fontAlgn="base"/>
            <a:r>
              <a:rPr lang="en-US" dirty="0">
                <a:solidFill>
                  <a:srgbClr val="333333"/>
                </a:solidFill>
                <a:latin typeface="Untitled Sans"/>
              </a:rPr>
              <a:t>From the above data we have Q</a:t>
            </a:r>
            <a:r>
              <a:rPr lang="en-US" baseline="-25000" dirty="0">
                <a:solidFill>
                  <a:srgbClr val="333333"/>
                </a:solidFill>
                <a:latin typeface="Untitled Sans"/>
              </a:rPr>
              <a:t>1</a:t>
            </a:r>
            <a:r>
              <a:rPr lang="en-US" dirty="0">
                <a:solidFill>
                  <a:srgbClr val="333333"/>
                </a:solidFill>
                <a:latin typeface="Untitled Sans"/>
              </a:rPr>
              <a:t> = ( 8 + 9)/2 = 17/2 = 8.5, and Q</a:t>
            </a:r>
            <a:r>
              <a:rPr lang="en-US" baseline="-25000" dirty="0">
                <a:solidFill>
                  <a:srgbClr val="333333"/>
                </a:solidFill>
                <a:latin typeface="Untitled Sans"/>
              </a:rPr>
              <a:t>3</a:t>
            </a:r>
            <a:r>
              <a:rPr lang="en-US" dirty="0">
                <a:solidFill>
                  <a:srgbClr val="333333"/>
                </a:solidFill>
                <a:latin typeface="Untitled Sans"/>
              </a:rPr>
              <a:t> = (30 + 32)/2 = 62/2 = 31</a:t>
            </a:r>
          </a:p>
          <a:p>
            <a:pPr fontAlgn="base"/>
            <a:r>
              <a:rPr lang="en-US" dirty="0">
                <a:solidFill>
                  <a:srgbClr val="333333"/>
                </a:solidFill>
                <a:latin typeface="Untitled Sans"/>
              </a:rPr>
              <a:t>Quartile Deviation = </a:t>
            </a:r>
            <a:r>
              <a:rPr lang="en-US" dirty="0" smtClean="0">
                <a:solidFill>
                  <a:srgbClr val="333333"/>
                </a:solidFill>
                <a:latin typeface="Untitled Sans"/>
              </a:rPr>
              <a:t>(</a:t>
            </a:r>
            <a:r>
              <a:rPr lang="en-US" dirty="0" smtClean="0">
                <a:solidFill>
                  <a:srgbClr val="333333"/>
                </a:solidFill>
                <a:latin typeface="MJXc-TeX-math-I"/>
              </a:rPr>
              <a:t>Q</a:t>
            </a:r>
            <a:r>
              <a:rPr lang="en-US" dirty="0" smtClean="0">
                <a:solidFill>
                  <a:srgbClr val="333333"/>
                </a:solidFill>
                <a:latin typeface="MJXc-TeX-main-R"/>
              </a:rPr>
              <a:t>3</a:t>
            </a:r>
            <a:r>
              <a:rPr lang="en-US" dirty="0">
                <a:solidFill>
                  <a:srgbClr val="333333"/>
                </a:solidFill>
                <a:latin typeface="MJXc-TeX-main-R"/>
              </a:rPr>
              <a:t>−</a:t>
            </a:r>
            <a:r>
              <a:rPr lang="en-US" dirty="0" smtClean="0">
                <a:solidFill>
                  <a:srgbClr val="333333"/>
                </a:solidFill>
                <a:latin typeface="MJXc-TeX-math-I"/>
              </a:rPr>
              <a:t>Q</a:t>
            </a:r>
            <a:r>
              <a:rPr lang="en-US" dirty="0" smtClean="0">
                <a:solidFill>
                  <a:srgbClr val="333333"/>
                </a:solidFill>
                <a:latin typeface="MJXc-TeX-main-R"/>
              </a:rPr>
              <a:t>1)/2=(31</a:t>
            </a:r>
            <a:r>
              <a:rPr lang="en-US" dirty="0">
                <a:solidFill>
                  <a:srgbClr val="333333"/>
                </a:solidFill>
                <a:latin typeface="MJXc-TeX-main-R"/>
              </a:rPr>
              <a:t>−</a:t>
            </a:r>
            <a:r>
              <a:rPr lang="en-US" dirty="0" smtClean="0">
                <a:solidFill>
                  <a:srgbClr val="333333"/>
                </a:solidFill>
                <a:latin typeface="MJXc-TeX-main-R"/>
              </a:rPr>
              <a:t>8.52)/2</a:t>
            </a:r>
          </a:p>
          <a:p>
            <a:pPr fontAlgn="base"/>
            <a:r>
              <a:rPr lang="en-US" dirty="0" smtClean="0">
                <a:solidFill>
                  <a:srgbClr val="333333"/>
                </a:solidFill>
                <a:latin typeface="MJXc-TeX-main-R"/>
              </a:rPr>
              <a:t>=22.52/2</a:t>
            </a:r>
          </a:p>
          <a:p>
            <a:pPr fontAlgn="base"/>
            <a:r>
              <a:rPr lang="en-US" dirty="0" smtClean="0">
                <a:solidFill>
                  <a:srgbClr val="333333"/>
                </a:solidFill>
                <a:latin typeface="MJXc-TeX-main-R"/>
              </a:rPr>
              <a:t>=11.25</a:t>
            </a:r>
            <a:endParaRPr lang="en-US" b="0" i="0" dirty="0">
              <a:solidFill>
                <a:srgbClr val="333333"/>
              </a:solidFill>
              <a:effectLst/>
              <a:latin typeface="Untitled Sans"/>
            </a:endParaRPr>
          </a:p>
        </p:txBody>
      </p:sp>
    </p:spTree>
    <p:extLst>
      <p:ext uri="{BB962C8B-B14F-4D97-AF65-F5344CB8AC3E}">
        <p14:creationId xmlns:p14="http://schemas.microsoft.com/office/powerpoint/2010/main" val="2311437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Relative Measures of Dispersion</a:t>
            </a:r>
          </a:p>
        </p:txBody>
      </p:sp>
      <p:sp>
        <p:nvSpPr>
          <p:cNvPr id="3" name="Rectangle 2"/>
          <p:cNvSpPr/>
          <p:nvPr/>
        </p:nvSpPr>
        <p:spPr>
          <a:xfrm>
            <a:off x="838200" y="1485496"/>
            <a:ext cx="10515600" cy="4662815"/>
          </a:xfrm>
          <a:prstGeom prst="rect">
            <a:avLst/>
          </a:prstGeom>
        </p:spPr>
        <p:txBody>
          <a:bodyPr wrap="square">
            <a:spAutoFit/>
          </a:bodyPr>
          <a:lstStyle/>
          <a:p>
            <a:pPr>
              <a:lnSpc>
                <a:spcPct val="150000"/>
              </a:lnSpc>
            </a:pPr>
            <a:r>
              <a:rPr lang="en-US" dirty="0"/>
              <a:t>Suppose </a:t>
            </a:r>
            <a:r>
              <a:rPr lang="en-US" dirty="0">
                <a:solidFill>
                  <a:srgbClr val="C00000"/>
                </a:solidFill>
              </a:rPr>
              <a:t>we have to measure the two quantities that have different units than we used relative measures of dispersion to get a better idea about the scatter of the data</a:t>
            </a:r>
            <a:r>
              <a:rPr lang="en-US" dirty="0"/>
              <a:t>. Various relative measures of the dispersion </a:t>
            </a:r>
            <a:r>
              <a:rPr lang="en-US" dirty="0" smtClean="0"/>
              <a:t>are:</a:t>
            </a:r>
          </a:p>
          <a:p>
            <a:pPr>
              <a:lnSpc>
                <a:spcPct val="150000"/>
              </a:lnSpc>
            </a:pPr>
            <a:endParaRPr lang="en-US" dirty="0" smtClean="0"/>
          </a:p>
          <a:p>
            <a:pPr marL="285750" indent="-285750">
              <a:lnSpc>
                <a:spcPct val="150000"/>
              </a:lnSpc>
              <a:buFont typeface="Arial" panose="020B0604020202020204" pitchFamily="34" charset="0"/>
              <a:buChar char="•"/>
            </a:pPr>
            <a:r>
              <a:rPr lang="en-US" b="1" dirty="0" smtClean="0"/>
              <a:t>Coefficient </a:t>
            </a:r>
            <a:r>
              <a:rPr lang="en-US" b="1" dirty="0"/>
              <a:t>of Range: </a:t>
            </a:r>
            <a:r>
              <a:rPr lang="en-US" dirty="0"/>
              <a:t>The coefficient of range is defined as the </a:t>
            </a:r>
            <a:r>
              <a:rPr lang="en-US" dirty="0">
                <a:solidFill>
                  <a:srgbClr val="C00000"/>
                </a:solidFill>
              </a:rPr>
              <a:t>ratio of the </a:t>
            </a:r>
            <a:r>
              <a:rPr lang="en-US" b="1" dirty="0">
                <a:solidFill>
                  <a:srgbClr val="C00000"/>
                </a:solidFill>
              </a:rPr>
              <a:t>difference</a:t>
            </a:r>
            <a:r>
              <a:rPr lang="en-US" dirty="0">
                <a:solidFill>
                  <a:srgbClr val="C00000"/>
                </a:solidFill>
              </a:rPr>
              <a:t> between the highest and lowest value in a data </a:t>
            </a:r>
            <a:r>
              <a:rPr lang="en-US" dirty="0"/>
              <a:t>set to the </a:t>
            </a:r>
            <a:r>
              <a:rPr lang="en-US" b="1" dirty="0">
                <a:solidFill>
                  <a:srgbClr val="C00000"/>
                </a:solidFill>
              </a:rPr>
              <a:t>sum</a:t>
            </a:r>
            <a:r>
              <a:rPr lang="en-US" dirty="0"/>
              <a:t> of the </a:t>
            </a:r>
            <a:r>
              <a:rPr lang="en-US" dirty="0">
                <a:solidFill>
                  <a:srgbClr val="C00000"/>
                </a:solidFill>
              </a:rPr>
              <a:t>highest and lowest value.</a:t>
            </a:r>
          </a:p>
          <a:p>
            <a:pPr marL="285750" indent="-285750">
              <a:lnSpc>
                <a:spcPct val="150000"/>
              </a:lnSpc>
              <a:buFont typeface="Arial" panose="020B0604020202020204" pitchFamily="34" charset="0"/>
              <a:buChar char="•"/>
            </a:pPr>
            <a:r>
              <a:rPr lang="en-US" b="1" dirty="0" smtClean="0"/>
              <a:t>Coefficient </a:t>
            </a:r>
            <a:r>
              <a:rPr lang="en-US" b="1" dirty="0"/>
              <a:t>of Variation: </a:t>
            </a:r>
            <a:r>
              <a:rPr lang="en-US" dirty="0"/>
              <a:t>The coefficient of Variation is defined as the </a:t>
            </a:r>
            <a:r>
              <a:rPr lang="en-US" dirty="0">
                <a:solidFill>
                  <a:srgbClr val="C00000"/>
                </a:solidFill>
              </a:rPr>
              <a:t>ratio of the </a:t>
            </a:r>
            <a:r>
              <a:rPr lang="en-US" b="1" dirty="0">
                <a:solidFill>
                  <a:srgbClr val="C00000"/>
                </a:solidFill>
              </a:rPr>
              <a:t>standard deviation </a:t>
            </a:r>
            <a:r>
              <a:rPr lang="en-US" dirty="0"/>
              <a:t>to the </a:t>
            </a:r>
            <a:r>
              <a:rPr lang="en-US" b="1" dirty="0">
                <a:solidFill>
                  <a:srgbClr val="C00000"/>
                </a:solidFill>
              </a:rPr>
              <a:t>mean</a:t>
            </a:r>
            <a:r>
              <a:rPr lang="en-US" dirty="0">
                <a:solidFill>
                  <a:srgbClr val="C00000"/>
                </a:solidFill>
              </a:rPr>
              <a:t> of the data set</a:t>
            </a:r>
            <a:r>
              <a:rPr lang="en-US" dirty="0"/>
              <a:t>. We </a:t>
            </a:r>
            <a:r>
              <a:rPr lang="en-US" dirty="0">
                <a:solidFill>
                  <a:srgbClr val="C00000"/>
                </a:solidFill>
              </a:rPr>
              <a:t>use </a:t>
            </a:r>
            <a:r>
              <a:rPr lang="en-US" b="1" dirty="0">
                <a:solidFill>
                  <a:srgbClr val="C00000"/>
                </a:solidFill>
              </a:rPr>
              <a:t>percentages</a:t>
            </a:r>
            <a:r>
              <a:rPr lang="en-US" dirty="0">
                <a:solidFill>
                  <a:srgbClr val="C00000"/>
                </a:solidFill>
              </a:rPr>
              <a:t> to express the coefficient of variation</a:t>
            </a:r>
            <a:r>
              <a:rPr lang="en-US" dirty="0"/>
              <a:t>.</a:t>
            </a:r>
          </a:p>
          <a:p>
            <a:pPr marL="285750" indent="-285750">
              <a:lnSpc>
                <a:spcPct val="150000"/>
              </a:lnSpc>
              <a:buFont typeface="Arial" panose="020B0604020202020204" pitchFamily="34" charset="0"/>
              <a:buChar char="•"/>
            </a:pPr>
            <a:r>
              <a:rPr lang="en-US" b="1" dirty="0" smtClean="0"/>
              <a:t>Coefficient </a:t>
            </a:r>
            <a:r>
              <a:rPr lang="en-US" b="1" dirty="0"/>
              <a:t>of Mean Deviation</a:t>
            </a:r>
            <a:r>
              <a:rPr lang="en-US" dirty="0"/>
              <a:t>: The coefficient of the Mean Deviation is defined as the </a:t>
            </a:r>
            <a:r>
              <a:rPr lang="en-US" dirty="0">
                <a:solidFill>
                  <a:srgbClr val="C00000"/>
                </a:solidFill>
              </a:rPr>
              <a:t>ratio of the </a:t>
            </a:r>
            <a:r>
              <a:rPr lang="en-US" b="1" dirty="0">
                <a:solidFill>
                  <a:srgbClr val="C00000"/>
                </a:solidFill>
              </a:rPr>
              <a:t>mean deviation </a:t>
            </a:r>
            <a:r>
              <a:rPr lang="en-US" dirty="0">
                <a:solidFill>
                  <a:srgbClr val="C00000"/>
                </a:solidFill>
              </a:rPr>
              <a:t>to the value </a:t>
            </a:r>
            <a:r>
              <a:rPr lang="en-US" dirty="0"/>
              <a:t>of the </a:t>
            </a:r>
            <a:r>
              <a:rPr lang="en-US" b="1" dirty="0">
                <a:solidFill>
                  <a:srgbClr val="C00000"/>
                </a:solidFill>
              </a:rPr>
              <a:t>central point </a:t>
            </a:r>
            <a:r>
              <a:rPr lang="en-US" dirty="0">
                <a:solidFill>
                  <a:srgbClr val="C00000"/>
                </a:solidFill>
              </a:rPr>
              <a:t>of the data set.</a:t>
            </a:r>
          </a:p>
          <a:p>
            <a:pPr marL="285750" indent="-285750">
              <a:lnSpc>
                <a:spcPct val="150000"/>
              </a:lnSpc>
              <a:buFont typeface="Arial" panose="020B0604020202020204" pitchFamily="34" charset="0"/>
              <a:buChar char="•"/>
            </a:pPr>
            <a:r>
              <a:rPr lang="en-US" b="1" dirty="0" smtClean="0"/>
              <a:t>Coefficient </a:t>
            </a:r>
            <a:r>
              <a:rPr lang="en-US" b="1" dirty="0"/>
              <a:t>of Quartile Deviation</a:t>
            </a:r>
            <a:r>
              <a:rPr lang="en-US" dirty="0"/>
              <a:t>: The coefficient of the Quartile Deviation is defined as the </a:t>
            </a:r>
            <a:r>
              <a:rPr lang="en-US" dirty="0">
                <a:solidFill>
                  <a:srgbClr val="C00000"/>
                </a:solidFill>
              </a:rPr>
              <a:t>ratio of the </a:t>
            </a:r>
            <a:r>
              <a:rPr lang="en-US" b="1" dirty="0">
                <a:solidFill>
                  <a:srgbClr val="C00000"/>
                </a:solidFill>
              </a:rPr>
              <a:t>difference</a:t>
            </a:r>
            <a:r>
              <a:rPr lang="en-US" dirty="0">
                <a:solidFill>
                  <a:srgbClr val="C00000"/>
                </a:solidFill>
              </a:rPr>
              <a:t> between the </a:t>
            </a:r>
            <a:r>
              <a:rPr lang="en-US" dirty="0"/>
              <a:t>third quartile </a:t>
            </a:r>
            <a:r>
              <a:rPr lang="en-US" dirty="0">
                <a:solidFill>
                  <a:srgbClr val="C00000"/>
                </a:solidFill>
              </a:rPr>
              <a:t>and the </a:t>
            </a:r>
            <a:r>
              <a:rPr lang="en-US" dirty="0"/>
              <a:t>first quartile to the </a:t>
            </a:r>
            <a:r>
              <a:rPr lang="en-US" b="1" dirty="0">
                <a:solidFill>
                  <a:srgbClr val="C00000"/>
                </a:solidFill>
              </a:rPr>
              <a:t>sum</a:t>
            </a:r>
            <a:r>
              <a:rPr lang="en-US" dirty="0">
                <a:solidFill>
                  <a:srgbClr val="C00000"/>
                </a:solidFill>
              </a:rPr>
              <a:t> of the </a:t>
            </a:r>
            <a:r>
              <a:rPr lang="en-US" dirty="0"/>
              <a:t>third</a:t>
            </a:r>
            <a:r>
              <a:rPr lang="en-US" dirty="0">
                <a:solidFill>
                  <a:srgbClr val="C00000"/>
                </a:solidFill>
              </a:rPr>
              <a:t> and </a:t>
            </a:r>
            <a:r>
              <a:rPr lang="en-US" dirty="0"/>
              <a:t>first quartiles.</a:t>
            </a:r>
            <a:endParaRPr lang="en-IN" dirty="0"/>
          </a:p>
        </p:txBody>
      </p:sp>
    </p:spTree>
    <p:extLst>
      <p:ext uri="{BB962C8B-B14F-4D97-AF65-F5344CB8AC3E}">
        <p14:creationId xmlns:p14="http://schemas.microsoft.com/office/powerpoint/2010/main" val="260140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Reasons </a:t>
            </a:r>
            <a:r>
              <a:rPr lang="en-US" b="1" dirty="0"/>
              <a:t>for attribute relevance analysis</a:t>
            </a:r>
            <a:endParaRPr lang="en-IN" dirty="0"/>
          </a:p>
        </p:txBody>
      </p:sp>
      <p:sp>
        <p:nvSpPr>
          <p:cNvPr id="3" name="Rectangle 2"/>
          <p:cNvSpPr/>
          <p:nvPr/>
        </p:nvSpPr>
        <p:spPr>
          <a:xfrm>
            <a:off x="838199" y="1803691"/>
            <a:ext cx="10051473" cy="3000821"/>
          </a:xfrm>
          <a:prstGeom prst="rect">
            <a:avLst/>
          </a:prstGeom>
        </p:spPr>
        <p:txBody>
          <a:bodyPr wrap="square">
            <a:spAutoFit/>
          </a:bodyPr>
          <a:lstStyle/>
          <a:p>
            <a:pPr marL="285750" indent="-285750">
              <a:buFont typeface="Arial" panose="020B0604020202020204" pitchFamily="34" charset="0"/>
              <a:buChar char="•"/>
            </a:pPr>
            <a:r>
              <a:rPr lang="en-US" dirty="0" smtClean="0"/>
              <a:t>It can decide which dimensions must be included.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can produce a high level of generalization.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can reduce the number of attributes that support us to read patterns easily.</a:t>
            </a:r>
          </a:p>
          <a:p>
            <a:pPr marL="285750" indent="-285750">
              <a:buFont typeface="Arial" panose="020B0604020202020204" pitchFamily="34" charset="0"/>
              <a:buChar char="•"/>
            </a:pPr>
            <a:endParaRPr lang="en-US" dirty="0"/>
          </a:p>
          <a:p>
            <a:pPr algn="just">
              <a:lnSpc>
                <a:spcPct val="150000"/>
              </a:lnSpc>
            </a:pPr>
            <a:r>
              <a:rPr lang="en-US" dirty="0"/>
              <a:t>The </a:t>
            </a:r>
            <a:r>
              <a:rPr lang="en-US" dirty="0">
                <a:solidFill>
                  <a:srgbClr val="FF0000"/>
                </a:solidFill>
              </a:rPr>
              <a:t>basic concept behind attribute relevance analysis is to evaluate some measure that can compute the relevance of an attribute regarding a given class or concept</a:t>
            </a:r>
            <a:r>
              <a:rPr lang="en-US" dirty="0"/>
              <a:t>. Such measures involve </a:t>
            </a:r>
            <a:r>
              <a:rPr lang="en-US" dirty="0">
                <a:solidFill>
                  <a:srgbClr val="FF0000"/>
                </a:solidFill>
              </a:rPr>
              <a:t>information gain</a:t>
            </a:r>
            <a:r>
              <a:rPr lang="en-US" dirty="0"/>
              <a:t>, </a:t>
            </a:r>
            <a:r>
              <a:rPr lang="en-US" dirty="0">
                <a:solidFill>
                  <a:srgbClr val="FF0000"/>
                </a:solidFill>
              </a:rPr>
              <a:t>ambiguity</a:t>
            </a:r>
            <a:r>
              <a:rPr lang="en-US" dirty="0"/>
              <a:t>, and </a:t>
            </a:r>
            <a:r>
              <a:rPr lang="en-US" dirty="0">
                <a:solidFill>
                  <a:srgbClr val="FF0000"/>
                </a:solidFill>
              </a:rPr>
              <a:t>correlation coefficient.</a:t>
            </a:r>
            <a:endParaRPr lang="en-US" dirty="0" smtClean="0">
              <a:solidFill>
                <a:srgbClr val="FF0000"/>
              </a:solidFill>
            </a:endParaRPr>
          </a:p>
        </p:txBody>
      </p:sp>
    </p:spTree>
    <p:extLst>
      <p:ext uri="{BB962C8B-B14F-4D97-AF65-F5344CB8AC3E}">
        <p14:creationId xmlns:p14="http://schemas.microsoft.com/office/powerpoint/2010/main" val="3743492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762" y="418053"/>
            <a:ext cx="10113819" cy="369332"/>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Attribute relevance analysis for concept description is implemented as follows −</a:t>
            </a:r>
            <a:endParaRPr lang="en-IN" dirty="0"/>
          </a:p>
        </p:txBody>
      </p:sp>
      <p:sp>
        <p:nvSpPr>
          <p:cNvPr id="5" name="Rectangle 4"/>
          <p:cNvSpPr/>
          <p:nvPr/>
        </p:nvSpPr>
        <p:spPr>
          <a:xfrm>
            <a:off x="498762" y="1291395"/>
            <a:ext cx="11125202" cy="5035353"/>
          </a:xfrm>
          <a:prstGeom prst="rect">
            <a:avLst/>
          </a:prstGeom>
        </p:spPr>
        <p:txBody>
          <a:bodyPr wrap="square">
            <a:spAutoFit/>
          </a:bodyPr>
          <a:lstStyle/>
          <a:p>
            <a:pPr algn="just">
              <a:lnSpc>
                <a:spcPct val="150000"/>
              </a:lnSpc>
            </a:pPr>
            <a:r>
              <a:rPr lang="en-US" b="1" dirty="0" smtClean="0"/>
              <a:t>Data collection − </a:t>
            </a:r>
            <a:r>
              <a:rPr lang="en-US" dirty="0" smtClean="0"/>
              <a:t>It can collect data for both the target class and the contrasting class by query processing.</a:t>
            </a:r>
          </a:p>
          <a:p>
            <a:pPr algn="just">
              <a:lnSpc>
                <a:spcPct val="150000"/>
              </a:lnSpc>
            </a:pPr>
            <a:r>
              <a:rPr lang="en-US" b="1" dirty="0" smtClean="0"/>
              <a:t>Preliminary relevance analysis using conservative AOI − </a:t>
            </a:r>
            <a:r>
              <a:rPr lang="en-US" dirty="0" smtClean="0"/>
              <a:t>This step recognizes a set of dimensions and attributes on which the selected relevance measure is to be used. </a:t>
            </a:r>
            <a:r>
              <a:rPr lang="en-US" dirty="0" smtClean="0">
                <a:solidFill>
                  <a:srgbClr val="FF0000"/>
                </a:solidFill>
              </a:rPr>
              <a:t>AOI can be used to implement preliminary analysis on the data by eliminating attributes having a high number of distinct values</a:t>
            </a:r>
            <a:r>
              <a:rPr lang="en-US" dirty="0" smtClean="0"/>
              <a:t>. It can be conservative, the AOI implemented should employ attribute generalization thresholds that are set reasonably large to enable more attributes to be treated in further relevance analysis by the selected measure.</a:t>
            </a:r>
          </a:p>
          <a:p>
            <a:pPr algn="just">
              <a:lnSpc>
                <a:spcPct val="150000"/>
              </a:lnSpc>
            </a:pPr>
            <a:r>
              <a:rPr lang="en-US" b="1" dirty="0"/>
              <a:t>Remove</a:t>
            </a:r>
            <a:r>
              <a:rPr lang="en-US" dirty="0"/>
              <a:t> − This process removes irrelevant and weakly relevant attributes using the selected relevance analysis measure.</a:t>
            </a:r>
          </a:p>
          <a:p>
            <a:pPr algn="just">
              <a:lnSpc>
                <a:spcPct val="150000"/>
              </a:lnSpc>
            </a:pPr>
            <a:r>
              <a:rPr lang="en-US" b="1" dirty="0"/>
              <a:t>Generate the concept description using AOI</a:t>
            </a:r>
            <a:r>
              <a:rPr lang="en-US" dirty="0"/>
              <a:t> − It can implement AOI using a less conservative set of attribute generalization thresholds. </a:t>
            </a:r>
            <a:r>
              <a:rPr lang="en-US" dirty="0">
                <a:solidFill>
                  <a:srgbClr val="FF0000"/>
                </a:solidFill>
              </a:rPr>
              <a:t>If the descriptive mining function is class characterization, only the original target class working relation is included now.</a:t>
            </a:r>
          </a:p>
          <a:p>
            <a:pPr algn="just">
              <a:lnSpc>
                <a:spcPct val="150000"/>
              </a:lnSpc>
            </a:pPr>
            <a:endParaRPr lang="en-IN" dirty="0"/>
          </a:p>
        </p:txBody>
      </p:sp>
    </p:spTree>
    <p:extLst>
      <p:ext uri="{BB962C8B-B14F-4D97-AF65-F5344CB8AC3E}">
        <p14:creationId xmlns:p14="http://schemas.microsoft.com/office/powerpoint/2010/main" val="7752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437" y="2193925"/>
            <a:ext cx="10515600" cy="1325563"/>
          </a:xfrm>
        </p:spPr>
        <p:txBody>
          <a:bodyPr>
            <a:normAutofit/>
          </a:bodyPr>
          <a:lstStyle/>
          <a:p>
            <a:r>
              <a:rPr lang="en-US" b="1" dirty="0"/>
              <a:t>Distributions and central tendency</a:t>
            </a:r>
            <a:br>
              <a:rPr lang="en-US" b="1" dirty="0"/>
            </a:br>
            <a:endParaRPr lang="en-US" dirty="0"/>
          </a:p>
        </p:txBody>
      </p:sp>
      <p:sp>
        <p:nvSpPr>
          <p:cNvPr id="3" name="Rectangle 2"/>
          <p:cNvSpPr/>
          <p:nvPr/>
        </p:nvSpPr>
        <p:spPr>
          <a:xfrm>
            <a:off x="3183696" y="3334822"/>
            <a:ext cx="5630644" cy="369332"/>
          </a:xfrm>
          <a:prstGeom prst="rect">
            <a:avLst/>
          </a:prstGeom>
        </p:spPr>
        <p:txBody>
          <a:bodyPr wrap="none">
            <a:spAutoFit/>
          </a:bodyPr>
          <a:lstStyle/>
          <a:p>
            <a:r>
              <a:rPr lang="en-US" dirty="0" smtClean="0"/>
              <a:t>A dataset is a distribution of n number of scores or values.</a:t>
            </a:r>
            <a:endParaRPr lang="en-IN" dirty="0"/>
          </a:p>
        </p:txBody>
      </p:sp>
    </p:spTree>
    <p:extLst>
      <p:ext uri="{BB962C8B-B14F-4D97-AF65-F5344CB8AC3E}">
        <p14:creationId xmlns:p14="http://schemas.microsoft.com/office/powerpoint/2010/main" val="90476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817" y="515219"/>
            <a:ext cx="11790219" cy="1923604"/>
          </a:xfrm>
          <a:prstGeom prst="rect">
            <a:avLst/>
          </a:prstGeom>
        </p:spPr>
        <p:txBody>
          <a:bodyPr wrap="square">
            <a:spAutoFit/>
          </a:bodyPr>
          <a:lstStyle/>
          <a:p>
            <a:r>
              <a:rPr lang="en-US" sz="2000" b="1" dirty="0" smtClean="0"/>
              <a:t>Normal distribution</a:t>
            </a:r>
          </a:p>
          <a:p>
            <a:endParaRPr lang="en-US" b="1" dirty="0" smtClean="0"/>
          </a:p>
          <a:p>
            <a:pPr>
              <a:lnSpc>
                <a:spcPct val="150000"/>
              </a:lnSpc>
            </a:pPr>
            <a:r>
              <a:rPr lang="en-US" dirty="0" smtClean="0">
                <a:solidFill>
                  <a:srgbClr val="FF0000"/>
                </a:solidFill>
              </a:rPr>
              <a:t>In a normal distribution, data is symmetrically distributed with no skew</a:t>
            </a:r>
            <a:r>
              <a:rPr lang="en-US" dirty="0" smtClean="0"/>
              <a:t>. Most values cluster around a central region, with values tapering off as they go further away from the center. The </a:t>
            </a:r>
            <a:r>
              <a:rPr lang="en-US" dirty="0" smtClean="0">
                <a:solidFill>
                  <a:srgbClr val="FF0000"/>
                </a:solidFill>
              </a:rPr>
              <a:t>mean, mode and median</a:t>
            </a:r>
            <a:r>
              <a:rPr lang="en-US" dirty="0" smtClean="0"/>
              <a:t> are</a:t>
            </a:r>
            <a:r>
              <a:rPr lang="en-US" dirty="0" smtClean="0">
                <a:solidFill>
                  <a:srgbClr val="FF0000"/>
                </a:solidFill>
              </a:rPr>
              <a:t> exactly the same</a:t>
            </a:r>
            <a:r>
              <a:rPr lang="en-US" dirty="0" smtClean="0"/>
              <a:t> in a normal distribution.</a:t>
            </a:r>
            <a:endParaRPr lang="en-IN" dirty="0"/>
          </a:p>
        </p:txBody>
      </p:sp>
      <p:sp>
        <p:nvSpPr>
          <p:cNvPr id="4" name="Rectangle 3"/>
          <p:cNvSpPr/>
          <p:nvPr/>
        </p:nvSpPr>
        <p:spPr>
          <a:xfrm>
            <a:off x="318655" y="2682420"/>
            <a:ext cx="6096000" cy="3831818"/>
          </a:xfrm>
          <a:prstGeom prst="rect">
            <a:avLst/>
          </a:prstGeom>
        </p:spPr>
        <p:txBody>
          <a:bodyPr>
            <a:spAutoFit/>
          </a:bodyPr>
          <a:lstStyle/>
          <a:p>
            <a:pPr algn="just">
              <a:lnSpc>
                <a:spcPct val="150000"/>
              </a:lnSpc>
            </a:pPr>
            <a:r>
              <a:rPr lang="en-US" dirty="0" smtClean="0"/>
              <a:t>Example: Normal distribution</a:t>
            </a:r>
          </a:p>
          <a:p>
            <a:pPr algn="just">
              <a:lnSpc>
                <a:spcPct val="150000"/>
              </a:lnSpc>
            </a:pPr>
            <a:r>
              <a:rPr lang="en-US" dirty="0" smtClean="0"/>
              <a:t>You survey a sample in your local community on the number of books they read in the last year.</a:t>
            </a:r>
          </a:p>
          <a:p>
            <a:pPr algn="just">
              <a:lnSpc>
                <a:spcPct val="150000"/>
              </a:lnSpc>
            </a:pPr>
            <a:endParaRPr lang="en-US" dirty="0" smtClean="0"/>
          </a:p>
          <a:p>
            <a:pPr algn="just">
              <a:lnSpc>
                <a:spcPct val="150000"/>
              </a:lnSpc>
            </a:pPr>
            <a:r>
              <a:rPr lang="en-US" dirty="0" smtClean="0"/>
              <a:t>A histogram of your data shows the frequency of responses for each possible number of books. From looking at the chart, you see that there is a normal distribution.</a:t>
            </a:r>
          </a:p>
          <a:p>
            <a:pPr algn="just">
              <a:lnSpc>
                <a:spcPct val="150000"/>
              </a:lnSpc>
            </a:pPr>
            <a:r>
              <a:rPr lang="en-US" dirty="0"/>
              <a:t>The </a:t>
            </a:r>
            <a:r>
              <a:rPr lang="en-US" dirty="0">
                <a:solidFill>
                  <a:srgbClr val="C00000"/>
                </a:solidFill>
              </a:rPr>
              <a:t>mean, median and mode are all equal</a:t>
            </a:r>
            <a:r>
              <a:rPr lang="en-US" dirty="0"/>
              <a:t>; the central tendency of this dataset is 8.</a:t>
            </a:r>
            <a:endParaRPr lang="en-IN" dirty="0"/>
          </a:p>
        </p:txBody>
      </p:sp>
      <p:pic>
        <p:nvPicPr>
          <p:cNvPr id="6" name="Picture 5"/>
          <p:cNvPicPr>
            <a:picLocks noChangeAspect="1"/>
          </p:cNvPicPr>
          <p:nvPr/>
        </p:nvPicPr>
        <p:blipFill rotWithShape="1">
          <a:blip r:embed="rId2"/>
          <a:srcRect b="10210"/>
          <a:stretch/>
        </p:blipFill>
        <p:spPr>
          <a:xfrm>
            <a:off x="7218218" y="2371728"/>
            <a:ext cx="4589157" cy="4142510"/>
          </a:xfrm>
          <a:prstGeom prst="rect">
            <a:avLst/>
          </a:prstGeom>
        </p:spPr>
      </p:pic>
    </p:spTree>
    <p:extLst>
      <p:ext uri="{BB962C8B-B14F-4D97-AF65-F5344CB8AC3E}">
        <p14:creationId xmlns:p14="http://schemas.microsoft.com/office/powerpoint/2010/main" val="427076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8" y="169085"/>
            <a:ext cx="10861965" cy="2585323"/>
          </a:xfrm>
          <a:prstGeom prst="rect">
            <a:avLst/>
          </a:prstGeom>
        </p:spPr>
        <p:txBody>
          <a:bodyPr wrap="square">
            <a:spAutoFit/>
          </a:bodyPr>
          <a:lstStyle/>
          <a:p>
            <a:pPr algn="just">
              <a:lnSpc>
                <a:spcPct val="150000"/>
              </a:lnSpc>
            </a:pPr>
            <a:r>
              <a:rPr lang="en-US" b="1" dirty="0" smtClean="0"/>
              <a:t>Skewed distributions</a:t>
            </a:r>
          </a:p>
          <a:p>
            <a:pPr algn="just">
              <a:lnSpc>
                <a:spcPct val="150000"/>
              </a:lnSpc>
            </a:pPr>
            <a:r>
              <a:rPr lang="en-US" dirty="0" smtClean="0">
                <a:solidFill>
                  <a:srgbClr val="C00000"/>
                </a:solidFill>
              </a:rPr>
              <a:t>In skewed distributions, more values fall on one side of the center than the other,</a:t>
            </a:r>
            <a:r>
              <a:rPr lang="en-US" dirty="0" smtClean="0"/>
              <a:t> and </a:t>
            </a:r>
            <a:r>
              <a:rPr lang="en-US" dirty="0" smtClean="0">
                <a:solidFill>
                  <a:srgbClr val="C00000"/>
                </a:solidFill>
              </a:rPr>
              <a:t>the mean, median and mode all differ from each other</a:t>
            </a:r>
            <a:r>
              <a:rPr lang="en-US" dirty="0" smtClean="0"/>
              <a:t>. One side has a more spread out and longer tail with fewer scores at one end than the other. The direction of this tail tells you the side of the skew.  In a </a:t>
            </a:r>
            <a:r>
              <a:rPr lang="en-US" dirty="0" smtClean="0">
                <a:solidFill>
                  <a:srgbClr val="C00000"/>
                </a:solidFill>
              </a:rPr>
              <a:t>positively skewed distribution, there’s a cluster of lower scores and a spread out tail on the right.</a:t>
            </a:r>
            <a:r>
              <a:rPr lang="en-US" dirty="0" smtClean="0"/>
              <a:t> In a negatively skewed distribution, there’s a cluster of higher scores and a spread out tail on the left.</a:t>
            </a:r>
            <a:endParaRPr lang="en-IN" dirty="0"/>
          </a:p>
        </p:txBody>
      </p:sp>
      <p:sp>
        <p:nvSpPr>
          <p:cNvPr id="3" name="Rectangle 2"/>
          <p:cNvSpPr/>
          <p:nvPr/>
        </p:nvSpPr>
        <p:spPr>
          <a:xfrm>
            <a:off x="304798" y="3008991"/>
            <a:ext cx="4045529" cy="3000821"/>
          </a:xfrm>
          <a:prstGeom prst="rect">
            <a:avLst/>
          </a:prstGeom>
        </p:spPr>
        <p:txBody>
          <a:bodyPr wrap="square">
            <a:spAutoFit/>
          </a:bodyPr>
          <a:lstStyle/>
          <a:p>
            <a:pPr algn="just">
              <a:lnSpc>
                <a:spcPct val="150000"/>
              </a:lnSpc>
            </a:pPr>
            <a:r>
              <a:rPr lang="en-US" dirty="0" smtClean="0"/>
              <a:t>In this histogram, your distribution is skewed to the right, and the central tendency of your dataset is on the lower end of possible scores.</a:t>
            </a:r>
          </a:p>
          <a:p>
            <a:pPr algn="just">
              <a:lnSpc>
                <a:spcPct val="150000"/>
              </a:lnSpc>
            </a:pPr>
            <a:endParaRPr lang="en-US" dirty="0" smtClean="0"/>
          </a:p>
          <a:p>
            <a:pPr algn="just">
              <a:lnSpc>
                <a:spcPct val="150000"/>
              </a:lnSpc>
            </a:pPr>
            <a:r>
              <a:rPr lang="en-US" dirty="0" smtClean="0">
                <a:solidFill>
                  <a:srgbClr val="C00000"/>
                </a:solidFill>
              </a:rPr>
              <a:t>In a positively skewed distribution</a:t>
            </a:r>
            <a:r>
              <a:rPr lang="en-US" dirty="0" smtClean="0"/>
              <a:t>, </a:t>
            </a:r>
          </a:p>
          <a:p>
            <a:pPr algn="just">
              <a:lnSpc>
                <a:spcPct val="150000"/>
              </a:lnSpc>
            </a:pPr>
            <a:r>
              <a:rPr lang="en-US" dirty="0" smtClean="0"/>
              <a:t>mode &lt; median &lt; mean.</a:t>
            </a:r>
            <a:endParaRPr lang="en-IN" dirty="0"/>
          </a:p>
        </p:txBody>
      </p:sp>
      <p:pic>
        <p:nvPicPr>
          <p:cNvPr id="4" name="Picture 3"/>
          <p:cNvPicPr>
            <a:picLocks noChangeAspect="1"/>
          </p:cNvPicPr>
          <p:nvPr/>
        </p:nvPicPr>
        <p:blipFill rotWithShape="1">
          <a:blip r:embed="rId2"/>
          <a:srcRect b="12598"/>
          <a:stretch/>
        </p:blipFill>
        <p:spPr>
          <a:xfrm>
            <a:off x="4890656" y="2690335"/>
            <a:ext cx="6733308" cy="3779737"/>
          </a:xfrm>
          <a:prstGeom prst="rect">
            <a:avLst/>
          </a:prstGeom>
        </p:spPr>
      </p:pic>
    </p:spTree>
    <p:extLst>
      <p:ext uri="{BB962C8B-B14F-4D97-AF65-F5344CB8AC3E}">
        <p14:creationId xmlns:p14="http://schemas.microsoft.com/office/powerpoint/2010/main" val="1731173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DA4160D3EF81488DAF91C890F0BABF" ma:contentTypeVersion="3" ma:contentTypeDescription="Create a new document." ma:contentTypeScope="" ma:versionID="dda6a9a5632874be3bff5589d1749973">
  <xsd:schema xmlns:xsd="http://www.w3.org/2001/XMLSchema" xmlns:xs="http://www.w3.org/2001/XMLSchema" xmlns:p="http://schemas.microsoft.com/office/2006/metadata/properties" xmlns:ns2="b8a69c41-4691-40ab-b3ff-6bfa46c23c94" targetNamespace="http://schemas.microsoft.com/office/2006/metadata/properties" ma:root="true" ma:fieldsID="28a9e750821ae077906cc5b80df8f3e7" ns2:_="">
    <xsd:import namespace="b8a69c41-4691-40ab-b3ff-6bfa46c23c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a69c41-4691-40ab-b3ff-6bfa46c23c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9246DC-10B9-438A-8E95-66C79CC7EDD0}">
  <ds:schemaRefs>
    <ds:schemaRef ds:uri="http://schemas.microsoft.com/sharepoint/v3/contenttype/forms"/>
  </ds:schemaRefs>
</ds:datastoreItem>
</file>

<file path=customXml/itemProps2.xml><?xml version="1.0" encoding="utf-8"?>
<ds:datastoreItem xmlns:ds="http://schemas.openxmlformats.org/officeDocument/2006/customXml" ds:itemID="{C782B4ED-6F2B-45A6-8AD5-52B7AC207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a69c41-4691-40ab-b3ff-6bfa46c23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F01A3E-1ABD-405B-83BC-1FCD10E6E29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341</TotalTime>
  <Words>3245</Words>
  <Application>Microsoft Office PowerPoint</Application>
  <PresentationFormat>Widescreen</PresentationFormat>
  <Paragraphs>341</Paragraphs>
  <Slides>43</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8" baseType="lpstr">
      <vt:lpstr>Arial</vt:lpstr>
      <vt:lpstr>Calibri</vt:lpstr>
      <vt:lpstr>Calibri Light</vt:lpstr>
      <vt:lpstr>Gilmer</vt:lpstr>
      <vt:lpstr>Inter</vt:lpstr>
      <vt:lpstr>MJXc-TeX-main-R</vt:lpstr>
      <vt:lpstr>MJXc-TeX-math-I</vt:lpstr>
      <vt:lpstr>Nunito</vt:lpstr>
      <vt:lpstr>Symbol</vt:lpstr>
      <vt:lpstr>Times New Roman</vt:lpstr>
      <vt:lpstr>Untitled Sans</vt:lpstr>
      <vt:lpstr>Verdana</vt:lpstr>
      <vt:lpstr>Office Theme</vt:lpstr>
      <vt:lpstr>Chart</vt:lpstr>
      <vt:lpstr>Equation</vt:lpstr>
      <vt:lpstr>UNIT_III</vt:lpstr>
      <vt:lpstr>Analytical Characterization in Data Mining – Attribute Relevance Analysis</vt:lpstr>
      <vt:lpstr>Analytical characterization</vt:lpstr>
      <vt:lpstr>PowerPoint Presentation</vt:lpstr>
      <vt:lpstr>Reasons for attribute relevance analysis</vt:lpstr>
      <vt:lpstr>PowerPoint Presentation</vt:lpstr>
      <vt:lpstr>Distributions and central tendency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 of Dispersion </vt:lpstr>
      <vt:lpstr>Definition</vt:lpstr>
      <vt:lpstr>Measures of Dispersion</vt:lpstr>
      <vt:lpstr>PowerPoint Presentation</vt:lpstr>
      <vt:lpstr>PowerPoint Presentation</vt:lpstr>
      <vt:lpstr>PowerPoint Presentation</vt:lpstr>
      <vt:lpstr>Absolute Measures of Dispersion</vt:lpstr>
      <vt:lpstr>The Range</vt:lpstr>
      <vt:lpstr>PowerPoint Presentation</vt:lpstr>
      <vt:lpstr>When To Use the Range</vt:lpstr>
      <vt:lpstr>PowerPoint Presentation</vt:lpstr>
      <vt:lpstr>PowerPoint Presentation</vt:lpstr>
      <vt:lpstr>PowerPoint Presentation</vt:lpstr>
      <vt:lpstr>Standard Deviation</vt:lpstr>
      <vt:lpstr>Variance</vt:lpstr>
      <vt:lpstr>What Does the Variance Formula Mean?</vt:lpstr>
      <vt:lpstr>What Does the Variance Formula Mean?</vt:lpstr>
      <vt:lpstr>What Does the Variance Formula Mean?</vt:lpstr>
      <vt:lpstr>What Does the Variance Formula Mean?</vt:lpstr>
      <vt:lpstr>Standard Deviation</vt:lpstr>
      <vt:lpstr>Quartile Deviation &amp; interquartile</vt:lpstr>
      <vt:lpstr>PowerPoint Presentation</vt:lpstr>
      <vt:lpstr>Relative Measures of Dispersion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DITU</dc:creator>
  <cp:lastModifiedBy>Microsoft account</cp:lastModifiedBy>
  <cp:revision>52</cp:revision>
  <dcterms:created xsi:type="dcterms:W3CDTF">2023-10-23T04:12:38Z</dcterms:created>
  <dcterms:modified xsi:type="dcterms:W3CDTF">2023-11-28T21:34:30Z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0x010100F0DA4160D3EF81488DAF91C890F0BABF</vt:lpwstr>
  </property>
</Properties>
</file>