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3.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22.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6.xml" ContentType="application/vnd.openxmlformats-officedocument.presentationml.slide+xml"/>
  <Override PartName="/ppt/slides/slide9.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5" r:id="rId19"/>
    <p:sldId id="274" r:id="rId20"/>
    <p:sldId id="284" r:id="rId21"/>
    <p:sldId id="283" r:id="rId22"/>
    <p:sldId id="280" r:id="rId23"/>
    <p:sldId id="281" r:id="rId24"/>
    <p:sldId id="282" r:id="rId25"/>
    <p:sldId id="276" r:id="rId26"/>
    <p:sldId id="277" r:id="rId27"/>
    <p:sldId id="278" r:id="rId28"/>
    <p:sldId id="285" r:id="rId29"/>
    <p:sldId id="286" r:id="rId30"/>
    <p:sldId id="288" r:id="rId31"/>
    <p:sldId id="292" r:id="rId32"/>
    <p:sldId id="289" r:id="rId33"/>
    <p:sldId id="290" r:id="rId34"/>
    <p:sldId id="291"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543F1D4-A339-4C9E-A3CD-5134CE62245A}" type="datetimeFigureOut">
              <a:rPr lang="en-IN" smtClean="0"/>
              <a:t>22-11-2023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22247E-E0D8-4E21-8518-580CD369F614}" type="slidenum">
              <a:rPr lang="en-IN" smtClean="0"/>
              <a:t>‹#›</a:t>
            </a:fld>
            <a:endParaRPr lang="en-IN"/>
          </a:p>
        </p:txBody>
      </p:sp>
    </p:spTree>
    <p:extLst>
      <p:ext uri="{BB962C8B-B14F-4D97-AF65-F5344CB8AC3E}">
        <p14:creationId xmlns:p14="http://schemas.microsoft.com/office/powerpoint/2010/main" val="561524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543F1D4-A339-4C9E-A3CD-5134CE62245A}" type="datetimeFigureOut">
              <a:rPr lang="en-IN" smtClean="0"/>
              <a:t>22-11-2023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22247E-E0D8-4E21-8518-580CD369F614}" type="slidenum">
              <a:rPr lang="en-IN" smtClean="0"/>
              <a:t>‹#›</a:t>
            </a:fld>
            <a:endParaRPr lang="en-IN"/>
          </a:p>
        </p:txBody>
      </p:sp>
    </p:spTree>
    <p:extLst>
      <p:ext uri="{BB962C8B-B14F-4D97-AF65-F5344CB8AC3E}">
        <p14:creationId xmlns:p14="http://schemas.microsoft.com/office/powerpoint/2010/main" val="4057056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543F1D4-A339-4C9E-A3CD-5134CE62245A}" type="datetimeFigureOut">
              <a:rPr lang="en-IN" smtClean="0"/>
              <a:t>22-11-2023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22247E-E0D8-4E21-8518-580CD369F614}" type="slidenum">
              <a:rPr lang="en-IN" smtClean="0"/>
              <a:t>‹#›</a:t>
            </a:fld>
            <a:endParaRPr lang="en-IN"/>
          </a:p>
        </p:txBody>
      </p:sp>
    </p:spTree>
    <p:extLst>
      <p:ext uri="{BB962C8B-B14F-4D97-AF65-F5344CB8AC3E}">
        <p14:creationId xmlns:p14="http://schemas.microsoft.com/office/powerpoint/2010/main" val="2940701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543F1D4-A339-4C9E-A3CD-5134CE62245A}" type="datetimeFigureOut">
              <a:rPr lang="en-IN" smtClean="0"/>
              <a:t>22-11-2023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22247E-E0D8-4E21-8518-580CD369F614}" type="slidenum">
              <a:rPr lang="en-IN" smtClean="0"/>
              <a:t>‹#›</a:t>
            </a:fld>
            <a:endParaRPr lang="en-IN"/>
          </a:p>
        </p:txBody>
      </p:sp>
    </p:spTree>
    <p:extLst>
      <p:ext uri="{BB962C8B-B14F-4D97-AF65-F5344CB8AC3E}">
        <p14:creationId xmlns:p14="http://schemas.microsoft.com/office/powerpoint/2010/main" val="2533391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43F1D4-A339-4C9E-A3CD-5134CE62245A}" type="datetimeFigureOut">
              <a:rPr lang="en-IN" smtClean="0"/>
              <a:t>22-11-2023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22247E-E0D8-4E21-8518-580CD369F614}" type="slidenum">
              <a:rPr lang="en-IN" smtClean="0"/>
              <a:t>‹#›</a:t>
            </a:fld>
            <a:endParaRPr lang="en-IN"/>
          </a:p>
        </p:txBody>
      </p:sp>
    </p:spTree>
    <p:extLst>
      <p:ext uri="{BB962C8B-B14F-4D97-AF65-F5344CB8AC3E}">
        <p14:creationId xmlns:p14="http://schemas.microsoft.com/office/powerpoint/2010/main" val="3541365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543F1D4-A339-4C9E-A3CD-5134CE62245A}" type="datetimeFigureOut">
              <a:rPr lang="en-IN" smtClean="0"/>
              <a:t>22-11-2023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22247E-E0D8-4E21-8518-580CD369F614}" type="slidenum">
              <a:rPr lang="en-IN" smtClean="0"/>
              <a:t>‹#›</a:t>
            </a:fld>
            <a:endParaRPr lang="en-IN"/>
          </a:p>
        </p:txBody>
      </p:sp>
    </p:spTree>
    <p:extLst>
      <p:ext uri="{BB962C8B-B14F-4D97-AF65-F5344CB8AC3E}">
        <p14:creationId xmlns:p14="http://schemas.microsoft.com/office/powerpoint/2010/main" val="356588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543F1D4-A339-4C9E-A3CD-5134CE62245A}" type="datetimeFigureOut">
              <a:rPr lang="en-IN" smtClean="0"/>
              <a:t>22-11-2023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622247E-E0D8-4E21-8518-580CD369F614}" type="slidenum">
              <a:rPr lang="en-IN" smtClean="0"/>
              <a:t>‹#›</a:t>
            </a:fld>
            <a:endParaRPr lang="en-IN"/>
          </a:p>
        </p:txBody>
      </p:sp>
    </p:spTree>
    <p:extLst>
      <p:ext uri="{BB962C8B-B14F-4D97-AF65-F5344CB8AC3E}">
        <p14:creationId xmlns:p14="http://schemas.microsoft.com/office/powerpoint/2010/main" val="1215368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543F1D4-A339-4C9E-A3CD-5134CE62245A}" type="datetimeFigureOut">
              <a:rPr lang="en-IN" smtClean="0"/>
              <a:t>22-11-2023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622247E-E0D8-4E21-8518-580CD369F614}" type="slidenum">
              <a:rPr lang="en-IN" smtClean="0"/>
              <a:t>‹#›</a:t>
            </a:fld>
            <a:endParaRPr lang="en-IN"/>
          </a:p>
        </p:txBody>
      </p:sp>
    </p:spTree>
    <p:extLst>
      <p:ext uri="{BB962C8B-B14F-4D97-AF65-F5344CB8AC3E}">
        <p14:creationId xmlns:p14="http://schemas.microsoft.com/office/powerpoint/2010/main" val="3465079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43F1D4-A339-4C9E-A3CD-5134CE62245A}" type="datetimeFigureOut">
              <a:rPr lang="en-IN" smtClean="0"/>
              <a:t>22-11-2023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622247E-E0D8-4E21-8518-580CD369F614}" type="slidenum">
              <a:rPr lang="en-IN" smtClean="0"/>
              <a:t>‹#›</a:t>
            </a:fld>
            <a:endParaRPr lang="en-IN"/>
          </a:p>
        </p:txBody>
      </p:sp>
    </p:spTree>
    <p:extLst>
      <p:ext uri="{BB962C8B-B14F-4D97-AF65-F5344CB8AC3E}">
        <p14:creationId xmlns:p14="http://schemas.microsoft.com/office/powerpoint/2010/main" val="869959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43F1D4-A339-4C9E-A3CD-5134CE62245A}" type="datetimeFigureOut">
              <a:rPr lang="en-IN" smtClean="0"/>
              <a:t>22-11-2023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22247E-E0D8-4E21-8518-580CD369F614}" type="slidenum">
              <a:rPr lang="en-IN" smtClean="0"/>
              <a:t>‹#›</a:t>
            </a:fld>
            <a:endParaRPr lang="en-IN"/>
          </a:p>
        </p:txBody>
      </p:sp>
    </p:spTree>
    <p:extLst>
      <p:ext uri="{BB962C8B-B14F-4D97-AF65-F5344CB8AC3E}">
        <p14:creationId xmlns:p14="http://schemas.microsoft.com/office/powerpoint/2010/main" val="655404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43F1D4-A339-4C9E-A3CD-5134CE62245A}" type="datetimeFigureOut">
              <a:rPr lang="en-IN" smtClean="0"/>
              <a:t>22-11-2023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22247E-E0D8-4E21-8518-580CD369F614}" type="slidenum">
              <a:rPr lang="en-IN" smtClean="0"/>
              <a:t>‹#›</a:t>
            </a:fld>
            <a:endParaRPr lang="en-IN"/>
          </a:p>
        </p:txBody>
      </p:sp>
    </p:spTree>
    <p:extLst>
      <p:ext uri="{BB962C8B-B14F-4D97-AF65-F5344CB8AC3E}">
        <p14:creationId xmlns:p14="http://schemas.microsoft.com/office/powerpoint/2010/main" val="2412078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43F1D4-A339-4C9E-A3CD-5134CE62245A}" type="datetimeFigureOut">
              <a:rPr lang="en-IN" smtClean="0"/>
              <a:t>22-11-2023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22247E-E0D8-4E21-8518-580CD369F614}" type="slidenum">
              <a:rPr lang="en-IN" smtClean="0"/>
              <a:t>‹#›</a:t>
            </a:fld>
            <a:endParaRPr lang="en-IN"/>
          </a:p>
        </p:txBody>
      </p:sp>
    </p:spTree>
    <p:extLst>
      <p:ext uri="{BB962C8B-B14F-4D97-AF65-F5344CB8AC3E}">
        <p14:creationId xmlns:p14="http://schemas.microsoft.com/office/powerpoint/2010/main" val="3237619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653598"/>
            <a:ext cx="10515600" cy="1325563"/>
          </a:xfrm>
        </p:spPr>
        <p:txBody>
          <a:bodyPr>
            <a:normAutofit fontScale="90000"/>
          </a:bodyPr>
          <a:lstStyle/>
          <a:p>
            <a:pPr algn="ctr"/>
            <a:r>
              <a:rPr lang="en-US" b="1" dirty="0" smtClean="0"/>
              <a:t/>
            </a:r>
            <a:br>
              <a:rPr lang="en-US" b="1" dirty="0" smtClean="0"/>
            </a:br>
            <a:r>
              <a:rPr lang="en-US" b="1" dirty="0"/>
              <a:t/>
            </a:r>
            <a:br>
              <a:rPr lang="en-US" b="1" dirty="0"/>
            </a:br>
            <a:r>
              <a:rPr lang="en-US" b="1" dirty="0" smtClean="0"/>
              <a:t/>
            </a:r>
            <a:br>
              <a:rPr lang="en-US" b="1" dirty="0" smtClean="0"/>
            </a:br>
            <a:r>
              <a:rPr lang="en-US" b="1" dirty="0" smtClean="0"/>
              <a:t>UNIT-IV</a:t>
            </a:r>
            <a:br>
              <a:rPr lang="en-US" b="1" dirty="0" smtClean="0"/>
            </a:br>
            <a:r>
              <a:rPr lang="en-US" b="1" dirty="0" smtClean="0"/>
              <a:t>Classification</a:t>
            </a:r>
            <a:endParaRPr lang="en-IN" b="1" dirty="0"/>
          </a:p>
        </p:txBody>
      </p:sp>
    </p:spTree>
    <p:extLst>
      <p:ext uri="{BB962C8B-B14F-4D97-AF65-F5344CB8AC3E}">
        <p14:creationId xmlns:p14="http://schemas.microsoft.com/office/powerpoint/2010/main" val="33708895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85797" y="598116"/>
            <a:ext cx="4121641" cy="369332"/>
          </a:xfrm>
          <a:prstGeom prst="rect">
            <a:avLst/>
          </a:prstGeom>
        </p:spPr>
        <p:txBody>
          <a:bodyPr wrap="none">
            <a:spAutoFit/>
          </a:bodyPr>
          <a:lstStyle/>
          <a:p>
            <a:pPr algn="just"/>
            <a:r>
              <a:rPr lang="en-US" b="0" i="0" dirty="0" smtClean="0">
                <a:solidFill>
                  <a:srgbClr val="610B38"/>
                </a:solidFill>
                <a:effectLst/>
                <a:latin typeface="erdana"/>
              </a:rPr>
              <a:t>Comparison of Classification Methods</a:t>
            </a:r>
            <a:endParaRPr lang="en-US" b="0" i="0" dirty="0">
              <a:solidFill>
                <a:srgbClr val="610B38"/>
              </a:solidFill>
              <a:effectLst/>
              <a:latin typeface="erdana"/>
            </a:endParaRPr>
          </a:p>
        </p:txBody>
      </p:sp>
      <p:sp>
        <p:nvSpPr>
          <p:cNvPr id="3" name="Rectangle 2"/>
          <p:cNvSpPr/>
          <p:nvPr/>
        </p:nvSpPr>
        <p:spPr>
          <a:xfrm>
            <a:off x="678872" y="1374706"/>
            <a:ext cx="10557163" cy="5035353"/>
          </a:xfrm>
          <a:prstGeom prst="rect">
            <a:avLst/>
          </a:prstGeom>
        </p:spPr>
        <p:txBody>
          <a:bodyPr wrap="square">
            <a:spAutoFit/>
          </a:bodyPr>
          <a:lstStyle/>
          <a:p>
            <a:pPr algn="just">
              <a:lnSpc>
                <a:spcPct val="150000"/>
              </a:lnSpc>
            </a:pPr>
            <a:r>
              <a:rPr lang="en-US" b="1" dirty="0" smtClean="0"/>
              <a:t>Accuracy: </a:t>
            </a:r>
            <a:r>
              <a:rPr lang="en-US" dirty="0" smtClean="0"/>
              <a:t>The accuracy of the classifier can be referred to as the ability of the classifier to predict the class label correctly, and the accuracy of the predictor can be referred to as how well a given predictor can estimate the unknown value.</a:t>
            </a:r>
          </a:p>
          <a:p>
            <a:pPr algn="just">
              <a:lnSpc>
                <a:spcPct val="150000"/>
              </a:lnSpc>
            </a:pPr>
            <a:r>
              <a:rPr lang="en-US" b="1" dirty="0" smtClean="0"/>
              <a:t>Speed: </a:t>
            </a:r>
            <a:r>
              <a:rPr lang="en-US" dirty="0" smtClean="0"/>
              <a:t>The speed of the method depends on the computational cost of generating and using the classifier or predictor.</a:t>
            </a:r>
          </a:p>
          <a:p>
            <a:pPr algn="just">
              <a:lnSpc>
                <a:spcPct val="150000"/>
              </a:lnSpc>
            </a:pPr>
            <a:r>
              <a:rPr lang="en-US" b="1" dirty="0" smtClean="0"/>
              <a:t>Robustness: </a:t>
            </a:r>
            <a:r>
              <a:rPr lang="en-US" dirty="0" smtClean="0"/>
              <a:t>Robustness is the ability to make correct predictions or classifications. In the context of data mining, robustness is the ability of the classifier or predictor to make correct predictions from incoming unknown data.</a:t>
            </a:r>
          </a:p>
          <a:p>
            <a:pPr algn="just">
              <a:lnSpc>
                <a:spcPct val="150000"/>
              </a:lnSpc>
            </a:pPr>
            <a:r>
              <a:rPr lang="en-US" b="1" dirty="0" smtClean="0"/>
              <a:t>Scalability: </a:t>
            </a:r>
            <a:r>
              <a:rPr lang="en-US" dirty="0" smtClean="0"/>
              <a:t>Scalability refers to an increase or decrease in the performance of the classifier or predictor based on the given data.</a:t>
            </a:r>
          </a:p>
          <a:p>
            <a:pPr algn="just">
              <a:lnSpc>
                <a:spcPct val="150000"/>
              </a:lnSpc>
            </a:pPr>
            <a:r>
              <a:rPr lang="en-US" b="1" dirty="0" smtClean="0"/>
              <a:t>Interpretability: </a:t>
            </a:r>
            <a:r>
              <a:rPr lang="en-US" dirty="0" smtClean="0"/>
              <a:t>Interpretability is how readily we can understand the reasoning behind predictions or classification made by the predictor or classifier.</a:t>
            </a:r>
            <a:endParaRPr lang="en-IN" dirty="0"/>
          </a:p>
        </p:txBody>
      </p:sp>
    </p:spTree>
    <p:extLst>
      <p:ext uri="{BB962C8B-B14F-4D97-AF65-F5344CB8AC3E}">
        <p14:creationId xmlns:p14="http://schemas.microsoft.com/office/powerpoint/2010/main" val="1932210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78872" y="1374706"/>
            <a:ext cx="10557163" cy="464871"/>
          </a:xfrm>
          <a:prstGeom prst="rect">
            <a:avLst/>
          </a:prstGeom>
        </p:spPr>
        <p:txBody>
          <a:bodyPr wrap="square">
            <a:spAutoFit/>
          </a:bodyPr>
          <a:lstStyle/>
          <a:p>
            <a:pPr algn="just">
              <a:lnSpc>
                <a:spcPct val="150000"/>
              </a:lnSpc>
            </a:pPr>
            <a:endParaRPr lang="en-IN" dirty="0"/>
          </a:p>
        </p:txBody>
      </p:sp>
      <p:sp>
        <p:nvSpPr>
          <p:cNvPr id="4" name="Rectangle 3"/>
          <p:cNvSpPr/>
          <p:nvPr/>
        </p:nvSpPr>
        <p:spPr>
          <a:xfrm>
            <a:off x="2909453" y="2302317"/>
            <a:ext cx="6096000" cy="1015663"/>
          </a:xfrm>
          <a:prstGeom prst="rect">
            <a:avLst/>
          </a:prstGeom>
        </p:spPr>
        <p:txBody>
          <a:bodyPr>
            <a:spAutoFit/>
          </a:bodyPr>
          <a:lstStyle/>
          <a:p>
            <a:pPr algn="ctr"/>
            <a:r>
              <a:rPr lang="en-IN" sz="2400" b="0" i="0" dirty="0" smtClean="0">
                <a:solidFill>
                  <a:schemeClr val="bg2">
                    <a:lumMod val="10000"/>
                  </a:schemeClr>
                </a:solidFill>
                <a:effectLst/>
                <a:latin typeface="erdana"/>
              </a:rPr>
              <a:t>Decision Tree Classification Algorithm</a:t>
            </a:r>
          </a:p>
          <a:p>
            <a:r>
              <a:rPr lang="en-IN" b="0" i="0" dirty="0" smtClean="0">
                <a:solidFill>
                  <a:srgbClr val="333333"/>
                </a:solidFill>
                <a:effectLst/>
                <a:latin typeface="inter-regular"/>
              </a:rPr>
              <a:t/>
            </a:r>
            <a:br>
              <a:rPr lang="en-IN" b="0" i="0" dirty="0" smtClean="0">
                <a:solidFill>
                  <a:srgbClr val="333333"/>
                </a:solidFill>
                <a:effectLst/>
                <a:latin typeface="inter-regular"/>
              </a:rPr>
            </a:br>
            <a:endParaRPr lang="en-IN" dirty="0"/>
          </a:p>
        </p:txBody>
      </p:sp>
    </p:spTree>
    <p:extLst>
      <p:ext uri="{BB962C8B-B14F-4D97-AF65-F5344CB8AC3E}">
        <p14:creationId xmlns:p14="http://schemas.microsoft.com/office/powerpoint/2010/main" val="3522473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6363" y="182710"/>
            <a:ext cx="10099963" cy="7017306"/>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dirty="0" smtClean="0"/>
              <a:t>Decision Tree is a Supervised learning technique that can be used for both classification and Regression problems, but mostly it is preferred for solving Classification problems. It is a tree-structured classifier, where internal nodes represent the features of a dataset, branches represent the decision rules and each leaf node represents the outcome.</a:t>
            </a:r>
          </a:p>
          <a:p>
            <a:pPr marL="285750" indent="-285750" algn="just">
              <a:lnSpc>
                <a:spcPct val="150000"/>
              </a:lnSpc>
              <a:buFont typeface="Arial" panose="020B0604020202020204" pitchFamily="34" charset="0"/>
              <a:buChar char="•"/>
            </a:pPr>
            <a:r>
              <a:rPr lang="en-US" dirty="0"/>
              <a:t>In a Decision tree, there are two nodes, which are the </a:t>
            </a:r>
            <a:r>
              <a:rPr lang="en-US" b="1" dirty="0"/>
              <a:t>Decision Node</a:t>
            </a:r>
            <a:r>
              <a:rPr lang="en-US" dirty="0"/>
              <a:t> and</a:t>
            </a:r>
            <a:r>
              <a:rPr lang="en-US" b="1" dirty="0"/>
              <a:t> Leaf Node.</a:t>
            </a:r>
            <a:r>
              <a:rPr lang="en-US" dirty="0"/>
              <a:t> Decision nodes are used to make any decision and have multiple branches, whereas Leaf nodes are the output of those decisions and do not contain any further branches.</a:t>
            </a:r>
          </a:p>
          <a:p>
            <a:pPr marL="285750" indent="-285750" algn="just">
              <a:lnSpc>
                <a:spcPct val="150000"/>
              </a:lnSpc>
              <a:buFont typeface="Arial" panose="020B0604020202020204" pitchFamily="34" charset="0"/>
              <a:buChar char="•"/>
            </a:pPr>
            <a:r>
              <a:rPr lang="en-US" dirty="0"/>
              <a:t>The decisions or the test are performed on the basis of features of the given dataset.</a:t>
            </a:r>
          </a:p>
          <a:p>
            <a:pPr marL="285750" indent="-285750" algn="just">
              <a:lnSpc>
                <a:spcPct val="150000"/>
              </a:lnSpc>
              <a:buFont typeface="Arial" panose="020B0604020202020204" pitchFamily="34" charset="0"/>
              <a:buChar char="•"/>
            </a:pPr>
            <a:r>
              <a:rPr lang="en-US" b="1" i="1" dirty="0"/>
              <a:t>It is a graphical representation for getting all the possible solutions to a problem/decision based on given conditions.</a:t>
            </a:r>
            <a:endParaRPr lang="en-US" dirty="0"/>
          </a:p>
          <a:p>
            <a:pPr marL="285750" indent="-285750" algn="just">
              <a:lnSpc>
                <a:spcPct val="150000"/>
              </a:lnSpc>
              <a:buFont typeface="Arial" panose="020B0604020202020204" pitchFamily="34" charset="0"/>
              <a:buChar char="•"/>
            </a:pPr>
            <a:r>
              <a:rPr lang="en-US" dirty="0"/>
              <a:t>It is called a decision tree because, similar to a tree, it starts with the root node, which expands on further branches and constructs a tree-like structure.</a:t>
            </a:r>
          </a:p>
          <a:p>
            <a:pPr marL="285750" indent="-285750" algn="just">
              <a:lnSpc>
                <a:spcPct val="150000"/>
              </a:lnSpc>
              <a:buFont typeface="Arial" panose="020B0604020202020204" pitchFamily="34" charset="0"/>
              <a:buChar char="•"/>
            </a:pPr>
            <a:r>
              <a:rPr lang="en-US" dirty="0"/>
              <a:t>In order to build a tree, we use the </a:t>
            </a:r>
            <a:r>
              <a:rPr lang="en-US" b="1" dirty="0"/>
              <a:t>CART algorithm,</a:t>
            </a:r>
            <a:r>
              <a:rPr lang="en-US" dirty="0"/>
              <a:t> which stands for </a:t>
            </a:r>
            <a:r>
              <a:rPr lang="en-US" b="1" dirty="0"/>
              <a:t>Classification and Regression Tree algorithm.</a:t>
            </a:r>
            <a:endParaRPr lang="en-US" dirty="0"/>
          </a:p>
          <a:p>
            <a:pPr marL="285750" indent="-285750" algn="just">
              <a:lnSpc>
                <a:spcPct val="150000"/>
              </a:lnSpc>
              <a:buFont typeface="Arial" panose="020B0604020202020204" pitchFamily="34" charset="0"/>
              <a:buChar char="•"/>
            </a:pPr>
            <a:r>
              <a:rPr lang="en-US" dirty="0"/>
              <a:t>A decision tree simply asks a question, and based on the answer (Yes/No), it further split the tree into subtrees.</a:t>
            </a:r>
          </a:p>
          <a:p>
            <a:endParaRPr lang="en-IN" dirty="0"/>
          </a:p>
        </p:txBody>
      </p:sp>
    </p:spTree>
    <p:extLst>
      <p:ext uri="{BB962C8B-B14F-4D97-AF65-F5344CB8AC3E}">
        <p14:creationId xmlns:p14="http://schemas.microsoft.com/office/powerpoint/2010/main" val="2981087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ecision Tree Classification Algorith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4618" y="720436"/>
            <a:ext cx="9240982" cy="48490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518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599" y="737259"/>
            <a:ext cx="10390909" cy="4619854"/>
          </a:xfrm>
          <a:prstGeom prst="rect">
            <a:avLst/>
          </a:prstGeom>
        </p:spPr>
        <p:txBody>
          <a:bodyPr wrap="square">
            <a:spAutoFit/>
          </a:bodyPr>
          <a:lstStyle/>
          <a:p>
            <a:pPr algn="just">
              <a:lnSpc>
                <a:spcPct val="150000"/>
              </a:lnSpc>
            </a:pPr>
            <a:r>
              <a:rPr lang="en-US" b="1" dirty="0" smtClean="0"/>
              <a:t>Decision Tree Terminologies</a:t>
            </a:r>
          </a:p>
          <a:p>
            <a:pPr algn="just">
              <a:lnSpc>
                <a:spcPct val="150000"/>
              </a:lnSpc>
            </a:pPr>
            <a:r>
              <a:rPr lang="en-US" b="1" dirty="0" smtClean="0"/>
              <a:t>Root Node: </a:t>
            </a:r>
            <a:r>
              <a:rPr lang="en-US" dirty="0" smtClean="0"/>
              <a:t>Root node is from where the decision tree starts. It represents the entire dataset, which further gets divided into two or more homogeneous sets.</a:t>
            </a:r>
          </a:p>
          <a:p>
            <a:pPr algn="just">
              <a:lnSpc>
                <a:spcPct val="150000"/>
              </a:lnSpc>
            </a:pPr>
            <a:r>
              <a:rPr lang="en-US" b="1" dirty="0" smtClean="0"/>
              <a:t>Leaf Node: </a:t>
            </a:r>
            <a:r>
              <a:rPr lang="en-US" dirty="0" smtClean="0"/>
              <a:t>Leaf nodes are the final output node, and the tree cannot be segregated further after getting a leaf node.</a:t>
            </a:r>
          </a:p>
          <a:p>
            <a:pPr algn="just">
              <a:lnSpc>
                <a:spcPct val="150000"/>
              </a:lnSpc>
            </a:pPr>
            <a:r>
              <a:rPr lang="en-US" b="1" dirty="0" smtClean="0"/>
              <a:t>Splitting: </a:t>
            </a:r>
            <a:r>
              <a:rPr lang="en-US" dirty="0" smtClean="0"/>
              <a:t>Splitting is the process of dividing the decision node/root node into sub-nodes according to the given conditions.</a:t>
            </a:r>
          </a:p>
          <a:p>
            <a:pPr algn="just">
              <a:lnSpc>
                <a:spcPct val="150000"/>
              </a:lnSpc>
            </a:pPr>
            <a:r>
              <a:rPr lang="en-US" b="1" dirty="0" smtClean="0"/>
              <a:t>Branch/Sub Tree: </a:t>
            </a:r>
            <a:r>
              <a:rPr lang="en-US" dirty="0" smtClean="0"/>
              <a:t>A tree formed by splitting the tree.</a:t>
            </a:r>
          </a:p>
          <a:p>
            <a:pPr algn="just">
              <a:lnSpc>
                <a:spcPct val="150000"/>
              </a:lnSpc>
            </a:pPr>
            <a:r>
              <a:rPr lang="en-US" b="1" dirty="0" smtClean="0"/>
              <a:t>Pruning: </a:t>
            </a:r>
            <a:r>
              <a:rPr lang="en-US" dirty="0" smtClean="0"/>
              <a:t>Pruning is the process of removing the unwanted branches from the tree.</a:t>
            </a:r>
          </a:p>
          <a:p>
            <a:pPr algn="just">
              <a:lnSpc>
                <a:spcPct val="150000"/>
              </a:lnSpc>
            </a:pPr>
            <a:r>
              <a:rPr lang="en-US" b="1" dirty="0" smtClean="0"/>
              <a:t>Parent/Child node: </a:t>
            </a:r>
            <a:r>
              <a:rPr lang="en-US" dirty="0" smtClean="0"/>
              <a:t>The root node of the tree is called the parent node, and other nodes are called the child nodes.</a:t>
            </a:r>
            <a:endParaRPr lang="en-IN" dirty="0"/>
          </a:p>
        </p:txBody>
      </p:sp>
    </p:spTree>
    <p:extLst>
      <p:ext uri="{BB962C8B-B14F-4D97-AF65-F5344CB8AC3E}">
        <p14:creationId xmlns:p14="http://schemas.microsoft.com/office/powerpoint/2010/main" val="10247366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0217" y="99904"/>
            <a:ext cx="11055927" cy="6909584"/>
          </a:xfrm>
          <a:prstGeom prst="rect">
            <a:avLst/>
          </a:prstGeom>
        </p:spPr>
        <p:txBody>
          <a:bodyPr wrap="square">
            <a:spAutoFit/>
          </a:bodyPr>
          <a:lstStyle/>
          <a:p>
            <a:r>
              <a:rPr lang="en-US" sz="2000" b="1" dirty="0" smtClean="0"/>
              <a:t>How does the Decision Tree algorithm Work?</a:t>
            </a:r>
          </a:p>
          <a:p>
            <a:pPr>
              <a:lnSpc>
                <a:spcPct val="150000"/>
              </a:lnSpc>
            </a:pPr>
            <a:endParaRPr lang="en-US" dirty="0" smtClean="0"/>
          </a:p>
          <a:p>
            <a:pPr>
              <a:lnSpc>
                <a:spcPct val="150000"/>
              </a:lnSpc>
            </a:pPr>
            <a:r>
              <a:rPr lang="en-US" dirty="0" smtClean="0"/>
              <a:t>In a decision tree, for predicting the class of the given dataset, the algorithm starts from the root node of the tree. This algorithm compares the values of root attribute with the record (real dataset) attribute and, based on the comparison, follows the branch and jumps to the next node.</a:t>
            </a:r>
          </a:p>
          <a:p>
            <a:pPr>
              <a:lnSpc>
                <a:spcPct val="150000"/>
              </a:lnSpc>
            </a:pPr>
            <a:endParaRPr lang="en-US" dirty="0" smtClean="0"/>
          </a:p>
          <a:p>
            <a:pPr>
              <a:lnSpc>
                <a:spcPct val="150000"/>
              </a:lnSpc>
            </a:pPr>
            <a:r>
              <a:rPr lang="en-US" dirty="0" smtClean="0"/>
              <a:t>For the next node, the algorithm again compares the attribute value with the other sub-nodes and move further. It continues the process until it reaches the leaf node of the tree. The complete process can be better understood using the below algorithm:</a:t>
            </a:r>
          </a:p>
          <a:p>
            <a:pPr>
              <a:lnSpc>
                <a:spcPct val="150000"/>
              </a:lnSpc>
            </a:pPr>
            <a:endParaRPr lang="en-US" dirty="0"/>
          </a:p>
          <a:p>
            <a:pPr>
              <a:lnSpc>
                <a:spcPct val="150000"/>
              </a:lnSpc>
            </a:pPr>
            <a:r>
              <a:rPr lang="en-US" b="1" dirty="0"/>
              <a:t>Step-1:</a:t>
            </a:r>
            <a:r>
              <a:rPr lang="en-US" dirty="0"/>
              <a:t> Begin the tree with the root node, says S, which contains the complete dataset.</a:t>
            </a:r>
          </a:p>
          <a:p>
            <a:pPr>
              <a:lnSpc>
                <a:spcPct val="150000"/>
              </a:lnSpc>
            </a:pPr>
            <a:r>
              <a:rPr lang="en-US" b="1" dirty="0"/>
              <a:t>Step-2:</a:t>
            </a:r>
            <a:r>
              <a:rPr lang="en-US" dirty="0"/>
              <a:t> Find the best attribute in the dataset using </a:t>
            </a:r>
            <a:r>
              <a:rPr lang="en-US" b="1" dirty="0"/>
              <a:t>Attribute Selection Measure (ASM).</a:t>
            </a:r>
            <a:endParaRPr lang="en-US" dirty="0"/>
          </a:p>
          <a:p>
            <a:pPr>
              <a:lnSpc>
                <a:spcPct val="150000"/>
              </a:lnSpc>
            </a:pPr>
            <a:r>
              <a:rPr lang="en-US" b="1" dirty="0"/>
              <a:t>Step-3:</a:t>
            </a:r>
            <a:r>
              <a:rPr lang="en-US" dirty="0"/>
              <a:t> Divide the S into subsets that contains possible values for the best attributes.</a:t>
            </a:r>
          </a:p>
          <a:p>
            <a:pPr>
              <a:lnSpc>
                <a:spcPct val="150000"/>
              </a:lnSpc>
            </a:pPr>
            <a:r>
              <a:rPr lang="en-US" b="1" dirty="0"/>
              <a:t>Step-4:</a:t>
            </a:r>
            <a:r>
              <a:rPr lang="en-US" dirty="0"/>
              <a:t> Generate the decision tree node, which contains the best attribute.</a:t>
            </a:r>
          </a:p>
          <a:p>
            <a:pPr>
              <a:lnSpc>
                <a:spcPct val="150000"/>
              </a:lnSpc>
            </a:pPr>
            <a:r>
              <a:rPr lang="en-US" b="1" dirty="0"/>
              <a:t>Step-5:</a:t>
            </a:r>
            <a:r>
              <a:rPr lang="en-US" dirty="0"/>
              <a:t> Recursively make new decision trees using the subsets of the dataset created in step -3. Continue this process until a stage is reached where you cannot further classify the nodes and called the final node as a leaf node</a:t>
            </a:r>
          </a:p>
          <a:p>
            <a:endParaRPr lang="en-IN" dirty="0"/>
          </a:p>
        </p:txBody>
      </p:sp>
    </p:spTree>
    <p:extLst>
      <p:ext uri="{BB962C8B-B14F-4D97-AF65-F5344CB8AC3E}">
        <p14:creationId xmlns:p14="http://schemas.microsoft.com/office/powerpoint/2010/main" val="17405275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0218" y="293730"/>
            <a:ext cx="11831782" cy="1477328"/>
          </a:xfrm>
          <a:prstGeom prst="rect">
            <a:avLst/>
          </a:prstGeom>
        </p:spPr>
        <p:txBody>
          <a:bodyPr wrap="square">
            <a:spAutoFit/>
          </a:bodyPr>
          <a:lstStyle/>
          <a:p>
            <a:pPr algn="just"/>
            <a:r>
              <a:rPr lang="en-US" dirty="0" smtClean="0"/>
              <a:t>Example: Suppose there is a candidate who has a job offer and wants to decide whether he should accept the offer or Not. So, to solve this problem, the decision tree starts with the root node (Salary attribute by ASM). The root node splits further into the next decision node (distance from the office) and one leaf node based on the corresponding labels. The next decision node further gets split into one decision node (Cab facility) and one leaf node. Finally, the decision node splits into two leaf nodes (Accepted offers and Declined offer). Consider the below diagram:</a:t>
            </a:r>
            <a:endParaRPr lang="en-IN" dirty="0"/>
          </a:p>
        </p:txBody>
      </p:sp>
      <p:pic>
        <p:nvPicPr>
          <p:cNvPr id="4098" name="Picture 2" descr="Decision Tree Classification Algorith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5757" y="2175164"/>
            <a:ext cx="47625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4049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8872" y="945078"/>
            <a:ext cx="11513127" cy="3788858"/>
          </a:xfrm>
          <a:prstGeom prst="rect">
            <a:avLst/>
          </a:prstGeom>
        </p:spPr>
        <p:txBody>
          <a:bodyPr wrap="square">
            <a:spAutoFit/>
          </a:bodyPr>
          <a:lstStyle/>
          <a:p>
            <a:pPr algn="just">
              <a:lnSpc>
                <a:spcPct val="150000"/>
              </a:lnSpc>
            </a:pPr>
            <a:r>
              <a:rPr lang="en-US" b="1" dirty="0" smtClean="0"/>
              <a:t>Advantages of the Decision Tree</a:t>
            </a:r>
          </a:p>
          <a:p>
            <a:pPr marL="285750" indent="-285750" algn="just">
              <a:lnSpc>
                <a:spcPct val="150000"/>
              </a:lnSpc>
              <a:buFont typeface="Arial" panose="020B0604020202020204" pitchFamily="34" charset="0"/>
              <a:buChar char="•"/>
            </a:pPr>
            <a:r>
              <a:rPr lang="en-US" dirty="0" smtClean="0"/>
              <a:t>It is simple to understand as it follows the same process which a human follow while making any decision in real-life.</a:t>
            </a:r>
          </a:p>
          <a:p>
            <a:pPr marL="285750" indent="-285750" algn="just">
              <a:lnSpc>
                <a:spcPct val="150000"/>
              </a:lnSpc>
              <a:buFont typeface="Arial" panose="020B0604020202020204" pitchFamily="34" charset="0"/>
              <a:buChar char="•"/>
            </a:pPr>
            <a:r>
              <a:rPr lang="en-US" dirty="0" smtClean="0"/>
              <a:t>It can be very useful for solving decision-related problems.</a:t>
            </a:r>
          </a:p>
          <a:p>
            <a:pPr marL="285750" indent="-285750" algn="just">
              <a:lnSpc>
                <a:spcPct val="150000"/>
              </a:lnSpc>
              <a:buFont typeface="Arial" panose="020B0604020202020204" pitchFamily="34" charset="0"/>
              <a:buChar char="•"/>
            </a:pPr>
            <a:r>
              <a:rPr lang="en-US" dirty="0" smtClean="0"/>
              <a:t>It helps to think about all the possible outcomes for a problem.</a:t>
            </a:r>
          </a:p>
          <a:p>
            <a:pPr marL="285750" indent="-285750" algn="just">
              <a:lnSpc>
                <a:spcPct val="150000"/>
              </a:lnSpc>
              <a:buFont typeface="Arial" panose="020B0604020202020204" pitchFamily="34" charset="0"/>
              <a:buChar char="•"/>
            </a:pPr>
            <a:r>
              <a:rPr lang="en-US" dirty="0" smtClean="0"/>
              <a:t>There is less requirement of data cleaning compared to other algorithms.</a:t>
            </a:r>
          </a:p>
          <a:p>
            <a:pPr algn="just">
              <a:lnSpc>
                <a:spcPct val="150000"/>
              </a:lnSpc>
            </a:pPr>
            <a:r>
              <a:rPr lang="en-US" b="1" dirty="0" smtClean="0"/>
              <a:t>Disadvantages of the Decision Tree</a:t>
            </a:r>
          </a:p>
          <a:p>
            <a:pPr marL="285750" indent="-285750" algn="just">
              <a:lnSpc>
                <a:spcPct val="150000"/>
              </a:lnSpc>
              <a:buFont typeface="Arial" panose="020B0604020202020204" pitchFamily="34" charset="0"/>
              <a:buChar char="•"/>
            </a:pPr>
            <a:r>
              <a:rPr lang="en-US" dirty="0" smtClean="0"/>
              <a:t>The decision tree contains lots of layers, which makes it complex.</a:t>
            </a:r>
          </a:p>
          <a:p>
            <a:pPr marL="285750" indent="-285750" algn="just">
              <a:lnSpc>
                <a:spcPct val="150000"/>
              </a:lnSpc>
              <a:buFont typeface="Arial" panose="020B0604020202020204" pitchFamily="34" charset="0"/>
              <a:buChar char="•"/>
            </a:pPr>
            <a:r>
              <a:rPr lang="en-US" dirty="0" smtClean="0"/>
              <a:t>It may have an overfitting issue, which can be resolved using the Random Forest algorithm.</a:t>
            </a:r>
          </a:p>
          <a:p>
            <a:pPr marL="285750" indent="-285750" algn="just">
              <a:lnSpc>
                <a:spcPct val="150000"/>
              </a:lnSpc>
              <a:buFont typeface="Arial" panose="020B0604020202020204" pitchFamily="34" charset="0"/>
              <a:buChar char="•"/>
            </a:pPr>
            <a:r>
              <a:rPr lang="en-US" dirty="0" smtClean="0"/>
              <a:t>For more class labels, the computational complexity of the decision tree may increase.</a:t>
            </a:r>
            <a:endParaRPr lang="en-IN" dirty="0"/>
          </a:p>
        </p:txBody>
      </p:sp>
    </p:spTree>
    <p:extLst>
      <p:ext uri="{BB962C8B-B14F-4D97-AF65-F5344CB8AC3E}">
        <p14:creationId xmlns:p14="http://schemas.microsoft.com/office/powerpoint/2010/main" val="38049757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b="11515"/>
          <a:stretch/>
        </p:blipFill>
        <p:spPr>
          <a:xfrm>
            <a:off x="1656940" y="0"/>
            <a:ext cx="8878119" cy="6068291"/>
          </a:xfrm>
          <a:prstGeom prst="rect">
            <a:avLst/>
          </a:prstGeom>
        </p:spPr>
      </p:pic>
    </p:spTree>
    <p:extLst>
      <p:ext uri="{BB962C8B-B14F-4D97-AF65-F5344CB8AC3E}">
        <p14:creationId xmlns:p14="http://schemas.microsoft.com/office/powerpoint/2010/main" val="1582221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b="11717"/>
          <a:stretch/>
        </p:blipFill>
        <p:spPr>
          <a:xfrm>
            <a:off x="152400" y="0"/>
            <a:ext cx="11776364" cy="6054436"/>
          </a:xfrm>
          <a:prstGeom prst="rect">
            <a:avLst/>
          </a:prstGeom>
        </p:spPr>
      </p:pic>
    </p:spTree>
    <p:extLst>
      <p:ext uri="{BB962C8B-B14F-4D97-AF65-F5344CB8AC3E}">
        <p14:creationId xmlns:p14="http://schemas.microsoft.com/office/powerpoint/2010/main" val="2940671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6582" y="214893"/>
            <a:ext cx="10515600" cy="1325563"/>
          </a:xfrm>
        </p:spPr>
        <p:txBody>
          <a:bodyPr/>
          <a:lstStyle/>
          <a:p>
            <a:r>
              <a:rPr lang="en-US" dirty="0"/>
              <a:t>Classification and Predication in Data Mining</a:t>
            </a:r>
          </a:p>
        </p:txBody>
      </p:sp>
      <p:sp>
        <p:nvSpPr>
          <p:cNvPr id="3" name="Rectangle 2"/>
          <p:cNvSpPr/>
          <p:nvPr/>
        </p:nvSpPr>
        <p:spPr>
          <a:xfrm>
            <a:off x="574964" y="1166384"/>
            <a:ext cx="10647218" cy="5078313"/>
          </a:xfrm>
          <a:prstGeom prst="rect">
            <a:avLst/>
          </a:prstGeom>
        </p:spPr>
        <p:txBody>
          <a:bodyPr wrap="square">
            <a:spAutoFit/>
          </a:bodyPr>
          <a:lstStyle/>
          <a:p>
            <a:pPr>
              <a:lnSpc>
                <a:spcPct val="150000"/>
              </a:lnSpc>
            </a:pPr>
            <a:r>
              <a:rPr lang="en-US" dirty="0" smtClean="0"/>
              <a:t>There are two forms of data analysis that can be used to extract models describing important classes or predict future data trends. These two forms are as follows:</a:t>
            </a:r>
          </a:p>
          <a:p>
            <a:pPr marL="285750" indent="-285750">
              <a:lnSpc>
                <a:spcPct val="150000"/>
              </a:lnSpc>
              <a:buFont typeface="Arial" panose="020B0604020202020204" pitchFamily="34" charset="0"/>
              <a:buChar char="•"/>
            </a:pPr>
            <a:r>
              <a:rPr lang="en-US" dirty="0" smtClean="0"/>
              <a:t>Classification</a:t>
            </a:r>
          </a:p>
          <a:p>
            <a:pPr marL="285750" indent="-285750">
              <a:lnSpc>
                <a:spcPct val="150000"/>
              </a:lnSpc>
              <a:buFont typeface="Arial" panose="020B0604020202020204" pitchFamily="34" charset="0"/>
              <a:buChar char="•"/>
            </a:pPr>
            <a:r>
              <a:rPr lang="en-US" dirty="0" smtClean="0"/>
              <a:t>Prediction</a:t>
            </a:r>
          </a:p>
          <a:p>
            <a:pPr>
              <a:lnSpc>
                <a:spcPct val="150000"/>
              </a:lnSpc>
            </a:pPr>
            <a:r>
              <a:rPr lang="en-US" dirty="0" smtClean="0"/>
              <a:t>We </a:t>
            </a:r>
            <a:r>
              <a:rPr lang="en-US" dirty="0"/>
              <a:t>use classification and prediction to extract a model, representing the data classes to predict future data trends. Classification predicts the categorical labels of data with the prediction models. This analysis provides us with the best understanding of the data at a large scale</a:t>
            </a:r>
            <a:r>
              <a:rPr lang="en-US" dirty="0" smtClean="0"/>
              <a:t>.</a:t>
            </a:r>
          </a:p>
          <a:p>
            <a:pPr>
              <a:lnSpc>
                <a:spcPct val="150000"/>
              </a:lnSpc>
            </a:pPr>
            <a:endParaRPr lang="en-US" dirty="0"/>
          </a:p>
          <a:p>
            <a:pPr>
              <a:lnSpc>
                <a:spcPct val="150000"/>
              </a:lnSpc>
            </a:pPr>
            <a:r>
              <a:rPr lang="en-US" dirty="0"/>
              <a:t>Classification models predict categorical class labels, and prediction models predict continuous-valued functions. For example, we can build a classification model to categorize bank loan applications as either safe or risky or a prediction model to predict the expenditures in dollars of potential customers on computer equipment given their income and occupation.</a:t>
            </a:r>
            <a:endParaRPr lang="en-IN" dirty="0"/>
          </a:p>
        </p:txBody>
      </p:sp>
    </p:spTree>
    <p:extLst>
      <p:ext uri="{BB962C8B-B14F-4D97-AF65-F5344CB8AC3E}">
        <p14:creationId xmlns:p14="http://schemas.microsoft.com/office/powerpoint/2010/main" val="23692352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288472" y="568037"/>
            <a:ext cx="9656619" cy="4987636"/>
            <a:chOff x="1925781" y="512619"/>
            <a:chExt cx="7924801" cy="4987636"/>
          </a:xfrm>
        </p:grpSpPr>
        <p:pic>
          <p:nvPicPr>
            <p:cNvPr id="2" name="Picture 1"/>
            <p:cNvPicPr>
              <a:picLocks noChangeAspect="1"/>
            </p:cNvPicPr>
            <p:nvPr/>
          </p:nvPicPr>
          <p:blipFill rotWithShape="1">
            <a:blip r:embed="rId2"/>
            <a:srcRect l="15909" t="20390" r="19091" b="6847"/>
            <a:stretch/>
          </p:blipFill>
          <p:spPr>
            <a:xfrm>
              <a:off x="1925781" y="512619"/>
              <a:ext cx="7924801" cy="4987636"/>
            </a:xfrm>
            <a:prstGeom prst="rect">
              <a:avLst/>
            </a:prstGeom>
          </p:spPr>
        </p:pic>
        <p:sp>
          <p:nvSpPr>
            <p:cNvPr id="3" name="Rectangle 2"/>
            <p:cNvSpPr/>
            <p:nvPr/>
          </p:nvSpPr>
          <p:spPr>
            <a:xfrm>
              <a:off x="5195455" y="1676400"/>
              <a:ext cx="4100945" cy="38238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7702575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15909" t="20390" r="21932" b="6847"/>
          <a:stretch/>
        </p:blipFill>
        <p:spPr>
          <a:xfrm>
            <a:off x="1108364" y="720437"/>
            <a:ext cx="9601200" cy="4987636"/>
          </a:xfrm>
          <a:prstGeom prst="rect">
            <a:avLst/>
          </a:prstGeom>
        </p:spPr>
      </p:pic>
    </p:spTree>
    <p:extLst>
      <p:ext uri="{BB962C8B-B14F-4D97-AF65-F5344CB8AC3E}">
        <p14:creationId xmlns:p14="http://schemas.microsoft.com/office/powerpoint/2010/main" val="7934572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s://tutor2u-net.imgix.net/subjects/business/diagrams/decision-tree-example-datatable.png?auto=compress%2Cformat&amp;fit=clip&amp;q=80&amp;w=8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3103" y="1287462"/>
            <a:ext cx="9279370" cy="4600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29502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tutor2u-net.imgix.net/subjects/business/diagrams/decision-tree-example-tree.png?auto=compress%2Cformat&amp;fit=clip&amp;q=80&amp;w=800"/>
          <p:cNvPicPr>
            <a:picLocks noChangeAspect="1" noChangeArrowheads="1"/>
          </p:cNvPicPr>
          <p:nvPr/>
        </p:nvPicPr>
        <p:blipFill rotWithShape="1">
          <a:blip r:embed="rId2">
            <a:extLst>
              <a:ext uri="{28A0092B-C50C-407E-A947-70E740481C1C}">
                <a14:useLocalDpi xmlns:a14="http://schemas.microsoft.com/office/drawing/2010/main" val="0"/>
              </a:ext>
            </a:extLst>
          </a:blip>
          <a:srcRect b="8240"/>
          <a:stretch/>
        </p:blipFill>
        <p:spPr bwMode="auto">
          <a:xfrm>
            <a:off x="1541030" y="623021"/>
            <a:ext cx="7620000" cy="5279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96966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5747" y="1361312"/>
            <a:ext cx="10584872" cy="4524315"/>
          </a:xfrm>
          <a:prstGeom prst="rect">
            <a:avLst/>
          </a:prstGeom>
        </p:spPr>
        <p:txBody>
          <a:bodyPr wrap="square">
            <a:spAutoFit/>
          </a:bodyPr>
          <a:lstStyle/>
          <a:p>
            <a:r>
              <a:rPr lang="en-US" b="1" i="0" dirty="0" smtClean="0">
                <a:solidFill>
                  <a:srgbClr val="1F2937"/>
                </a:solidFill>
                <a:effectLst/>
                <a:latin typeface="ClearSans"/>
              </a:rPr>
              <a:t>Option: Launch loyalty card:</a:t>
            </a:r>
            <a:endParaRPr lang="en-US" b="0" i="0" dirty="0" smtClean="0">
              <a:solidFill>
                <a:srgbClr val="1F2937"/>
              </a:solidFill>
              <a:effectLst/>
              <a:latin typeface="ClearSans"/>
            </a:endParaRPr>
          </a:p>
          <a:p>
            <a:r>
              <a:rPr lang="en-US" b="0" i="0" dirty="0" smtClean="0">
                <a:solidFill>
                  <a:srgbClr val="1F2937"/>
                </a:solidFill>
                <a:effectLst/>
                <a:latin typeface="ClearSans"/>
              </a:rPr>
              <a:t>High sales: (0.6 x £1,000,000) = £600,000</a:t>
            </a:r>
          </a:p>
          <a:p>
            <a:r>
              <a:rPr lang="en-US" b="0" i="0" dirty="0" smtClean="0">
                <a:solidFill>
                  <a:srgbClr val="1F2937"/>
                </a:solidFill>
                <a:effectLst/>
                <a:latin typeface="ClearSans"/>
              </a:rPr>
              <a:t>Low sales: (0.4 x £750,000) = £300,000</a:t>
            </a:r>
          </a:p>
          <a:p>
            <a:r>
              <a:rPr lang="en-US" b="0" i="0" dirty="0" smtClean="0">
                <a:solidFill>
                  <a:srgbClr val="1F2937"/>
                </a:solidFill>
                <a:effectLst/>
                <a:latin typeface="ClearSans"/>
              </a:rPr>
              <a:t>Total expected value = £900,000</a:t>
            </a:r>
          </a:p>
          <a:p>
            <a:r>
              <a:rPr lang="en-US" b="1" i="0" dirty="0" smtClean="0">
                <a:solidFill>
                  <a:srgbClr val="1F2937"/>
                </a:solidFill>
                <a:effectLst/>
                <a:latin typeface="ClearSans"/>
              </a:rPr>
              <a:t>Net gain: £900,000 - £500,000 = £400,000</a:t>
            </a:r>
            <a:endParaRPr lang="en-US" b="0" i="0" dirty="0" smtClean="0">
              <a:solidFill>
                <a:srgbClr val="1F2937"/>
              </a:solidFill>
              <a:effectLst/>
              <a:latin typeface="ClearSans"/>
            </a:endParaRPr>
          </a:p>
          <a:p>
            <a:r>
              <a:rPr lang="en-US" b="1" i="0" dirty="0" smtClean="0">
                <a:solidFill>
                  <a:srgbClr val="1F2937"/>
                </a:solidFill>
                <a:effectLst/>
                <a:latin typeface="ClearSans"/>
              </a:rPr>
              <a:t/>
            </a:r>
            <a:br>
              <a:rPr lang="en-US" b="1" i="0" dirty="0" smtClean="0">
                <a:solidFill>
                  <a:srgbClr val="1F2937"/>
                </a:solidFill>
                <a:effectLst/>
                <a:latin typeface="ClearSans"/>
              </a:rPr>
            </a:br>
            <a:endParaRPr lang="en-US" b="0" i="0" dirty="0" smtClean="0">
              <a:solidFill>
                <a:srgbClr val="1F2937"/>
              </a:solidFill>
              <a:effectLst/>
              <a:latin typeface="ClearSans"/>
            </a:endParaRPr>
          </a:p>
          <a:p>
            <a:r>
              <a:rPr lang="en-US" b="1" i="0" dirty="0" smtClean="0">
                <a:solidFill>
                  <a:srgbClr val="1F2937"/>
                </a:solidFill>
                <a:effectLst/>
                <a:latin typeface="ClearSans"/>
              </a:rPr>
              <a:t>Option: Cut prices:</a:t>
            </a:r>
            <a:endParaRPr lang="en-US" b="0" i="0" dirty="0" smtClean="0">
              <a:solidFill>
                <a:srgbClr val="1F2937"/>
              </a:solidFill>
              <a:effectLst/>
              <a:latin typeface="ClearSans"/>
            </a:endParaRPr>
          </a:p>
          <a:p>
            <a:r>
              <a:rPr lang="en-US" b="0" i="0" dirty="0" smtClean="0">
                <a:solidFill>
                  <a:srgbClr val="1F2937"/>
                </a:solidFill>
                <a:effectLst/>
                <a:latin typeface="ClearSans"/>
              </a:rPr>
              <a:t>High sales: (0.8 x £800,000) = £640,000</a:t>
            </a:r>
          </a:p>
          <a:p>
            <a:r>
              <a:rPr lang="en-US" b="0" i="0" dirty="0" smtClean="0">
                <a:solidFill>
                  <a:srgbClr val="1F2937"/>
                </a:solidFill>
                <a:effectLst/>
                <a:latin typeface="ClearSans"/>
              </a:rPr>
              <a:t>Low sales: (0.2 x £500,000) = £100,000</a:t>
            </a:r>
          </a:p>
          <a:p>
            <a:r>
              <a:rPr lang="en-US" b="0" i="0" dirty="0" smtClean="0">
                <a:solidFill>
                  <a:srgbClr val="1F2937"/>
                </a:solidFill>
                <a:effectLst/>
                <a:latin typeface="ClearSans"/>
              </a:rPr>
              <a:t>Total expected value = £740,000</a:t>
            </a:r>
          </a:p>
          <a:p>
            <a:r>
              <a:rPr lang="en-US" b="1" i="0" dirty="0" smtClean="0">
                <a:solidFill>
                  <a:srgbClr val="1F2937"/>
                </a:solidFill>
                <a:effectLst/>
                <a:latin typeface="ClearSans"/>
              </a:rPr>
              <a:t>Net gain: £740,000 - £300,000 = £440,000</a:t>
            </a:r>
            <a:endParaRPr lang="en-US" b="0" i="0" dirty="0" smtClean="0">
              <a:solidFill>
                <a:srgbClr val="1F2937"/>
              </a:solidFill>
              <a:effectLst/>
              <a:latin typeface="ClearSans"/>
            </a:endParaRPr>
          </a:p>
          <a:p>
            <a:r>
              <a:rPr lang="en-US" b="0" i="0" dirty="0" smtClean="0">
                <a:solidFill>
                  <a:srgbClr val="1F2937"/>
                </a:solidFill>
                <a:effectLst/>
                <a:latin typeface="ClearSans"/>
              </a:rPr>
              <a:t/>
            </a:r>
            <a:br>
              <a:rPr lang="en-US" b="0" i="0" dirty="0" smtClean="0">
                <a:solidFill>
                  <a:srgbClr val="1F2937"/>
                </a:solidFill>
                <a:effectLst/>
                <a:latin typeface="ClearSans"/>
              </a:rPr>
            </a:br>
            <a:endParaRPr lang="en-US" b="0" i="0" dirty="0" smtClean="0">
              <a:solidFill>
                <a:srgbClr val="1F2937"/>
              </a:solidFill>
              <a:effectLst/>
              <a:latin typeface="ClearSans"/>
            </a:endParaRPr>
          </a:p>
          <a:p>
            <a:r>
              <a:rPr lang="en-US" b="0" i="0" dirty="0" smtClean="0">
                <a:solidFill>
                  <a:srgbClr val="1F2937"/>
                </a:solidFill>
                <a:effectLst/>
                <a:latin typeface="ClearSans"/>
              </a:rPr>
              <a:t>Both options indicate a positive net gain, suggesting that either would be better than doing nothing.</a:t>
            </a:r>
          </a:p>
          <a:p>
            <a:r>
              <a:rPr lang="en-US" b="0" i="0" dirty="0" smtClean="0">
                <a:solidFill>
                  <a:srgbClr val="1F2937"/>
                </a:solidFill>
                <a:effectLst/>
                <a:latin typeface="ClearSans"/>
              </a:rPr>
              <a:t>However, cutting prices has a slightly higher net gain &amp; looks the best option of the two considered.</a:t>
            </a:r>
          </a:p>
        </p:txBody>
      </p:sp>
    </p:spTree>
    <p:extLst>
      <p:ext uri="{BB962C8B-B14F-4D97-AF65-F5344CB8AC3E}">
        <p14:creationId xmlns:p14="http://schemas.microsoft.com/office/powerpoint/2010/main" val="3420432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1146" y="2083088"/>
            <a:ext cx="10515600" cy="1325563"/>
          </a:xfrm>
        </p:spPr>
        <p:txBody>
          <a:bodyPr/>
          <a:lstStyle/>
          <a:p>
            <a:r>
              <a:rPr lang="en-IN" dirty="0"/>
              <a:t>Data Mining Bayesian Classifiers</a:t>
            </a:r>
          </a:p>
        </p:txBody>
      </p:sp>
    </p:spTree>
    <p:extLst>
      <p:ext uri="{BB962C8B-B14F-4D97-AF65-F5344CB8AC3E}">
        <p14:creationId xmlns:p14="http://schemas.microsoft.com/office/powerpoint/2010/main" val="21016440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8764" y="1055776"/>
            <a:ext cx="10335490" cy="4247317"/>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b="0" i="0" dirty="0" smtClean="0">
                <a:solidFill>
                  <a:srgbClr val="333333"/>
                </a:solidFill>
                <a:effectLst/>
                <a:latin typeface="inter-regular"/>
              </a:rPr>
              <a:t>Bayesian classification uses Bayes theorem to predict the occurrence of any event. Bayesian classifiers are the statistical classifiers with the Bayesian probability understandings. The theory expresses how a level of belief, expressed as a probability.</a:t>
            </a:r>
          </a:p>
          <a:p>
            <a:pPr marL="285750" indent="-285750" algn="just">
              <a:lnSpc>
                <a:spcPct val="150000"/>
              </a:lnSpc>
              <a:buFont typeface="Arial" panose="020B0604020202020204" pitchFamily="34" charset="0"/>
              <a:buChar char="•"/>
            </a:pPr>
            <a:r>
              <a:rPr lang="en-US" b="0" i="0" dirty="0" smtClean="0">
                <a:solidFill>
                  <a:srgbClr val="333333"/>
                </a:solidFill>
                <a:effectLst/>
                <a:latin typeface="inter-regular"/>
              </a:rPr>
              <a:t>Bayes theorem came into existence after Thomas Bayes, who first utilized conditional probability to provide an algorithm that uses evidence to calculate limits on an unknown parameter</a:t>
            </a:r>
            <a:r>
              <a:rPr lang="en-US" b="0" i="0" dirty="0" smtClean="0">
                <a:solidFill>
                  <a:srgbClr val="333333"/>
                </a:solidFill>
                <a:effectLst/>
                <a:latin typeface="inter-regular"/>
              </a:rPr>
              <a:t>.</a:t>
            </a:r>
          </a:p>
          <a:p>
            <a:pPr marL="285750" indent="-285750" algn="just">
              <a:lnSpc>
                <a:spcPct val="150000"/>
              </a:lnSpc>
              <a:buFont typeface="Arial" panose="020B0604020202020204" pitchFamily="34" charset="0"/>
              <a:buChar char="•"/>
            </a:pPr>
            <a:r>
              <a:rPr lang="en-US" dirty="0">
                <a:solidFill>
                  <a:srgbClr val="333333"/>
                </a:solidFill>
                <a:latin typeface="inter-regular"/>
              </a:rPr>
              <a:t> Bayesian classifier can predict the </a:t>
            </a:r>
            <a:r>
              <a:rPr lang="en-US" dirty="0" smtClean="0">
                <a:solidFill>
                  <a:srgbClr val="333333"/>
                </a:solidFill>
                <a:latin typeface="inter-regular"/>
              </a:rPr>
              <a:t>probability that </a:t>
            </a:r>
            <a:r>
              <a:rPr lang="en-US" dirty="0">
                <a:solidFill>
                  <a:srgbClr val="333333"/>
                </a:solidFill>
                <a:latin typeface="inter-regular"/>
              </a:rPr>
              <a:t>a given tuple belongs to a particular class.</a:t>
            </a:r>
          </a:p>
          <a:p>
            <a:pPr marL="285750" indent="-285750" algn="just">
              <a:lnSpc>
                <a:spcPct val="150000"/>
              </a:lnSpc>
              <a:buFont typeface="Arial" panose="020B0604020202020204" pitchFamily="34" charset="0"/>
              <a:buChar char="•"/>
            </a:pPr>
            <a:r>
              <a:rPr lang="en-US" dirty="0" smtClean="0">
                <a:solidFill>
                  <a:srgbClr val="333333"/>
                </a:solidFill>
                <a:latin typeface="inter-regular"/>
              </a:rPr>
              <a:t>It </a:t>
            </a:r>
            <a:r>
              <a:rPr lang="en-US" dirty="0">
                <a:solidFill>
                  <a:srgbClr val="333333"/>
                </a:solidFill>
                <a:latin typeface="inter-regular"/>
              </a:rPr>
              <a:t>is based on Bayes’ theorem.</a:t>
            </a:r>
          </a:p>
          <a:p>
            <a:pPr marL="285750" indent="-285750" algn="just">
              <a:lnSpc>
                <a:spcPct val="150000"/>
              </a:lnSpc>
              <a:buFont typeface="Arial" panose="020B0604020202020204" pitchFamily="34" charset="0"/>
              <a:buChar char="•"/>
            </a:pPr>
            <a:r>
              <a:rPr lang="en-US" dirty="0" smtClean="0">
                <a:solidFill>
                  <a:srgbClr val="333333"/>
                </a:solidFill>
                <a:latin typeface="inter-regular"/>
              </a:rPr>
              <a:t>Bayesian </a:t>
            </a:r>
            <a:r>
              <a:rPr lang="en-US" dirty="0">
                <a:solidFill>
                  <a:srgbClr val="333333"/>
                </a:solidFill>
                <a:latin typeface="inter-regular"/>
              </a:rPr>
              <a:t>classifier gives more speed </a:t>
            </a:r>
            <a:r>
              <a:rPr lang="en-US" dirty="0" smtClean="0">
                <a:solidFill>
                  <a:srgbClr val="333333"/>
                </a:solidFill>
                <a:latin typeface="inter-regular"/>
              </a:rPr>
              <a:t>and accuracy </a:t>
            </a:r>
            <a:r>
              <a:rPr lang="en-US" dirty="0">
                <a:solidFill>
                  <a:srgbClr val="333333"/>
                </a:solidFill>
                <a:latin typeface="inter-regular"/>
              </a:rPr>
              <a:t>as compared to Decision </a:t>
            </a:r>
            <a:r>
              <a:rPr lang="en-US" dirty="0" smtClean="0">
                <a:solidFill>
                  <a:srgbClr val="333333"/>
                </a:solidFill>
                <a:latin typeface="inter-regular"/>
              </a:rPr>
              <a:t>tree classifier</a:t>
            </a:r>
            <a:r>
              <a:rPr lang="en-US" dirty="0">
                <a:solidFill>
                  <a:srgbClr val="333333"/>
                </a:solidFill>
                <a:latin typeface="inter-regular"/>
              </a:rPr>
              <a:t>.</a:t>
            </a:r>
          </a:p>
          <a:p>
            <a:pPr marL="285750" indent="-285750" algn="just">
              <a:lnSpc>
                <a:spcPct val="150000"/>
              </a:lnSpc>
              <a:buFont typeface="Arial" panose="020B0604020202020204" pitchFamily="34" charset="0"/>
              <a:buChar char="•"/>
            </a:pPr>
            <a:r>
              <a:rPr lang="en-US" dirty="0" smtClean="0">
                <a:solidFill>
                  <a:srgbClr val="333333"/>
                </a:solidFill>
                <a:latin typeface="inter-regular"/>
              </a:rPr>
              <a:t>First </a:t>
            </a:r>
            <a:r>
              <a:rPr lang="en-US" dirty="0">
                <a:solidFill>
                  <a:srgbClr val="333333"/>
                </a:solidFill>
                <a:latin typeface="inter-regular"/>
              </a:rPr>
              <a:t>we recall the Bayes’ theorem </a:t>
            </a:r>
            <a:r>
              <a:rPr lang="en-US" dirty="0" smtClean="0">
                <a:solidFill>
                  <a:srgbClr val="333333"/>
                </a:solidFill>
                <a:latin typeface="inter-regular"/>
              </a:rPr>
              <a:t>in probability </a:t>
            </a:r>
            <a:r>
              <a:rPr lang="en-US" dirty="0">
                <a:solidFill>
                  <a:srgbClr val="333333"/>
                </a:solidFill>
                <a:latin typeface="inter-regular"/>
              </a:rPr>
              <a:t>then we will understand </a:t>
            </a:r>
            <a:r>
              <a:rPr lang="en-US" dirty="0" smtClean="0">
                <a:solidFill>
                  <a:srgbClr val="333333"/>
                </a:solidFill>
                <a:latin typeface="inter-regular"/>
              </a:rPr>
              <a:t>the working </a:t>
            </a:r>
            <a:r>
              <a:rPr lang="en-US" dirty="0">
                <a:solidFill>
                  <a:srgbClr val="333333"/>
                </a:solidFill>
                <a:latin typeface="inter-regular"/>
              </a:rPr>
              <a:t>of Bayesian classification method.</a:t>
            </a:r>
            <a:endParaRPr lang="en-US" b="0" i="0" dirty="0" smtClean="0">
              <a:solidFill>
                <a:srgbClr val="333333"/>
              </a:solidFill>
              <a:effectLst/>
              <a:latin typeface="inter-regular"/>
            </a:endParaRPr>
          </a:p>
        </p:txBody>
      </p:sp>
    </p:spTree>
    <p:extLst>
      <p:ext uri="{BB962C8B-B14F-4D97-AF65-F5344CB8AC3E}">
        <p14:creationId xmlns:p14="http://schemas.microsoft.com/office/powerpoint/2010/main" val="30725154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8655" y="626286"/>
            <a:ext cx="10668000" cy="4524315"/>
          </a:xfrm>
          <a:prstGeom prst="rect">
            <a:avLst/>
          </a:prstGeom>
        </p:spPr>
        <p:txBody>
          <a:bodyPr wrap="square">
            <a:spAutoFit/>
          </a:bodyPr>
          <a:lstStyle/>
          <a:p>
            <a:r>
              <a:rPr lang="en-US" b="0" i="0" dirty="0" err="1" smtClean="0">
                <a:solidFill>
                  <a:srgbClr val="333333"/>
                </a:solidFill>
                <a:effectLst/>
                <a:latin typeface="inter-regular"/>
              </a:rPr>
              <a:t>Bayes's</a:t>
            </a:r>
            <a:r>
              <a:rPr lang="en-US" b="0" i="0" dirty="0" smtClean="0">
                <a:solidFill>
                  <a:srgbClr val="333333"/>
                </a:solidFill>
                <a:effectLst/>
                <a:latin typeface="inter-regular"/>
              </a:rPr>
              <a:t> theorem is expressed mathematically by the following equation that is given below.</a:t>
            </a:r>
          </a:p>
          <a:p>
            <a:endParaRPr lang="en-US" dirty="0">
              <a:solidFill>
                <a:srgbClr val="333333"/>
              </a:solidFill>
              <a:latin typeface="inter-regular"/>
            </a:endParaRPr>
          </a:p>
          <a:p>
            <a:endParaRPr lang="en-US" b="0" i="0" dirty="0" smtClean="0">
              <a:solidFill>
                <a:srgbClr val="333333"/>
              </a:solidFill>
              <a:effectLst/>
              <a:latin typeface="inter-regular"/>
            </a:endParaRPr>
          </a:p>
          <a:p>
            <a:endParaRPr lang="en-US" dirty="0">
              <a:solidFill>
                <a:srgbClr val="333333"/>
              </a:solidFill>
              <a:latin typeface="inter-regular"/>
            </a:endParaRPr>
          </a:p>
          <a:p>
            <a:endParaRPr lang="en-US" b="0" i="0" dirty="0" smtClean="0">
              <a:solidFill>
                <a:srgbClr val="333333"/>
              </a:solidFill>
              <a:effectLst/>
              <a:latin typeface="inter-regular"/>
            </a:endParaRPr>
          </a:p>
          <a:p>
            <a:endParaRPr lang="en-US" dirty="0">
              <a:solidFill>
                <a:srgbClr val="333333"/>
              </a:solidFill>
              <a:latin typeface="inter-regular"/>
            </a:endParaRPr>
          </a:p>
          <a:p>
            <a:endParaRPr lang="en-US" b="0" i="0" dirty="0" smtClean="0">
              <a:solidFill>
                <a:srgbClr val="333333"/>
              </a:solidFill>
              <a:effectLst/>
              <a:latin typeface="inter-regular"/>
            </a:endParaRPr>
          </a:p>
          <a:p>
            <a:endParaRPr lang="en-US" dirty="0" smtClean="0"/>
          </a:p>
          <a:p>
            <a:r>
              <a:rPr lang="en-US" dirty="0" smtClean="0"/>
              <a:t>Where X and Y are the events and P (Y) ≠ 0</a:t>
            </a:r>
          </a:p>
          <a:p>
            <a:endParaRPr lang="en-US" dirty="0" smtClean="0"/>
          </a:p>
          <a:p>
            <a:r>
              <a:rPr lang="en-US" dirty="0" smtClean="0"/>
              <a:t>P(X/Y) is a conditional probability that describes the occurrence of event X is given that Y is true.</a:t>
            </a:r>
          </a:p>
          <a:p>
            <a:endParaRPr lang="en-US" dirty="0" smtClean="0"/>
          </a:p>
          <a:p>
            <a:r>
              <a:rPr lang="en-US" dirty="0" smtClean="0"/>
              <a:t>P(Y/X) is a conditional probability that describes the occurrence of event Y is given that X is true.</a:t>
            </a:r>
          </a:p>
          <a:p>
            <a:endParaRPr lang="en-US" dirty="0" smtClean="0"/>
          </a:p>
          <a:p>
            <a:r>
              <a:rPr lang="en-US" dirty="0" smtClean="0"/>
              <a:t>P(X) and P(Y) are the probabilities of observing X and Y independently of each other. This is known as the marginal probability.</a:t>
            </a:r>
            <a:endParaRPr lang="en-IN" dirty="0"/>
          </a:p>
        </p:txBody>
      </p:sp>
      <p:pic>
        <p:nvPicPr>
          <p:cNvPr id="3" name="Picture 2"/>
          <p:cNvPicPr>
            <a:picLocks noChangeAspect="1"/>
          </p:cNvPicPr>
          <p:nvPr/>
        </p:nvPicPr>
        <p:blipFill>
          <a:blip r:embed="rId2"/>
          <a:stretch>
            <a:fillRect/>
          </a:stretch>
        </p:blipFill>
        <p:spPr>
          <a:xfrm>
            <a:off x="3560618" y="1343890"/>
            <a:ext cx="3394364" cy="1315549"/>
          </a:xfrm>
          <a:prstGeom prst="rect">
            <a:avLst/>
          </a:prstGeom>
        </p:spPr>
      </p:pic>
    </p:spTree>
    <p:extLst>
      <p:ext uri="{BB962C8B-B14F-4D97-AF65-F5344CB8AC3E}">
        <p14:creationId xmlns:p14="http://schemas.microsoft.com/office/powerpoint/2010/main" val="147715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7291" y="2360180"/>
            <a:ext cx="10515600" cy="1325563"/>
          </a:xfrm>
        </p:spPr>
        <p:txBody>
          <a:bodyPr/>
          <a:lstStyle/>
          <a:p>
            <a:pPr fontAlgn="base"/>
            <a:r>
              <a:rPr lang="en-IN" b="1" dirty="0"/>
              <a:t>Backpropagation in Data Mining</a:t>
            </a:r>
          </a:p>
        </p:txBody>
      </p:sp>
    </p:spTree>
    <p:extLst>
      <p:ext uri="{BB962C8B-B14F-4D97-AF65-F5344CB8AC3E}">
        <p14:creationId xmlns:p14="http://schemas.microsoft.com/office/powerpoint/2010/main" val="13202446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8764" y="778455"/>
            <a:ext cx="10737272" cy="1294072"/>
          </a:xfrm>
          <a:prstGeom prst="rect">
            <a:avLst/>
          </a:prstGeom>
        </p:spPr>
        <p:txBody>
          <a:bodyPr wrap="square">
            <a:spAutoFit/>
          </a:bodyPr>
          <a:lstStyle/>
          <a:p>
            <a:pPr algn="just">
              <a:lnSpc>
                <a:spcPct val="150000"/>
              </a:lnSpc>
            </a:pPr>
            <a:r>
              <a:rPr lang="en-US" dirty="0">
                <a:solidFill>
                  <a:srgbClr val="273239"/>
                </a:solidFill>
                <a:latin typeface="Nunito"/>
              </a:rPr>
              <a:t>Backpropagation is an algorithm that </a:t>
            </a:r>
            <a:r>
              <a:rPr lang="en-US" dirty="0" err="1">
                <a:solidFill>
                  <a:srgbClr val="273239"/>
                </a:solidFill>
                <a:latin typeface="Nunito"/>
              </a:rPr>
              <a:t>backpropagates</a:t>
            </a:r>
            <a:r>
              <a:rPr lang="en-US" dirty="0">
                <a:solidFill>
                  <a:srgbClr val="273239"/>
                </a:solidFill>
                <a:latin typeface="Nunito"/>
              </a:rPr>
              <a:t> the errors from the output nodes to the input nodes. Therefore, it is simply referred to as the backward propagation of errors. It uses in the vast applications of neural networks in data mining like Character recognition, Signature verification, etc.</a:t>
            </a:r>
            <a:endParaRPr lang="en-IN" dirty="0"/>
          </a:p>
        </p:txBody>
      </p:sp>
      <p:sp>
        <p:nvSpPr>
          <p:cNvPr id="3" name="Rectangle 2"/>
          <p:cNvSpPr/>
          <p:nvPr/>
        </p:nvSpPr>
        <p:spPr>
          <a:xfrm>
            <a:off x="498764" y="2635148"/>
            <a:ext cx="11346872" cy="2542363"/>
          </a:xfrm>
          <a:prstGeom prst="rect">
            <a:avLst/>
          </a:prstGeom>
        </p:spPr>
        <p:txBody>
          <a:bodyPr wrap="square">
            <a:spAutoFit/>
          </a:bodyPr>
          <a:lstStyle/>
          <a:p>
            <a:pPr algn="just">
              <a:lnSpc>
                <a:spcPct val="150000"/>
              </a:lnSpc>
            </a:pPr>
            <a:r>
              <a:rPr lang="en-US" dirty="0"/>
              <a:t>Neural Network:</a:t>
            </a:r>
          </a:p>
          <a:p>
            <a:pPr algn="just">
              <a:lnSpc>
                <a:spcPct val="150000"/>
              </a:lnSpc>
            </a:pPr>
            <a:r>
              <a:rPr lang="en-US" dirty="0"/>
              <a:t>Neural networks are an information processing paradigm inspired by the human nervous system. Just like in the human nervous system, we have biological neurons in the same way in neural networks we have artificial neurons, artificial neurons are mathematical functions derived from biological neurons. The human brain is estimated to have about 10 billion neurons, each connected to an average of 10,000 other neurons. Each neuron receives a signal through a synapse, which controls the effect of the </a:t>
            </a:r>
            <a:r>
              <a:rPr lang="en-US" dirty="0" err="1"/>
              <a:t>signconcerning</a:t>
            </a:r>
            <a:r>
              <a:rPr lang="en-US" dirty="0"/>
              <a:t> on the neuron.</a:t>
            </a:r>
            <a:endParaRPr lang="en-IN" dirty="0"/>
          </a:p>
        </p:txBody>
      </p:sp>
    </p:spTree>
    <p:extLst>
      <p:ext uri="{BB962C8B-B14F-4D97-AF65-F5344CB8AC3E}">
        <p14:creationId xmlns:p14="http://schemas.microsoft.com/office/powerpoint/2010/main" val="1133946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13164" y="663287"/>
            <a:ext cx="8548255" cy="4947804"/>
          </a:xfrm>
          <a:prstGeom prst="rect">
            <a:avLst/>
          </a:prstGeom>
        </p:spPr>
      </p:pic>
    </p:spTree>
    <p:extLst>
      <p:ext uri="{BB962C8B-B14F-4D97-AF65-F5344CB8AC3E}">
        <p14:creationId xmlns:p14="http://schemas.microsoft.com/office/powerpoint/2010/main" val="40033103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17419" y="765015"/>
            <a:ext cx="9490363" cy="4247317"/>
          </a:xfrm>
          <a:prstGeom prst="rect">
            <a:avLst/>
          </a:prstGeom>
        </p:spPr>
        <p:txBody>
          <a:bodyPr wrap="square">
            <a:spAutoFit/>
          </a:bodyPr>
          <a:lstStyle/>
          <a:p>
            <a:pPr algn="just">
              <a:lnSpc>
                <a:spcPct val="150000"/>
              </a:lnSpc>
            </a:pPr>
            <a:r>
              <a:rPr lang="en-US" dirty="0"/>
              <a:t>Backpropagation:</a:t>
            </a:r>
          </a:p>
          <a:p>
            <a:pPr algn="just">
              <a:lnSpc>
                <a:spcPct val="150000"/>
              </a:lnSpc>
            </a:pPr>
            <a:r>
              <a:rPr lang="en-US" dirty="0"/>
              <a:t>Backpropagation is a widely used algorithm for training feedforward neural networks. It computes the gradient of the loss function with respect to the network weights. It is very efficient, rather than naively directly computing the gradient concerning each weight. This efficiency makes it possible to use gradient methods to train multi-layer networks and update weights to minimize loss; variants such as gradient descent or stochastic gradient descent are often used.</a:t>
            </a:r>
          </a:p>
          <a:p>
            <a:pPr algn="just">
              <a:lnSpc>
                <a:spcPct val="150000"/>
              </a:lnSpc>
            </a:pPr>
            <a:endParaRPr lang="en-US" dirty="0"/>
          </a:p>
          <a:p>
            <a:pPr algn="just">
              <a:lnSpc>
                <a:spcPct val="150000"/>
              </a:lnSpc>
            </a:pPr>
            <a:r>
              <a:rPr lang="en-US" dirty="0"/>
              <a:t>The backpropagation algorithm works by computing the gradient of the loss function with respect to each weight via the chain rule, computing the gradient layer by layer, and iterating backward from the last layer to avoid redundant computation of intermediate terms in the chain rule.</a:t>
            </a:r>
            <a:endParaRPr lang="en-IN" dirty="0"/>
          </a:p>
        </p:txBody>
      </p:sp>
    </p:spTree>
    <p:extLst>
      <p:ext uri="{BB962C8B-B14F-4D97-AF65-F5344CB8AC3E}">
        <p14:creationId xmlns:p14="http://schemas.microsoft.com/office/powerpoint/2010/main" val="607795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374073" y="568036"/>
            <a:ext cx="10751127" cy="5320579"/>
            <a:chOff x="2413866" y="1173739"/>
            <a:chExt cx="6286500" cy="4714876"/>
          </a:xfrm>
        </p:grpSpPr>
        <p:pic>
          <p:nvPicPr>
            <p:cNvPr id="1026" name="Picture 2" descr="Artificial Neural Network Stru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3866" y="1173739"/>
              <a:ext cx="6286500" cy="471487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461164" y="3954703"/>
              <a:ext cx="1122218" cy="1246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431958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1163" y="667803"/>
            <a:ext cx="11014364" cy="3416320"/>
          </a:xfrm>
          <a:prstGeom prst="rect">
            <a:avLst/>
          </a:prstGeom>
        </p:spPr>
        <p:txBody>
          <a:bodyPr wrap="square">
            <a:spAutoFit/>
          </a:bodyPr>
          <a:lstStyle/>
          <a:p>
            <a:pPr algn="just">
              <a:lnSpc>
                <a:spcPct val="150000"/>
              </a:lnSpc>
            </a:pPr>
            <a:r>
              <a:rPr lang="en-US" b="1" dirty="0"/>
              <a:t>Features of Backpropagation:</a:t>
            </a:r>
          </a:p>
          <a:p>
            <a:pPr marL="285750" indent="-285750" algn="just">
              <a:lnSpc>
                <a:spcPct val="150000"/>
              </a:lnSpc>
              <a:buFont typeface="Arial" panose="020B0604020202020204" pitchFamily="34" charset="0"/>
              <a:buChar char="•"/>
            </a:pPr>
            <a:r>
              <a:rPr lang="en-US" dirty="0"/>
              <a:t>it is the gradient descent method as used in the case of simple perceptron network with the differentiable unit.</a:t>
            </a:r>
          </a:p>
          <a:p>
            <a:pPr marL="285750" indent="-285750" algn="just">
              <a:lnSpc>
                <a:spcPct val="150000"/>
              </a:lnSpc>
              <a:buFont typeface="Arial" panose="020B0604020202020204" pitchFamily="34" charset="0"/>
              <a:buChar char="•"/>
            </a:pPr>
            <a:r>
              <a:rPr lang="en-US" dirty="0"/>
              <a:t>it is different from other networks in respect to the process by which the weights are calculated during the learning period of the network.</a:t>
            </a:r>
          </a:p>
          <a:p>
            <a:pPr algn="just">
              <a:lnSpc>
                <a:spcPct val="150000"/>
              </a:lnSpc>
            </a:pPr>
            <a:r>
              <a:rPr lang="en-US" dirty="0"/>
              <a:t>training is done in the three stages : </a:t>
            </a:r>
          </a:p>
          <a:p>
            <a:pPr marL="342900" indent="-342900" algn="just">
              <a:lnSpc>
                <a:spcPct val="150000"/>
              </a:lnSpc>
              <a:buFont typeface="+mj-lt"/>
              <a:buAutoNum type="arabicPeriod"/>
            </a:pPr>
            <a:r>
              <a:rPr lang="en-US" dirty="0"/>
              <a:t>the feed-forward of input training pattern</a:t>
            </a:r>
          </a:p>
          <a:p>
            <a:pPr marL="342900" indent="-342900" algn="just">
              <a:lnSpc>
                <a:spcPct val="150000"/>
              </a:lnSpc>
              <a:buFont typeface="+mj-lt"/>
              <a:buAutoNum type="arabicPeriod"/>
            </a:pPr>
            <a:r>
              <a:rPr lang="en-US" dirty="0"/>
              <a:t>the calculation and backpropagation of the </a:t>
            </a:r>
            <a:r>
              <a:rPr lang="en-US" dirty="0" smtClean="0"/>
              <a:t>error</a:t>
            </a:r>
          </a:p>
          <a:p>
            <a:pPr marL="342900" indent="-342900" algn="just">
              <a:lnSpc>
                <a:spcPct val="150000"/>
              </a:lnSpc>
              <a:buFont typeface="+mj-lt"/>
              <a:buAutoNum type="arabicPeriod"/>
            </a:pPr>
            <a:r>
              <a:rPr lang="en-US" dirty="0" err="1" smtClean="0"/>
              <a:t>updation</a:t>
            </a:r>
            <a:r>
              <a:rPr lang="en-US" dirty="0" smtClean="0"/>
              <a:t> </a:t>
            </a:r>
            <a:r>
              <a:rPr lang="en-US" dirty="0"/>
              <a:t>of the weight</a:t>
            </a:r>
            <a:endParaRPr lang="en-IN" dirty="0"/>
          </a:p>
        </p:txBody>
      </p:sp>
    </p:spTree>
    <p:extLst>
      <p:ext uri="{BB962C8B-B14F-4D97-AF65-F5344CB8AC3E}">
        <p14:creationId xmlns:p14="http://schemas.microsoft.com/office/powerpoint/2010/main" val="25484886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46059" y="611970"/>
            <a:ext cx="2968761" cy="369332"/>
          </a:xfrm>
          <a:prstGeom prst="rect">
            <a:avLst/>
          </a:prstGeom>
        </p:spPr>
        <p:txBody>
          <a:bodyPr wrap="none">
            <a:spAutoFit/>
          </a:bodyPr>
          <a:lstStyle/>
          <a:p>
            <a:r>
              <a:rPr lang="en-IN" b="1" dirty="0"/>
              <a:t>Working of Backpropagation</a:t>
            </a:r>
            <a:r>
              <a:rPr lang="en-IN" dirty="0"/>
              <a:t>:</a:t>
            </a:r>
          </a:p>
        </p:txBody>
      </p:sp>
      <p:sp>
        <p:nvSpPr>
          <p:cNvPr id="3" name="Rectangle 2"/>
          <p:cNvSpPr/>
          <p:nvPr/>
        </p:nvSpPr>
        <p:spPr>
          <a:xfrm>
            <a:off x="766820" y="1110965"/>
            <a:ext cx="10718598" cy="1200329"/>
          </a:xfrm>
          <a:prstGeom prst="rect">
            <a:avLst/>
          </a:prstGeom>
        </p:spPr>
        <p:txBody>
          <a:bodyPr wrap="square">
            <a:spAutoFit/>
          </a:bodyPr>
          <a:lstStyle/>
          <a:p>
            <a:pPr algn="just"/>
            <a:r>
              <a:rPr lang="en-US" dirty="0"/>
              <a:t>Neural networks use supervised learning to generate output vectors from input vectors that the network operates on. It Compares generated output to the desired output and generates an error report if the result does not match the generated output vector. Then it adjusts the weights according to the bug report to get your desired output.</a:t>
            </a:r>
            <a:endParaRPr lang="en-IN" dirty="0"/>
          </a:p>
        </p:txBody>
      </p:sp>
      <p:sp>
        <p:nvSpPr>
          <p:cNvPr id="4" name="Rectangle 3"/>
          <p:cNvSpPr/>
          <p:nvPr/>
        </p:nvSpPr>
        <p:spPr>
          <a:xfrm>
            <a:off x="766820" y="2440957"/>
            <a:ext cx="10164416" cy="2308324"/>
          </a:xfrm>
          <a:prstGeom prst="rect">
            <a:avLst/>
          </a:prstGeom>
        </p:spPr>
        <p:txBody>
          <a:bodyPr wrap="square">
            <a:spAutoFit/>
          </a:bodyPr>
          <a:lstStyle/>
          <a:p>
            <a:r>
              <a:rPr lang="en-US" dirty="0"/>
              <a:t>Backpropagation Algorithm:</a:t>
            </a:r>
          </a:p>
          <a:p>
            <a:r>
              <a:rPr lang="en-US" dirty="0"/>
              <a:t>Step 1: Inputs X, arrive through the </a:t>
            </a:r>
            <a:r>
              <a:rPr lang="en-US" dirty="0" err="1"/>
              <a:t>preconnected</a:t>
            </a:r>
            <a:r>
              <a:rPr lang="en-US" dirty="0"/>
              <a:t> path.</a:t>
            </a:r>
          </a:p>
          <a:p>
            <a:endParaRPr lang="en-US" dirty="0"/>
          </a:p>
          <a:p>
            <a:r>
              <a:rPr lang="en-US" dirty="0"/>
              <a:t>Step 2: The input is modeled using true weights W. Weights are usually chosen randomly.</a:t>
            </a:r>
          </a:p>
          <a:p>
            <a:endParaRPr lang="en-US" dirty="0"/>
          </a:p>
          <a:p>
            <a:r>
              <a:rPr lang="en-US" dirty="0"/>
              <a:t>Step 3: Calculate the output of each neuron from the input layer to the hidden layer to the output layer.</a:t>
            </a:r>
          </a:p>
          <a:p>
            <a:endParaRPr lang="en-US" dirty="0"/>
          </a:p>
          <a:p>
            <a:r>
              <a:rPr lang="en-US" dirty="0"/>
              <a:t>Step 4: Calculate the error in the outputs</a:t>
            </a:r>
            <a:endParaRPr lang="en-IN" dirty="0"/>
          </a:p>
        </p:txBody>
      </p:sp>
      <p:sp>
        <p:nvSpPr>
          <p:cNvPr id="5" name="Rectangle 4"/>
          <p:cNvSpPr/>
          <p:nvPr/>
        </p:nvSpPr>
        <p:spPr>
          <a:xfrm>
            <a:off x="2022222" y="5419498"/>
            <a:ext cx="5432064" cy="369332"/>
          </a:xfrm>
          <a:prstGeom prst="rect">
            <a:avLst/>
          </a:prstGeom>
        </p:spPr>
        <p:txBody>
          <a:bodyPr wrap="none">
            <a:spAutoFit/>
          </a:bodyPr>
          <a:lstStyle/>
          <a:p>
            <a:r>
              <a:rPr lang="en-US" dirty="0"/>
              <a:t>Backpropagation Error= Actual Output – Desired Output</a:t>
            </a:r>
            <a:endParaRPr lang="en-IN" dirty="0"/>
          </a:p>
        </p:txBody>
      </p:sp>
    </p:spTree>
    <p:extLst>
      <p:ext uri="{BB962C8B-B14F-4D97-AF65-F5344CB8AC3E}">
        <p14:creationId xmlns:p14="http://schemas.microsoft.com/office/powerpoint/2010/main" val="35955865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6471" y="473563"/>
            <a:ext cx="10723419" cy="923330"/>
          </a:xfrm>
          <a:prstGeom prst="rect">
            <a:avLst/>
          </a:prstGeom>
        </p:spPr>
        <p:txBody>
          <a:bodyPr wrap="square">
            <a:spAutoFit/>
          </a:bodyPr>
          <a:lstStyle/>
          <a:p>
            <a:r>
              <a:rPr lang="en-US" dirty="0"/>
              <a:t>Step 5: From the output layer, go back to the hidden layer to adjust the weights to reduce the error.</a:t>
            </a:r>
          </a:p>
          <a:p>
            <a:endParaRPr lang="en-US" dirty="0"/>
          </a:p>
          <a:p>
            <a:r>
              <a:rPr lang="en-US" dirty="0"/>
              <a:t>Step 6: Repeat the process until the desired output is achieved.</a:t>
            </a:r>
            <a:endParaRPr lang="en-IN" dirty="0"/>
          </a:p>
        </p:txBody>
      </p:sp>
      <p:pic>
        <p:nvPicPr>
          <p:cNvPr id="2050" name="Picture 2" descr="https://media.geeksforgeeks.org/wp-content/uploads/20221227194033/3-s20-B9780123814791000095-f09-02-978012381479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8182" y="1730806"/>
            <a:ext cx="8603673" cy="271462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845128" y="4445432"/>
            <a:ext cx="6096000" cy="2308324"/>
          </a:xfrm>
          <a:prstGeom prst="rect">
            <a:avLst/>
          </a:prstGeom>
        </p:spPr>
        <p:txBody>
          <a:bodyPr>
            <a:spAutoFit/>
          </a:bodyPr>
          <a:lstStyle/>
          <a:p>
            <a:r>
              <a:rPr lang="en-IN" dirty="0"/>
              <a:t>Parameters :</a:t>
            </a:r>
          </a:p>
          <a:p>
            <a:endParaRPr lang="en-IN" dirty="0"/>
          </a:p>
          <a:p>
            <a:r>
              <a:rPr lang="en-IN" dirty="0"/>
              <a:t>x = inputs training vector x=(x1,x2,…………</a:t>
            </a:r>
            <a:r>
              <a:rPr lang="en-IN" dirty="0" err="1"/>
              <a:t>xn</a:t>
            </a:r>
            <a:r>
              <a:rPr lang="en-IN" dirty="0"/>
              <a:t>).</a:t>
            </a:r>
          </a:p>
          <a:p>
            <a:r>
              <a:rPr lang="en-IN" dirty="0"/>
              <a:t>t = target vector t=(t1,t2……………</a:t>
            </a:r>
            <a:r>
              <a:rPr lang="en-IN" dirty="0" err="1"/>
              <a:t>tn</a:t>
            </a:r>
            <a:r>
              <a:rPr lang="en-IN" dirty="0"/>
              <a:t>).</a:t>
            </a:r>
          </a:p>
          <a:p>
            <a:r>
              <a:rPr lang="el-GR" dirty="0"/>
              <a:t>δ</a:t>
            </a:r>
            <a:r>
              <a:rPr lang="en-IN" dirty="0"/>
              <a:t>k = error at output unit.</a:t>
            </a:r>
          </a:p>
          <a:p>
            <a:r>
              <a:rPr lang="el-GR" dirty="0"/>
              <a:t>δ</a:t>
            </a:r>
            <a:r>
              <a:rPr lang="en-IN" dirty="0"/>
              <a:t>j  = error at hidden layer.</a:t>
            </a:r>
          </a:p>
          <a:p>
            <a:r>
              <a:rPr lang="el-GR" dirty="0"/>
              <a:t>α = </a:t>
            </a:r>
            <a:r>
              <a:rPr lang="en-IN" dirty="0"/>
              <a:t>learning rate.</a:t>
            </a:r>
          </a:p>
          <a:p>
            <a:r>
              <a:rPr lang="en-IN" dirty="0"/>
              <a:t>V0j = bias of hidden unit j.</a:t>
            </a:r>
          </a:p>
        </p:txBody>
      </p:sp>
    </p:spTree>
    <p:extLst>
      <p:ext uri="{BB962C8B-B14F-4D97-AF65-F5344CB8AC3E}">
        <p14:creationId xmlns:p14="http://schemas.microsoft.com/office/powerpoint/2010/main" val="2861383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8037" y="529303"/>
            <a:ext cx="10945090" cy="4662815"/>
          </a:xfrm>
          <a:prstGeom prst="rect">
            <a:avLst/>
          </a:prstGeom>
        </p:spPr>
        <p:txBody>
          <a:bodyPr wrap="square">
            <a:spAutoFit/>
          </a:bodyPr>
          <a:lstStyle/>
          <a:p>
            <a:pPr algn="just">
              <a:lnSpc>
                <a:spcPct val="150000"/>
              </a:lnSpc>
            </a:pPr>
            <a:r>
              <a:rPr lang="en-US" b="1" dirty="0" smtClean="0"/>
              <a:t>What is Classification?</a:t>
            </a:r>
          </a:p>
          <a:p>
            <a:pPr algn="just">
              <a:lnSpc>
                <a:spcPct val="150000"/>
              </a:lnSpc>
            </a:pPr>
            <a:r>
              <a:rPr lang="en-US" dirty="0" smtClean="0"/>
              <a:t>Classification is to identify the category or the class label of a new observation. First, a set of data is used as training data. The set of input data and the corresponding outputs are given to the algorithm. So, the training data set includes the input data and their associated class labels. Using the training dataset, the algorithm derives a model or the classifier. The derived model can be a decision tree, mathematical formula, or a neural network. In classification, when unlabeled data is given to the model, it should find the class to which it belongs. The new data provided to the model is the test data set.</a:t>
            </a:r>
          </a:p>
          <a:p>
            <a:pPr algn="just">
              <a:lnSpc>
                <a:spcPct val="150000"/>
              </a:lnSpc>
            </a:pPr>
            <a:endParaRPr lang="en-US" dirty="0"/>
          </a:p>
          <a:p>
            <a:pPr algn="just">
              <a:lnSpc>
                <a:spcPct val="150000"/>
              </a:lnSpc>
            </a:pPr>
            <a:r>
              <a:rPr lang="en-US" dirty="0"/>
              <a:t>Classification is the process of classifying a record. One simple example of classification is to check whether it is raining or not. The answer can either be yes or no. So, there is a particular number of choices. Sometimes there can be more than two classes to classify. That is called </a:t>
            </a:r>
            <a:r>
              <a:rPr lang="en-US" b="1" i="1" dirty="0"/>
              <a:t>multiclass classification</a:t>
            </a:r>
            <a:r>
              <a:rPr lang="en-US" dirty="0"/>
              <a:t>.</a:t>
            </a:r>
            <a:endParaRPr lang="en-IN" dirty="0"/>
          </a:p>
        </p:txBody>
      </p:sp>
    </p:spTree>
    <p:extLst>
      <p:ext uri="{BB962C8B-B14F-4D97-AF65-F5344CB8AC3E}">
        <p14:creationId xmlns:p14="http://schemas.microsoft.com/office/powerpoint/2010/main" val="3610645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51163" y="612431"/>
            <a:ext cx="10764981" cy="3336939"/>
          </a:xfrm>
          <a:prstGeom prst="rect">
            <a:avLst/>
          </a:prstGeom>
        </p:spPr>
        <p:txBody>
          <a:bodyPr wrap="square">
            <a:spAutoFit/>
          </a:bodyPr>
          <a:lstStyle/>
          <a:p>
            <a:pPr algn="just">
              <a:lnSpc>
                <a:spcPct val="200000"/>
              </a:lnSpc>
            </a:pPr>
            <a:r>
              <a:rPr lang="en-US" b="0" i="0" dirty="0" smtClean="0">
                <a:solidFill>
                  <a:srgbClr val="333333"/>
                </a:solidFill>
                <a:effectLst/>
                <a:latin typeface="inter-regular"/>
              </a:rPr>
              <a:t>The bank needs to analyze whether giving a loan to a particular customer is risky or not. </a:t>
            </a:r>
            <a:r>
              <a:rPr lang="en-US" b="1" i="0" dirty="0" smtClean="0">
                <a:solidFill>
                  <a:srgbClr val="333333"/>
                </a:solidFill>
                <a:effectLst/>
                <a:latin typeface="inter-bold"/>
              </a:rPr>
              <a:t>For example</a:t>
            </a:r>
            <a:r>
              <a:rPr lang="en-US" b="0" i="0" dirty="0" smtClean="0">
                <a:solidFill>
                  <a:srgbClr val="333333"/>
                </a:solidFill>
                <a:effectLst/>
                <a:latin typeface="inter-regular"/>
              </a:rPr>
              <a:t>, based on observable data for multiple loan borrowers, a classification model may be established that forecasts credit risk. The data could track job records, homeownership or leasing, years of residency, number, type of deposits, historical credit ranking, etc. The goal would be credit ranking, the predictors would be the other characteristics, and the data would represent a case for each consumer. In this example, a model is constructed to find the categorical label. The labels are risky or safe.</a:t>
            </a:r>
            <a:endParaRPr lang="en-IN" dirty="0"/>
          </a:p>
        </p:txBody>
      </p:sp>
    </p:spTree>
    <p:extLst>
      <p:ext uri="{BB962C8B-B14F-4D97-AF65-F5344CB8AC3E}">
        <p14:creationId xmlns:p14="http://schemas.microsoft.com/office/powerpoint/2010/main" val="1496349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1163" y="390482"/>
            <a:ext cx="10889673" cy="1711366"/>
          </a:xfrm>
          <a:prstGeom prst="rect">
            <a:avLst/>
          </a:prstGeom>
        </p:spPr>
        <p:txBody>
          <a:bodyPr wrap="square">
            <a:spAutoFit/>
          </a:bodyPr>
          <a:lstStyle/>
          <a:p>
            <a:pPr>
              <a:lnSpc>
                <a:spcPct val="150000"/>
              </a:lnSpc>
            </a:pPr>
            <a:r>
              <a:rPr lang="en-US" dirty="0" smtClean="0"/>
              <a:t>How does Classification Works?</a:t>
            </a:r>
          </a:p>
          <a:p>
            <a:pPr>
              <a:lnSpc>
                <a:spcPct val="150000"/>
              </a:lnSpc>
            </a:pPr>
            <a:endParaRPr lang="en-US" dirty="0" smtClean="0"/>
          </a:p>
          <a:p>
            <a:pPr>
              <a:lnSpc>
                <a:spcPct val="150000"/>
              </a:lnSpc>
            </a:pPr>
            <a:r>
              <a:rPr lang="en-US" dirty="0" smtClean="0"/>
              <a:t>The functioning of classification with the assistance of the bank loan application has been mentioned above. There are two stages in the data classification system: classifier or model creation and classification classifier.</a:t>
            </a:r>
            <a:endParaRPr lang="en-IN" dirty="0"/>
          </a:p>
        </p:txBody>
      </p:sp>
      <p:pic>
        <p:nvPicPr>
          <p:cNvPr id="1026" name="Picture 2" descr="Classification and Predication in Data Mi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4193" y="2297484"/>
            <a:ext cx="4352925"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4227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4181" y="418559"/>
            <a:ext cx="10293927" cy="4662815"/>
          </a:xfrm>
          <a:prstGeom prst="rect">
            <a:avLst/>
          </a:prstGeom>
        </p:spPr>
        <p:txBody>
          <a:bodyPr wrap="square">
            <a:spAutoFit/>
          </a:bodyPr>
          <a:lstStyle/>
          <a:p>
            <a:pPr algn="just">
              <a:lnSpc>
                <a:spcPct val="150000"/>
              </a:lnSpc>
            </a:pPr>
            <a:r>
              <a:rPr lang="en-US" b="1" dirty="0" smtClean="0"/>
              <a:t>1. Developing the Classifier or model creation: </a:t>
            </a:r>
            <a:r>
              <a:rPr lang="en-US" dirty="0" smtClean="0"/>
              <a:t>This level is the learning stage or the learning process. The classification algorithms construct the classifier in this stage. A classifier is constructed from a training set composed of the records of databases and their corresponding class names. Each category that makes up the training set is referred to as a category or class. We may also refer to these records as samples, objects, or data points.</a:t>
            </a:r>
          </a:p>
          <a:p>
            <a:pPr algn="just">
              <a:lnSpc>
                <a:spcPct val="150000"/>
              </a:lnSpc>
            </a:pPr>
            <a:r>
              <a:rPr lang="en-US" b="1" dirty="0" smtClean="0"/>
              <a:t>2. Applying classifier for classification: </a:t>
            </a:r>
            <a:r>
              <a:rPr lang="en-US" dirty="0" smtClean="0"/>
              <a:t>The classifier is used for classification at this level. The test data are used here to estimate the accuracy of the classification algorithm. If the consistency is deemed sufficient, the classification rules can be expanded to cover new data records. It includes:</a:t>
            </a:r>
          </a:p>
          <a:p>
            <a:pPr marL="285750" indent="-285750" algn="just">
              <a:lnSpc>
                <a:spcPct val="150000"/>
              </a:lnSpc>
              <a:buFont typeface="Arial" panose="020B0604020202020204" pitchFamily="34" charset="0"/>
              <a:buChar char="•"/>
            </a:pPr>
            <a:r>
              <a:rPr lang="en-IN" b="1" dirty="0"/>
              <a:t>Sentiment </a:t>
            </a:r>
            <a:r>
              <a:rPr lang="en-IN" b="1" dirty="0" smtClean="0"/>
              <a:t>Analysis</a:t>
            </a:r>
          </a:p>
          <a:p>
            <a:pPr marL="285750" indent="-285750" algn="just">
              <a:lnSpc>
                <a:spcPct val="150000"/>
              </a:lnSpc>
              <a:buFont typeface="Arial" panose="020B0604020202020204" pitchFamily="34" charset="0"/>
              <a:buChar char="•"/>
            </a:pPr>
            <a:r>
              <a:rPr lang="en-IN" b="1" dirty="0"/>
              <a:t>Document </a:t>
            </a:r>
            <a:r>
              <a:rPr lang="en-IN" b="1" dirty="0" smtClean="0"/>
              <a:t>Classification</a:t>
            </a:r>
          </a:p>
          <a:p>
            <a:pPr marL="285750" indent="-285750" algn="just">
              <a:lnSpc>
                <a:spcPct val="150000"/>
              </a:lnSpc>
              <a:buFont typeface="Arial" panose="020B0604020202020204" pitchFamily="34" charset="0"/>
              <a:buChar char="•"/>
            </a:pPr>
            <a:r>
              <a:rPr lang="en-IN" b="1" dirty="0"/>
              <a:t>Image Classification</a:t>
            </a:r>
            <a:endParaRPr lang="en-IN" dirty="0"/>
          </a:p>
        </p:txBody>
      </p:sp>
    </p:spTree>
    <p:extLst>
      <p:ext uri="{BB962C8B-B14F-4D97-AF65-F5344CB8AC3E}">
        <p14:creationId xmlns:p14="http://schemas.microsoft.com/office/powerpoint/2010/main" val="3644196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2508" y="529026"/>
            <a:ext cx="11499273" cy="1200329"/>
          </a:xfrm>
          <a:prstGeom prst="rect">
            <a:avLst/>
          </a:prstGeom>
        </p:spPr>
        <p:txBody>
          <a:bodyPr wrap="square">
            <a:spAutoFit/>
          </a:bodyPr>
          <a:lstStyle/>
          <a:p>
            <a:r>
              <a:rPr lang="en-US" b="1" dirty="0" smtClean="0"/>
              <a:t>Classification  Issues</a:t>
            </a:r>
          </a:p>
          <a:p>
            <a:endParaRPr lang="en-US" b="1" dirty="0" smtClean="0"/>
          </a:p>
          <a:p>
            <a:r>
              <a:rPr lang="en-US" dirty="0" smtClean="0"/>
              <a:t>The major issue is preparing the data for Classification. Preparing the data involves the following activities, such as:</a:t>
            </a:r>
          </a:p>
          <a:p>
            <a:endParaRPr lang="en-US" dirty="0"/>
          </a:p>
        </p:txBody>
      </p:sp>
      <p:pic>
        <p:nvPicPr>
          <p:cNvPr id="2050" name="Picture 2" descr="Classification and Predication in Data Mi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1684" y="1983220"/>
            <a:ext cx="5718752" cy="4095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9179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8873" y="889844"/>
            <a:ext cx="10889672" cy="4619854"/>
          </a:xfrm>
          <a:prstGeom prst="rect">
            <a:avLst/>
          </a:prstGeom>
        </p:spPr>
        <p:txBody>
          <a:bodyPr wrap="square">
            <a:spAutoFit/>
          </a:bodyPr>
          <a:lstStyle/>
          <a:p>
            <a:pPr algn="just">
              <a:lnSpc>
                <a:spcPct val="150000"/>
              </a:lnSpc>
            </a:pPr>
            <a:r>
              <a:rPr lang="en-US" b="1" dirty="0" smtClean="0"/>
              <a:t>Data Cleaning: </a:t>
            </a:r>
            <a:r>
              <a:rPr lang="en-US" dirty="0" smtClean="0"/>
              <a:t>Data cleaning involves removing the noise and treatment of missing values. The noise is removed by applying smoothing techniques, and the problem of missing values is solved by replacing a missing value with the most commonly occurring value for that attribute.</a:t>
            </a:r>
          </a:p>
          <a:p>
            <a:pPr algn="just">
              <a:lnSpc>
                <a:spcPct val="150000"/>
              </a:lnSpc>
            </a:pPr>
            <a:r>
              <a:rPr lang="en-US" b="1" dirty="0" smtClean="0"/>
              <a:t>Relevance Analysis: </a:t>
            </a:r>
            <a:r>
              <a:rPr lang="en-US" dirty="0" smtClean="0"/>
              <a:t>The database may also have irrelevant attributes. Correlation analysis is used to know whether any two given attributes are related.</a:t>
            </a:r>
          </a:p>
          <a:p>
            <a:pPr algn="just">
              <a:lnSpc>
                <a:spcPct val="150000"/>
              </a:lnSpc>
            </a:pPr>
            <a:r>
              <a:rPr lang="en-US" b="1" dirty="0" smtClean="0"/>
              <a:t>Data Transformation and reduction: </a:t>
            </a:r>
            <a:r>
              <a:rPr lang="en-US" dirty="0" smtClean="0"/>
              <a:t>The data can be transformed by any of the following methods.</a:t>
            </a:r>
          </a:p>
          <a:p>
            <a:pPr marL="285750" indent="-285750" algn="just">
              <a:lnSpc>
                <a:spcPct val="150000"/>
              </a:lnSpc>
              <a:buFont typeface="Arial" panose="020B0604020202020204" pitchFamily="34" charset="0"/>
              <a:buChar char="•"/>
            </a:pPr>
            <a:r>
              <a:rPr lang="en-US" b="1" dirty="0" smtClean="0"/>
              <a:t>Normalization: </a:t>
            </a:r>
            <a:r>
              <a:rPr lang="en-US" dirty="0" smtClean="0"/>
              <a:t>The data is transformed using normalization. Normalization involves scaling all values for a given attribute to make them fall within a small specified range. Normalization is used when the neural networks or the methods involving measurements are used in the learning step.</a:t>
            </a:r>
          </a:p>
          <a:p>
            <a:pPr marL="285750" indent="-285750" algn="just">
              <a:lnSpc>
                <a:spcPct val="150000"/>
              </a:lnSpc>
              <a:buFont typeface="Arial" panose="020B0604020202020204" pitchFamily="34" charset="0"/>
              <a:buChar char="•"/>
            </a:pPr>
            <a:r>
              <a:rPr lang="en-US" b="1" dirty="0" smtClean="0"/>
              <a:t>Generalization: </a:t>
            </a:r>
            <a:r>
              <a:rPr lang="en-US" dirty="0" smtClean="0"/>
              <a:t>The data can also be transformed by generalizing it to the higher concept. For this purpose, we can use the concept hierarchies.</a:t>
            </a:r>
            <a:endParaRPr lang="en-IN" dirty="0"/>
          </a:p>
        </p:txBody>
      </p:sp>
    </p:spTree>
    <p:extLst>
      <p:ext uri="{BB962C8B-B14F-4D97-AF65-F5344CB8AC3E}">
        <p14:creationId xmlns:p14="http://schemas.microsoft.com/office/powerpoint/2010/main" val="33381188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0DA4160D3EF81488DAF91C890F0BABF" ma:contentTypeVersion="3" ma:contentTypeDescription="Create a new document." ma:contentTypeScope="" ma:versionID="dda6a9a5632874be3bff5589d1749973">
  <xsd:schema xmlns:xsd="http://www.w3.org/2001/XMLSchema" xmlns:xs="http://www.w3.org/2001/XMLSchema" xmlns:p="http://schemas.microsoft.com/office/2006/metadata/properties" xmlns:ns2="b8a69c41-4691-40ab-b3ff-6bfa46c23c94" targetNamespace="http://schemas.microsoft.com/office/2006/metadata/properties" ma:root="true" ma:fieldsID="28a9e750821ae077906cc5b80df8f3e7" ns2:_="">
    <xsd:import namespace="b8a69c41-4691-40ab-b3ff-6bfa46c23c94"/>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8a69c41-4691-40ab-b3ff-6bfa46c23c9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EADA9C2-9016-4CE0-B510-83A7F9FC2AB6}"/>
</file>

<file path=customXml/itemProps2.xml><?xml version="1.0" encoding="utf-8"?>
<ds:datastoreItem xmlns:ds="http://schemas.openxmlformats.org/officeDocument/2006/customXml" ds:itemID="{D6A7D567-6BE2-4BEB-B000-BB030939362C}"/>
</file>

<file path=customXml/itemProps3.xml><?xml version="1.0" encoding="utf-8"?>
<ds:datastoreItem xmlns:ds="http://schemas.openxmlformats.org/officeDocument/2006/customXml" ds:itemID="{6CC568C2-DD23-4068-97DF-2388337565A4}"/>
</file>

<file path=docProps/app.xml><?xml version="1.0" encoding="utf-8"?>
<Properties xmlns="http://schemas.openxmlformats.org/officeDocument/2006/extended-properties" xmlns:vt="http://schemas.openxmlformats.org/officeDocument/2006/docPropsVTypes">
  <TotalTime>128</TotalTime>
  <Words>2251</Words>
  <Application>Microsoft Office PowerPoint</Application>
  <PresentationFormat>Widescreen</PresentationFormat>
  <Paragraphs>145</Paragraphs>
  <Slides>34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Arial</vt:lpstr>
      <vt:lpstr>Calibri</vt:lpstr>
      <vt:lpstr>Calibri Light</vt:lpstr>
      <vt:lpstr>ClearSans</vt:lpstr>
      <vt:lpstr>erdana</vt:lpstr>
      <vt:lpstr>inter-bold</vt:lpstr>
      <vt:lpstr>inter-regular</vt:lpstr>
      <vt:lpstr>Nunito</vt:lpstr>
      <vt:lpstr>Office Theme</vt:lpstr>
      <vt:lpstr>   UNIT-IV Classification</vt:lpstr>
      <vt:lpstr>Classification and Predication in Data Mining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Mining Bayesian Classifiers</vt:lpstr>
      <vt:lpstr>PowerPoint Presentation</vt:lpstr>
      <vt:lpstr>PowerPoint Presentation</vt:lpstr>
      <vt:lpstr>Backpropagation in Data Mining</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DITU</dc:creator>
  <cp:lastModifiedBy>DITU</cp:lastModifiedBy>
  <cp:revision>23</cp:revision>
  <dcterms:created xsi:type="dcterms:W3CDTF">2023-11-06T03:41:34Z</dcterms:created>
  <dcterms:modified xsi:type="dcterms:W3CDTF">2023-11-22T09:21:02Z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0x010100F0DA4160D3EF81488DAF91C890F0BABF</vt:lpwstr>
  </property>
</Properties>
</file>