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5" r:id="rId7"/>
    <p:sldId id="258" r:id="rId8"/>
    <p:sldId id="259" r:id="rId9"/>
    <p:sldId id="265" r:id="rId10"/>
    <p:sldId id="266" r:id="rId11"/>
    <p:sldId id="267" r:id="rId12"/>
    <p:sldId id="260" r:id="rId13"/>
    <p:sldId id="261" r:id="rId14"/>
    <p:sldId id="269" r:id="rId15"/>
    <p:sldId id="270" r:id="rId16"/>
    <p:sldId id="268" r:id="rId17"/>
    <p:sldId id="262" r:id="rId18"/>
    <p:sldId id="274" r:id="rId19"/>
    <p:sldId id="273" r:id="rId20"/>
    <p:sldId id="272" r:id="rId21"/>
    <p:sldId id="271" r:id="rId22"/>
    <p:sldId id="263" r:id="rId23"/>
    <p:sldId id="264"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075961-B045-44B3-8FCE-7629C44B0F6D}"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59833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075961-B045-44B3-8FCE-7629C44B0F6D}"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05636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075961-B045-44B3-8FCE-7629C44B0F6D}"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62584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075961-B045-44B3-8FCE-7629C44B0F6D}"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5839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075961-B045-44B3-8FCE-7629C44B0F6D}"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00215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075961-B045-44B3-8FCE-7629C44B0F6D}"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42636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075961-B045-44B3-8FCE-7629C44B0F6D}"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84046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075961-B045-44B3-8FCE-7629C44B0F6D}"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322857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75961-B045-44B3-8FCE-7629C44B0F6D}"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92921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75961-B045-44B3-8FCE-7629C44B0F6D}"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62833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75961-B045-44B3-8FCE-7629C44B0F6D}"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4DCEF-3E88-46AD-8F2F-9C7E99E3905B}" type="slidenum">
              <a:rPr lang="en-IN" smtClean="0"/>
              <a:t>‹#›</a:t>
            </a:fld>
            <a:endParaRPr lang="en-IN"/>
          </a:p>
        </p:txBody>
      </p:sp>
    </p:spTree>
    <p:extLst>
      <p:ext uri="{BB962C8B-B14F-4D97-AF65-F5344CB8AC3E}">
        <p14:creationId xmlns:p14="http://schemas.microsoft.com/office/powerpoint/2010/main" val="10354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75961-B045-44B3-8FCE-7629C44B0F6D}" type="datetimeFigureOut">
              <a:rPr lang="en-IN" smtClean="0"/>
              <a:t>28-11-2023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4DCEF-3E88-46AD-8F2F-9C7E99E3905B}" type="slidenum">
              <a:rPr lang="en-IN" smtClean="0"/>
              <a:t>‹#›</a:t>
            </a:fld>
            <a:endParaRPr lang="en-IN"/>
          </a:p>
        </p:txBody>
      </p:sp>
    </p:spTree>
    <p:extLst>
      <p:ext uri="{BB962C8B-B14F-4D97-AF65-F5344CB8AC3E}">
        <p14:creationId xmlns:p14="http://schemas.microsoft.com/office/powerpoint/2010/main" val="20778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Data Mining – Cluster Analysis</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510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9" y="501731"/>
            <a:ext cx="10626436" cy="4662815"/>
          </a:xfrm>
          <a:prstGeom prst="rect">
            <a:avLst/>
          </a:prstGeom>
        </p:spPr>
        <p:txBody>
          <a:bodyPr wrap="square">
            <a:spAutoFit/>
          </a:bodyPr>
          <a:lstStyle/>
          <a:p>
            <a:pPr algn="just">
              <a:lnSpc>
                <a:spcPct val="150000"/>
              </a:lnSpc>
            </a:pPr>
            <a:r>
              <a:rPr lang="en-US" b="1" dirty="0" smtClean="0"/>
              <a:t>Hierarchical Method: </a:t>
            </a:r>
            <a:r>
              <a:rPr lang="en-US" dirty="0" smtClean="0"/>
              <a:t>In this method, a hierarchical decomposition of the given set of data objects is created. We can classify hierarchical methods and will be able to know the purpose of classification on the basis of how the hierarchical decomposition is formed. There are two types of approaches for the creation of hierarchical decomposition, they are: </a:t>
            </a:r>
          </a:p>
          <a:p>
            <a:pPr algn="just">
              <a:lnSpc>
                <a:spcPct val="150000"/>
              </a:lnSpc>
            </a:pPr>
            <a:endParaRPr lang="en-US" dirty="0" smtClean="0"/>
          </a:p>
          <a:p>
            <a:pPr algn="just">
              <a:lnSpc>
                <a:spcPct val="150000"/>
              </a:lnSpc>
            </a:pPr>
            <a:r>
              <a:rPr lang="en-US" b="1" dirty="0" smtClean="0"/>
              <a:t>Agglomerative Approach: </a:t>
            </a:r>
            <a:r>
              <a:rPr lang="en-US" dirty="0" smtClean="0"/>
              <a:t>The agglomerative approach is also known as the bottom-up approach. Initially, the given data is divided into which objects form separate groups. Thereafter it keeps on merging the objects or the groups that are close to one another which means that they exhibit similar properties. This merging process continues until the termination condition holds.</a:t>
            </a:r>
          </a:p>
          <a:p>
            <a:pPr algn="just"/>
            <a:endParaRPr lang="en-US" dirty="0"/>
          </a:p>
          <a:p>
            <a:pPr algn="just"/>
            <a:endParaRPr lang="en-US" dirty="0" smtClean="0"/>
          </a:p>
          <a:p>
            <a:pPr algn="just"/>
            <a:endParaRPr lang="en-IN" dirty="0"/>
          </a:p>
        </p:txBody>
      </p:sp>
    </p:spTree>
    <p:extLst>
      <p:ext uri="{BB962C8B-B14F-4D97-AF65-F5344CB8AC3E}">
        <p14:creationId xmlns:p14="http://schemas.microsoft.com/office/powerpoint/2010/main" val="33845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7" y="252443"/>
            <a:ext cx="11277600" cy="3788858"/>
          </a:xfrm>
          <a:prstGeom prst="rect">
            <a:avLst/>
          </a:prstGeom>
        </p:spPr>
        <p:txBody>
          <a:bodyPr wrap="square">
            <a:spAutoFit/>
          </a:bodyPr>
          <a:lstStyle/>
          <a:p>
            <a:pPr algn="just">
              <a:lnSpc>
                <a:spcPct val="150000"/>
              </a:lnSpc>
            </a:pPr>
            <a:r>
              <a:rPr lang="en-US" b="1" dirty="0"/>
              <a:t>CURE(Clustering Using Representatives)</a:t>
            </a:r>
          </a:p>
          <a:p>
            <a:pPr algn="just">
              <a:lnSpc>
                <a:spcPct val="150000"/>
              </a:lnSpc>
            </a:pPr>
            <a:endParaRPr lang="en-US" dirty="0"/>
          </a:p>
          <a:p>
            <a:pPr algn="just">
              <a:lnSpc>
                <a:spcPct val="150000"/>
              </a:lnSpc>
            </a:pPr>
            <a:r>
              <a:rPr lang="en-US" dirty="0"/>
              <a:t>It is a hierarchical based clustering technique, that adopts a middle ground between the centroid based and  the all-point extremes. Hierarchical clustering is a type of clustering, that starts with a single point cluster, and moves to merge with another cluster, until the desired number of clusters are formed.</a:t>
            </a:r>
          </a:p>
          <a:p>
            <a:pPr algn="just">
              <a:lnSpc>
                <a:spcPct val="150000"/>
              </a:lnSpc>
            </a:pPr>
            <a:r>
              <a:rPr lang="en-US" dirty="0"/>
              <a:t>It is used for identifying the spherical and non-spherical clusters.</a:t>
            </a:r>
          </a:p>
          <a:p>
            <a:pPr algn="just">
              <a:lnSpc>
                <a:spcPct val="150000"/>
              </a:lnSpc>
            </a:pPr>
            <a:r>
              <a:rPr lang="en-US" dirty="0"/>
              <a:t>It is useful for discovering groups and identifying interesting distributions in the underlying data.</a:t>
            </a:r>
          </a:p>
          <a:p>
            <a:pPr algn="just">
              <a:lnSpc>
                <a:spcPct val="150000"/>
              </a:lnSpc>
            </a:pPr>
            <a:r>
              <a:rPr lang="en-US" dirty="0"/>
              <a:t>Instead of using one point centroid, as in most of data mining algorithms, CURE uses a set of well-defined representative points, for efficiently handling the clusters and eliminating the outliers</a:t>
            </a:r>
            <a:r>
              <a:rPr lang="en-US" dirty="0" smtClean="0"/>
              <a:t>.	</a:t>
            </a:r>
            <a:endParaRPr lang="en-IN" dirty="0"/>
          </a:p>
        </p:txBody>
      </p:sp>
    </p:spTree>
    <p:extLst>
      <p:ext uri="{BB962C8B-B14F-4D97-AF65-F5344CB8AC3E}">
        <p14:creationId xmlns:p14="http://schemas.microsoft.com/office/powerpoint/2010/main" val="382046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200610131842/curearc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85021"/>
            <a:ext cx="6983267" cy="37965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28109" y="404152"/>
            <a:ext cx="3441968" cy="369332"/>
          </a:xfrm>
          <a:prstGeom prst="rect">
            <a:avLst/>
          </a:prstGeom>
        </p:spPr>
        <p:txBody>
          <a:bodyPr wrap="none">
            <a:spAutoFit/>
          </a:bodyPr>
          <a:lstStyle/>
          <a:p>
            <a:r>
              <a:rPr lang="en-US" b="1" dirty="0">
                <a:solidFill>
                  <a:srgbClr val="273239"/>
                </a:solidFill>
                <a:latin typeface="Nunito"/>
              </a:rPr>
              <a:t>Six steps in CURE algorithm:</a:t>
            </a:r>
            <a:r>
              <a:rPr lang="en-US" dirty="0">
                <a:solidFill>
                  <a:srgbClr val="273239"/>
                </a:solidFill>
                <a:latin typeface="Nunito"/>
              </a:rPr>
              <a:t> </a:t>
            </a:r>
            <a:endParaRPr lang="en-IN" dirty="0"/>
          </a:p>
        </p:txBody>
      </p:sp>
    </p:spTree>
    <p:extLst>
      <p:ext uri="{BB962C8B-B14F-4D97-AF65-F5344CB8AC3E}">
        <p14:creationId xmlns:p14="http://schemas.microsoft.com/office/powerpoint/2010/main" val="175708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889844"/>
            <a:ext cx="11416146" cy="4247317"/>
          </a:xfrm>
          <a:prstGeom prst="rect">
            <a:avLst/>
          </a:prstGeom>
        </p:spPr>
        <p:txBody>
          <a:bodyPr wrap="square">
            <a:spAutoFit/>
          </a:bodyPr>
          <a:lstStyle/>
          <a:p>
            <a:pPr algn="just">
              <a:lnSpc>
                <a:spcPct val="150000"/>
              </a:lnSpc>
            </a:pPr>
            <a:r>
              <a:rPr lang="en-US" b="1" dirty="0"/>
              <a:t>Divisive Approach: </a:t>
            </a:r>
            <a:r>
              <a:rPr lang="en-US" dirty="0"/>
              <a:t>The divisive approach is also known as the top-down approach</a:t>
            </a:r>
            <a:r>
              <a:rPr lang="en-US" dirty="0">
                <a:solidFill>
                  <a:schemeClr val="accent1">
                    <a:lumMod val="50000"/>
                  </a:schemeClr>
                </a:solidFill>
              </a:rPr>
              <a:t>. In this approach</a:t>
            </a:r>
            <a:r>
              <a:rPr lang="en-US" dirty="0"/>
              <a:t>, we would start with the data objects that are in the same cluster. The group of individual clusters is divided into small clusters by continuous iteration. The iteration continues until the condition of termination is met or until each cluster contains one object. Once the group is split or merged then it can never be undone as it is a rigid method and is not so flexible. The two approaches which can be used to improve the Hierarchical Clustering Quality in Data Mining are: –</a:t>
            </a:r>
          </a:p>
          <a:p>
            <a:pPr algn="just">
              <a:lnSpc>
                <a:spcPct val="150000"/>
              </a:lnSpc>
            </a:pPr>
            <a:endParaRPr lang="en-US" dirty="0"/>
          </a:p>
          <a:p>
            <a:pPr marL="342900" indent="-342900" algn="just">
              <a:lnSpc>
                <a:spcPct val="150000"/>
              </a:lnSpc>
              <a:buFont typeface="+mj-lt"/>
              <a:buAutoNum type="arabicPeriod"/>
            </a:pPr>
            <a:r>
              <a:rPr lang="en-US" dirty="0"/>
              <a:t>One should carefully analyze the linkages of the object at every partitioning of hierarchical clustering.</a:t>
            </a:r>
          </a:p>
          <a:p>
            <a:pPr marL="342900" indent="-342900" algn="just">
              <a:lnSpc>
                <a:spcPct val="150000"/>
              </a:lnSpc>
              <a:buFont typeface="+mj-lt"/>
              <a:buAutoNum type="arabicPeriod"/>
            </a:pPr>
            <a:r>
              <a:rPr lang="en-US" dirty="0"/>
              <a:t>One can use a hierarchical agglomerative algorithm for the integration of hierarchical agglomeration. In this approach, first, the objects are grouped into micro-clusters. After grouping data objects into </a:t>
            </a:r>
            <a:r>
              <a:rPr lang="en-US" dirty="0" err="1"/>
              <a:t>microclusters</a:t>
            </a:r>
            <a:r>
              <a:rPr lang="en-US" dirty="0"/>
              <a:t>, macro clustering is performed on the </a:t>
            </a:r>
            <a:r>
              <a:rPr lang="en-US" dirty="0" err="1"/>
              <a:t>microcluster</a:t>
            </a:r>
            <a:r>
              <a:rPr lang="en-US" dirty="0"/>
              <a:t>.</a:t>
            </a:r>
          </a:p>
        </p:txBody>
      </p:sp>
    </p:spTree>
    <p:extLst>
      <p:ext uri="{BB962C8B-B14F-4D97-AF65-F5344CB8AC3E}">
        <p14:creationId xmlns:p14="http://schemas.microsoft.com/office/powerpoint/2010/main" val="343247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163" y="474023"/>
            <a:ext cx="10612581" cy="6186309"/>
          </a:xfrm>
          <a:prstGeom prst="rect">
            <a:avLst/>
          </a:prstGeom>
        </p:spPr>
        <p:txBody>
          <a:bodyPr wrap="square">
            <a:spAutoFit/>
          </a:bodyPr>
          <a:lstStyle/>
          <a:p>
            <a:pPr algn="just"/>
            <a:r>
              <a:rPr lang="en-US" b="1" dirty="0" smtClean="0"/>
              <a:t>Density-Based Method: </a:t>
            </a:r>
            <a:r>
              <a:rPr lang="en-US" dirty="0" smtClean="0"/>
              <a:t>The density-based method mainly focuses on density. In this method, the given cluster will keep on growing continuously as long as the density in the </a:t>
            </a:r>
            <a:r>
              <a:rPr lang="en-US" dirty="0" err="1" smtClean="0"/>
              <a:t>neighbourhood</a:t>
            </a:r>
            <a:r>
              <a:rPr lang="en-US" dirty="0" smtClean="0"/>
              <a:t> exceeds some threshold, </a:t>
            </a:r>
            <a:r>
              <a:rPr lang="en-US" dirty="0" err="1" smtClean="0"/>
              <a:t>i.e</a:t>
            </a:r>
            <a:r>
              <a:rPr lang="en-US" dirty="0" smtClean="0"/>
              <a:t>,  for each data point within a given cluster. The radius of a given cluster has to contain at least a minimum number of points.</a:t>
            </a:r>
          </a:p>
          <a:p>
            <a:pPr algn="just"/>
            <a:endParaRPr lang="en-US" dirty="0" smtClean="0"/>
          </a:p>
          <a:p>
            <a:pPr fontAlgn="base"/>
            <a:r>
              <a:rPr lang="en-US" b="1" dirty="0"/>
              <a:t>Density-Based Clustering - Background</a:t>
            </a:r>
          </a:p>
          <a:p>
            <a:pPr fontAlgn="base"/>
            <a:r>
              <a:rPr lang="en-US" dirty="0"/>
              <a:t>Two parameters:</a:t>
            </a:r>
          </a:p>
          <a:p>
            <a:pPr marL="285750" indent="-285750" fontAlgn="base">
              <a:buFont typeface="Arial" panose="020B0604020202020204" pitchFamily="34" charset="0"/>
              <a:buChar char="•"/>
            </a:pPr>
            <a:r>
              <a:rPr lang="en-US" dirty="0"/>
              <a:t>Eps: Maximum radius of the neighborhood.</a:t>
            </a:r>
          </a:p>
          <a:p>
            <a:pPr marL="285750" indent="-285750" fontAlgn="base">
              <a:buFont typeface="Arial" panose="020B0604020202020204" pitchFamily="34" charset="0"/>
              <a:buChar char="•"/>
            </a:pPr>
            <a:r>
              <a:rPr lang="en-US" dirty="0" err="1"/>
              <a:t>MinPts</a:t>
            </a:r>
            <a:r>
              <a:rPr lang="en-US" dirty="0"/>
              <a:t>: Minimum number of points in an Eps-</a:t>
            </a:r>
            <a:r>
              <a:rPr lang="en-US" dirty="0" err="1"/>
              <a:t>neighbourhood</a:t>
            </a:r>
            <a:r>
              <a:rPr lang="en-US" dirty="0"/>
              <a:t> of that point.</a:t>
            </a:r>
          </a:p>
          <a:p>
            <a:pPr algn="just"/>
            <a:endParaRPr lang="en-US" dirty="0" smtClean="0"/>
          </a:p>
          <a:p>
            <a:pPr fontAlgn="base"/>
            <a:r>
              <a:rPr lang="en-US" b="1" dirty="0"/>
              <a:t>Density-reachable:</a:t>
            </a:r>
          </a:p>
          <a:p>
            <a:pPr fontAlgn="base"/>
            <a:r>
              <a:rPr lang="en-US" dirty="0"/>
              <a:t>A point p is density-reachable from a point q </a:t>
            </a:r>
            <a:r>
              <a:rPr lang="en-US" dirty="0" err="1"/>
              <a:t>wrt</a:t>
            </a:r>
            <a:r>
              <a:rPr lang="en-US" dirty="0"/>
              <a:t>. Eps, </a:t>
            </a:r>
            <a:r>
              <a:rPr lang="en-US" dirty="0" err="1"/>
              <a:t>MinPts</a:t>
            </a:r>
            <a:r>
              <a:rPr lang="en-US" dirty="0"/>
              <a:t> if there is a chain of points p1, …, </a:t>
            </a:r>
            <a:r>
              <a:rPr lang="en-US" dirty="0" err="1"/>
              <a:t>pn</a:t>
            </a:r>
            <a:r>
              <a:rPr lang="en-US" dirty="0"/>
              <a:t>, p1 = q, </a:t>
            </a:r>
            <a:r>
              <a:rPr lang="en-US" dirty="0" err="1"/>
              <a:t>pn</a:t>
            </a:r>
            <a:r>
              <a:rPr lang="en-US" dirty="0"/>
              <a:t> = p such that pi+1 is directly density-reachable from pi    </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smtClean="0"/>
          </a:p>
        </p:txBody>
      </p:sp>
      <p:sp>
        <p:nvSpPr>
          <p:cNvPr id="4" name="AutoShape 2" descr="density reacha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4414837" y="4449906"/>
            <a:ext cx="3343708" cy="1809750"/>
          </a:xfrm>
          <a:prstGeom prst="rect">
            <a:avLst/>
          </a:prstGeom>
        </p:spPr>
      </p:pic>
    </p:spTree>
    <p:extLst>
      <p:ext uri="{BB962C8B-B14F-4D97-AF65-F5344CB8AC3E}">
        <p14:creationId xmlns:p14="http://schemas.microsoft.com/office/powerpoint/2010/main" val="400711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875391"/>
            <a:ext cx="9850581" cy="5355312"/>
          </a:xfrm>
          <a:prstGeom prst="rect">
            <a:avLst/>
          </a:prstGeom>
        </p:spPr>
        <p:txBody>
          <a:bodyPr wrap="square">
            <a:spAutoFit/>
          </a:bodyPr>
          <a:lstStyle/>
          <a:p>
            <a:pPr fontAlgn="base"/>
            <a:r>
              <a:rPr lang="en-US" b="1" dirty="0">
                <a:solidFill>
                  <a:srgbClr val="2C3E50"/>
                </a:solidFill>
                <a:latin typeface="verdana" panose="020B0604030504040204" pitchFamily="34" charset="0"/>
              </a:rPr>
              <a:t>Density-connected</a:t>
            </a:r>
            <a:endParaRPr lang="en-US" b="1" dirty="0">
              <a:solidFill>
                <a:srgbClr val="2C3E50"/>
              </a:solidFill>
              <a:latin typeface="Open Sans"/>
            </a:endParaRPr>
          </a:p>
          <a:p>
            <a:pPr fontAlgn="base">
              <a:buFont typeface="Arial" panose="020B0604020202020204" pitchFamily="34" charset="0"/>
              <a:buChar char="•"/>
            </a:pPr>
            <a:r>
              <a:rPr lang="en-US" dirty="0">
                <a:solidFill>
                  <a:srgbClr val="171717"/>
                </a:solidFill>
                <a:latin typeface="verdana" panose="020B0604030504040204" pitchFamily="34" charset="0"/>
              </a:rPr>
              <a:t>A point p is density-connected to a point q </a:t>
            </a:r>
            <a:r>
              <a:rPr lang="en-US" dirty="0" err="1">
                <a:solidFill>
                  <a:srgbClr val="171717"/>
                </a:solidFill>
                <a:latin typeface="verdana" panose="020B0604030504040204" pitchFamily="34" charset="0"/>
              </a:rPr>
              <a:t>wrt</a:t>
            </a:r>
            <a:r>
              <a:rPr lang="en-US" dirty="0">
                <a:solidFill>
                  <a:srgbClr val="171717"/>
                </a:solidFill>
                <a:latin typeface="verdana" panose="020B0604030504040204" pitchFamily="34" charset="0"/>
              </a:rPr>
              <a:t>. Eps, </a:t>
            </a:r>
            <a:r>
              <a:rPr lang="en-US" dirty="0" err="1">
                <a:solidFill>
                  <a:srgbClr val="171717"/>
                </a:solidFill>
                <a:latin typeface="verdana" panose="020B0604030504040204" pitchFamily="34" charset="0"/>
              </a:rPr>
              <a:t>MinPts</a:t>
            </a:r>
            <a:r>
              <a:rPr lang="en-US" dirty="0">
                <a:solidFill>
                  <a:srgbClr val="171717"/>
                </a:solidFill>
                <a:latin typeface="verdana" panose="020B0604030504040204" pitchFamily="34" charset="0"/>
              </a:rPr>
              <a:t> if there is a point o such that both, p and q are density-reachable from o </a:t>
            </a:r>
            <a:r>
              <a:rPr lang="en-US" dirty="0" err="1">
                <a:solidFill>
                  <a:srgbClr val="171717"/>
                </a:solidFill>
                <a:latin typeface="verdana" panose="020B0604030504040204" pitchFamily="34" charset="0"/>
              </a:rPr>
              <a:t>wrt</a:t>
            </a:r>
            <a:r>
              <a:rPr lang="en-US" dirty="0">
                <a:solidFill>
                  <a:srgbClr val="171717"/>
                </a:solidFill>
                <a:latin typeface="verdana" panose="020B0604030504040204" pitchFamily="34" charset="0"/>
              </a:rPr>
              <a:t>. Eps and </a:t>
            </a:r>
            <a:r>
              <a:rPr lang="en-US" dirty="0" err="1">
                <a:solidFill>
                  <a:srgbClr val="171717"/>
                </a:solidFill>
                <a:latin typeface="verdana" panose="020B0604030504040204" pitchFamily="34" charset="0"/>
              </a:rPr>
              <a:t>MinPts</a:t>
            </a:r>
            <a:r>
              <a:rPr lang="en-US" dirty="0" smtClean="0">
                <a:solidFill>
                  <a:srgbClr val="171717"/>
                </a:solidFill>
                <a:latin typeface="verdana" panose="020B0604030504040204" pitchFamily="34" charset="0"/>
              </a:rPr>
              <a:t>.</a:t>
            </a:r>
          </a:p>
          <a:p>
            <a:pPr fontAlgn="base">
              <a:buFont typeface="Arial" panose="020B0604020202020204" pitchFamily="34" charset="0"/>
              <a:buChar char="•"/>
            </a:pPr>
            <a:endParaRPr lang="en-US" b="0" i="0" u="none" strike="noStrike" dirty="0">
              <a:solidFill>
                <a:srgbClr val="171717"/>
              </a:solidFill>
              <a:effectLst/>
              <a:latin typeface="verdana" panose="020B0604030504040204" pitchFamily="34" charset="0"/>
            </a:endParaRPr>
          </a:p>
          <a:p>
            <a:pPr fontAlgn="base">
              <a:buFont typeface="Arial" panose="020B0604020202020204" pitchFamily="34" charset="0"/>
              <a:buChar char="•"/>
            </a:pPr>
            <a:endParaRPr lang="en-US" dirty="0" smtClean="0">
              <a:solidFill>
                <a:srgbClr val="171717"/>
              </a:solidFill>
              <a:latin typeface="verdana" panose="020B0604030504040204" pitchFamily="34" charset="0"/>
            </a:endParaRPr>
          </a:p>
          <a:p>
            <a:pPr fontAlgn="base">
              <a:buFont typeface="Arial" panose="020B0604020202020204" pitchFamily="34" charset="0"/>
              <a:buChar char="•"/>
            </a:pPr>
            <a:endParaRPr lang="en-US" b="0" i="0" u="none" strike="noStrike" dirty="0">
              <a:solidFill>
                <a:srgbClr val="171717"/>
              </a:solidFill>
              <a:effectLst/>
              <a:latin typeface="verdana" panose="020B0604030504040204" pitchFamily="34" charset="0"/>
            </a:endParaRPr>
          </a:p>
          <a:p>
            <a:pPr fontAlgn="base">
              <a:buFont typeface="Arial" panose="020B0604020202020204" pitchFamily="34" charset="0"/>
              <a:buChar char="•"/>
            </a:pPr>
            <a:endParaRPr lang="en-US" dirty="0" smtClean="0">
              <a:solidFill>
                <a:srgbClr val="171717"/>
              </a:solidFill>
              <a:latin typeface="verdana" panose="020B0604030504040204" pitchFamily="34" charset="0"/>
            </a:endParaRPr>
          </a:p>
          <a:p>
            <a:pPr fontAlgn="base">
              <a:buFont typeface="Arial" panose="020B0604020202020204" pitchFamily="34" charset="0"/>
              <a:buChar char="•"/>
            </a:pPr>
            <a:endParaRPr lang="en-US" b="0" i="0" u="none" strike="noStrike" dirty="0">
              <a:solidFill>
                <a:srgbClr val="171717"/>
              </a:solidFill>
              <a:effectLst/>
              <a:latin typeface="verdana" panose="020B0604030504040204" pitchFamily="34" charset="0"/>
            </a:endParaRPr>
          </a:p>
          <a:p>
            <a:pPr fontAlgn="base"/>
            <a:endParaRPr lang="en-US" b="0" i="0" u="none" strike="noStrike" dirty="0" smtClean="0">
              <a:solidFill>
                <a:srgbClr val="171717"/>
              </a:solidFill>
              <a:effectLst/>
              <a:latin typeface="Open Sans"/>
            </a:endParaRPr>
          </a:p>
          <a:p>
            <a:pPr fontAlgn="base"/>
            <a:endParaRPr lang="en-US" dirty="0">
              <a:solidFill>
                <a:srgbClr val="171717"/>
              </a:solidFill>
              <a:latin typeface="Open Sans"/>
            </a:endParaRPr>
          </a:p>
          <a:p>
            <a:pPr fontAlgn="base"/>
            <a:endParaRPr lang="en-US" b="0" i="0" u="none" strike="noStrike" dirty="0" smtClean="0">
              <a:solidFill>
                <a:srgbClr val="171717"/>
              </a:solidFill>
              <a:effectLst/>
              <a:latin typeface="Open Sans"/>
            </a:endParaRPr>
          </a:p>
          <a:p>
            <a:pPr fontAlgn="base"/>
            <a:endParaRPr lang="en-US" dirty="0">
              <a:solidFill>
                <a:srgbClr val="171717"/>
              </a:solidFill>
              <a:latin typeface="Open Sans"/>
            </a:endParaRPr>
          </a:p>
          <a:p>
            <a:pPr fontAlgn="base"/>
            <a:endParaRPr lang="en-US" b="0" i="0" u="none" strike="noStrike" dirty="0" smtClean="0">
              <a:solidFill>
                <a:srgbClr val="171717"/>
              </a:solidFill>
              <a:effectLst/>
              <a:latin typeface="Open Sans"/>
            </a:endParaRPr>
          </a:p>
          <a:p>
            <a:pPr fontAlgn="base"/>
            <a:endParaRPr lang="en-US" dirty="0">
              <a:solidFill>
                <a:srgbClr val="171717"/>
              </a:solidFill>
              <a:latin typeface="Open Sans"/>
            </a:endParaRPr>
          </a:p>
          <a:p>
            <a:pPr fontAlgn="base"/>
            <a:endParaRPr lang="en-US" b="0" i="0" u="none" strike="noStrike" dirty="0" smtClean="0">
              <a:solidFill>
                <a:srgbClr val="171717"/>
              </a:solidFill>
              <a:effectLst/>
              <a:latin typeface="Open Sans"/>
            </a:endParaRPr>
          </a:p>
          <a:p>
            <a:pPr fontAlgn="base"/>
            <a:endParaRPr lang="en-US" dirty="0">
              <a:solidFill>
                <a:srgbClr val="171717"/>
              </a:solidFill>
              <a:latin typeface="Open Sans"/>
            </a:endParaRPr>
          </a:p>
          <a:p>
            <a:pPr fontAlgn="base"/>
            <a:endParaRPr lang="en-US" b="0" i="0" u="none" strike="noStrike" dirty="0" smtClean="0">
              <a:solidFill>
                <a:srgbClr val="171717"/>
              </a:solidFill>
              <a:effectLst/>
              <a:latin typeface="Open Sans"/>
            </a:endParaRPr>
          </a:p>
          <a:p>
            <a:pPr fontAlgn="base"/>
            <a:endParaRPr lang="en-US" dirty="0">
              <a:solidFill>
                <a:srgbClr val="171717"/>
              </a:solidFill>
              <a:latin typeface="Open Sans"/>
            </a:endParaRPr>
          </a:p>
          <a:p>
            <a:pPr fontAlgn="base"/>
            <a:endParaRPr lang="en-US" b="0" i="0" u="none" strike="noStrike" dirty="0">
              <a:solidFill>
                <a:srgbClr val="171717"/>
              </a:solidFill>
              <a:effectLst/>
              <a:latin typeface="Open Sans"/>
            </a:endParaRPr>
          </a:p>
        </p:txBody>
      </p:sp>
      <p:pic>
        <p:nvPicPr>
          <p:cNvPr id="6" name="Picture 5"/>
          <p:cNvPicPr>
            <a:picLocks noChangeAspect="1"/>
          </p:cNvPicPr>
          <p:nvPr/>
        </p:nvPicPr>
        <p:blipFill>
          <a:blip r:embed="rId2"/>
          <a:stretch>
            <a:fillRect/>
          </a:stretch>
        </p:blipFill>
        <p:spPr>
          <a:xfrm>
            <a:off x="4657725" y="2590800"/>
            <a:ext cx="2876550" cy="1676400"/>
          </a:xfrm>
          <a:prstGeom prst="rect">
            <a:avLst/>
          </a:prstGeom>
        </p:spPr>
      </p:pic>
    </p:spTree>
    <p:extLst>
      <p:ext uri="{BB962C8B-B14F-4D97-AF65-F5344CB8AC3E}">
        <p14:creationId xmlns:p14="http://schemas.microsoft.com/office/powerpoint/2010/main" val="102232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9953" y="3791816"/>
            <a:ext cx="5715000" cy="2876550"/>
          </a:xfrm>
          <a:prstGeom prst="rect">
            <a:avLst/>
          </a:prstGeom>
        </p:spPr>
      </p:pic>
      <p:sp>
        <p:nvSpPr>
          <p:cNvPr id="3" name="Rectangle 2"/>
          <p:cNvSpPr/>
          <p:nvPr/>
        </p:nvSpPr>
        <p:spPr>
          <a:xfrm>
            <a:off x="969818" y="626193"/>
            <a:ext cx="9753600" cy="2123658"/>
          </a:xfrm>
          <a:prstGeom prst="rect">
            <a:avLst/>
          </a:prstGeom>
        </p:spPr>
        <p:txBody>
          <a:bodyPr wrap="square">
            <a:spAutoFit/>
          </a:bodyPr>
          <a:lstStyle/>
          <a:p>
            <a:pPr algn="just"/>
            <a:r>
              <a:rPr lang="en-US" b="1" dirty="0"/>
              <a:t>Density-Based Clustering - DBSCAN, OPTICS &amp; DENCLUE</a:t>
            </a:r>
          </a:p>
          <a:p>
            <a:pPr algn="just"/>
            <a:endParaRPr lang="en-US" b="1" dirty="0"/>
          </a:p>
          <a:p>
            <a:r>
              <a:rPr lang="en-IN" sz="2400" b="1" dirty="0" smtClean="0"/>
              <a:t>DBSCAN</a:t>
            </a:r>
            <a:endParaRPr lang="en-IN" sz="2400" dirty="0"/>
          </a:p>
          <a:p>
            <a:pPr algn="just"/>
            <a:endParaRPr lang="en-US" b="1" dirty="0"/>
          </a:p>
          <a:p>
            <a:pPr algn="just"/>
            <a:r>
              <a:rPr lang="en-US" dirty="0"/>
              <a:t>DBSCAN stands for Density-Based Spatial Clustering of Applications with Noise. It depends on a density-based notion of cluster. It also identifies clusters of arbitrary size in the spatial database with outliers.</a:t>
            </a:r>
          </a:p>
        </p:txBody>
      </p:sp>
    </p:spTree>
    <p:extLst>
      <p:ext uri="{BB962C8B-B14F-4D97-AF65-F5344CB8AC3E}">
        <p14:creationId xmlns:p14="http://schemas.microsoft.com/office/powerpoint/2010/main" val="109222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8871" y="1346583"/>
            <a:ext cx="10127673" cy="4939814"/>
          </a:xfrm>
          <a:prstGeom prst="rect">
            <a:avLst/>
          </a:prstGeom>
        </p:spPr>
        <p:txBody>
          <a:bodyPr wrap="square">
            <a:spAutoFit/>
          </a:bodyPr>
          <a:lstStyle/>
          <a:p>
            <a:pPr algn="just">
              <a:lnSpc>
                <a:spcPct val="150000"/>
              </a:lnSpc>
            </a:pPr>
            <a:r>
              <a:rPr lang="en-IN" b="1" dirty="0">
                <a:solidFill>
                  <a:srgbClr val="333333"/>
                </a:solidFill>
                <a:latin typeface="inter-bold"/>
              </a:rPr>
              <a:t>OPTICS</a:t>
            </a:r>
            <a:endParaRPr lang="en-IN" dirty="0"/>
          </a:p>
          <a:p>
            <a:pPr algn="just">
              <a:lnSpc>
                <a:spcPct val="150000"/>
              </a:lnSpc>
            </a:pPr>
            <a:endParaRPr lang="en-US" dirty="0" smtClean="0"/>
          </a:p>
          <a:p>
            <a:pPr algn="just">
              <a:lnSpc>
                <a:spcPct val="150000"/>
              </a:lnSpc>
            </a:pPr>
            <a:r>
              <a:rPr lang="en-US" dirty="0" smtClean="0"/>
              <a:t>OPTICS </a:t>
            </a:r>
            <a:r>
              <a:rPr lang="en-US" dirty="0"/>
              <a:t>stands for Ordering Points To Identify the Clustering Structure. It gives a significant order of database with respect to its density-based clustering structure. The order of the cluster comprises information equivalent to the density-based clustering related to a long range of parameter settings. OPTICS methods are beneficial for both automatic and interactive cluster analysis, including determining an intrinsic clustering structure</a:t>
            </a:r>
            <a:r>
              <a:rPr lang="en-US" dirty="0" smtClean="0"/>
              <a:t>.</a:t>
            </a:r>
            <a:br>
              <a:rPr lang="en-US" dirty="0" smtClean="0"/>
            </a:br>
            <a:endParaRPr lang="en-US" dirty="0" smtClean="0"/>
          </a:p>
          <a:p>
            <a:pPr algn="just">
              <a:lnSpc>
                <a:spcPct val="150000"/>
              </a:lnSpc>
            </a:pPr>
            <a:r>
              <a:rPr lang="en-US" b="1" dirty="0"/>
              <a:t>DENCLUE</a:t>
            </a:r>
            <a:endParaRPr lang="en-US" dirty="0"/>
          </a:p>
          <a:p>
            <a:pPr algn="just">
              <a:lnSpc>
                <a:spcPct val="150000"/>
              </a:lnSpc>
            </a:pPr>
            <a:r>
              <a:rPr lang="en-US" dirty="0" smtClean="0"/>
              <a:t>It </a:t>
            </a:r>
            <a:r>
              <a:rPr lang="en-US" dirty="0"/>
              <a:t>enables a compact mathematical description of arbitrarily shaped clusters in high dimension state of data, and it is good for data sets with a huge amount of noise.</a:t>
            </a:r>
          </a:p>
          <a:p>
            <a:endParaRPr lang="en-IN" dirty="0"/>
          </a:p>
        </p:txBody>
      </p:sp>
    </p:spTree>
    <p:extLst>
      <p:ext uri="{BB962C8B-B14F-4D97-AF65-F5344CB8AC3E}">
        <p14:creationId xmlns:p14="http://schemas.microsoft.com/office/powerpoint/2010/main" val="81317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25647"/>
            <a:ext cx="10640291" cy="4247317"/>
          </a:xfrm>
          <a:prstGeom prst="rect">
            <a:avLst/>
          </a:prstGeom>
        </p:spPr>
        <p:txBody>
          <a:bodyPr wrap="square">
            <a:spAutoFit/>
          </a:bodyPr>
          <a:lstStyle/>
          <a:p>
            <a:pPr algn="just"/>
            <a:r>
              <a:rPr lang="en-US" b="1" dirty="0"/>
              <a:t>Grid-Based Method: </a:t>
            </a:r>
            <a:r>
              <a:rPr lang="en-US" dirty="0"/>
              <a:t>In the Grid-Based method a grid is formed using the object </a:t>
            </a:r>
            <a:r>
              <a:rPr lang="en-US" dirty="0" err="1"/>
              <a:t>together,i.e</a:t>
            </a:r>
            <a:r>
              <a:rPr lang="en-US" dirty="0"/>
              <a:t>, the object space is quantized into a finite number of cells that form a grid structure. </a:t>
            </a:r>
            <a:r>
              <a:rPr lang="en-US" dirty="0">
                <a:solidFill>
                  <a:schemeClr val="accent1">
                    <a:lumMod val="50000"/>
                  </a:schemeClr>
                </a:solidFill>
              </a:rPr>
              <a:t>One of the major advantages of the grid-based method is fast processing time and it is dependent only on the number of cells in each dimension in the quantized space.  The processing time for this method is much faster so it can save time</a:t>
            </a:r>
            <a:r>
              <a:rPr lang="en-US" dirty="0"/>
              <a:t>.</a:t>
            </a:r>
          </a:p>
          <a:p>
            <a:pPr algn="just"/>
            <a:endParaRPr lang="en-US" dirty="0"/>
          </a:p>
          <a:p>
            <a:pPr algn="just"/>
            <a:r>
              <a:rPr lang="en-US" b="1" dirty="0"/>
              <a:t>Model-Based Method: </a:t>
            </a:r>
            <a:r>
              <a:rPr lang="en-US" dirty="0">
                <a:solidFill>
                  <a:schemeClr val="accent1">
                    <a:lumMod val="50000"/>
                  </a:schemeClr>
                </a:solidFill>
              </a:rPr>
              <a:t>In the model-based method, all the clusters are hypothesized in order to find the data which is best suited for the model.</a:t>
            </a:r>
            <a:r>
              <a:rPr lang="en-US" dirty="0"/>
              <a:t> The clustering of the density function is used to locate the clusters for a given model. It reflects the spatial distribution of data points and also provides a way to automatically determine the number of clusters based on standard statistics, taking outlier or noise into account. Therefore it yields robust clustering methods.</a:t>
            </a:r>
          </a:p>
          <a:p>
            <a:pPr algn="just"/>
            <a:endParaRPr lang="en-US" dirty="0"/>
          </a:p>
          <a:p>
            <a:pPr algn="just"/>
            <a:r>
              <a:rPr lang="en-US" b="1" dirty="0"/>
              <a:t>Constraint-Based Method: </a:t>
            </a:r>
            <a:r>
              <a:rPr lang="en-US" dirty="0"/>
              <a:t>The constraint-based clustering method is performed by the incorporation of application or user-oriented constraints. A constraint refers to the user expectation or the properties of the desired clustering results.  Constraints provide us with an interactive way of communication with the clustering process. The user or the application requirement can specify constraints. </a:t>
            </a:r>
            <a:endParaRPr lang="en-IN" dirty="0"/>
          </a:p>
        </p:txBody>
      </p:sp>
    </p:spTree>
    <p:extLst>
      <p:ext uri="{BB962C8B-B14F-4D97-AF65-F5344CB8AC3E}">
        <p14:creationId xmlns:p14="http://schemas.microsoft.com/office/powerpoint/2010/main" val="197228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3" y="460030"/>
            <a:ext cx="10155382" cy="2957861"/>
          </a:xfrm>
          <a:prstGeom prst="rect">
            <a:avLst/>
          </a:prstGeom>
        </p:spPr>
        <p:txBody>
          <a:bodyPr wrap="square">
            <a:spAutoFit/>
          </a:bodyPr>
          <a:lstStyle/>
          <a:p>
            <a:pPr algn="just">
              <a:lnSpc>
                <a:spcPct val="150000"/>
              </a:lnSpc>
            </a:pPr>
            <a:r>
              <a:rPr lang="en-US" b="1" dirty="0" smtClean="0"/>
              <a:t>Applications Of Cluster Analysis:</a:t>
            </a:r>
          </a:p>
          <a:p>
            <a:pPr marL="285750" indent="-285750" algn="just">
              <a:lnSpc>
                <a:spcPct val="150000"/>
              </a:lnSpc>
              <a:buFont typeface="Arial" panose="020B0604020202020204" pitchFamily="34" charset="0"/>
              <a:buChar char="•"/>
            </a:pPr>
            <a:r>
              <a:rPr lang="en-US" dirty="0" smtClean="0"/>
              <a:t>It is widely used in image processing, data analysis, and pattern recognition.</a:t>
            </a:r>
          </a:p>
          <a:p>
            <a:pPr marL="285750" indent="-285750" algn="just">
              <a:lnSpc>
                <a:spcPct val="150000"/>
              </a:lnSpc>
              <a:buFont typeface="Arial" panose="020B0604020202020204" pitchFamily="34" charset="0"/>
              <a:buChar char="•"/>
            </a:pPr>
            <a:r>
              <a:rPr lang="en-US" dirty="0" smtClean="0"/>
              <a:t>It helps marketers to find the distinct groups in their customer base and they can characterize their customer groups by using purchasing patterns.</a:t>
            </a:r>
          </a:p>
          <a:p>
            <a:pPr marL="285750" indent="-285750" algn="just">
              <a:lnSpc>
                <a:spcPct val="150000"/>
              </a:lnSpc>
              <a:buFont typeface="Arial" panose="020B0604020202020204" pitchFamily="34" charset="0"/>
              <a:buChar char="•"/>
            </a:pPr>
            <a:r>
              <a:rPr lang="en-US" dirty="0" smtClean="0"/>
              <a:t>It can be used in the field of biology, by deriving animal and plant taxonomies and identifying genes with the same capabilities.</a:t>
            </a:r>
          </a:p>
          <a:p>
            <a:pPr marL="285750" indent="-285750" algn="just">
              <a:lnSpc>
                <a:spcPct val="150000"/>
              </a:lnSpc>
              <a:buFont typeface="Arial" panose="020B0604020202020204" pitchFamily="34" charset="0"/>
              <a:buChar char="•"/>
            </a:pPr>
            <a:r>
              <a:rPr lang="en-US" dirty="0" smtClean="0"/>
              <a:t>It also helps in information discovery by classifying documents on the web.</a:t>
            </a:r>
            <a:endParaRPr lang="en-IN" dirty="0"/>
          </a:p>
        </p:txBody>
      </p:sp>
    </p:spTree>
    <p:extLst>
      <p:ext uri="{BB962C8B-B14F-4D97-AF65-F5344CB8AC3E}">
        <p14:creationId xmlns:p14="http://schemas.microsoft.com/office/powerpoint/2010/main" val="321124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7" y="1205345"/>
            <a:ext cx="11873344"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 Cluster analysis, also known as clustering, is a method of data mining that groups similar data points together. The goal of cluster analysis is to divide a dataset into groups (or clusters) such that the data points within each group are more similar to each other than to data points in other groups. This process is often used for exploratory data analysis and can help identify patterns or relationships within the data that may not be immediately obvious. There are many different algorithms used for cluster analysis, such as k-means, hierarchical clustering, and density-based clustering. The choice of algorithm will depend on the specific requirements of the analysis and the nature of the data being analyzed.</a:t>
            </a:r>
          </a:p>
          <a:p>
            <a:pPr marL="285750" indent="-285750">
              <a:lnSpc>
                <a:spcPct val="150000"/>
              </a:lnSpc>
              <a:buFont typeface="Arial" panose="020B0604020202020204" pitchFamily="34" charset="0"/>
              <a:buChar char="•"/>
            </a:pPr>
            <a:r>
              <a:rPr lang="en-US" dirty="0" smtClean="0"/>
              <a:t>Cluster Analysis is the process to find similar groups of objects in order to form clusters. It is an unsupervised machine learning-based algorithm that acts on </a:t>
            </a:r>
            <a:r>
              <a:rPr lang="en-US" dirty="0" err="1" smtClean="0"/>
              <a:t>unlabelled</a:t>
            </a:r>
            <a:r>
              <a:rPr lang="en-US" dirty="0" smtClean="0"/>
              <a:t> data. A group of data points would comprise together to form a cluster in which all the objects would belong to the same group.</a:t>
            </a:r>
          </a:p>
          <a:p>
            <a:pPr marL="285750" indent="-285750">
              <a:lnSpc>
                <a:spcPct val="150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10157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3" y="349379"/>
            <a:ext cx="10127672" cy="6463308"/>
          </a:xfrm>
          <a:prstGeom prst="rect">
            <a:avLst/>
          </a:prstGeom>
        </p:spPr>
        <p:txBody>
          <a:bodyPr wrap="square">
            <a:spAutoFit/>
          </a:bodyPr>
          <a:lstStyle/>
          <a:p>
            <a:r>
              <a:rPr lang="en-US" b="1" dirty="0" smtClean="0"/>
              <a:t>Advantages of Cluster Analysis:</a:t>
            </a:r>
          </a:p>
          <a:p>
            <a:endParaRPr lang="en-US" dirty="0" smtClean="0"/>
          </a:p>
          <a:p>
            <a:pPr marL="285750" indent="-285750">
              <a:buFont typeface="Arial" panose="020B0604020202020204" pitchFamily="34" charset="0"/>
              <a:buChar char="•"/>
            </a:pPr>
            <a:r>
              <a:rPr lang="en-US" dirty="0" smtClean="0"/>
              <a:t>It can help identify patterns and relationships within a dataset that may not be immediately obvious.</a:t>
            </a:r>
          </a:p>
          <a:p>
            <a:pPr marL="285750" indent="-285750">
              <a:buFont typeface="Arial" panose="020B0604020202020204" pitchFamily="34" charset="0"/>
              <a:buChar char="•"/>
            </a:pPr>
            <a:r>
              <a:rPr lang="en-US" dirty="0" smtClean="0"/>
              <a:t> </a:t>
            </a:r>
          </a:p>
          <a:p>
            <a:pPr marL="285750" indent="-285750">
              <a:buFont typeface="Arial" panose="020B0604020202020204" pitchFamily="34" charset="0"/>
              <a:buChar char="•"/>
            </a:pPr>
            <a:r>
              <a:rPr lang="en-US" dirty="0" smtClean="0"/>
              <a:t>It can be used for exploratory data analysis and can help with feature selection.</a:t>
            </a:r>
          </a:p>
          <a:p>
            <a:pPr marL="285750" indent="-285750">
              <a:buFont typeface="Arial" panose="020B0604020202020204" pitchFamily="34" charset="0"/>
              <a:buChar char="•"/>
            </a:pPr>
            <a:r>
              <a:rPr lang="en-US" dirty="0" smtClean="0"/>
              <a:t> </a:t>
            </a:r>
          </a:p>
          <a:p>
            <a:pPr marL="285750" indent="-285750">
              <a:buFont typeface="Arial" panose="020B0604020202020204" pitchFamily="34" charset="0"/>
              <a:buChar char="•"/>
            </a:pPr>
            <a:r>
              <a:rPr lang="en-US" dirty="0" smtClean="0"/>
              <a:t>It can be used to reduce the dimensionality of the data.</a:t>
            </a:r>
          </a:p>
          <a:p>
            <a:pPr marL="285750" indent="-285750">
              <a:buFont typeface="Arial" panose="020B0604020202020204" pitchFamily="34" charset="0"/>
              <a:buChar char="•"/>
            </a:pPr>
            <a:r>
              <a:rPr lang="en-US" dirty="0" smtClean="0"/>
              <a:t> </a:t>
            </a:r>
          </a:p>
          <a:p>
            <a:pPr marL="285750" indent="-285750">
              <a:buFont typeface="Arial" panose="020B0604020202020204" pitchFamily="34" charset="0"/>
              <a:buChar char="•"/>
            </a:pPr>
            <a:r>
              <a:rPr lang="en-US" dirty="0" smtClean="0"/>
              <a:t>It can be used for anomaly detection and outlier identification.</a:t>
            </a:r>
          </a:p>
          <a:p>
            <a:pPr marL="285750" indent="-285750">
              <a:buFont typeface="Arial" panose="020B0604020202020204" pitchFamily="34" charset="0"/>
              <a:buChar char="•"/>
            </a:pPr>
            <a:r>
              <a:rPr lang="en-US" dirty="0" smtClean="0"/>
              <a:t> </a:t>
            </a:r>
          </a:p>
          <a:p>
            <a:pPr marL="285750" indent="-285750">
              <a:buFont typeface="Arial" panose="020B0604020202020204" pitchFamily="34" charset="0"/>
              <a:buChar char="•"/>
            </a:pPr>
            <a:r>
              <a:rPr lang="en-US" dirty="0" smtClean="0"/>
              <a:t>It can be used for market segmentation and customer profiling.</a:t>
            </a:r>
          </a:p>
          <a:p>
            <a:endParaRPr lang="en-US" dirty="0" smtClean="0"/>
          </a:p>
          <a:p>
            <a:r>
              <a:rPr lang="en-US" b="1" dirty="0" smtClean="0"/>
              <a:t>Disadvantages of Cluster Analysis:</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t>It can be sensitive to the choice of initial conditions and the number of clusters.</a:t>
            </a:r>
          </a:p>
          <a:p>
            <a:pPr marL="285750" indent="-285750" fontAlgn="base">
              <a:buFont typeface="Arial" panose="020B0604020202020204" pitchFamily="34" charset="0"/>
              <a:buChar char="•"/>
            </a:pPr>
            <a:r>
              <a:rPr lang="en-US" dirty="0"/>
              <a:t>It can be sensitive to the presence of noise or outliers in the data.</a:t>
            </a:r>
            <a:br>
              <a:rPr lang="en-US" dirty="0"/>
            </a:br>
            <a:r>
              <a:rPr lang="en-US" dirty="0"/>
              <a:t> </a:t>
            </a:r>
          </a:p>
          <a:p>
            <a:pPr marL="285750" indent="-285750" fontAlgn="base">
              <a:buFont typeface="Arial" panose="020B0604020202020204" pitchFamily="34" charset="0"/>
              <a:buChar char="•"/>
            </a:pPr>
            <a:r>
              <a:rPr lang="en-US" dirty="0"/>
              <a:t>It can be difficult to interpret the results of the analysis if the clusters are not well-defined.</a:t>
            </a:r>
            <a:br>
              <a:rPr lang="en-US" dirty="0"/>
            </a:br>
            <a:r>
              <a:rPr lang="en-US" dirty="0"/>
              <a:t> </a:t>
            </a:r>
          </a:p>
          <a:p>
            <a:pPr marL="285750" indent="-285750" fontAlgn="base">
              <a:buFont typeface="Arial" panose="020B0604020202020204" pitchFamily="34" charset="0"/>
              <a:buChar char="•"/>
            </a:pPr>
            <a:r>
              <a:rPr lang="en-US" dirty="0"/>
              <a:t>It can be computationally expensive for large datasets.</a:t>
            </a:r>
            <a:br>
              <a:rPr lang="en-US" dirty="0"/>
            </a:br>
            <a:r>
              <a:rPr lang="en-US" dirty="0"/>
              <a:t> </a:t>
            </a:r>
          </a:p>
          <a:p>
            <a:pPr marL="285750" indent="-285750" fontAlgn="base">
              <a:buFont typeface="Arial" panose="020B0604020202020204" pitchFamily="34" charset="0"/>
              <a:buChar char="•"/>
            </a:pPr>
            <a:r>
              <a:rPr lang="en-US" dirty="0"/>
              <a:t>The results of the analysis can be affected by the choice of clustering algorithm used.</a:t>
            </a:r>
          </a:p>
          <a:p>
            <a:endParaRPr lang="en-IN" dirty="0"/>
          </a:p>
        </p:txBody>
      </p:sp>
    </p:spTree>
    <p:extLst>
      <p:ext uri="{BB962C8B-B14F-4D97-AF65-F5344CB8AC3E}">
        <p14:creationId xmlns:p14="http://schemas.microsoft.com/office/powerpoint/2010/main" val="211803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382" y="2083089"/>
            <a:ext cx="10515600" cy="1325563"/>
          </a:xfrm>
        </p:spPr>
        <p:txBody>
          <a:bodyPr/>
          <a:lstStyle/>
          <a:p>
            <a:pPr fontAlgn="base"/>
            <a:r>
              <a:rPr lang="en-US" b="1" dirty="0"/>
              <a:t>Types of Outliers in Data Mining</a:t>
            </a:r>
          </a:p>
        </p:txBody>
      </p:sp>
    </p:spTree>
    <p:extLst>
      <p:ext uri="{BB962C8B-B14F-4D97-AF65-F5344CB8AC3E}">
        <p14:creationId xmlns:p14="http://schemas.microsoft.com/office/powerpoint/2010/main" val="78124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166843"/>
            <a:ext cx="11152909" cy="5035353"/>
          </a:xfrm>
          <a:prstGeom prst="rect">
            <a:avLst/>
          </a:prstGeom>
        </p:spPr>
        <p:txBody>
          <a:bodyPr wrap="square">
            <a:spAutoFit/>
          </a:bodyPr>
          <a:lstStyle/>
          <a:p>
            <a:pPr>
              <a:lnSpc>
                <a:spcPct val="150000"/>
              </a:lnSpc>
            </a:pPr>
            <a:r>
              <a:rPr lang="en-US" dirty="0">
                <a:solidFill>
                  <a:schemeClr val="accent1">
                    <a:lumMod val="50000"/>
                  </a:schemeClr>
                </a:solidFill>
              </a:rPr>
              <a:t>Outlier is a data object that deviates significantly from the rest of the data objects and behaves in a different  manner</a:t>
            </a:r>
            <a:r>
              <a:rPr lang="en-US" dirty="0"/>
              <a:t>. An outlier is an object that deviates significantly from the rest of the objects. They can be caused by measurement or execution errors. The analysis of outlier data is referred to as outlier analysis or outlier mining.</a:t>
            </a:r>
          </a:p>
          <a:p>
            <a:pPr>
              <a:lnSpc>
                <a:spcPct val="150000"/>
              </a:lnSpc>
            </a:pPr>
            <a:endParaRPr lang="en-US" dirty="0"/>
          </a:p>
          <a:p>
            <a:pPr>
              <a:lnSpc>
                <a:spcPct val="150000"/>
              </a:lnSpc>
            </a:pPr>
            <a:r>
              <a:rPr lang="en-US" dirty="0"/>
              <a:t> An outlier cannot be termed as a noise or error. Instead, they are suspected of not being generated by the same method as the rest of the data objects. </a:t>
            </a:r>
          </a:p>
          <a:p>
            <a:pPr>
              <a:lnSpc>
                <a:spcPct val="150000"/>
              </a:lnSpc>
            </a:pPr>
            <a:endParaRPr lang="en-US" dirty="0"/>
          </a:p>
          <a:p>
            <a:pPr>
              <a:lnSpc>
                <a:spcPct val="150000"/>
              </a:lnSpc>
            </a:pPr>
            <a:r>
              <a:rPr lang="en-US" dirty="0"/>
              <a:t>Outliers are of three types, namely –</a:t>
            </a:r>
          </a:p>
          <a:p>
            <a:pPr>
              <a:lnSpc>
                <a:spcPct val="150000"/>
              </a:lnSpc>
            </a:pPr>
            <a:endParaRPr lang="en-US" dirty="0"/>
          </a:p>
          <a:p>
            <a:pPr marL="285750" indent="-285750">
              <a:lnSpc>
                <a:spcPct val="150000"/>
              </a:lnSpc>
              <a:buFont typeface="Arial" panose="020B0604020202020204" pitchFamily="34" charset="0"/>
              <a:buChar char="•"/>
            </a:pPr>
            <a:r>
              <a:rPr lang="en-US" dirty="0"/>
              <a:t>Global (or Point) Outliers</a:t>
            </a:r>
          </a:p>
          <a:p>
            <a:pPr marL="285750" indent="-285750">
              <a:lnSpc>
                <a:spcPct val="150000"/>
              </a:lnSpc>
              <a:buFont typeface="Arial" panose="020B0604020202020204" pitchFamily="34" charset="0"/>
              <a:buChar char="•"/>
            </a:pPr>
            <a:r>
              <a:rPr lang="en-US" dirty="0"/>
              <a:t>Collective Outliers</a:t>
            </a:r>
          </a:p>
          <a:p>
            <a:pPr marL="285750" indent="-285750">
              <a:lnSpc>
                <a:spcPct val="150000"/>
              </a:lnSpc>
              <a:buFont typeface="Arial" panose="020B0604020202020204" pitchFamily="34" charset="0"/>
              <a:buChar char="•"/>
            </a:pPr>
            <a:r>
              <a:rPr lang="en-US" dirty="0"/>
              <a:t>Contextual (or Conditional) Outliers</a:t>
            </a:r>
            <a:endParaRPr lang="en-IN" dirty="0"/>
          </a:p>
        </p:txBody>
      </p:sp>
    </p:spTree>
    <p:extLst>
      <p:ext uri="{BB962C8B-B14F-4D97-AF65-F5344CB8AC3E}">
        <p14:creationId xmlns:p14="http://schemas.microsoft.com/office/powerpoint/2010/main" val="359619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8" y="349378"/>
            <a:ext cx="11014364" cy="2862322"/>
          </a:xfrm>
          <a:prstGeom prst="rect">
            <a:avLst/>
          </a:prstGeom>
        </p:spPr>
        <p:txBody>
          <a:bodyPr wrap="square">
            <a:spAutoFit/>
          </a:bodyPr>
          <a:lstStyle/>
          <a:p>
            <a:pPr marL="285750" indent="-285750">
              <a:buFont typeface="Arial" panose="020B0604020202020204" pitchFamily="34" charset="0"/>
              <a:buChar char="•"/>
            </a:pPr>
            <a:r>
              <a:rPr lang="en-US" dirty="0"/>
              <a:t>Outliers are an integral part of data analysis. An outlier can be defined as observation point that lies in a distance from other observations.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outlier is important as it specifies an error in the experiment. Outliers are extensively used in various areas such as detecting frauds, introducing potential new trends in the market and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outliers are confused with noise. However, outliers are different from noise data in the following sense: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Noise is a random error, but outlier is an observation point that is situated away from different observations.</a:t>
            </a:r>
          </a:p>
          <a:p>
            <a:pPr marL="285750" indent="-285750">
              <a:buFont typeface="Arial" panose="020B0604020202020204" pitchFamily="34" charset="0"/>
              <a:buChar char="•"/>
            </a:pPr>
            <a:r>
              <a:rPr lang="en-US" dirty="0"/>
              <a:t>Noise should be removed for better outlier detection.</a:t>
            </a:r>
            <a:endParaRPr lang="en-IN" dirty="0"/>
          </a:p>
        </p:txBody>
      </p:sp>
      <p:pic>
        <p:nvPicPr>
          <p:cNvPr id="3" name="Picture 2"/>
          <p:cNvPicPr>
            <a:picLocks noChangeAspect="1"/>
          </p:cNvPicPr>
          <p:nvPr/>
        </p:nvPicPr>
        <p:blipFill>
          <a:blip r:embed="rId2"/>
          <a:stretch>
            <a:fillRect/>
          </a:stretch>
        </p:blipFill>
        <p:spPr>
          <a:xfrm>
            <a:off x="2689514" y="3838575"/>
            <a:ext cx="4762500" cy="3019425"/>
          </a:xfrm>
          <a:prstGeom prst="rect">
            <a:avLst/>
          </a:prstGeom>
        </p:spPr>
      </p:pic>
    </p:spTree>
    <p:extLst>
      <p:ext uri="{BB962C8B-B14F-4D97-AF65-F5344CB8AC3E}">
        <p14:creationId xmlns:p14="http://schemas.microsoft.com/office/powerpoint/2010/main" val="384587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1" y="293454"/>
            <a:ext cx="10681854" cy="923330"/>
          </a:xfrm>
          <a:prstGeom prst="rect">
            <a:avLst/>
          </a:prstGeom>
        </p:spPr>
        <p:txBody>
          <a:bodyPr wrap="square">
            <a:spAutoFit/>
          </a:bodyPr>
          <a:lstStyle/>
          <a:p>
            <a:r>
              <a:rPr lang="en-US" dirty="0"/>
              <a:t>Given below are two graphical examples of outliers:</a:t>
            </a:r>
          </a:p>
          <a:p>
            <a:endParaRPr lang="en-US" dirty="0"/>
          </a:p>
          <a:p>
            <a:r>
              <a:rPr lang="en-US" dirty="0"/>
              <a:t>As shown in this graph, the outliers are points that lie outside the entire pattern of distribution.</a:t>
            </a:r>
            <a:endParaRPr lang="en-IN" dirty="0"/>
          </a:p>
        </p:txBody>
      </p:sp>
      <p:pic>
        <p:nvPicPr>
          <p:cNvPr id="4098" name="Picture 2" descr="Outlier Analysis i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6" y="1216784"/>
            <a:ext cx="4762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70418" y="2177626"/>
            <a:ext cx="6096000" cy="923330"/>
          </a:xfrm>
          <a:prstGeom prst="rect">
            <a:avLst/>
          </a:prstGeom>
        </p:spPr>
        <p:txBody>
          <a:bodyPr>
            <a:spAutoFit/>
          </a:bodyPr>
          <a:lstStyle/>
          <a:p>
            <a:r>
              <a:rPr lang="en-US" dirty="0"/>
              <a:t>Another illustration of outliers can be seen in the histogram given below. In this, one point lies far away from the remaining, this point is an outlier.</a:t>
            </a:r>
            <a:endParaRPr lang="en-IN" dirty="0"/>
          </a:p>
        </p:txBody>
      </p:sp>
      <p:pic>
        <p:nvPicPr>
          <p:cNvPr id="4100" name="Picture 4" descr="Outlier Analysis in Data Mi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043" y="3563071"/>
            <a:ext cx="523875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80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8" y="667895"/>
            <a:ext cx="10224655" cy="2123658"/>
          </a:xfrm>
          <a:prstGeom prst="rect">
            <a:avLst/>
          </a:prstGeom>
        </p:spPr>
        <p:txBody>
          <a:bodyPr wrap="square">
            <a:spAutoFit/>
          </a:bodyPr>
          <a:lstStyle/>
          <a:p>
            <a:r>
              <a:rPr lang="en-US" sz="2400" b="1" dirty="0"/>
              <a:t>Various causes of outliers in Data Mining</a:t>
            </a:r>
          </a:p>
          <a:p>
            <a:r>
              <a:rPr lang="en-US" dirty="0"/>
              <a:t>There are various causes of outliers in Data Mining. Some of these causes are given below:</a:t>
            </a:r>
          </a:p>
          <a:p>
            <a:endParaRPr lang="en-US" dirty="0"/>
          </a:p>
          <a:p>
            <a:pPr marL="285750" indent="-285750">
              <a:buFont typeface="Arial" panose="020B0604020202020204" pitchFamily="34" charset="0"/>
              <a:buChar char="•"/>
            </a:pPr>
            <a:r>
              <a:rPr lang="en-US" dirty="0"/>
              <a:t>It is used in identifying the frauds in banking sectors such as credit card hacking or any similar frauds.</a:t>
            </a:r>
          </a:p>
          <a:p>
            <a:pPr marL="285750" indent="-285750">
              <a:buFont typeface="Arial" panose="020B0604020202020204" pitchFamily="34" charset="0"/>
              <a:buChar char="•"/>
            </a:pPr>
            <a:r>
              <a:rPr lang="en-US" dirty="0"/>
              <a:t>It is used in observing the change in trends of buying patterns of a customer.</a:t>
            </a:r>
          </a:p>
          <a:p>
            <a:pPr marL="285750" indent="-285750">
              <a:buFont typeface="Arial" panose="020B0604020202020204" pitchFamily="34" charset="0"/>
              <a:buChar char="•"/>
            </a:pPr>
            <a:r>
              <a:rPr lang="en-US" dirty="0"/>
              <a:t>It is used in identifying the typing errors and reporting errors made by humans.</a:t>
            </a:r>
          </a:p>
          <a:p>
            <a:pPr marL="285750" indent="-285750">
              <a:buFont typeface="Arial" panose="020B0604020202020204" pitchFamily="34" charset="0"/>
              <a:buChar char="•"/>
            </a:pPr>
            <a:r>
              <a:rPr lang="en-US" dirty="0"/>
              <a:t>It is used in discovering the errors or faults in machines or systems</a:t>
            </a:r>
            <a:endParaRPr lang="en-IN" dirty="0"/>
          </a:p>
        </p:txBody>
      </p:sp>
      <p:sp>
        <p:nvSpPr>
          <p:cNvPr id="3" name="Rectangle 2"/>
          <p:cNvSpPr/>
          <p:nvPr/>
        </p:nvSpPr>
        <p:spPr>
          <a:xfrm>
            <a:off x="637307" y="3161621"/>
            <a:ext cx="10764983" cy="2400657"/>
          </a:xfrm>
          <a:prstGeom prst="rect">
            <a:avLst/>
          </a:prstGeom>
        </p:spPr>
        <p:txBody>
          <a:bodyPr wrap="square">
            <a:spAutoFit/>
          </a:bodyPr>
          <a:lstStyle/>
          <a:p>
            <a:r>
              <a:rPr lang="en-US" sz="2400" b="1" dirty="0"/>
              <a:t>What is the need of handling the outliers in Data Mining?</a:t>
            </a:r>
          </a:p>
          <a:p>
            <a:r>
              <a:rPr lang="en-US" dirty="0"/>
              <a:t>There are various reasons to handle the outliers in Data Mining. Some of those reasons are listed below:</a:t>
            </a:r>
          </a:p>
          <a:p>
            <a:endParaRPr lang="en-US" dirty="0"/>
          </a:p>
          <a:p>
            <a:pPr marL="285750" indent="-285750">
              <a:buFont typeface="Arial" panose="020B0604020202020204" pitchFamily="34" charset="0"/>
              <a:buChar char="•"/>
            </a:pPr>
            <a:r>
              <a:rPr lang="en-US" dirty="0"/>
              <a:t>Outliers affect the results of the databases.</a:t>
            </a:r>
          </a:p>
          <a:p>
            <a:pPr marL="285750" indent="-285750">
              <a:buFont typeface="Arial" panose="020B0604020202020204" pitchFamily="34" charset="0"/>
              <a:buChar char="•"/>
            </a:pPr>
            <a:r>
              <a:rPr lang="en-US" dirty="0"/>
              <a:t>Outliers often give useful or beneficial results and conclusions due to which various trends or patterns can be recorded.</a:t>
            </a:r>
          </a:p>
          <a:p>
            <a:pPr marL="285750" indent="-285750">
              <a:buFont typeface="Arial" panose="020B0604020202020204" pitchFamily="34" charset="0"/>
              <a:buChar char="•"/>
            </a:pPr>
            <a:r>
              <a:rPr lang="en-US" dirty="0"/>
              <a:t>Outliers can be beneficial in research department also. They can be extremely useful in some discovery.</a:t>
            </a:r>
          </a:p>
          <a:p>
            <a:pPr marL="285750" indent="-285750">
              <a:buFont typeface="Arial" panose="020B0604020202020204" pitchFamily="34" charset="0"/>
              <a:buChar char="•"/>
            </a:pPr>
            <a:r>
              <a:rPr lang="en-US" dirty="0"/>
              <a:t>Outliers are the key branches of data mining.</a:t>
            </a:r>
            <a:endParaRPr lang="en-IN" dirty="0"/>
          </a:p>
        </p:txBody>
      </p:sp>
    </p:spTree>
    <p:extLst>
      <p:ext uri="{BB962C8B-B14F-4D97-AF65-F5344CB8AC3E}">
        <p14:creationId xmlns:p14="http://schemas.microsoft.com/office/powerpoint/2010/main" val="165689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1" y="792585"/>
            <a:ext cx="10363200" cy="3016210"/>
          </a:xfrm>
          <a:prstGeom prst="rect">
            <a:avLst/>
          </a:prstGeom>
        </p:spPr>
        <p:txBody>
          <a:bodyPr wrap="square">
            <a:spAutoFit/>
          </a:bodyPr>
          <a:lstStyle/>
          <a:p>
            <a:r>
              <a:rPr lang="en-US" sz="2800" b="1" dirty="0"/>
              <a:t>Applications of Outlier Detection in Data Mining</a:t>
            </a:r>
          </a:p>
          <a:p>
            <a:r>
              <a:rPr lang="en-US" dirty="0"/>
              <a:t>In Data Mining, Outlier Detection is extensively used. It is used to obtain patterns or trends in data mining. The applications of Outlier Detection in Data Mining are given below:</a:t>
            </a:r>
          </a:p>
          <a:p>
            <a:endParaRPr lang="en-US" dirty="0"/>
          </a:p>
          <a:p>
            <a:pPr marL="285750" indent="-285750">
              <a:buFont typeface="Arial" panose="020B0604020202020204" pitchFamily="34" charset="0"/>
              <a:buChar char="•"/>
            </a:pPr>
            <a:r>
              <a:rPr lang="en-US" dirty="0"/>
              <a:t>Fraud Detection</a:t>
            </a:r>
          </a:p>
          <a:p>
            <a:pPr marL="285750" indent="-285750">
              <a:buFont typeface="Arial" panose="020B0604020202020204" pitchFamily="34" charset="0"/>
              <a:buChar char="•"/>
            </a:pPr>
            <a:r>
              <a:rPr lang="en-US" dirty="0"/>
              <a:t>Telecom Fraud Detection</a:t>
            </a:r>
          </a:p>
          <a:p>
            <a:pPr marL="285750" indent="-285750">
              <a:buFont typeface="Arial" panose="020B0604020202020204" pitchFamily="34" charset="0"/>
              <a:buChar char="•"/>
            </a:pPr>
            <a:r>
              <a:rPr lang="en-US" dirty="0"/>
              <a:t>Intrusion Detection in Cyber Security</a:t>
            </a:r>
          </a:p>
          <a:p>
            <a:pPr marL="285750" indent="-285750">
              <a:buFont typeface="Arial" panose="020B0604020202020204" pitchFamily="34" charset="0"/>
              <a:buChar char="•"/>
            </a:pPr>
            <a:r>
              <a:rPr lang="en-US" dirty="0"/>
              <a:t>Medical Analysis</a:t>
            </a:r>
          </a:p>
          <a:p>
            <a:pPr marL="285750" indent="-285750">
              <a:buFont typeface="Arial" panose="020B0604020202020204" pitchFamily="34" charset="0"/>
              <a:buChar char="•"/>
            </a:pPr>
            <a:r>
              <a:rPr lang="en-US" dirty="0"/>
              <a:t>Environment Monitoring such as Cyclone, Tsunami, Floods, Drought and so on</a:t>
            </a:r>
          </a:p>
          <a:p>
            <a:pPr marL="285750" indent="-285750">
              <a:buFont typeface="Arial" panose="020B0604020202020204" pitchFamily="34" charset="0"/>
              <a:buChar char="•"/>
            </a:pPr>
            <a:r>
              <a:rPr lang="en-US" dirty="0"/>
              <a:t>Noticing unforeseen entries in Databases</a:t>
            </a:r>
            <a:endParaRPr lang="en-IN" dirty="0"/>
          </a:p>
        </p:txBody>
      </p:sp>
    </p:spTree>
    <p:extLst>
      <p:ext uri="{BB962C8B-B14F-4D97-AF65-F5344CB8AC3E}">
        <p14:creationId xmlns:p14="http://schemas.microsoft.com/office/powerpoint/2010/main" val="894899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1" y="681749"/>
            <a:ext cx="10404764" cy="3365024"/>
          </a:xfrm>
          <a:prstGeom prst="rect">
            <a:avLst/>
          </a:prstGeom>
        </p:spPr>
        <p:txBody>
          <a:bodyPr wrap="square">
            <a:spAutoFit/>
          </a:bodyPr>
          <a:lstStyle/>
          <a:p>
            <a:pPr fontAlgn="base">
              <a:lnSpc>
                <a:spcPct val="150000"/>
              </a:lnSpc>
            </a:pPr>
            <a:r>
              <a:rPr lang="en-US" b="1" dirty="0">
                <a:solidFill>
                  <a:srgbClr val="333333"/>
                </a:solidFill>
                <a:latin typeface="Quicksand"/>
              </a:rPr>
              <a:t>What is Outlier Analysis?</a:t>
            </a:r>
          </a:p>
          <a:p>
            <a:pPr fontAlgn="base">
              <a:lnSpc>
                <a:spcPct val="150000"/>
              </a:lnSpc>
            </a:pPr>
            <a:r>
              <a:rPr lang="en-US" dirty="0">
                <a:solidFill>
                  <a:srgbClr val="666666"/>
                </a:solidFill>
                <a:latin typeface="Quicksand"/>
              </a:rPr>
              <a:t>Outlier Analysis can be defined as the process in which abnormal or non-typical observations in a data set is identified.</a:t>
            </a:r>
          </a:p>
          <a:p>
            <a:pPr fontAlgn="base">
              <a:lnSpc>
                <a:spcPct val="150000"/>
              </a:lnSpc>
            </a:pPr>
            <a:r>
              <a:rPr lang="en-US" dirty="0">
                <a:solidFill>
                  <a:srgbClr val="666666"/>
                </a:solidFill>
                <a:latin typeface="Quicksand"/>
              </a:rPr>
              <a:t>Outlier Analysis can also be called “</a:t>
            </a:r>
            <a:r>
              <a:rPr lang="en-US" b="1" i="1" dirty="0">
                <a:solidFill>
                  <a:srgbClr val="504B3A"/>
                </a:solidFill>
                <a:latin typeface="Quicksand"/>
              </a:rPr>
              <a:t>Outlier Mining</a:t>
            </a:r>
            <a:r>
              <a:rPr lang="en-US" dirty="0">
                <a:solidFill>
                  <a:srgbClr val="666666"/>
                </a:solidFill>
                <a:latin typeface="Quicksand"/>
              </a:rPr>
              <a:t>”.</a:t>
            </a:r>
          </a:p>
          <a:p>
            <a:pPr fontAlgn="base">
              <a:lnSpc>
                <a:spcPct val="150000"/>
              </a:lnSpc>
            </a:pPr>
            <a:r>
              <a:rPr lang="en-US" dirty="0">
                <a:solidFill>
                  <a:srgbClr val="666666"/>
                </a:solidFill>
                <a:latin typeface="Quicksand"/>
              </a:rPr>
              <a:t>The outliers in Outlier Detection have a particular concern. These concerns are usually shown in fraud detection and intrusion detection. In fraud detection, the outliers show the fraudulent activity. Therefore, outlier detection and analysis are very beneficial part of data mining tasks. This process is known as “</a:t>
            </a:r>
            <a:r>
              <a:rPr lang="en-US" b="1" i="1" dirty="0">
                <a:solidFill>
                  <a:srgbClr val="504B3A"/>
                </a:solidFill>
                <a:latin typeface="Quicksand"/>
              </a:rPr>
              <a:t>Outlier Mining</a:t>
            </a:r>
            <a:r>
              <a:rPr lang="en-US" dirty="0">
                <a:solidFill>
                  <a:srgbClr val="666666"/>
                </a:solidFill>
                <a:latin typeface="Quicksand"/>
              </a:rPr>
              <a:t>” or “</a:t>
            </a:r>
            <a:r>
              <a:rPr lang="en-US" b="1" i="1" dirty="0">
                <a:solidFill>
                  <a:srgbClr val="504B3A"/>
                </a:solidFill>
                <a:latin typeface="Quicksand"/>
              </a:rPr>
              <a:t>Outlier Analysis</a:t>
            </a:r>
            <a:r>
              <a:rPr lang="en-US" dirty="0">
                <a:solidFill>
                  <a:srgbClr val="666666"/>
                </a:solidFill>
                <a:latin typeface="Quicksand"/>
              </a:rPr>
              <a:t>”.</a:t>
            </a:r>
            <a:endParaRPr lang="en-US" b="0" i="0" dirty="0">
              <a:solidFill>
                <a:srgbClr val="666666"/>
              </a:solidFill>
              <a:effectLst/>
              <a:latin typeface="Quicksand"/>
            </a:endParaRPr>
          </a:p>
        </p:txBody>
      </p:sp>
    </p:spTree>
    <p:extLst>
      <p:ext uri="{BB962C8B-B14F-4D97-AF65-F5344CB8AC3E}">
        <p14:creationId xmlns:p14="http://schemas.microsoft.com/office/powerpoint/2010/main" val="3182775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7" y="695375"/>
            <a:ext cx="9864437" cy="1846659"/>
          </a:xfrm>
          <a:prstGeom prst="rect">
            <a:avLst/>
          </a:prstGeom>
        </p:spPr>
        <p:txBody>
          <a:bodyPr wrap="square">
            <a:spAutoFit/>
          </a:bodyPr>
          <a:lstStyle/>
          <a:p>
            <a:r>
              <a:rPr lang="en-US" sz="2400" b="1" dirty="0"/>
              <a:t>Different approaches in Outlier Detection</a:t>
            </a:r>
          </a:p>
          <a:p>
            <a:r>
              <a:rPr lang="en-US" dirty="0"/>
              <a:t>There are majorly three approaches observed in outlier detection. Those approaches are given below:</a:t>
            </a:r>
          </a:p>
          <a:p>
            <a:endParaRPr lang="en-US" dirty="0"/>
          </a:p>
          <a:p>
            <a:pPr marL="285750" indent="-285750">
              <a:buFont typeface="Arial" panose="020B0604020202020204" pitchFamily="34" charset="0"/>
              <a:buChar char="•"/>
            </a:pPr>
            <a:r>
              <a:rPr lang="en-US" dirty="0"/>
              <a:t>The Statistical Approach</a:t>
            </a:r>
          </a:p>
          <a:p>
            <a:pPr marL="285750" indent="-285750">
              <a:buFont typeface="Arial" panose="020B0604020202020204" pitchFamily="34" charset="0"/>
              <a:buChar char="•"/>
            </a:pPr>
            <a:r>
              <a:rPr lang="en-US" dirty="0"/>
              <a:t>The Distance Based Approach</a:t>
            </a:r>
          </a:p>
          <a:p>
            <a:pPr marL="285750" indent="-285750">
              <a:buFont typeface="Arial" panose="020B0604020202020204" pitchFamily="34" charset="0"/>
              <a:buChar char="•"/>
            </a:pPr>
            <a:r>
              <a:rPr lang="en-US" dirty="0"/>
              <a:t>The Deviation Based Approach</a:t>
            </a:r>
            <a:endParaRPr lang="en-IN" dirty="0"/>
          </a:p>
        </p:txBody>
      </p:sp>
      <p:sp>
        <p:nvSpPr>
          <p:cNvPr id="3" name="Rectangle 2"/>
          <p:cNvSpPr/>
          <p:nvPr/>
        </p:nvSpPr>
        <p:spPr>
          <a:xfrm>
            <a:off x="1122218" y="3230756"/>
            <a:ext cx="6096000" cy="2185214"/>
          </a:xfrm>
          <a:prstGeom prst="rect">
            <a:avLst/>
          </a:prstGeom>
        </p:spPr>
        <p:txBody>
          <a:bodyPr>
            <a:spAutoFit/>
          </a:bodyPr>
          <a:lstStyle/>
          <a:p>
            <a:r>
              <a:rPr lang="en-US" sz="2800" b="1" dirty="0"/>
              <a:t>Outlier Detection techniques</a:t>
            </a:r>
          </a:p>
          <a:p>
            <a:r>
              <a:rPr lang="en-US" dirty="0"/>
              <a:t>There are four major outlier detection techniques:</a:t>
            </a:r>
          </a:p>
          <a:p>
            <a:endParaRPr lang="en-US" dirty="0"/>
          </a:p>
          <a:p>
            <a:pPr marL="285750" indent="-285750">
              <a:buFont typeface="Arial" panose="020B0604020202020204" pitchFamily="34" charset="0"/>
              <a:buChar char="•"/>
            </a:pPr>
            <a:r>
              <a:rPr lang="en-US" dirty="0"/>
              <a:t>Numeric</a:t>
            </a:r>
          </a:p>
          <a:p>
            <a:pPr marL="285750" indent="-285750">
              <a:buFont typeface="Arial" panose="020B0604020202020204" pitchFamily="34" charset="0"/>
              <a:buChar char="•"/>
            </a:pPr>
            <a:r>
              <a:rPr lang="en-US" dirty="0"/>
              <a:t>Z-Score</a:t>
            </a:r>
          </a:p>
          <a:p>
            <a:pPr marL="285750" indent="-285750">
              <a:buFont typeface="Arial" panose="020B0604020202020204" pitchFamily="34" charset="0"/>
              <a:buChar char="•"/>
            </a:pPr>
            <a:r>
              <a:rPr lang="en-US" dirty="0"/>
              <a:t>DBSCAN</a:t>
            </a:r>
          </a:p>
          <a:p>
            <a:pPr marL="285750" indent="-285750">
              <a:buFont typeface="Arial" panose="020B0604020202020204" pitchFamily="34" charset="0"/>
              <a:buChar char="•"/>
            </a:pPr>
            <a:r>
              <a:rPr lang="en-US" dirty="0"/>
              <a:t>Isolation forest</a:t>
            </a:r>
            <a:endParaRPr lang="en-IN" dirty="0"/>
          </a:p>
        </p:txBody>
      </p:sp>
    </p:spTree>
    <p:extLst>
      <p:ext uri="{BB962C8B-B14F-4D97-AF65-F5344CB8AC3E}">
        <p14:creationId xmlns:p14="http://schemas.microsoft.com/office/powerpoint/2010/main" val="1870295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35" y="335846"/>
            <a:ext cx="11540837" cy="5909310"/>
          </a:xfrm>
          <a:prstGeom prst="rect">
            <a:avLst/>
          </a:prstGeom>
        </p:spPr>
        <p:txBody>
          <a:bodyPr wrap="square">
            <a:spAutoFit/>
          </a:bodyPr>
          <a:lstStyle/>
          <a:p>
            <a:pPr algn="just">
              <a:lnSpc>
                <a:spcPct val="150000"/>
              </a:lnSpc>
            </a:pPr>
            <a:r>
              <a:rPr lang="en-US" b="1" dirty="0" smtClean="0"/>
              <a:t>1. Numeric</a:t>
            </a:r>
            <a:r>
              <a:rPr lang="en-US" b="1" dirty="0"/>
              <a:t>:</a:t>
            </a:r>
          </a:p>
          <a:p>
            <a:pPr algn="just">
              <a:lnSpc>
                <a:spcPct val="150000"/>
              </a:lnSpc>
            </a:pPr>
            <a:r>
              <a:rPr lang="en-US" dirty="0" smtClean="0"/>
              <a:t>This </a:t>
            </a:r>
            <a:r>
              <a:rPr lang="en-US" dirty="0"/>
              <a:t>is the simplest method in a single dimensional feature space. In this method, the outliers are calculated with the help of IQR (</a:t>
            </a:r>
            <a:r>
              <a:rPr lang="en-US" dirty="0" err="1"/>
              <a:t>InterQuartile</a:t>
            </a:r>
            <a:r>
              <a:rPr lang="en-US" dirty="0"/>
              <a:t> Range) approach. It is also nonparametric.</a:t>
            </a:r>
          </a:p>
          <a:p>
            <a:pPr algn="just">
              <a:lnSpc>
                <a:spcPct val="150000"/>
              </a:lnSpc>
            </a:pPr>
            <a:endParaRPr lang="en-US" dirty="0"/>
          </a:p>
          <a:p>
            <a:pPr algn="just">
              <a:lnSpc>
                <a:spcPct val="150000"/>
              </a:lnSpc>
            </a:pPr>
            <a:r>
              <a:rPr lang="en-US" b="1" dirty="0" smtClean="0"/>
              <a:t>2. Z-Score</a:t>
            </a:r>
            <a:r>
              <a:rPr lang="en-US" b="1" dirty="0"/>
              <a:t>:</a:t>
            </a:r>
          </a:p>
          <a:p>
            <a:pPr algn="just">
              <a:lnSpc>
                <a:spcPct val="150000"/>
              </a:lnSpc>
            </a:pPr>
            <a:r>
              <a:rPr lang="en-US" dirty="0" smtClean="0"/>
              <a:t>Z-score </a:t>
            </a:r>
            <a:r>
              <a:rPr lang="en-US" dirty="0"/>
              <a:t>is a parametric outlier detection method in a single or low dimensional feature space. In Z-score technique, it is assumed that there is a Gaussian distribution of the data. </a:t>
            </a:r>
            <a:r>
              <a:rPr lang="en-US" dirty="0" err="1"/>
              <a:t>Zi</a:t>
            </a:r>
            <a:r>
              <a:rPr lang="en-US" dirty="0"/>
              <a:t> is calculated using the formula given below:</a:t>
            </a:r>
          </a:p>
          <a:p>
            <a:pPr algn="just">
              <a:lnSpc>
                <a:spcPct val="150000"/>
              </a:lnSpc>
            </a:pPr>
            <a:endParaRPr lang="en-US" dirty="0"/>
          </a:p>
          <a:p>
            <a:pPr algn="just">
              <a:lnSpc>
                <a:spcPct val="150000"/>
              </a:lnSpc>
            </a:pPr>
            <a:r>
              <a:rPr lang="en-US" b="1" i="1" dirty="0"/>
              <a:t>Z score = (x -mean) / std. </a:t>
            </a:r>
            <a:r>
              <a:rPr lang="en-US" b="1" i="1" dirty="0" smtClean="0"/>
              <a:t>deviation</a:t>
            </a:r>
          </a:p>
          <a:p>
            <a:pPr algn="just">
              <a:lnSpc>
                <a:spcPct val="150000"/>
              </a:lnSpc>
            </a:pPr>
            <a:endParaRPr lang="en-US" dirty="0"/>
          </a:p>
          <a:p>
            <a:pPr algn="just">
              <a:lnSpc>
                <a:spcPct val="150000"/>
              </a:lnSpc>
            </a:pPr>
            <a:r>
              <a:rPr lang="en-US" b="1" dirty="0" smtClean="0"/>
              <a:t>3. DBSCAN</a:t>
            </a:r>
            <a:r>
              <a:rPr lang="en-US" b="1" dirty="0"/>
              <a:t>:</a:t>
            </a:r>
          </a:p>
          <a:p>
            <a:pPr algn="just">
              <a:lnSpc>
                <a:spcPct val="150000"/>
              </a:lnSpc>
            </a:pPr>
            <a:r>
              <a:rPr lang="en-US" dirty="0" smtClean="0"/>
              <a:t>This </a:t>
            </a:r>
            <a:r>
              <a:rPr lang="en-US" dirty="0"/>
              <a:t>Outlier Detection technique is based on the DBSCAN clustering method. DBSCAN is a nonparametric, density-based outlier detection method in one or more than one dimensional feature space. In this, all the data points are described as Core Points, Border Points or Noise Points.</a:t>
            </a:r>
            <a:endParaRPr lang="en-IN" dirty="0"/>
          </a:p>
        </p:txBody>
      </p:sp>
    </p:spTree>
    <p:extLst>
      <p:ext uri="{BB962C8B-B14F-4D97-AF65-F5344CB8AC3E}">
        <p14:creationId xmlns:p14="http://schemas.microsoft.com/office/powerpoint/2010/main" val="11788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584906"/>
            <a:ext cx="10196946"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given data is divided into different groups by combining similar objects into a group. This group is nothing but a cluster. A cluster is nothing but a collection of similar data which is grouped together.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example, consider a dataset of vehicles given in which it contains information about different vehicles like cars,  buses, bicycles, etc. As it is unsupervised learning there are no class labels like Cars, Bikes, </a:t>
            </a:r>
            <a:r>
              <a:rPr lang="en-US" dirty="0" err="1"/>
              <a:t>etc</a:t>
            </a:r>
            <a:r>
              <a:rPr lang="en-US" dirty="0"/>
              <a:t> for all the vehicles, all the data is combined and is not in a structured manner</a:t>
            </a:r>
            <a:endParaRPr lang="en-IN" dirty="0"/>
          </a:p>
        </p:txBody>
      </p:sp>
    </p:spTree>
    <p:extLst>
      <p:ext uri="{BB962C8B-B14F-4D97-AF65-F5344CB8AC3E}">
        <p14:creationId xmlns:p14="http://schemas.microsoft.com/office/powerpoint/2010/main" val="1295740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1" y="653810"/>
            <a:ext cx="10127673" cy="2118529"/>
          </a:xfrm>
          <a:prstGeom prst="rect">
            <a:avLst/>
          </a:prstGeom>
        </p:spPr>
        <p:txBody>
          <a:bodyPr wrap="square">
            <a:spAutoFit/>
          </a:bodyPr>
          <a:lstStyle/>
          <a:p>
            <a:pPr algn="just" fontAlgn="base">
              <a:lnSpc>
                <a:spcPct val="150000"/>
              </a:lnSpc>
            </a:pPr>
            <a:r>
              <a:rPr lang="en-US" b="1" dirty="0" smtClean="0">
                <a:solidFill>
                  <a:srgbClr val="504B3A"/>
                </a:solidFill>
                <a:latin typeface="Quicksand"/>
              </a:rPr>
              <a:t>4.</a:t>
            </a:r>
          </a:p>
          <a:p>
            <a:pPr algn="just" fontAlgn="base">
              <a:lnSpc>
                <a:spcPct val="150000"/>
              </a:lnSpc>
            </a:pPr>
            <a:r>
              <a:rPr lang="en-US" b="1" dirty="0" smtClean="0">
                <a:solidFill>
                  <a:srgbClr val="504B3A"/>
                </a:solidFill>
                <a:latin typeface="Quicksand"/>
              </a:rPr>
              <a:t>Isolation </a:t>
            </a:r>
            <a:r>
              <a:rPr lang="en-US" b="1" dirty="0">
                <a:solidFill>
                  <a:srgbClr val="504B3A"/>
                </a:solidFill>
                <a:latin typeface="Quicksand"/>
              </a:rPr>
              <a:t>Forest:</a:t>
            </a:r>
            <a:endParaRPr lang="en-US" dirty="0">
              <a:solidFill>
                <a:srgbClr val="666666"/>
              </a:solidFill>
              <a:latin typeface="Quicksand"/>
            </a:endParaRPr>
          </a:p>
          <a:p>
            <a:pPr algn="just" fontAlgn="base">
              <a:lnSpc>
                <a:spcPct val="150000"/>
              </a:lnSpc>
            </a:pPr>
            <a:r>
              <a:rPr lang="en-US" dirty="0">
                <a:solidFill>
                  <a:srgbClr val="666666"/>
                </a:solidFill>
                <a:latin typeface="Quicksand"/>
              </a:rPr>
              <a:t>Isolation Forest is a nonparametric approach that is mainly designed for huge sets of data in a one or more than one dimensional feature space. In this approach, an essential concept is isolation numbers which can be defined as the number of splits required to isolate a data point.</a:t>
            </a:r>
            <a:endParaRPr lang="en-US" b="0" i="0" dirty="0">
              <a:solidFill>
                <a:srgbClr val="666666"/>
              </a:solidFill>
              <a:effectLst/>
              <a:latin typeface="Quicksand"/>
            </a:endParaRPr>
          </a:p>
        </p:txBody>
      </p:sp>
    </p:spTree>
    <p:extLst>
      <p:ext uri="{BB962C8B-B14F-4D97-AF65-F5344CB8AC3E}">
        <p14:creationId xmlns:p14="http://schemas.microsoft.com/office/powerpoint/2010/main" val="298871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93960"/>
            <a:ext cx="11277600" cy="5909310"/>
          </a:xfrm>
          <a:prstGeom prst="rect">
            <a:avLst/>
          </a:prstGeom>
        </p:spPr>
        <p:txBody>
          <a:bodyPr wrap="square">
            <a:spAutoFit/>
          </a:bodyPr>
          <a:lstStyle/>
          <a:p>
            <a:pPr>
              <a:lnSpc>
                <a:spcPct val="150000"/>
              </a:lnSpc>
            </a:pPr>
            <a:r>
              <a:rPr lang="en-US" dirty="0" smtClean="0"/>
              <a:t>Properties of Clustering :</a:t>
            </a:r>
          </a:p>
          <a:p>
            <a:pPr>
              <a:lnSpc>
                <a:spcPct val="150000"/>
              </a:lnSpc>
            </a:pPr>
            <a:r>
              <a:rPr lang="en-US" dirty="0" smtClean="0"/>
              <a:t>1. Clustering Scalability: Nowadays there is a vast amount of data and should be dealing with huge databases. In order to handle extensive databases, the clustering algorithm should be scalable. Data should be scalable, if it is not scalable, then we can’t get the appropriate result which would lead to wrong results.</a:t>
            </a:r>
          </a:p>
          <a:p>
            <a:pPr>
              <a:lnSpc>
                <a:spcPct val="150000"/>
              </a:lnSpc>
            </a:pPr>
            <a:r>
              <a:rPr lang="en-US" dirty="0" smtClean="0"/>
              <a:t>2. High Dimensionality: The algorithm should be able to handle high dimensional space along with the data of small size.</a:t>
            </a:r>
          </a:p>
          <a:p>
            <a:pPr>
              <a:lnSpc>
                <a:spcPct val="150000"/>
              </a:lnSpc>
            </a:pPr>
            <a:r>
              <a:rPr lang="en-US" dirty="0" smtClean="0"/>
              <a:t>3. Algorithm Usability with multiple data kinds: Different kinds of data can be used with algorithms of clustering. It should be capable of dealing with different types of data like discrete, categorical and interval-based data, binary data etc.</a:t>
            </a:r>
          </a:p>
          <a:p>
            <a:pPr>
              <a:lnSpc>
                <a:spcPct val="150000"/>
              </a:lnSpc>
            </a:pPr>
            <a:r>
              <a:rPr lang="en-US" dirty="0" smtClean="0"/>
              <a:t>4. Dealing with unstructured data: There would be some databases that contain missing values, and noisy or erroneous data. If the algorithms are sensitive to such data then it may lead to poor quality clusters. So it should be able to handle unstructured data and give some structure to the data by </a:t>
            </a:r>
            <a:r>
              <a:rPr lang="en-US" dirty="0" err="1" smtClean="0"/>
              <a:t>organising</a:t>
            </a:r>
            <a:r>
              <a:rPr lang="en-US" dirty="0" smtClean="0"/>
              <a:t> it into groups of similar data objects. This makes the job of the data expert easier in order to process the data and discover new patterns.</a:t>
            </a:r>
          </a:p>
          <a:p>
            <a:pPr>
              <a:lnSpc>
                <a:spcPct val="150000"/>
              </a:lnSpc>
            </a:pPr>
            <a:endParaRPr lang="en-IN" dirty="0"/>
          </a:p>
        </p:txBody>
      </p:sp>
    </p:spTree>
    <p:extLst>
      <p:ext uri="{BB962C8B-B14F-4D97-AF65-F5344CB8AC3E}">
        <p14:creationId xmlns:p14="http://schemas.microsoft.com/office/powerpoint/2010/main" val="417730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7" y="1110826"/>
            <a:ext cx="10266218" cy="646331"/>
          </a:xfrm>
          <a:prstGeom prst="rect">
            <a:avLst/>
          </a:prstGeom>
        </p:spPr>
        <p:txBody>
          <a:bodyPr wrap="square">
            <a:spAutoFit/>
          </a:bodyPr>
          <a:lstStyle/>
          <a:p>
            <a:r>
              <a:rPr lang="en-US" dirty="0" smtClean="0"/>
              <a:t>5. Interpretability: The clustering outcomes should be interpretable, comprehensible, and usable. The interpretability reflects how easily the data is understood.</a:t>
            </a:r>
            <a:endParaRPr lang="en-IN" dirty="0"/>
          </a:p>
        </p:txBody>
      </p:sp>
    </p:spTree>
    <p:extLst>
      <p:ext uri="{BB962C8B-B14F-4D97-AF65-F5344CB8AC3E}">
        <p14:creationId xmlns:p14="http://schemas.microsoft.com/office/powerpoint/2010/main" val="363711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750699"/>
            <a:ext cx="6096000" cy="1477328"/>
          </a:xfrm>
          <a:prstGeom prst="rect">
            <a:avLst/>
          </a:prstGeom>
        </p:spPr>
        <p:txBody>
          <a:bodyPr>
            <a:spAutoFit/>
          </a:bodyPr>
          <a:lstStyle/>
          <a:p>
            <a:r>
              <a:rPr lang="en-US" b="1" dirty="0" smtClean="0"/>
              <a:t>Types Of Data Used In Cluster Analysis Are:</a:t>
            </a:r>
          </a:p>
          <a:p>
            <a:pPr marL="285750" indent="-285750">
              <a:buFont typeface="Arial" panose="020B0604020202020204" pitchFamily="34" charset="0"/>
              <a:buChar char="•"/>
            </a:pPr>
            <a:r>
              <a:rPr lang="en-US" dirty="0" smtClean="0"/>
              <a:t>Interval-Scaled variables</a:t>
            </a:r>
          </a:p>
          <a:p>
            <a:pPr marL="285750" indent="-285750">
              <a:buFont typeface="Arial" panose="020B0604020202020204" pitchFamily="34" charset="0"/>
              <a:buChar char="•"/>
            </a:pPr>
            <a:r>
              <a:rPr lang="en-US" dirty="0" smtClean="0"/>
              <a:t>Binary variables</a:t>
            </a:r>
          </a:p>
          <a:p>
            <a:pPr marL="285750" indent="-285750">
              <a:buFont typeface="Arial" panose="020B0604020202020204" pitchFamily="34" charset="0"/>
              <a:buChar char="•"/>
            </a:pPr>
            <a:r>
              <a:rPr lang="en-US" dirty="0" smtClean="0"/>
              <a:t>Nominal, Ordinal, and Ratio variables</a:t>
            </a:r>
          </a:p>
          <a:p>
            <a:pPr marL="285750" indent="-285750">
              <a:buFont typeface="Arial" panose="020B0604020202020204" pitchFamily="34" charset="0"/>
              <a:buChar char="•"/>
            </a:pPr>
            <a:r>
              <a:rPr lang="en-US" dirty="0" smtClean="0"/>
              <a:t>Variables of mixed types</a:t>
            </a:r>
            <a:endParaRPr lang="en-IN" dirty="0"/>
          </a:p>
        </p:txBody>
      </p:sp>
      <p:sp>
        <p:nvSpPr>
          <p:cNvPr id="3" name="Rectangle 2"/>
          <p:cNvSpPr/>
          <p:nvPr/>
        </p:nvSpPr>
        <p:spPr>
          <a:xfrm>
            <a:off x="471054" y="2496695"/>
            <a:ext cx="11817927" cy="3970318"/>
          </a:xfrm>
          <a:prstGeom prst="rect">
            <a:avLst/>
          </a:prstGeom>
        </p:spPr>
        <p:txBody>
          <a:bodyPr wrap="square">
            <a:spAutoFit/>
          </a:bodyPr>
          <a:lstStyle/>
          <a:p>
            <a:r>
              <a:rPr lang="en-US" b="1" dirty="0" smtClean="0"/>
              <a:t>Interval-Scaled Variables</a:t>
            </a:r>
          </a:p>
          <a:p>
            <a:endParaRPr lang="en-US" b="1" dirty="0" smtClean="0"/>
          </a:p>
          <a:p>
            <a:pPr marL="285750" indent="-285750">
              <a:buFont typeface="Arial" panose="020B0604020202020204" pitchFamily="34" charset="0"/>
              <a:buChar char="•"/>
            </a:pPr>
            <a:r>
              <a:rPr lang="en-US" dirty="0" smtClean="0"/>
              <a:t>Interval-scaled variables are </a:t>
            </a:r>
            <a:r>
              <a:rPr lang="en-US" dirty="0" smtClean="0">
                <a:solidFill>
                  <a:srgbClr val="FF0000"/>
                </a:solidFill>
              </a:rPr>
              <a:t>continuous measurements of a roughly linear scale</a:t>
            </a:r>
            <a:r>
              <a:rPr lang="en-US" dirty="0" smtClean="0"/>
              <a:t>.</a:t>
            </a:r>
          </a:p>
          <a:p>
            <a:pPr marL="285750" indent="-285750">
              <a:buFont typeface="Arial" panose="020B0604020202020204" pitchFamily="34" charset="0"/>
              <a:buChar char="•"/>
            </a:pPr>
            <a:r>
              <a:rPr lang="en-US" dirty="0" smtClean="0"/>
              <a:t>Typical </a:t>
            </a:r>
            <a:r>
              <a:rPr lang="en-US" dirty="0" smtClean="0">
                <a:solidFill>
                  <a:srgbClr val="FF0000"/>
                </a:solidFill>
              </a:rPr>
              <a:t>examples include weight and height, latitude and longitude coordinates</a:t>
            </a:r>
            <a:r>
              <a:rPr lang="en-US" dirty="0" smtClean="0"/>
              <a:t> (e.g., when clustering houses), and weather temperature.</a:t>
            </a:r>
          </a:p>
          <a:p>
            <a:pPr marL="285750" indent="-285750">
              <a:buFont typeface="Arial" panose="020B0604020202020204" pitchFamily="34" charset="0"/>
              <a:buChar char="•"/>
            </a:pPr>
            <a:r>
              <a:rPr lang="en-US" dirty="0" smtClean="0"/>
              <a:t>The </a:t>
            </a:r>
            <a:r>
              <a:rPr lang="en-US" dirty="0" smtClean="0">
                <a:solidFill>
                  <a:srgbClr val="FF0000"/>
                </a:solidFill>
              </a:rPr>
              <a:t>measurement unit used can affect the clustering analysis</a:t>
            </a:r>
            <a:r>
              <a:rPr lang="en-US" dirty="0" smtClean="0"/>
              <a:t>. For example, </a:t>
            </a:r>
            <a:r>
              <a:rPr lang="en-US" dirty="0" smtClean="0">
                <a:solidFill>
                  <a:srgbClr val="FF0000"/>
                </a:solidFill>
              </a:rPr>
              <a:t>changing measurement units from meters to inches for height</a:t>
            </a:r>
            <a:r>
              <a:rPr lang="en-US" dirty="0" smtClean="0"/>
              <a:t>, or from kilograms to pounds for weight, </a:t>
            </a:r>
            <a:r>
              <a:rPr lang="en-US" dirty="0" smtClean="0">
                <a:solidFill>
                  <a:srgbClr val="FF0000"/>
                </a:solidFill>
              </a:rPr>
              <a:t>may lead to a very different clustering structure</a:t>
            </a:r>
            <a:r>
              <a:rPr lang="en-US" dirty="0" smtClean="0"/>
              <a:t>.</a:t>
            </a:r>
          </a:p>
          <a:p>
            <a:pPr marL="285750" indent="-285750">
              <a:buFont typeface="Arial" panose="020B0604020202020204" pitchFamily="34" charset="0"/>
              <a:buChar char="•"/>
            </a:pPr>
            <a:r>
              <a:rPr lang="en-US" dirty="0" smtClean="0"/>
              <a:t>In general, </a:t>
            </a:r>
            <a:r>
              <a:rPr lang="en-US" dirty="0" smtClean="0">
                <a:solidFill>
                  <a:srgbClr val="FF0000"/>
                </a:solidFill>
              </a:rPr>
              <a:t>expressing a variable in smaller units will lead to a larger range for that variable</a:t>
            </a:r>
            <a:r>
              <a:rPr lang="en-US" dirty="0" smtClean="0"/>
              <a:t>, and thus a larger effect on the resulting clustering structure.</a:t>
            </a:r>
          </a:p>
          <a:p>
            <a:pPr marL="285750" indent="-285750">
              <a:buFont typeface="Arial" panose="020B0604020202020204" pitchFamily="34" charset="0"/>
              <a:buChar char="•"/>
            </a:pPr>
            <a:r>
              <a:rPr lang="en-US" dirty="0" smtClean="0">
                <a:solidFill>
                  <a:srgbClr val="002060"/>
                </a:solidFill>
              </a:rPr>
              <a:t>To help avoid dependence on the choice of measurement units</a:t>
            </a:r>
            <a:r>
              <a:rPr lang="en-US" dirty="0" smtClean="0"/>
              <a:t>, the </a:t>
            </a:r>
            <a:r>
              <a:rPr lang="en-US" dirty="0" smtClean="0">
                <a:solidFill>
                  <a:srgbClr val="C00000"/>
                </a:solidFill>
              </a:rPr>
              <a:t>data should be standardized. Standardizing measurements attempts to give all variables an equal weight.</a:t>
            </a:r>
          </a:p>
          <a:p>
            <a:pPr marL="285750" indent="-285750">
              <a:buFont typeface="Arial" panose="020B0604020202020204" pitchFamily="34" charset="0"/>
              <a:buChar char="•"/>
            </a:pPr>
            <a:r>
              <a:rPr lang="en-US" dirty="0" smtClean="0"/>
              <a:t>This is especially useful when given no prior knowledge of the data. However, in some applications, users may intentionally want to give more weight to a certain set of variables than to others.</a:t>
            </a:r>
          </a:p>
          <a:p>
            <a:pPr marL="285750" indent="-285750">
              <a:buFont typeface="Arial" panose="020B0604020202020204" pitchFamily="34" charset="0"/>
              <a:buChar char="•"/>
            </a:pPr>
            <a:r>
              <a:rPr lang="en-US" dirty="0" smtClean="0"/>
              <a:t>For example, when clustering basketball player candidates, we may prefer to give more weight to the variable height.</a:t>
            </a:r>
            <a:endParaRPr lang="en-IN" dirty="0"/>
          </a:p>
        </p:txBody>
      </p:sp>
    </p:spTree>
    <p:extLst>
      <p:ext uri="{BB962C8B-B14F-4D97-AF65-F5344CB8AC3E}">
        <p14:creationId xmlns:p14="http://schemas.microsoft.com/office/powerpoint/2010/main" val="137207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3" y="335064"/>
            <a:ext cx="9393382" cy="5632311"/>
          </a:xfrm>
          <a:prstGeom prst="rect">
            <a:avLst/>
          </a:prstGeom>
        </p:spPr>
        <p:txBody>
          <a:bodyPr wrap="square">
            <a:spAutoFit/>
          </a:bodyPr>
          <a:lstStyle/>
          <a:p>
            <a:r>
              <a:rPr lang="en-US" b="1" dirty="0" smtClean="0"/>
              <a:t>1. Binary Variables</a:t>
            </a:r>
          </a:p>
          <a:p>
            <a:endParaRPr lang="en-US" dirty="0" smtClean="0"/>
          </a:p>
          <a:p>
            <a:pPr marL="285750" indent="-285750">
              <a:buFont typeface="Arial" panose="020B0604020202020204" pitchFamily="34" charset="0"/>
              <a:buChar char="•"/>
            </a:pPr>
            <a:r>
              <a:rPr lang="en-US" dirty="0" smtClean="0"/>
              <a:t>A binary variable is a variable that can take only 2 values.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For example, generally, gender variables can take 2 variables male and female.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fontAlgn="base"/>
            <a:r>
              <a:rPr lang="en-US" b="1" dirty="0" smtClean="0"/>
              <a:t>2. Nominal </a:t>
            </a:r>
            <a:r>
              <a:rPr lang="en-US" b="1" dirty="0"/>
              <a:t>or Categorical </a:t>
            </a:r>
            <a:r>
              <a:rPr lang="en-US" b="1" dirty="0" smtClean="0"/>
              <a:t>Variables</a:t>
            </a:r>
          </a:p>
          <a:p>
            <a:pPr fontAlgn="base"/>
            <a:endParaRPr lang="en-US" b="1" dirty="0"/>
          </a:p>
          <a:p>
            <a:pPr fontAlgn="base"/>
            <a:r>
              <a:rPr lang="en-US" dirty="0"/>
              <a:t>A generalization of the binary variable in that it can take more than 2 states, e.g., red, yellow, blue, green.</a:t>
            </a:r>
          </a:p>
          <a:p>
            <a:pPr fontAlgn="base"/>
            <a:r>
              <a:rPr lang="en-US" dirty="0" smtClean="0"/>
              <a:t/>
            </a:r>
            <a:br>
              <a:rPr lang="en-US" dirty="0" smtClean="0"/>
            </a:br>
            <a:r>
              <a:rPr lang="en-US" dirty="0" smtClean="0"/>
              <a:t>3. </a:t>
            </a:r>
            <a:r>
              <a:rPr lang="en-US" b="1" dirty="0" smtClean="0"/>
              <a:t>Ordinal Variables</a:t>
            </a:r>
          </a:p>
          <a:p>
            <a:pPr fontAlgn="base"/>
            <a:endParaRPr lang="en-US" b="1" dirty="0"/>
          </a:p>
          <a:p>
            <a:pPr marL="285750" indent="-285750" fontAlgn="base">
              <a:buFont typeface="Arial" panose="020B0604020202020204" pitchFamily="34" charset="0"/>
              <a:buChar char="•"/>
            </a:pPr>
            <a:r>
              <a:rPr lang="en-US" dirty="0"/>
              <a:t>An ordinal variable can be discrete or continuous.</a:t>
            </a:r>
          </a:p>
          <a:p>
            <a:pPr marL="285750" indent="-285750" fontAlgn="base">
              <a:buFont typeface="Arial" panose="020B0604020202020204" pitchFamily="34" charset="0"/>
              <a:buChar char="•"/>
            </a:pPr>
            <a:r>
              <a:rPr lang="en-US" dirty="0"/>
              <a:t/>
            </a:r>
            <a:br>
              <a:rPr lang="en-US" dirty="0"/>
            </a:br>
            <a:r>
              <a:rPr lang="en-US" dirty="0"/>
              <a:t>In this order is important, e.g., rank.</a:t>
            </a:r>
          </a:p>
          <a:p>
            <a:pPr marL="285750" indent="-285750" fontAlgn="base">
              <a:buFont typeface="Arial" panose="020B0604020202020204" pitchFamily="34" charset="0"/>
              <a:buChar char="•"/>
            </a:pPr>
            <a:r>
              <a:rPr lang="en-US" dirty="0"/>
              <a:t/>
            </a:r>
            <a:br>
              <a:rPr lang="en-US" dirty="0"/>
            </a:br>
            <a:r>
              <a:rPr lang="en-US" dirty="0"/>
              <a:t>It can be treated like interval-scaled </a:t>
            </a:r>
          </a:p>
          <a:p>
            <a:endParaRPr lang="en-IN" dirty="0"/>
          </a:p>
        </p:txBody>
      </p:sp>
    </p:spTree>
    <p:extLst>
      <p:ext uri="{BB962C8B-B14F-4D97-AF65-F5344CB8AC3E}">
        <p14:creationId xmlns:p14="http://schemas.microsoft.com/office/powerpoint/2010/main" val="270781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054" y="1083255"/>
            <a:ext cx="9088581" cy="1754326"/>
          </a:xfrm>
          <a:prstGeom prst="rect">
            <a:avLst/>
          </a:prstGeom>
        </p:spPr>
        <p:txBody>
          <a:bodyPr wrap="square">
            <a:spAutoFit/>
          </a:bodyPr>
          <a:lstStyle/>
          <a:p>
            <a:r>
              <a:rPr lang="en-US" b="1" dirty="0" smtClean="0"/>
              <a:t>4. Variables Of Mixed Type  </a:t>
            </a:r>
          </a:p>
          <a:p>
            <a:endParaRPr lang="en-US" dirty="0" smtClean="0"/>
          </a:p>
          <a:p>
            <a:pPr marL="285750" indent="-285750">
              <a:buFont typeface="Arial" panose="020B0604020202020204" pitchFamily="34" charset="0"/>
              <a:buChar char="•"/>
            </a:pPr>
            <a:r>
              <a:rPr lang="en-US" dirty="0" smtClean="0"/>
              <a:t>A database may contain all the six types of variables</a:t>
            </a:r>
          </a:p>
          <a:p>
            <a:pPr marL="285750" indent="-285750">
              <a:buFont typeface="Arial" panose="020B0604020202020204" pitchFamily="34" charset="0"/>
              <a:buChar char="•"/>
            </a:pPr>
            <a:r>
              <a:rPr lang="en-US" dirty="0" smtClean="0"/>
              <a:t>symmetric binary, asymmetric binary, nominal, ordinal, interval, and ratio.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And those </a:t>
            </a:r>
            <a:r>
              <a:rPr lang="en-US" dirty="0" err="1" smtClean="0"/>
              <a:t>combinedly</a:t>
            </a:r>
            <a:r>
              <a:rPr lang="en-US" dirty="0" smtClean="0"/>
              <a:t> called as mixed-type variables.</a:t>
            </a:r>
            <a:endParaRPr lang="en-IN" dirty="0"/>
          </a:p>
        </p:txBody>
      </p:sp>
    </p:spTree>
    <p:extLst>
      <p:ext uri="{BB962C8B-B14F-4D97-AF65-F5344CB8AC3E}">
        <p14:creationId xmlns:p14="http://schemas.microsoft.com/office/powerpoint/2010/main" val="265530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45" y="584675"/>
            <a:ext cx="9171709" cy="2677656"/>
          </a:xfrm>
          <a:prstGeom prst="rect">
            <a:avLst/>
          </a:prstGeom>
        </p:spPr>
        <p:txBody>
          <a:bodyPr wrap="square">
            <a:spAutoFit/>
          </a:bodyPr>
          <a:lstStyle/>
          <a:p>
            <a:pPr algn="ctr"/>
            <a:r>
              <a:rPr lang="en-US" sz="2400" b="1" dirty="0" smtClean="0"/>
              <a:t>Clustering Methods:</a:t>
            </a:r>
          </a:p>
          <a:p>
            <a:r>
              <a:rPr lang="en-US" dirty="0" smtClean="0"/>
              <a:t>The clustering methods can be classified into the following categories:</a:t>
            </a:r>
          </a:p>
          <a:p>
            <a:endParaRPr lang="en-US" dirty="0" smtClean="0"/>
          </a:p>
          <a:p>
            <a:pPr marL="285750" indent="-285750">
              <a:buFont typeface="Arial" panose="020B0604020202020204" pitchFamily="34" charset="0"/>
              <a:buChar char="•"/>
            </a:pPr>
            <a:r>
              <a:rPr lang="en-US" dirty="0" smtClean="0"/>
              <a:t>Partitioning Method</a:t>
            </a:r>
          </a:p>
          <a:p>
            <a:pPr marL="285750" indent="-285750">
              <a:buFont typeface="Arial" panose="020B0604020202020204" pitchFamily="34" charset="0"/>
              <a:buChar char="•"/>
            </a:pPr>
            <a:r>
              <a:rPr lang="en-US" dirty="0" smtClean="0"/>
              <a:t>Hierarchical Method</a:t>
            </a:r>
          </a:p>
          <a:p>
            <a:pPr marL="285750" indent="-285750">
              <a:buFont typeface="Arial" panose="020B0604020202020204" pitchFamily="34" charset="0"/>
              <a:buChar char="•"/>
            </a:pPr>
            <a:r>
              <a:rPr lang="en-US" dirty="0" smtClean="0"/>
              <a:t>Density-based Method</a:t>
            </a:r>
          </a:p>
          <a:p>
            <a:pPr marL="285750" indent="-285750">
              <a:buFont typeface="Arial" panose="020B0604020202020204" pitchFamily="34" charset="0"/>
              <a:buChar char="•"/>
            </a:pPr>
            <a:r>
              <a:rPr lang="en-US" dirty="0" smtClean="0"/>
              <a:t>Grid-Based Method</a:t>
            </a:r>
          </a:p>
          <a:p>
            <a:pPr marL="285750" indent="-285750">
              <a:buFont typeface="Arial" panose="020B0604020202020204" pitchFamily="34" charset="0"/>
              <a:buChar char="•"/>
            </a:pPr>
            <a:r>
              <a:rPr lang="en-US" dirty="0" smtClean="0"/>
              <a:t>Model-Based Method</a:t>
            </a:r>
          </a:p>
          <a:p>
            <a:pPr marL="285750" indent="-285750">
              <a:buFont typeface="Arial" panose="020B0604020202020204" pitchFamily="34" charset="0"/>
              <a:buChar char="•"/>
            </a:pPr>
            <a:r>
              <a:rPr lang="en-US" dirty="0" smtClean="0"/>
              <a:t>Constraint-based Method</a:t>
            </a:r>
            <a:endParaRPr lang="en-IN" dirty="0"/>
          </a:p>
        </p:txBody>
      </p:sp>
      <p:sp>
        <p:nvSpPr>
          <p:cNvPr id="3" name="Rectangle 2"/>
          <p:cNvSpPr/>
          <p:nvPr/>
        </p:nvSpPr>
        <p:spPr>
          <a:xfrm>
            <a:off x="595745" y="3599489"/>
            <a:ext cx="11222182" cy="2308324"/>
          </a:xfrm>
          <a:prstGeom prst="rect">
            <a:avLst/>
          </a:prstGeom>
        </p:spPr>
        <p:txBody>
          <a:bodyPr wrap="square">
            <a:spAutoFit/>
          </a:bodyPr>
          <a:lstStyle/>
          <a:p>
            <a:pPr algn="just"/>
            <a:r>
              <a:rPr lang="en-US" b="1" dirty="0" smtClean="0"/>
              <a:t>Partitioning Method: </a:t>
            </a:r>
            <a:r>
              <a:rPr lang="en-US" dirty="0" smtClean="0"/>
              <a:t>It is used to make partitions on the data in order to form clusters. </a:t>
            </a:r>
            <a:r>
              <a:rPr lang="en-US" dirty="0" smtClean="0">
                <a:solidFill>
                  <a:schemeClr val="accent1">
                    <a:lumMod val="50000"/>
                  </a:schemeClr>
                </a:solidFill>
              </a:rPr>
              <a:t>If  “n” partitions are done on  “p” objects of the database then each partition is represented by a cluster and n &lt; p</a:t>
            </a:r>
            <a:r>
              <a:rPr lang="en-US" dirty="0" smtClean="0"/>
              <a:t>.  The two conditions which need to be satisfied with this Partitioning Clustering Method are: </a:t>
            </a:r>
          </a:p>
          <a:p>
            <a:pPr algn="just"/>
            <a:endParaRPr lang="en-US" dirty="0" smtClean="0"/>
          </a:p>
          <a:p>
            <a:pPr marL="285750" indent="-285750" algn="just">
              <a:buFont typeface="Arial" panose="020B0604020202020204" pitchFamily="34" charset="0"/>
              <a:buChar char="•"/>
            </a:pPr>
            <a:r>
              <a:rPr lang="en-US" dirty="0" smtClean="0"/>
              <a:t>One objective should only belong to only one group.</a:t>
            </a:r>
          </a:p>
          <a:p>
            <a:pPr marL="285750" indent="-285750" algn="just">
              <a:buFont typeface="Arial" panose="020B0604020202020204" pitchFamily="34" charset="0"/>
              <a:buChar char="•"/>
            </a:pPr>
            <a:r>
              <a:rPr lang="en-US" dirty="0" smtClean="0"/>
              <a:t>There should be no group without even a single purpose.</a:t>
            </a:r>
          </a:p>
          <a:p>
            <a:pPr marL="285750" indent="-285750" algn="just">
              <a:buFont typeface="Arial" panose="020B0604020202020204" pitchFamily="34" charset="0"/>
              <a:buChar char="•"/>
            </a:pPr>
            <a:r>
              <a:rPr lang="en-US" dirty="0" smtClean="0"/>
              <a:t>In the partitioning method, there is one technique called iterative relocation, which means the object will be moved from one group to another to improve the partitioning </a:t>
            </a:r>
            <a:endParaRPr lang="en-IN" dirty="0"/>
          </a:p>
        </p:txBody>
      </p:sp>
    </p:spTree>
    <p:extLst>
      <p:ext uri="{BB962C8B-B14F-4D97-AF65-F5344CB8AC3E}">
        <p14:creationId xmlns:p14="http://schemas.microsoft.com/office/powerpoint/2010/main" val="2626565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DA4160D3EF81488DAF91C890F0BABF" ma:contentTypeVersion="3" ma:contentTypeDescription="Create a new document." ma:contentTypeScope="" ma:versionID="dda6a9a5632874be3bff5589d1749973">
  <xsd:schema xmlns:xsd="http://www.w3.org/2001/XMLSchema" xmlns:xs="http://www.w3.org/2001/XMLSchema" xmlns:p="http://schemas.microsoft.com/office/2006/metadata/properties" xmlns:ns2="b8a69c41-4691-40ab-b3ff-6bfa46c23c94" targetNamespace="http://schemas.microsoft.com/office/2006/metadata/properties" ma:root="true" ma:fieldsID="28a9e750821ae077906cc5b80df8f3e7" ns2:_="">
    <xsd:import namespace="b8a69c41-4691-40ab-b3ff-6bfa46c23c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a69c41-4691-40ab-b3ff-6bfa46c23c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693788-8D45-4D91-BF21-C590677A32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20944F2-6A7C-4533-A04B-BD871B2A36D1}">
  <ds:schemaRefs>
    <ds:schemaRef ds:uri="http://schemas.microsoft.com/sharepoint/v3/contenttype/forms"/>
  </ds:schemaRefs>
</ds:datastoreItem>
</file>

<file path=customXml/itemProps3.xml><?xml version="1.0" encoding="utf-8"?>
<ds:datastoreItem xmlns:ds="http://schemas.openxmlformats.org/officeDocument/2006/customXml" ds:itemID="{BE6C3602-7E36-41CF-9486-C40352EF54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a69c41-4691-40ab-b3ff-6bfa46c23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602</TotalTime>
  <Words>2958</Words>
  <Application>Microsoft Office PowerPoint</Application>
  <PresentationFormat>Widescreen</PresentationFormat>
  <Paragraphs>221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inter-bold</vt:lpstr>
      <vt:lpstr>Nunito</vt:lpstr>
      <vt:lpstr>Open Sans</vt:lpstr>
      <vt:lpstr>Quicksand</vt:lpstr>
      <vt:lpstr>verdana</vt:lpstr>
      <vt:lpstr>Office Theme</vt:lpstr>
      <vt:lpstr>Data Mining – Cluster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Outliers in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Cluster Analysis </dc:title>
  <dc:creator>DITU</dc:creator>
  <cp:lastModifiedBy>Microsoft account</cp:lastModifiedBy>
  <cp:revision>15</cp:revision>
  <dcterms:created xsi:type="dcterms:W3CDTF">2023-11-22T10:08:21Z</dcterms:created>
  <dcterms:modified xsi:type="dcterms:W3CDTF">2023-11-28T19:46:25Z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0x010100F0DA4160D3EF81488DAF91C890F0BABF</vt:lpwstr>
  </property>
</Properties>
</file>