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56" r:id="rId3"/>
    <p:sldId id="264" r:id="rId4"/>
    <p:sldId id="270" r:id="rId5"/>
    <p:sldId id="271" r:id="rId6"/>
    <p:sldId id="272" r:id="rId7"/>
    <p:sldId id="265" r:id="rId8"/>
    <p:sldId id="266" r:id="rId9"/>
    <p:sldId id="274" r:id="rId10"/>
    <p:sldId id="273" r:id="rId11"/>
    <p:sldId id="268" r:id="rId12"/>
    <p:sldId id="267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CE8DB-2DF2-4764-970E-5BD20BB2DCA4}" type="doc">
      <dgm:prSet loTypeId="urn:microsoft.com/office/officeart/2009/layout/CircleArrowProcess" loCatId="cycl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9DDAB40-7D94-452E-BE06-9F5851ACABE5}">
      <dgm:prSet phldrT="[Text]"/>
      <dgm:spPr/>
      <dgm:t>
        <a:bodyPr/>
        <a:lstStyle/>
        <a:p>
          <a:r>
            <a:rPr lang="en-IN" dirty="0"/>
            <a:t>Our company</a:t>
          </a:r>
        </a:p>
      </dgm:t>
    </dgm:pt>
    <dgm:pt modelId="{C619A8E8-FF23-4716-88E4-C32209B5C9A9}" type="parTrans" cxnId="{E3C08BD5-95B2-4076-A77D-EC1C9CE785F4}">
      <dgm:prSet/>
      <dgm:spPr/>
      <dgm:t>
        <a:bodyPr/>
        <a:lstStyle/>
        <a:p>
          <a:endParaRPr lang="en-IN"/>
        </a:p>
      </dgm:t>
    </dgm:pt>
    <dgm:pt modelId="{F1538F7F-F827-41FC-B55E-A4115D33B2C1}" type="sibTrans" cxnId="{E3C08BD5-95B2-4076-A77D-EC1C9CE785F4}">
      <dgm:prSet/>
      <dgm:spPr/>
      <dgm:t>
        <a:bodyPr/>
        <a:lstStyle/>
        <a:p>
          <a:endParaRPr lang="en-IN"/>
        </a:p>
      </dgm:t>
    </dgm:pt>
    <dgm:pt modelId="{5973EB50-3893-4FD6-AB69-E973C19A985A}">
      <dgm:prSet phldrT="[Text]"/>
      <dgm:spPr/>
      <dgm:t>
        <a:bodyPr/>
        <a:lstStyle/>
        <a:p>
          <a:r>
            <a:rPr lang="en-IN" dirty="0"/>
            <a:t>Funding by</a:t>
          </a:r>
        </a:p>
        <a:p>
          <a:r>
            <a:rPr lang="en-IN" dirty="0"/>
            <a:t>Govt.</a:t>
          </a:r>
        </a:p>
      </dgm:t>
    </dgm:pt>
    <dgm:pt modelId="{9B5267CE-BDCF-4C19-B444-5D3F7DAAE826}" type="parTrans" cxnId="{EF3EFF32-3BA2-4947-A28E-6BD13CB9A1F8}">
      <dgm:prSet/>
      <dgm:spPr/>
      <dgm:t>
        <a:bodyPr/>
        <a:lstStyle/>
        <a:p>
          <a:endParaRPr lang="en-IN"/>
        </a:p>
      </dgm:t>
    </dgm:pt>
    <dgm:pt modelId="{BE599677-06CC-4664-B50C-7CAF83B93FB4}" type="sibTrans" cxnId="{EF3EFF32-3BA2-4947-A28E-6BD13CB9A1F8}">
      <dgm:prSet/>
      <dgm:spPr/>
      <dgm:t>
        <a:bodyPr/>
        <a:lstStyle/>
        <a:p>
          <a:endParaRPr lang="en-IN"/>
        </a:p>
      </dgm:t>
    </dgm:pt>
    <dgm:pt modelId="{2944621A-612D-4C1C-AAD9-EBC134EC9196}">
      <dgm:prSet phldrT="[Text]"/>
      <dgm:spPr/>
      <dgm:t>
        <a:bodyPr/>
        <a:lstStyle/>
        <a:p>
          <a:r>
            <a:rPr lang="en-IN" dirty="0"/>
            <a:t>App download </a:t>
          </a:r>
        </a:p>
        <a:p>
          <a:r>
            <a:rPr lang="en-IN" dirty="0"/>
            <a:t>Payments by google</a:t>
          </a:r>
        </a:p>
      </dgm:t>
    </dgm:pt>
    <dgm:pt modelId="{6A9A3404-5EEF-4C4F-9E50-FFE142513E6D}" type="parTrans" cxnId="{D3D4B102-CC10-4901-BF3E-50E6B27DB761}">
      <dgm:prSet/>
      <dgm:spPr/>
      <dgm:t>
        <a:bodyPr/>
        <a:lstStyle/>
        <a:p>
          <a:endParaRPr lang="en-IN"/>
        </a:p>
      </dgm:t>
    </dgm:pt>
    <dgm:pt modelId="{350BA2BC-C1F8-425A-AF54-E72CEFC6FC75}" type="sibTrans" cxnId="{D3D4B102-CC10-4901-BF3E-50E6B27DB761}">
      <dgm:prSet/>
      <dgm:spPr/>
      <dgm:t>
        <a:bodyPr/>
        <a:lstStyle/>
        <a:p>
          <a:endParaRPr lang="en-IN"/>
        </a:p>
      </dgm:t>
    </dgm:pt>
    <dgm:pt modelId="{2D030268-B280-44EC-82B5-B7E6CD9E9377}">
      <dgm:prSet phldrT="[Text]"/>
      <dgm:spPr/>
      <dgm:t>
        <a:bodyPr/>
        <a:lstStyle/>
        <a:p>
          <a:r>
            <a:rPr lang="en-IN" dirty="0"/>
            <a:t>Revenue collected</a:t>
          </a:r>
        </a:p>
        <a:p>
          <a:r>
            <a:rPr lang="en-IN" dirty="0"/>
            <a:t>By </a:t>
          </a:r>
          <a:r>
            <a:rPr lang="en-IN" dirty="0" err="1"/>
            <a:t>collabs</a:t>
          </a:r>
          <a:endParaRPr lang="en-IN" dirty="0"/>
        </a:p>
      </dgm:t>
    </dgm:pt>
    <dgm:pt modelId="{AD122219-1ADD-48E8-BCF8-3DE072857D5A}" type="parTrans" cxnId="{464B9055-DBA3-4BA8-967D-A28B0A18DBF1}">
      <dgm:prSet/>
      <dgm:spPr/>
      <dgm:t>
        <a:bodyPr/>
        <a:lstStyle/>
        <a:p>
          <a:endParaRPr lang="en-IN"/>
        </a:p>
      </dgm:t>
    </dgm:pt>
    <dgm:pt modelId="{B1816213-E7B8-4611-B427-19263DF79C1D}" type="sibTrans" cxnId="{464B9055-DBA3-4BA8-967D-A28B0A18DBF1}">
      <dgm:prSet/>
      <dgm:spPr/>
      <dgm:t>
        <a:bodyPr/>
        <a:lstStyle/>
        <a:p>
          <a:endParaRPr lang="en-IN"/>
        </a:p>
      </dgm:t>
    </dgm:pt>
    <dgm:pt modelId="{8993314F-04F6-4193-956A-8809E09D2C53}">
      <dgm:prSet phldrT="[Text]"/>
      <dgm:spPr/>
      <dgm:t>
        <a:bodyPr/>
        <a:lstStyle/>
        <a:p>
          <a:r>
            <a:rPr lang="en-IN" dirty="0"/>
            <a:t>Revenue collected by adds.</a:t>
          </a:r>
        </a:p>
      </dgm:t>
    </dgm:pt>
    <dgm:pt modelId="{58C80F86-21DD-4735-A325-D5027E3BF048}" type="parTrans" cxnId="{C2B6EE45-BEEE-4F7B-999E-78961A414B2B}">
      <dgm:prSet/>
      <dgm:spPr/>
      <dgm:t>
        <a:bodyPr/>
        <a:lstStyle/>
        <a:p>
          <a:endParaRPr lang="en-IN"/>
        </a:p>
      </dgm:t>
    </dgm:pt>
    <dgm:pt modelId="{40EA9E73-51BF-4546-A17C-249659DB29CC}" type="sibTrans" cxnId="{C2B6EE45-BEEE-4F7B-999E-78961A414B2B}">
      <dgm:prSet/>
      <dgm:spPr/>
      <dgm:t>
        <a:bodyPr/>
        <a:lstStyle/>
        <a:p>
          <a:endParaRPr lang="en-IN"/>
        </a:p>
      </dgm:t>
    </dgm:pt>
    <dgm:pt modelId="{1710F6CF-0D43-4525-BF7D-C14CE7BC7545}" type="pres">
      <dgm:prSet presAssocID="{503CE8DB-2DF2-4764-970E-5BD20BB2DC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1AE18A3-C2F2-431A-B240-722257892C0D}" type="pres">
      <dgm:prSet presAssocID="{C9DDAB40-7D94-452E-BE06-9F5851ACABE5}" presName="Accent1" presStyleCnt="0"/>
      <dgm:spPr/>
    </dgm:pt>
    <dgm:pt modelId="{EA673BCC-A2C0-468E-9322-38345B4691F8}" type="pres">
      <dgm:prSet presAssocID="{C9DDAB40-7D94-452E-BE06-9F5851ACABE5}" presName="Accent" presStyleLbl="node1" presStyleIdx="0" presStyleCnt="1" custLinFactNeighborX="-1075" custLinFactNeighborY="-11636"/>
      <dgm:spPr/>
    </dgm:pt>
    <dgm:pt modelId="{7935E76D-2326-4AAC-A971-BC4DF4F922CD}" type="pres">
      <dgm:prSet presAssocID="{C9DDAB40-7D94-452E-BE06-9F5851ACABE5}" presName="Child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9D27D88-838F-475F-B7D0-4613570C9D8F}" type="pres">
      <dgm:prSet presAssocID="{C9DDAB40-7D94-452E-BE06-9F5851ACABE5}" presName="Parent1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D3D4B102-CC10-4901-BF3E-50E6B27DB761}" srcId="{C9DDAB40-7D94-452E-BE06-9F5851ACABE5}" destId="{2944621A-612D-4C1C-AAD9-EBC134EC9196}" srcOrd="1" destOrd="0" parTransId="{6A9A3404-5EEF-4C4F-9E50-FFE142513E6D}" sibTransId="{350BA2BC-C1F8-425A-AF54-E72CEFC6FC75}"/>
    <dgm:cxn modelId="{EF3EFF32-3BA2-4947-A28E-6BD13CB9A1F8}" srcId="{C9DDAB40-7D94-452E-BE06-9F5851ACABE5}" destId="{5973EB50-3893-4FD6-AB69-E973C19A985A}" srcOrd="0" destOrd="0" parTransId="{9B5267CE-BDCF-4C19-B444-5D3F7DAAE826}" sibTransId="{BE599677-06CC-4664-B50C-7CAF83B93FB4}"/>
    <dgm:cxn modelId="{8C4DDF38-6332-40BE-8BA4-50E63E979C0E}" type="presOf" srcId="{5973EB50-3893-4FD6-AB69-E973C19A985A}" destId="{7935E76D-2326-4AAC-A971-BC4DF4F922CD}" srcOrd="0" destOrd="0" presId="urn:microsoft.com/office/officeart/2009/layout/CircleArrowProcess"/>
    <dgm:cxn modelId="{978C313D-614B-4FDD-9848-0213DE6FCCF3}" type="presOf" srcId="{8993314F-04F6-4193-956A-8809E09D2C53}" destId="{7935E76D-2326-4AAC-A971-BC4DF4F922CD}" srcOrd="0" destOrd="3" presId="urn:microsoft.com/office/officeart/2009/layout/CircleArrowProcess"/>
    <dgm:cxn modelId="{370B785B-3EF6-4D0B-95FE-3CB06A3E4745}" type="presOf" srcId="{C9DDAB40-7D94-452E-BE06-9F5851ACABE5}" destId="{89D27D88-838F-475F-B7D0-4613570C9D8F}" srcOrd="0" destOrd="0" presId="urn:microsoft.com/office/officeart/2009/layout/CircleArrowProcess"/>
    <dgm:cxn modelId="{C2B6EE45-BEEE-4F7B-999E-78961A414B2B}" srcId="{C9DDAB40-7D94-452E-BE06-9F5851ACABE5}" destId="{8993314F-04F6-4193-956A-8809E09D2C53}" srcOrd="3" destOrd="0" parTransId="{58C80F86-21DD-4735-A325-D5027E3BF048}" sibTransId="{40EA9E73-51BF-4546-A17C-249659DB29CC}"/>
    <dgm:cxn modelId="{5FA1264C-644D-48AD-85CE-699E3A5583C3}" type="presOf" srcId="{503CE8DB-2DF2-4764-970E-5BD20BB2DCA4}" destId="{1710F6CF-0D43-4525-BF7D-C14CE7BC7545}" srcOrd="0" destOrd="0" presId="urn:microsoft.com/office/officeart/2009/layout/CircleArrowProcess"/>
    <dgm:cxn modelId="{464B9055-DBA3-4BA8-967D-A28B0A18DBF1}" srcId="{C9DDAB40-7D94-452E-BE06-9F5851ACABE5}" destId="{2D030268-B280-44EC-82B5-B7E6CD9E9377}" srcOrd="2" destOrd="0" parTransId="{AD122219-1ADD-48E8-BCF8-3DE072857D5A}" sibTransId="{B1816213-E7B8-4611-B427-19263DF79C1D}"/>
    <dgm:cxn modelId="{9219F692-9D7E-484B-9003-91542EAD5121}" type="presOf" srcId="{2D030268-B280-44EC-82B5-B7E6CD9E9377}" destId="{7935E76D-2326-4AAC-A971-BC4DF4F922CD}" srcOrd="0" destOrd="2" presId="urn:microsoft.com/office/officeart/2009/layout/CircleArrowProcess"/>
    <dgm:cxn modelId="{E3C08BD5-95B2-4076-A77D-EC1C9CE785F4}" srcId="{503CE8DB-2DF2-4764-970E-5BD20BB2DCA4}" destId="{C9DDAB40-7D94-452E-BE06-9F5851ACABE5}" srcOrd="0" destOrd="0" parTransId="{C619A8E8-FF23-4716-88E4-C32209B5C9A9}" sibTransId="{F1538F7F-F827-41FC-B55E-A4115D33B2C1}"/>
    <dgm:cxn modelId="{776FE1E4-B681-4252-AE2D-81683EA91CF9}" type="presOf" srcId="{2944621A-612D-4C1C-AAD9-EBC134EC9196}" destId="{7935E76D-2326-4AAC-A971-BC4DF4F922CD}" srcOrd="0" destOrd="1" presId="urn:microsoft.com/office/officeart/2009/layout/CircleArrowProcess"/>
    <dgm:cxn modelId="{9E8B0944-4A3D-4438-9B36-F3B725DF94B1}" type="presParOf" srcId="{1710F6CF-0D43-4525-BF7D-C14CE7BC7545}" destId="{51AE18A3-C2F2-431A-B240-722257892C0D}" srcOrd="0" destOrd="0" presId="urn:microsoft.com/office/officeart/2009/layout/CircleArrowProcess"/>
    <dgm:cxn modelId="{EB4F0EA2-3AD1-418F-AD70-D11BCC635DFF}" type="presParOf" srcId="{51AE18A3-C2F2-431A-B240-722257892C0D}" destId="{EA673BCC-A2C0-468E-9322-38345B4691F8}" srcOrd="0" destOrd="0" presId="urn:microsoft.com/office/officeart/2009/layout/CircleArrowProcess"/>
    <dgm:cxn modelId="{824DD4F4-243D-4A04-8157-D4B70E647C6F}" type="presParOf" srcId="{1710F6CF-0D43-4525-BF7D-C14CE7BC7545}" destId="{7935E76D-2326-4AAC-A971-BC4DF4F922CD}" srcOrd="1" destOrd="0" presId="urn:microsoft.com/office/officeart/2009/layout/CircleArrowProcess"/>
    <dgm:cxn modelId="{71D367F1-380F-4146-8A6B-0015700E9FD6}" type="presParOf" srcId="{1710F6CF-0D43-4525-BF7D-C14CE7BC7545}" destId="{89D27D88-838F-475F-B7D0-4613570C9D8F}" srcOrd="2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73BCC-A2C0-468E-9322-38345B4691F8}">
      <dsp:nvSpPr>
        <dsp:cNvPr id="0" name=""/>
        <dsp:cNvSpPr/>
      </dsp:nvSpPr>
      <dsp:spPr>
        <a:xfrm>
          <a:off x="-53209" y="-459223"/>
          <a:ext cx="4949757" cy="4950859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35E76D-2326-4AAC-A971-BC4DF4F922CD}">
      <dsp:nvSpPr>
        <dsp:cNvPr id="0" name=""/>
        <dsp:cNvSpPr/>
      </dsp:nvSpPr>
      <dsp:spPr>
        <a:xfrm>
          <a:off x="4950550" y="1592709"/>
          <a:ext cx="2970330" cy="198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Funding by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Govt.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App download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Payments by google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Revenue collected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By </a:t>
          </a:r>
          <a:r>
            <a:rPr lang="en-IN" sz="1700" kern="1200" dirty="0" err="1"/>
            <a:t>collabs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Revenue collected by adds.</a:t>
          </a:r>
        </a:p>
      </dsp:txBody>
      <dsp:txXfrm>
        <a:off x="4950550" y="1592709"/>
        <a:ext cx="2970330" cy="1980838"/>
      </dsp:txXfrm>
    </dsp:sp>
    <dsp:sp modelId="{89D27D88-838F-475F-B7D0-4613570C9D8F}">
      <dsp:nvSpPr>
        <dsp:cNvPr id="0" name=""/>
        <dsp:cNvSpPr/>
      </dsp:nvSpPr>
      <dsp:spPr>
        <a:xfrm>
          <a:off x="1093081" y="1909069"/>
          <a:ext cx="2762010" cy="138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/>
            <a:t>Our company</a:t>
          </a:r>
        </a:p>
      </dsp:txBody>
      <dsp:txXfrm>
        <a:off x="1093081" y="1909069"/>
        <a:ext cx="2762010" cy="1380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615ED-E6D5-4A81-8128-0985D8F94020}" type="datetimeFigureOut">
              <a:rPr lang="en-IN" smtClean="0"/>
              <a:pPr/>
              <a:t>16-03-2019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A938E-AFF8-414F-8EE8-475B289159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6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A938E-AFF8-414F-8EE8-475B289159F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1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2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4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66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5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740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4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1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6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0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432E-65F9-4212-A552-C0792EE42F44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5606B5-44E8-4964-9C7F-364B6C0EF3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223388"/>
            <a:ext cx="7072362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8000" b="1" dirty="0">
                <a:ln/>
                <a:solidFill>
                  <a:srgbClr val="FFC000"/>
                </a:solidFill>
              </a:rPr>
              <a:t>Krishi Hal</a:t>
            </a:r>
            <a:endParaRPr lang="en-US" sz="8000" b="1" dirty="0">
              <a:ln/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776" y="1283349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solidFill>
                  <a:schemeClr val="bg1"/>
                </a:solidFill>
              </a:rPr>
              <a:t>A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IN" sz="2800" b="1">
                <a:solidFill>
                  <a:schemeClr val="accent2">
                    <a:lumMod val="50000"/>
                  </a:schemeClr>
                </a:solidFill>
              </a:rPr>
              <a:t>latform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to empower rural India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3136612"/>
            <a:ext cx="6357982" cy="58477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TEAM NAME :  Bright Tech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075" name="Picture 3" descr="C:\Users\lenovo\Desktop\photo\The-plough-manufacturer.jpg"/>
          <p:cNvPicPr>
            <a:picLocks noChangeAspect="1" noChangeArrowheads="1"/>
          </p:cNvPicPr>
          <p:nvPr/>
        </p:nvPicPr>
        <p:blipFill>
          <a:blip r:embed="rId2">
            <a:lum contrast="40000"/>
          </a:blip>
          <a:srcRect l="9662" t="12500" r="4830" b="12500"/>
          <a:stretch>
            <a:fillRect/>
          </a:stretch>
        </p:blipFill>
        <p:spPr bwMode="auto">
          <a:xfrm>
            <a:off x="7358082" y="5500702"/>
            <a:ext cx="1357322" cy="1161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5DF24E3C-EA4B-4B74-8CCF-3DD5FF8028F9}"/>
              </a:ext>
            </a:extLst>
          </p:cNvPr>
          <p:cNvSpPr/>
          <p:nvPr/>
        </p:nvSpPr>
        <p:spPr>
          <a:xfrm>
            <a:off x="8316416" y="191683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41AA41-825B-43AB-A3C9-DE9E43BFC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238093"/>
              </p:ext>
            </p:extLst>
          </p:nvPr>
        </p:nvGraphicFramePr>
        <p:xfrm>
          <a:off x="-324544" y="1412776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54389D-86D6-424E-AD42-012BAA69C7CC}"/>
              </a:ext>
            </a:extLst>
          </p:cNvPr>
          <p:cNvSpPr/>
          <p:nvPr/>
        </p:nvSpPr>
        <p:spPr>
          <a:xfrm>
            <a:off x="1907704" y="404664"/>
            <a:ext cx="5102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Revenue Model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893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142984"/>
            <a:ext cx="8643998" cy="30469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/>
              <a:t> Since, there are only 30% of the farmers who use smart phones and rest are not familiar with it .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/>
              <a:t>For the 30 % </a:t>
            </a:r>
            <a:r>
              <a:rPr lang="en-IN" sz="2400" dirty="0" err="1"/>
              <a:t>amart</a:t>
            </a:r>
            <a:r>
              <a:rPr lang="en-IN" sz="2400" dirty="0"/>
              <a:t> phone users we have our android app rest can use the mobile app.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/>
              <a:t> Hence, there will be a set up in every village  where there will be a organiser who will introduce this app to the rest of the farmers.</a:t>
            </a:r>
          </a:p>
          <a:p>
            <a:pPr algn="just"/>
            <a:r>
              <a:rPr lang="en-IN" sz="2400" dirty="0"/>
              <a:t> </a:t>
            </a:r>
          </a:p>
          <a:p>
            <a:pPr algn="just"/>
            <a:r>
              <a:rPr lang="en-IN" sz="2400" dirty="0"/>
              <a:t>So, there will be a total participation of the farmers.    </a:t>
            </a:r>
            <a:endParaRPr lang="en-US" sz="2400" dirty="0"/>
          </a:p>
        </p:txBody>
      </p:sp>
      <p:pic>
        <p:nvPicPr>
          <p:cNvPr id="3074" name="Picture 2" descr="C:\Users\lenovo\Desktop\photo\farming.jpg"/>
          <p:cNvPicPr>
            <a:picLocks noChangeAspect="1" noChangeArrowheads="1"/>
          </p:cNvPicPr>
          <p:nvPr/>
        </p:nvPicPr>
        <p:blipFill>
          <a:blip r:embed="rId2"/>
          <a:srcRect t="13595" b="22959"/>
          <a:stretch>
            <a:fillRect/>
          </a:stretch>
        </p:blipFill>
        <p:spPr bwMode="auto">
          <a:xfrm rot="10800000" flipV="1">
            <a:off x="2357423" y="4714884"/>
            <a:ext cx="4500593" cy="2143116"/>
          </a:xfrm>
          <a:prstGeom prst="rect">
            <a:avLst/>
          </a:prstGeom>
          <a:noFill/>
          <a:effectLst>
            <a:softEdge rad="2921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ACCC9D-0252-4F43-A6F7-006632D6E5D5}"/>
              </a:ext>
            </a:extLst>
          </p:cNvPr>
          <p:cNvSpPr/>
          <p:nvPr/>
        </p:nvSpPr>
        <p:spPr>
          <a:xfrm>
            <a:off x="249272" y="97383"/>
            <a:ext cx="918051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0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100% INVOLVEMENT OF FARMER</a:t>
            </a:r>
            <a:endParaRPr lang="en-US" sz="4000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5776" y="2071678"/>
            <a:ext cx="6286544" cy="25545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4000" dirty="0"/>
              <a:t> Google Translation API</a:t>
            </a:r>
          </a:p>
          <a:p>
            <a:pPr>
              <a:buFont typeface="Arial" pitchFamily="34" charset="0"/>
              <a:buChar char="•"/>
            </a:pPr>
            <a:r>
              <a:rPr lang="en-IN" sz="4000" dirty="0"/>
              <a:t> Weather Forecasting API</a:t>
            </a:r>
          </a:p>
          <a:p>
            <a:pPr>
              <a:buFont typeface="Arial" pitchFamily="34" charset="0"/>
              <a:buChar char="•"/>
            </a:pPr>
            <a:r>
              <a:rPr lang="en-IN" sz="4000" dirty="0"/>
              <a:t> Geolocation API</a:t>
            </a:r>
          </a:p>
          <a:p>
            <a:pPr>
              <a:buFont typeface="Arial" pitchFamily="34" charset="0"/>
              <a:buChar char="•"/>
            </a:pPr>
            <a:r>
              <a:rPr lang="en-IN" sz="4000" dirty="0"/>
              <a:t> Firebase Database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362D1B-A167-4188-B6C9-DDFFC71622E9}"/>
              </a:ext>
            </a:extLst>
          </p:cNvPr>
          <p:cNvSpPr/>
          <p:nvPr/>
        </p:nvSpPr>
        <p:spPr>
          <a:xfrm>
            <a:off x="827584" y="142852"/>
            <a:ext cx="5616624" cy="28007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/>
            <a:r>
              <a:rPr lang="en-IN" sz="88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PLUGINS:</a:t>
            </a:r>
            <a:endParaRPr lang="en-US" sz="8800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sz="8800" b="1" cap="none" spc="0" dirty="0">
              <a:ln/>
              <a:solidFill>
                <a:srgbClr val="FFC000"/>
              </a:solidFill>
              <a:effectLst/>
            </a:endParaRPr>
          </a:p>
        </p:txBody>
      </p:sp>
      <p:pic>
        <p:nvPicPr>
          <p:cNvPr id="3" name="Picture 2" descr="C:\Users\lenovo\Desktop\photo\1_F8R-PEI9iVJ-sY3qFZemC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929198"/>
            <a:ext cx="3560378" cy="1714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 descr="C:\Users\lenovo\Desktop\photo\touchicon-18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32" y="4967288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2391313"/>
            <a:ext cx="5518966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80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</a:t>
            </a:r>
            <a:r>
              <a:rPr lang="en-US" sz="8000" b="1" dirty="0">
                <a:solidFill>
                  <a:srgbClr val="FFC000"/>
                </a:solidFill>
              </a:rPr>
              <a:t> </a:t>
            </a:r>
            <a:r>
              <a:rPr lang="en-US" sz="80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  <a:endParaRPr lang="en-US" sz="8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5918" y="-24"/>
            <a:ext cx="7072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INTRODUCTION</a:t>
            </a:r>
            <a:endParaRPr lang="en-US" sz="6000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051" name="Picture 3" descr="C:\Users\lenovo\Desktop\photo\1483900_indian-agriculture-hd-wallpaper.jpg"/>
          <p:cNvPicPr>
            <a:picLocks noChangeAspect="1" noChangeArrowheads="1"/>
          </p:cNvPicPr>
          <p:nvPr/>
        </p:nvPicPr>
        <p:blipFill>
          <a:blip r:embed="rId3"/>
          <a:srcRect t="6856" b="8583"/>
          <a:stretch>
            <a:fillRect/>
          </a:stretch>
        </p:blipFill>
        <p:spPr bwMode="auto">
          <a:xfrm>
            <a:off x="1892642" y="4214818"/>
            <a:ext cx="4965374" cy="2643206"/>
          </a:xfrm>
          <a:prstGeom prst="rect">
            <a:avLst/>
          </a:prstGeom>
          <a:noFill/>
          <a:effectLst>
            <a:softEdge rad="342900"/>
          </a:effectLst>
        </p:spPr>
      </p:pic>
      <p:sp>
        <p:nvSpPr>
          <p:cNvPr id="7" name="TextBox 6"/>
          <p:cNvSpPr txBox="1"/>
          <p:nvPr/>
        </p:nvSpPr>
        <p:spPr>
          <a:xfrm>
            <a:off x="285720" y="1285860"/>
            <a:ext cx="8286776" cy="310854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Krishi HAL , here “</a:t>
            </a:r>
            <a:r>
              <a:rPr lang="en-IN" sz="2800" u="sng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hal</a:t>
            </a:r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” means “</a:t>
            </a:r>
            <a:r>
              <a:rPr lang="en-IN" sz="2800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plough</a:t>
            </a:r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” which is the main tool for the farmers(</a:t>
            </a:r>
            <a:r>
              <a:rPr lang="en-IN" sz="28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kisan</a:t>
            </a:r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).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Similarly, “</a:t>
            </a:r>
            <a:r>
              <a:rPr lang="en-IN" sz="2800" u="sng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hal</a:t>
            </a:r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”  also means “</a:t>
            </a:r>
            <a:r>
              <a:rPr lang="en-IN" sz="2800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solution to a problem</a:t>
            </a:r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”.</a:t>
            </a:r>
          </a:p>
          <a:p>
            <a:pPr algn="just"/>
            <a:endParaRPr lang="en-I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Hence, this  application acts as a relief  to the helpless farmers.</a:t>
            </a:r>
          </a:p>
          <a:p>
            <a:pPr algn="just"/>
            <a:r>
              <a:rPr lang="en-IN" sz="28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785926"/>
            <a:ext cx="8286776" cy="440120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4000" dirty="0"/>
              <a:t> Lack Of Info. to Farmers</a:t>
            </a:r>
          </a:p>
          <a:p>
            <a:pPr algn="just">
              <a:buFont typeface="Arial" pitchFamily="34" charset="0"/>
              <a:buChar char="•"/>
            </a:pPr>
            <a:r>
              <a:rPr lang="en-IN" sz="4000" dirty="0"/>
              <a:t> Increased Suicidal Rate In Farmers</a:t>
            </a:r>
          </a:p>
          <a:p>
            <a:pPr algn="just">
              <a:buFont typeface="Arial" pitchFamily="34" charset="0"/>
              <a:buChar char="•"/>
            </a:pPr>
            <a:r>
              <a:rPr lang="en-IN" sz="4000" dirty="0"/>
              <a:t> No Proper Platform For Farmers</a:t>
            </a:r>
          </a:p>
          <a:p>
            <a:pPr algn="just">
              <a:buFont typeface="Arial" pitchFamily="34" charset="0"/>
              <a:buChar char="•"/>
            </a:pPr>
            <a:r>
              <a:rPr lang="en-IN" sz="4000" dirty="0"/>
              <a:t> Inadequate Facilities For Farmers</a:t>
            </a:r>
          </a:p>
          <a:p>
            <a:pPr algn="just">
              <a:buFont typeface="Arial" pitchFamily="34" charset="0"/>
              <a:buChar char="•"/>
            </a:pPr>
            <a:endParaRPr lang="en-IN" sz="4000" dirty="0"/>
          </a:p>
          <a:p>
            <a:pPr algn="just"/>
            <a:endParaRPr lang="en-IN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0727EC-DE76-4A1D-AA56-970B572B8F79}"/>
              </a:ext>
            </a:extLst>
          </p:cNvPr>
          <p:cNvSpPr/>
          <p:nvPr/>
        </p:nvSpPr>
        <p:spPr>
          <a:xfrm>
            <a:off x="539552" y="-143735"/>
            <a:ext cx="806989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Why An App For Farmer?</a:t>
            </a:r>
          </a:p>
        </p:txBody>
      </p:sp>
      <p:pic>
        <p:nvPicPr>
          <p:cNvPr id="1026" name="Picture 2" descr="C:\Users\lenovo\Desktop\photo\1483866_indian-agriculture-hd-wallpaper.jpg"/>
          <p:cNvPicPr>
            <a:picLocks noChangeAspect="1" noChangeArrowheads="1"/>
          </p:cNvPicPr>
          <p:nvPr/>
        </p:nvPicPr>
        <p:blipFill>
          <a:blip r:embed="rId2"/>
          <a:srcRect l="13937" t="15680"/>
          <a:stretch>
            <a:fillRect/>
          </a:stretch>
        </p:blipFill>
        <p:spPr bwMode="auto">
          <a:xfrm>
            <a:off x="467544" y="5661248"/>
            <a:ext cx="3240360" cy="1124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348439"/>
              </p:ext>
            </p:extLst>
          </p:nvPr>
        </p:nvGraphicFramePr>
        <p:xfrm>
          <a:off x="2915816" y="0"/>
          <a:ext cx="622818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3" imgW="9151655" imgH="9707943" progId="Excel.Sheet.12">
                  <p:embed/>
                </p:oleObj>
              </mc:Choice>
              <mc:Fallback>
                <p:oleObj name="Worksheet" r:id="rId3" imgW="9151655" imgH="9707943" progId="Excel.Shee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0"/>
                        <a:ext cx="6228184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357166"/>
            <a:ext cx="2571768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SUICIDE RATE</a:t>
            </a:r>
            <a:endParaRPr lang="en-US" sz="44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4071942"/>
            <a:ext cx="257176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EXPECTED GROWTH RATE</a:t>
            </a:r>
            <a:endParaRPr lang="en-US" sz="36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863959"/>
              </p:ext>
            </p:extLst>
          </p:nvPr>
        </p:nvGraphicFramePr>
        <p:xfrm>
          <a:off x="467544" y="0"/>
          <a:ext cx="8572560" cy="741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3" imgW="9151655" imgH="9159161" progId="Excel.Sheet.12">
                  <p:embed/>
                </p:oleObj>
              </mc:Choice>
              <mc:Fallback>
                <p:oleObj name="Worksheet" r:id="rId3" imgW="9151655" imgH="9159161" progId="Excel.Shee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0"/>
                        <a:ext cx="8572560" cy="7411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480" y="0"/>
            <a:ext cx="5857916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400" b="1" u="sng" dirty="0">
                <a:ln/>
                <a:solidFill>
                  <a:schemeClr val="accent3"/>
                </a:solidFill>
              </a:rPr>
              <a:t>POST HARVEST LOSS</a:t>
            </a:r>
            <a:endParaRPr lang="en-US" sz="4400" b="1" u="sng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71472" y="3357562"/>
          <a:ext cx="8001056" cy="850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r:id="rId3" imgW="9151655" imgH="9159161" progId="Excel.Sheet.12">
                  <p:embed/>
                </p:oleObj>
              </mc:Choice>
              <mc:Fallback>
                <p:oleObj name="Worksheet" r:id="rId3" imgW="9151655" imgH="9159161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357562"/>
                        <a:ext cx="8001056" cy="8501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282" y="1000108"/>
            <a:ext cx="8643998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4400" b="1" u="sng" dirty="0">
                <a:ln/>
                <a:solidFill>
                  <a:schemeClr val="accent3"/>
                </a:solidFill>
              </a:rPr>
              <a:t>STATS OF CROP LOSS DUE TO STORAGE.</a:t>
            </a:r>
            <a:endParaRPr lang="en-US" sz="4400" b="1" u="sng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84" y="0"/>
            <a:ext cx="4500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FACILITIES: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001" y="1502688"/>
            <a:ext cx="8643998" cy="507831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600" dirty="0"/>
              <a:t> </a:t>
            </a:r>
            <a:r>
              <a:rPr lang="en-IN" sz="3200" dirty="0"/>
              <a:t>Multi Lingual  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 Farmer Friendly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 Weather Forecasting Acc. To User’s    location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 Learning Through Videos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 Voice to text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 </a:t>
            </a:r>
            <a:r>
              <a:rPr lang="en-IN" sz="3200" dirty="0" err="1"/>
              <a:t>Kisan</a:t>
            </a:r>
            <a:r>
              <a:rPr lang="en-IN" sz="3200" dirty="0"/>
              <a:t> Call Centre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 Multi-purpose platform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Multi platform support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/>
              <a:t>24*7 hotline service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7667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What Makes Our App Unique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01" y="1700808"/>
            <a:ext cx="8643998" cy="452431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/>
              <a:t> Our app acts as an interface b/w the farmer and the government websites as well as private firms.  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 The app provides certain services that are redirected to the respective govt. websites.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/>
              <a:t>Hence, it helps the farmer to know the various facility being provided to them by the govt. , and also helps in accessing the govt. sites that are not known to the people.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CE982-A075-40BC-AB0C-D6C9991BCC70}"/>
              </a:ext>
            </a:extLst>
          </p:cNvPr>
          <p:cNvSpPr/>
          <p:nvPr/>
        </p:nvSpPr>
        <p:spPr>
          <a:xfrm>
            <a:off x="2615374" y="0"/>
            <a:ext cx="39132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 view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69173-7787-46C8-877B-6695922C4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441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1804</TotalTime>
  <Words>362</Words>
  <Application>Microsoft Office PowerPoint</Application>
  <PresentationFormat>On-screen Show (4:3)</PresentationFormat>
  <Paragraphs>55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GRAY</cp:lastModifiedBy>
  <cp:revision>65</cp:revision>
  <dcterms:created xsi:type="dcterms:W3CDTF">2019-02-15T16:38:23Z</dcterms:created>
  <dcterms:modified xsi:type="dcterms:W3CDTF">2019-03-17T08:33:22Z</dcterms:modified>
</cp:coreProperties>
</file>