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sldIdLst>
    <p:sldId id="257" r:id="rId2"/>
    <p:sldId id="258" r:id="rId3"/>
    <p:sldId id="259" r:id="rId4"/>
    <p:sldId id="261" r:id="rId5"/>
    <p:sldId id="271" r:id="rId6"/>
    <p:sldId id="272" r:id="rId7"/>
    <p:sldId id="263" r:id="rId8"/>
    <p:sldId id="273" r:id="rId9"/>
    <p:sldId id="276" r:id="rId10"/>
    <p:sldId id="265" r:id="rId11"/>
    <p:sldId id="260" r:id="rId12"/>
    <p:sldId id="275" r:id="rId13"/>
    <p:sldId id="274"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08" autoAdjust="0"/>
    <p:restoredTop sz="94660"/>
  </p:normalViewPr>
  <p:slideViewPr>
    <p:cSldViewPr snapToGrid="0">
      <p:cViewPr varScale="1">
        <p:scale>
          <a:sx n="86" d="100"/>
          <a:sy n="86" d="100"/>
        </p:scale>
        <p:origin x="-547" y="-8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1.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1.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5D022-EF8C-49AE-9704-061A1AC56338}"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6B30EA69-E4AF-4847-854E-F8C036982972}">
      <dgm:prSet/>
      <dgm:spPr/>
      <dgm:t>
        <a:bodyPr/>
        <a:lstStyle/>
        <a:p>
          <a:pPr>
            <a:lnSpc>
              <a:spcPct val="100000"/>
            </a:lnSpc>
            <a:defRPr cap="all"/>
          </a:pPr>
          <a:r>
            <a:rPr lang="en-IN" dirty="0"/>
            <a:t>To implement the concept of automatic solar tracker using</a:t>
          </a:r>
          <a:r>
            <a:rPr lang="en-US" dirty="0"/>
            <a:t> photovoltaic panels, reflectors, lenses or other optical devices. </a:t>
          </a:r>
        </a:p>
      </dgm:t>
    </dgm:pt>
    <dgm:pt modelId="{16D1DDA1-6720-4939-A2AD-AE10660B1745}" type="parTrans" cxnId="{6F43FBC4-C461-467F-AB99-A2F25C9049D6}">
      <dgm:prSet/>
      <dgm:spPr/>
      <dgm:t>
        <a:bodyPr/>
        <a:lstStyle/>
        <a:p>
          <a:endParaRPr lang="en-US"/>
        </a:p>
      </dgm:t>
    </dgm:pt>
    <dgm:pt modelId="{58852EF1-9B34-4742-958B-CEB4CC005B34}" type="sibTrans" cxnId="{6F43FBC4-C461-467F-AB99-A2F25C9049D6}">
      <dgm:prSet/>
      <dgm:spPr/>
      <dgm:t>
        <a:bodyPr/>
        <a:lstStyle/>
        <a:p>
          <a:endParaRPr lang="en-US"/>
        </a:p>
      </dgm:t>
    </dgm:pt>
    <dgm:pt modelId="{CA7CD2EF-F610-4E9C-82E1-A77E9AACB823}">
      <dgm:prSet/>
      <dgm:spPr/>
      <dgm:t>
        <a:bodyPr/>
        <a:lstStyle/>
        <a:p>
          <a:pPr>
            <a:lnSpc>
              <a:spcPct val="100000"/>
            </a:lnSpc>
            <a:defRPr cap="all"/>
          </a:pPr>
          <a:r>
            <a:rPr lang="en-IN" dirty="0"/>
            <a:t>To save electrical energy and also relives from heavy electricity bills, as solar is renewable resources.  </a:t>
          </a:r>
        </a:p>
      </dgm:t>
    </dgm:pt>
    <dgm:pt modelId="{59F6A3E6-F643-4C6F-B00F-471B0F4E887E}" type="parTrans" cxnId="{35000A3B-4F95-4A27-8451-2840596A1FE6}">
      <dgm:prSet/>
      <dgm:spPr/>
      <dgm:t>
        <a:bodyPr/>
        <a:lstStyle/>
        <a:p>
          <a:endParaRPr lang="en-US"/>
        </a:p>
      </dgm:t>
    </dgm:pt>
    <dgm:pt modelId="{25787E0A-41F6-493E-9C73-B8059288C0A9}" type="sibTrans" cxnId="{35000A3B-4F95-4A27-8451-2840596A1FE6}">
      <dgm:prSet/>
      <dgm:spPr/>
      <dgm:t>
        <a:bodyPr/>
        <a:lstStyle/>
        <a:p>
          <a:endParaRPr lang="en-US"/>
        </a:p>
      </dgm:t>
    </dgm:pt>
    <dgm:pt modelId="{7AA4BB9F-5F81-431C-998E-93CC81C8BE20}">
      <dgm:prSet/>
      <dgm:spPr/>
      <dgm:t>
        <a:bodyPr/>
        <a:lstStyle/>
        <a:p>
          <a:pPr>
            <a:lnSpc>
              <a:spcPct val="100000"/>
            </a:lnSpc>
            <a:defRPr cap="all"/>
          </a:pPr>
          <a:r>
            <a:rPr lang="en-US" dirty="0"/>
            <a:t>development of an automatic solar tracking system whereby the system will caused solar panels will keep aligned with the Sunlight in order to maximize in harvesting solar power.</a:t>
          </a:r>
        </a:p>
      </dgm:t>
    </dgm:pt>
    <dgm:pt modelId="{77AABE4D-A752-417F-8D15-D918541F8C79}" type="parTrans" cxnId="{73FB8A07-D864-4496-B115-AE0F53B8874B}">
      <dgm:prSet/>
      <dgm:spPr/>
      <dgm:t>
        <a:bodyPr/>
        <a:lstStyle/>
        <a:p>
          <a:endParaRPr lang="en-US"/>
        </a:p>
      </dgm:t>
    </dgm:pt>
    <dgm:pt modelId="{B48865A1-32CD-4DAB-91E7-EBABB5DFD598}" type="sibTrans" cxnId="{73FB8A07-D864-4496-B115-AE0F53B8874B}">
      <dgm:prSet/>
      <dgm:spPr/>
      <dgm:t>
        <a:bodyPr/>
        <a:lstStyle/>
        <a:p>
          <a:endParaRPr lang="en-US"/>
        </a:p>
      </dgm:t>
    </dgm:pt>
    <dgm:pt modelId="{0A9C2EEC-1DC1-4B8C-AC27-E275CA68626B}">
      <dgm:prSet/>
      <dgm:spPr/>
      <dgm:t>
        <a:bodyPr/>
        <a:lstStyle/>
        <a:p>
          <a:pPr>
            <a:lnSpc>
              <a:spcPct val="100000"/>
            </a:lnSpc>
            <a:defRPr cap="all"/>
          </a:pPr>
          <a:r>
            <a:rPr lang="en-IN" dirty="0"/>
            <a:t>To increase generation of the solar energy as it automatically tracks the sunlight, in comparison to fixing panel in one position.</a:t>
          </a:r>
          <a:endParaRPr lang="en-US" dirty="0"/>
        </a:p>
      </dgm:t>
    </dgm:pt>
    <dgm:pt modelId="{8F8082BE-E75D-463D-BEEE-30F0A7CE870F}" type="parTrans" cxnId="{3F227CC6-6A44-4F32-8D5F-CF4FCA08A1FF}">
      <dgm:prSet/>
      <dgm:spPr/>
      <dgm:t>
        <a:bodyPr/>
        <a:lstStyle/>
        <a:p>
          <a:endParaRPr lang="en-US"/>
        </a:p>
      </dgm:t>
    </dgm:pt>
    <dgm:pt modelId="{42DD17F0-3951-463A-9CE2-7748727EB594}" type="sibTrans" cxnId="{3F227CC6-6A44-4F32-8D5F-CF4FCA08A1FF}">
      <dgm:prSet/>
      <dgm:spPr/>
      <dgm:t>
        <a:bodyPr/>
        <a:lstStyle/>
        <a:p>
          <a:endParaRPr lang="en-US"/>
        </a:p>
      </dgm:t>
    </dgm:pt>
    <dgm:pt modelId="{76A444C5-A4E6-404E-B2D1-51F9B05B0E01}" type="pres">
      <dgm:prSet presAssocID="{EFC5D022-EF8C-49AE-9704-061A1AC56338}" presName="root" presStyleCnt="0">
        <dgm:presLayoutVars>
          <dgm:dir/>
          <dgm:resizeHandles val="exact"/>
        </dgm:presLayoutVars>
      </dgm:prSet>
      <dgm:spPr/>
      <dgm:t>
        <a:bodyPr/>
        <a:lstStyle/>
        <a:p>
          <a:endParaRPr lang="en-GB"/>
        </a:p>
      </dgm:t>
    </dgm:pt>
    <dgm:pt modelId="{172C5DC4-532A-44E5-AC85-CC9065CD8E1A}" type="pres">
      <dgm:prSet presAssocID="{6B30EA69-E4AF-4847-854E-F8C036982972}" presName="compNode" presStyleCnt="0"/>
      <dgm:spPr/>
    </dgm:pt>
    <dgm:pt modelId="{DF03CA6B-8B41-4C6E-BE85-49428C4F40A9}" type="pres">
      <dgm:prSet presAssocID="{6B30EA69-E4AF-4847-854E-F8C036982972}" presName="iconBgRect" presStyleLbl="bgShp" presStyleIdx="0" presStyleCnt="4"/>
      <dgm:spPr>
        <a:prstGeom prst="round2DiagRect">
          <a:avLst>
            <a:gd name="adj1" fmla="val 29727"/>
            <a:gd name="adj2" fmla="val 0"/>
          </a:avLst>
        </a:prstGeom>
      </dgm:spPr>
    </dgm:pt>
    <dgm:pt modelId="{2C7FD701-FD3A-4D1A-BBDF-358A6C69E4C0}" type="pres">
      <dgm:prSet presAssocID="{6B30EA69-E4AF-4847-854E-F8C036982972}" presName="iconRect" presStyleLbl="node1" presStyleIdx="0" presStyleCnt="4"/>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dgm:spPr>
      <dgm:extLst>
        <a:ext uri="{E40237B7-FDA0-4F09-8148-C483321AD2D9}">
          <dgm14:cNvPr xmlns="" xmlns:dgm14="http://schemas.microsoft.com/office/drawing/2010/diagram" id="0" name="" descr="Lightbulb"/>
        </a:ext>
      </dgm:extLst>
    </dgm:pt>
    <dgm:pt modelId="{F8700C62-51F4-40FB-A777-416748731FD7}" type="pres">
      <dgm:prSet presAssocID="{6B30EA69-E4AF-4847-854E-F8C036982972}" presName="spaceRect" presStyleCnt="0"/>
      <dgm:spPr/>
    </dgm:pt>
    <dgm:pt modelId="{725C9293-EA0E-4D38-835A-A08F5839B8C6}" type="pres">
      <dgm:prSet presAssocID="{6B30EA69-E4AF-4847-854E-F8C036982972}" presName="textRect" presStyleLbl="revTx" presStyleIdx="0" presStyleCnt="4" custScaleX="109131">
        <dgm:presLayoutVars>
          <dgm:chMax val="1"/>
          <dgm:chPref val="1"/>
        </dgm:presLayoutVars>
      </dgm:prSet>
      <dgm:spPr/>
      <dgm:t>
        <a:bodyPr/>
        <a:lstStyle/>
        <a:p>
          <a:endParaRPr lang="en-GB"/>
        </a:p>
      </dgm:t>
    </dgm:pt>
    <dgm:pt modelId="{375F9646-3E67-41D3-9D81-BBB3A236A224}" type="pres">
      <dgm:prSet presAssocID="{58852EF1-9B34-4742-958B-CEB4CC005B34}" presName="sibTrans" presStyleCnt="0"/>
      <dgm:spPr/>
    </dgm:pt>
    <dgm:pt modelId="{193D0A0C-CA6C-41D4-AB4F-DC419EFFEC01}" type="pres">
      <dgm:prSet presAssocID="{CA7CD2EF-F610-4E9C-82E1-A77E9AACB823}" presName="compNode" presStyleCnt="0"/>
      <dgm:spPr/>
    </dgm:pt>
    <dgm:pt modelId="{6D4F44B5-4A26-49A9-A824-A90305428DC0}" type="pres">
      <dgm:prSet presAssocID="{CA7CD2EF-F610-4E9C-82E1-A77E9AACB823}" presName="iconBgRect" presStyleLbl="bgShp" presStyleIdx="1" presStyleCnt="4"/>
      <dgm:spPr>
        <a:prstGeom prst="round2DiagRect">
          <a:avLst>
            <a:gd name="adj1" fmla="val 29727"/>
            <a:gd name="adj2" fmla="val 0"/>
          </a:avLst>
        </a:prstGeom>
      </dgm:spPr>
    </dgm:pt>
    <dgm:pt modelId="{F4D5CE07-4616-4FB7-A62D-7CD1966D611B}" type="pres">
      <dgm:prSet presAssocID="{CA7CD2EF-F610-4E9C-82E1-A77E9AACB823}" presName="iconRect" presStyleLbl="node1" presStyleIdx="1" presStyleCnt="4"/>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dgm:spPr>
      <dgm:extLst>
        <a:ext uri="{E40237B7-FDA0-4F09-8148-C483321AD2D9}">
          <dgm14:cNvPr xmlns="" xmlns:dgm14="http://schemas.microsoft.com/office/drawing/2010/diagram" id="0" name="" descr="High Voltage"/>
        </a:ext>
      </dgm:extLst>
    </dgm:pt>
    <dgm:pt modelId="{D97575FC-7454-4DE7-BA3A-DE2D5EEFCAB5}" type="pres">
      <dgm:prSet presAssocID="{CA7CD2EF-F610-4E9C-82E1-A77E9AACB823}" presName="spaceRect" presStyleCnt="0"/>
      <dgm:spPr/>
    </dgm:pt>
    <dgm:pt modelId="{922B7019-E0BE-4B12-AC81-40360982AFF4}" type="pres">
      <dgm:prSet presAssocID="{CA7CD2EF-F610-4E9C-82E1-A77E9AACB823}" presName="textRect" presStyleLbl="revTx" presStyleIdx="1" presStyleCnt="4">
        <dgm:presLayoutVars>
          <dgm:chMax val="1"/>
          <dgm:chPref val="1"/>
        </dgm:presLayoutVars>
      </dgm:prSet>
      <dgm:spPr/>
      <dgm:t>
        <a:bodyPr/>
        <a:lstStyle/>
        <a:p>
          <a:endParaRPr lang="en-GB"/>
        </a:p>
      </dgm:t>
    </dgm:pt>
    <dgm:pt modelId="{C2E48933-7B2D-4F4B-9287-2F1D5983B91F}" type="pres">
      <dgm:prSet presAssocID="{25787E0A-41F6-493E-9C73-B8059288C0A9}" presName="sibTrans" presStyleCnt="0"/>
      <dgm:spPr/>
    </dgm:pt>
    <dgm:pt modelId="{7490E442-80CF-496F-89E8-7FF2C9FAAFFC}" type="pres">
      <dgm:prSet presAssocID="{7AA4BB9F-5F81-431C-998E-93CC81C8BE20}" presName="compNode" presStyleCnt="0"/>
      <dgm:spPr/>
    </dgm:pt>
    <dgm:pt modelId="{4426270C-E071-4954-AF43-4793AA1B7850}" type="pres">
      <dgm:prSet presAssocID="{7AA4BB9F-5F81-431C-998E-93CC81C8BE20}" presName="iconBgRect" presStyleLbl="bgShp" presStyleIdx="2" presStyleCnt="4"/>
      <dgm:spPr>
        <a:prstGeom prst="round2DiagRect">
          <a:avLst>
            <a:gd name="adj1" fmla="val 29727"/>
            <a:gd name="adj2" fmla="val 0"/>
          </a:avLst>
        </a:prstGeom>
      </dgm:spPr>
    </dgm:pt>
    <dgm:pt modelId="{C35D4E91-B031-4F23-9A71-BF4CD6136AC3}" type="pres">
      <dgm:prSet presAssocID="{7AA4BB9F-5F81-431C-998E-93CC81C8BE20}" presName="iconRect" presStyleLbl="node1" presStyleIdx="2" presStyleCnt="4"/>
      <dgm:spPr>
        <a:blipFill>
          <a:blip xmlns:r="http://schemas.openxmlformats.org/officeDocument/2006/relationships" r:embed="rId5">
            <a:extLst>
              <a:ext uri="{28A0092B-C50C-407E-A947-70E740481C1C}">
                <a14:useLocalDpi xmlns="" xmlns:a14="http://schemas.microsoft.com/office/drawing/2010/main" val="0"/>
              </a:ext>
              <a:ext uri="{96DAC541-7B7A-43D3-8B79-37D633B846F1}">
                <asvg:svgBlip xmlns="" xmlns:asvg="http://schemas.microsoft.com/office/drawing/2016/SVG/main" r:embed="rId6"/>
              </a:ext>
            </a:extLst>
          </a:blip>
          <a:stretch>
            <a:fillRect/>
          </a:stretch>
        </a:blipFill>
      </dgm:spPr>
      <dgm:extLst>
        <a:ext uri="{E40237B7-FDA0-4F09-8148-C483321AD2D9}">
          <dgm14:cNvPr xmlns="" xmlns:dgm14="http://schemas.microsoft.com/office/drawing/2010/diagram" id="0" name="" descr="Robot"/>
        </a:ext>
      </dgm:extLst>
    </dgm:pt>
    <dgm:pt modelId="{710B08EA-268C-4BBE-B73C-B6258F2ACA66}" type="pres">
      <dgm:prSet presAssocID="{7AA4BB9F-5F81-431C-998E-93CC81C8BE20}" presName="spaceRect" presStyleCnt="0"/>
      <dgm:spPr/>
    </dgm:pt>
    <dgm:pt modelId="{A48F400D-606F-40F0-844D-709E4156501D}" type="pres">
      <dgm:prSet presAssocID="{7AA4BB9F-5F81-431C-998E-93CC81C8BE20}" presName="textRect" presStyleLbl="revTx" presStyleIdx="2" presStyleCnt="4">
        <dgm:presLayoutVars>
          <dgm:chMax val="1"/>
          <dgm:chPref val="1"/>
        </dgm:presLayoutVars>
      </dgm:prSet>
      <dgm:spPr/>
      <dgm:t>
        <a:bodyPr/>
        <a:lstStyle/>
        <a:p>
          <a:endParaRPr lang="en-GB"/>
        </a:p>
      </dgm:t>
    </dgm:pt>
    <dgm:pt modelId="{16EFBA41-2E1D-4B44-A9A2-3EB97BAAEDA7}" type="pres">
      <dgm:prSet presAssocID="{B48865A1-32CD-4DAB-91E7-EBABB5DFD598}" presName="sibTrans" presStyleCnt="0"/>
      <dgm:spPr/>
    </dgm:pt>
    <dgm:pt modelId="{F1696CBC-D867-42E0-ABC2-E018DD8F0C76}" type="pres">
      <dgm:prSet presAssocID="{0A9C2EEC-1DC1-4B8C-AC27-E275CA68626B}" presName="compNode" presStyleCnt="0"/>
      <dgm:spPr/>
    </dgm:pt>
    <dgm:pt modelId="{5FC1E512-3D7C-4D29-92C4-D33480A6DEBB}" type="pres">
      <dgm:prSet presAssocID="{0A9C2EEC-1DC1-4B8C-AC27-E275CA68626B}" presName="iconBgRect" presStyleLbl="bgShp" presStyleIdx="3" presStyleCnt="4"/>
      <dgm:spPr>
        <a:prstGeom prst="round2DiagRect">
          <a:avLst>
            <a:gd name="adj1" fmla="val 29727"/>
            <a:gd name="adj2" fmla="val 0"/>
          </a:avLst>
        </a:prstGeom>
      </dgm:spPr>
    </dgm:pt>
    <dgm:pt modelId="{A5554541-AC29-4657-8F79-7DC1D43E0861}" type="pres">
      <dgm:prSet presAssocID="{0A9C2EEC-1DC1-4B8C-AC27-E275CA68626B}" presName="iconRect" presStyleLbl="node1" presStyleIdx="3" presStyleCnt="4"/>
      <dgm:spPr>
        <a:blipFill>
          <a:blip xmlns:r="http://schemas.openxmlformats.org/officeDocument/2006/relationships" r:embed="rId7">
            <a:extLst>
              <a:ext uri="{28A0092B-C50C-407E-A947-70E740481C1C}">
                <a14:useLocalDpi xmlns="" xmlns:a14="http://schemas.microsoft.com/office/drawing/2010/main" val="0"/>
              </a:ext>
              <a:ext uri="{96DAC541-7B7A-43D3-8B79-37D633B846F1}">
                <asvg:svgBlip xmlns="" xmlns:asvg="http://schemas.microsoft.com/office/drawing/2016/SVG/main" r:embed="rId8"/>
              </a:ext>
            </a:extLst>
          </a:blip>
          <a:stretch>
            <a:fillRect/>
          </a:stretch>
        </a:blipFill>
      </dgm:spPr>
    </dgm:pt>
    <dgm:pt modelId="{A428570E-A073-4ABC-B21E-1E61AF0552FC}" type="pres">
      <dgm:prSet presAssocID="{0A9C2EEC-1DC1-4B8C-AC27-E275CA68626B}" presName="spaceRect" presStyleCnt="0"/>
      <dgm:spPr/>
    </dgm:pt>
    <dgm:pt modelId="{5B34F5D2-769A-48CA-B22F-6C84ACFDADFE}" type="pres">
      <dgm:prSet presAssocID="{0A9C2EEC-1DC1-4B8C-AC27-E275CA68626B}" presName="textRect" presStyleLbl="revTx" presStyleIdx="3" presStyleCnt="4">
        <dgm:presLayoutVars>
          <dgm:chMax val="1"/>
          <dgm:chPref val="1"/>
        </dgm:presLayoutVars>
      </dgm:prSet>
      <dgm:spPr/>
      <dgm:t>
        <a:bodyPr/>
        <a:lstStyle/>
        <a:p>
          <a:endParaRPr lang="en-GB"/>
        </a:p>
      </dgm:t>
    </dgm:pt>
  </dgm:ptLst>
  <dgm:cxnLst>
    <dgm:cxn modelId="{9BA15987-C4A8-4A06-9371-CDE64DC18B55}" type="presOf" srcId="{7AA4BB9F-5F81-431C-998E-93CC81C8BE20}" destId="{A48F400D-606F-40F0-844D-709E4156501D}" srcOrd="0" destOrd="0" presId="urn:microsoft.com/office/officeart/2018/5/layout/IconLeafLabelList"/>
    <dgm:cxn modelId="{C28B54D2-AFEA-4AD6-BE8C-ADE8DB9B1668}" type="presOf" srcId="{CA7CD2EF-F610-4E9C-82E1-A77E9AACB823}" destId="{922B7019-E0BE-4B12-AC81-40360982AFF4}" srcOrd="0" destOrd="0" presId="urn:microsoft.com/office/officeart/2018/5/layout/IconLeafLabelList"/>
    <dgm:cxn modelId="{F4C2AA94-90DF-4445-9A2D-2A6226E5B539}" type="presOf" srcId="{6B30EA69-E4AF-4847-854E-F8C036982972}" destId="{725C9293-EA0E-4D38-835A-A08F5839B8C6}" srcOrd="0" destOrd="0" presId="urn:microsoft.com/office/officeart/2018/5/layout/IconLeafLabelList"/>
    <dgm:cxn modelId="{35000A3B-4F95-4A27-8451-2840596A1FE6}" srcId="{EFC5D022-EF8C-49AE-9704-061A1AC56338}" destId="{CA7CD2EF-F610-4E9C-82E1-A77E9AACB823}" srcOrd="1" destOrd="0" parTransId="{59F6A3E6-F643-4C6F-B00F-471B0F4E887E}" sibTransId="{25787E0A-41F6-493E-9C73-B8059288C0A9}"/>
    <dgm:cxn modelId="{3F227CC6-6A44-4F32-8D5F-CF4FCA08A1FF}" srcId="{EFC5D022-EF8C-49AE-9704-061A1AC56338}" destId="{0A9C2EEC-1DC1-4B8C-AC27-E275CA68626B}" srcOrd="3" destOrd="0" parTransId="{8F8082BE-E75D-463D-BEEE-30F0A7CE870F}" sibTransId="{42DD17F0-3951-463A-9CE2-7748727EB594}"/>
    <dgm:cxn modelId="{6F43FBC4-C461-467F-AB99-A2F25C9049D6}" srcId="{EFC5D022-EF8C-49AE-9704-061A1AC56338}" destId="{6B30EA69-E4AF-4847-854E-F8C036982972}" srcOrd="0" destOrd="0" parTransId="{16D1DDA1-6720-4939-A2AD-AE10660B1745}" sibTransId="{58852EF1-9B34-4742-958B-CEB4CC005B34}"/>
    <dgm:cxn modelId="{7467C67A-1DAA-49A6-9870-0BE0D6D6CA58}" type="presOf" srcId="{0A9C2EEC-1DC1-4B8C-AC27-E275CA68626B}" destId="{5B34F5D2-769A-48CA-B22F-6C84ACFDADFE}" srcOrd="0" destOrd="0" presId="urn:microsoft.com/office/officeart/2018/5/layout/IconLeafLabelList"/>
    <dgm:cxn modelId="{8999A126-E032-403E-9ED1-B5AE74B1510E}" type="presOf" srcId="{EFC5D022-EF8C-49AE-9704-061A1AC56338}" destId="{76A444C5-A4E6-404E-B2D1-51F9B05B0E01}" srcOrd="0" destOrd="0" presId="urn:microsoft.com/office/officeart/2018/5/layout/IconLeafLabelList"/>
    <dgm:cxn modelId="{73FB8A07-D864-4496-B115-AE0F53B8874B}" srcId="{EFC5D022-EF8C-49AE-9704-061A1AC56338}" destId="{7AA4BB9F-5F81-431C-998E-93CC81C8BE20}" srcOrd="2" destOrd="0" parTransId="{77AABE4D-A752-417F-8D15-D918541F8C79}" sibTransId="{B48865A1-32CD-4DAB-91E7-EBABB5DFD598}"/>
    <dgm:cxn modelId="{6D98E357-C6BA-4348-B48B-D32802F18071}" type="presParOf" srcId="{76A444C5-A4E6-404E-B2D1-51F9B05B0E01}" destId="{172C5DC4-532A-44E5-AC85-CC9065CD8E1A}" srcOrd="0" destOrd="0" presId="urn:microsoft.com/office/officeart/2018/5/layout/IconLeafLabelList"/>
    <dgm:cxn modelId="{B192D304-2D85-46D1-AAFE-37F557FBBA65}" type="presParOf" srcId="{172C5DC4-532A-44E5-AC85-CC9065CD8E1A}" destId="{DF03CA6B-8B41-4C6E-BE85-49428C4F40A9}" srcOrd="0" destOrd="0" presId="urn:microsoft.com/office/officeart/2018/5/layout/IconLeafLabelList"/>
    <dgm:cxn modelId="{841FB43E-8267-4BA6-9B41-A4B8AECE67BD}" type="presParOf" srcId="{172C5DC4-532A-44E5-AC85-CC9065CD8E1A}" destId="{2C7FD701-FD3A-4D1A-BBDF-358A6C69E4C0}" srcOrd="1" destOrd="0" presId="urn:microsoft.com/office/officeart/2018/5/layout/IconLeafLabelList"/>
    <dgm:cxn modelId="{EF7697EA-E293-4CC4-9B97-BB257A69B179}" type="presParOf" srcId="{172C5DC4-532A-44E5-AC85-CC9065CD8E1A}" destId="{F8700C62-51F4-40FB-A777-416748731FD7}" srcOrd="2" destOrd="0" presId="urn:microsoft.com/office/officeart/2018/5/layout/IconLeafLabelList"/>
    <dgm:cxn modelId="{E4DF3B4F-37FD-4C60-83AA-2D04737B966F}" type="presParOf" srcId="{172C5DC4-532A-44E5-AC85-CC9065CD8E1A}" destId="{725C9293-EA0E-4D38-835A-A08F5839B8C6}" srcOrd="3" destOrd="0" presId="urn:microsoft.com/office/officeart/2018/5/layout/IconLeafLabelList"/>
    <dgm:cxn modelId="{C0E3EEB0-8E73-499F-9C30-C2F01660C14C}" type="presParOf" srcId="{76A444C5-A4E6-404E-B2D1-51F9B05B0E01}" destId="{375F9646-3E67-41D3-9D81-BBB3A236A224}" srcOrd="1" destOrd="0" presId="urn:microsoft.com/office/officeart/2018/5/layout/IconLeafLabelList"/>
    <dgm:cxn modelId="{DBD8FFEF-8CA9-42A4-8650-A36CF8678F5F}" type="presParOf" srcId="{76A444C5-A4E6-404E-B2D1-51F9B05B0E01}" destId="{193D0A0C-CA6C-41D4-AB4F-DC419EFFEC01}" srcOrd="2" destOrd="0" presId="urn:microsoft.com/office/officeart/2018/5/layout/IconLeafLabelList"/>
    <dgm:cxn modelId="{3CB821ED-FBD5-461E-9DB3-CD6B341AEA47}" type="presParOf" srcId="{193D0A0C-CA6C-41D4-AB4F-DC419EFFEC01}" destId="{6D4F44B5-4A26-49A9-A824-A90305428DC0}" srcOrd="0" destOrd="0" presId="urn:microsoft.com/office/officeart/2018/5/layout/IconLeafLabelList"/>
    <dgm:cxn modelId="{26507853-F878-44D0-B5D7-F28492D0B76D}" type="presParOf" srcId="{193D0A0C-CA6C-41D4-AB4F-DC419EFFEC01}" destId="{F4D5CE07-4616-4FB7-A62D-7CD1966D611B}" srcOrd="1" destOrd="0" presId="urn:microsoft.com/office/officeart/2018/5/layout/IconLeafLabelList"/>
    <dgm:cxn modelId="{70CFE8F0-10FA-4283-9295-65DD31FE4089}" type="presParOf" srcId="{193D0A0C-CA6C-41D4-AB4F-DC419EFFEC01}" destId="{D97575FC-7454-4DE7-BA3A-DE2D5EEFCAB5}" srcOrd="2" destOrd="0" presId="urn:microsoft.com/office/officeart/2018/5/layout/IconLeafLabelList"/>
    <dgm:cxn modelId="{9116554D-A42F-477F-AE71-D3CB499A34E4}" type="presParOf" srcId="{193D0A0C-CA6C-41D4-AB4F-DC419EFFEC01}" destId="{922B7019-E0BE-4B12-AC81-40360982AFF4}" srcOrd="3" destOrd="0" presId="urn:microsoft.com/office/officeart/2018/5/layout/IconLeafLabelList"/>
    <dgm:cxn modelId="{7182CAF4-9F47-4D83-AEC5-E17E44864127}" type="presParOf" srcId="{76A444C5-A4E6-404E-B2D1-51F9B05B0E01}" destId="{C2E48933-7B2D-4F4B-9287-2F1D5983B91F}" srcOrd="3" destOrd="0" presId="urn:microsoft.com/office/officeart/2018/5/layout/IconLeafLabelList"/>
    <dgm:cxn modelId="{0CE6355D-402C-498C-B7D1-13225A9B829B}" type="presParOf" srcId="{76A444C5-A4E6-404E-B2D1-51F9B05B0E01}" destId="{7490E442-80CF-496F-89E8-7FF2C9FAAFFC}" srcOrd="4" destOrd="0" presId="urn:microsoft.com/office/officeart/2018/5/layout/IconLeafLabelList"/>
    <dgm:cxn modelId="{0C0AE880-6F0B-444F-9471-844D2C4C16FB}" type="presParOf" srcId="{7490E442-80CF-496F-89E8-7FF2C9FAAFFC}" destId="{4426270C-E071-4954-AF43-4793AA1B7850}" srcOrd="0" destOrd="0" presId="urn:microsoft.com/office/officeart/2018/5/layout/IconLeafLabelList"/>
    <dgm:cxn modelId="{1D3E29ED-6F3D-4246-817E-3E1DBBFEC18E}" type="presParOf" srcId="{7490E442-80CF-496F-89E8-7FF2C9FAAFFC}" destId="{C35D4E91-B031-4F23-9A71-BF4CD6136AC3}" srcOrd="1" destOrd="0" presId="urn:microsoft.com/office/officeart/2018/5/layout/IconLeafLabelList"/>
    <dgm:cxn modelId="{C1180487-AC8A-4210-8CAD-6C8781AB65EE}" type="presParOf" srcId="{7490E442-80CF-496F-89E8-7FF2C9FAAFFC}" destId="{710B08EA-268C-4BBE-B73C-B6258F2ACA66}" srcOrd="2" destOrd="0" presId="urn:microsoft.com/office/officeart/2018/5/layout/IconLeafLabelList"/>
    <dgm:cxn modelId="{1D93A720-D98A-4E0C-A646-D5F8E63FBE8A}" type="presParOf" srcId="{7490E442-80CF-496F-89E8-7FF2C9FAAFFC}" destId="{A48F400D-606F-40F0-844D-709E4156501D}" srcOrd="3" destOrd="0" presId="urn:microsoft.com/office/officeart/2018/5/layout/IconLeafLabelList"/>
    <dgm:cxn modelId="{D2487B81-56EC-40F6-9485-4045D08582D4}" type="presParOf" srcId="{76A444C5-A4E6-404E-B2D1-51F9B05B0E01}" destId="{16EFBA41-2E1D-4B44-A9A2-3EB97BAAEDA7}" srcOrd="5" destOrd="0" presId="urn:microsoft.com/office/officeart/2018/5/layout/IconLeafLabelList"/>
    <dgm:cxn modelId="{46558392-B890-498C-BB7A-310DDB558D1A}" type="presParOf" srcId="{76A444C5-A4E6-404E-B2D1-51F9B05B0E01}" destId="{F1696CBC-D867-42E0-ABC2-E018DD8F0C76}" srcOrd="6" destOrd="0" presId="urn:microsoft.com/office/officeart/2018/5/layout/IconLeafLabelList"/>
    <dgm:cxn modelId="{EC74999A-409E-4555-853D-A38414C4FB94}" type="presParOf" srcId="{F1696CBC-D867-42E0-ABC2-E018DD8F0C76}" destId="{5FC1E512-3D7C-4D29-92C4-D33480A6DEBB}" srcOrd="0" destOrd="0" presId="urn:microsoft.com/office/officeart/2018/5/layout/IconLeafLabelList"/>
    <dgm:cxn modelId="{2B63F742-F3D9-487C-91AE-58A4B6C7E86B}" type="presParOf" srcId="{F1696CBC-D867-42E0-ABC2-E018DD8F0C76}" destId="{A5554541-AC29-4657-8F79-7DC1D43E0861}" srcOrd="1" destOrd="0" presId="urn:microsoft.com/office/officeart/2018/5/layout/IconLeafLabelList"/>
    <dgm:cxn modelId="{5D1877B8-8FAD-4A27-809A-A64CF5E8BD88}" type="presParOf" srcId="{F1696CBC-D867-42E0-ABC2-E018DD8F0C76}" destId="{A428570E-A073-4ABC-B21E-1E61AF0552FC}" srcOrd="2" destOrd="0" presId="urn:microsoft.com/office/officeart/2018/5/layout/IconLeafLabelList"/>
    <dgm:cxn modelId="{A68F0307-11B5-4FEA-96D2-AD9546787027}" type="presParOf" srcId="{F1696CBC-D867-42E0-ABC2-E018DD8F0C76}" destId="{5B34F5D2-769A-48CA-B22F-6C84ACFDADFE}" srcOrd="3" destOrd="0" presId="urn:microsoft.com/office/officeart/2018/5/layout/IconLeafLabel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E1061-B73A-4853-903C-C18970CC00D5}" type="doc">
      <dgm:prSet loTypeId="urn:microsoft.com/office/officeart/2005/8/layout/default#1" loCatId="list" qsTypeId="urn:microsoft.com/office/officeart/2005/8/quickstyle/3d2" qsCatId="3D" csTypeId="urn:microsoft.com/office/officeart/2005/8/colors/colorful1#1" csCatId="colorful" phldr="1"/>
      <dgm:spPr/>
      <dgm:t>
        <a:bodyPr/>
        <a:lstStyle/>
        <a:p>
          <a:endParaRPr lang="en-US"/>
        </a:p>
      </dgm:t>
    </dgm:pt>
    <dgm:pt modelId="{8C100244-CC3B-4469-82CB-B12050BFA099}">
      <dgm:prSet/>
      <dgm:spPr/>
      <dgm:t>
        <a:bodyPr/>
        <a:lstStyle/>
        <a:p>
          <a:r>
            <a:rPr lang="en-IN" b="1" dirty="0"/>
            <a:t>Advantages-</a:t>
          </a:r>
          <a:endParaRPr lang="en-US" dirty="0"/>
        </a:p>
      </dgm:t>
    </dgm:pt>
    <dgm:pt modelId="{073E8879-C977-4EA9-9739-12FF70764E9F}" type="parTrans" cxnId="{9557C02C-CFF2-4AA1-92E8-DD0A4B364A17}">
      <dgm:prSet/>
      <dgm:spPr/>
      <dgm:t>
        <a:bodyPr/>
        <a:lstStyle/>
        <a:p>
          <a:endParaRPr lang="en-US"/>
        </a:p>
      </dgm:t>
    </dgm:pt>
    <dgm:pt modelId="{10D5F84B-A07A-43B4-87A0-3B199B01F60C}" type="sibTrans" cxnId="{9557C02C-CFF2-4AA1-92E8-DD0A4B364A17}">
      <dgm:prSet/>
      <dgm:spPr/>
      <dgm:t>
        <a:bodyPr/>
        <a:lstStyle/>
        <a:p>
          <a:endParaRPr lang="en-US"/>
        </a:p>
      </dgm:t>
    </dgm:pt>
    <dgm:pt modelId="{01696187-5095-48FA-A84D-3FFEC049A957}">
      <dgm:prSet/>
      <dgm:spPr/>
      <dgm:t>
        <a:bodyPr/>
        <a:lstStyle/>
        <a:p>
          <a:r>
            <a:rPr lang="en-IN" dirty="0"/>
            <a:t>Generates more electricity than their stationary counterparts.</a:t>
          </a:r>
          <a:endParaRPr lang="en-US" dirty="0"/>
        </a:p>
      </dgm:t>
    </dgm:pt>
    <dgm:pt modelId="{8E01E789-6CFD-4144-923A-EC597478A792}" type="parTrans" cxnId="{A5ED8E35-A809-4141-8AE5-DC79397834AC}">
      <dgm:prSet/>
      <dgm:spPr/>
      <dgm:t>
        <a:bodyPr/>
        <a:lstStyle/>
        <a:p>
          <a:endParaRPr lang="en-US"/>
        </a:p>
      </dgm:t>
    </dgm:pt>
    <dgm:pt modelId="{EFE6ABD1-7233-498C-A1EE-B0813D859127}" type="sibTrans" cxnId="{A5ED8E35-A809-4141-8AE5-DC79397834AC}">
      <dgm:prSet/>
      <dgm:spPr/>
      <dgm:t>
        <a:bodyPr/>
        <a:lstStyle/>
        <a:p>
          <a:endParaRPr lang="en-US"/>
        </a:p>
      </dgm:t>
    </dgm:pt>
    <dgm:pt modelId="{8978F4F3-8133-416C-AFE5-2690DC354C70}">
      <dgm:prSet/>
      <dgm:spPr/>
      <dgm:t>
        <a:bodyPr/>
        <a:lstStyle/>
        <a:p>
          <a:r>
            <a:rPr lang="en-IN" dirty="0"/>
            <a:t>Increases generation of power 40% more than static system.</a:t>
          </a:r>
          <a:endParaRPr lang="en-US" dirty="0"/>
        </a:p>
      </dgm:t>
    </dgm:pt>
    <dgm:pt modelId="{1AC98D54-D1E2-4842-B53B-325023AEC43D}" type="parTrans" cxnId="{59B6121F-640B-414B-86EA-6E82D18CCC7F}">
      <dgm:prSet/>
      <dgm:spPr/>
      <dgm:t>
        <a:bodyPr/>
        <a:lstStyle/>
        <a:p>
          <a:endParaRPr lang="en-US"/>
        </a:p>
      </dgm:t>
    </dgm:pt>
    <dgm:pt modelId="{7D4C7B5D-A216-4AFF-BBDC-F5869C053A69}" type="sibTrans" cxnId="{59B6121F-640B-414B-86EA-6E82D18CCC7F}">
      <dgm:prSet/>
      <dgm:spPr/>
      <dgm:t>
        <a:bodyPr/>
        <a:lstStyle/>
        <a:p>
          <a:endParaRPr lang="en-US"/>
        </a:p>
      </dgm:t>
    </dgm:pt>
    <dgm:pt modelId="{DC9D2349-8D29-4555-B65B-5C59C5C8A1E4}">
      <dgm:prSet/>
      <dgm:spPr/>
      <dgm:t>
        <a:bodyPr/>
        <a:lstStyle/>
        <a:p>
          <a:r>
            <a:rPr lang="en-IN" dirty="0"/>
            <a:t>Ease of access and efficiency.</a:t>
          </a:r>
          <a:endParaRPr lang="en-US" dirty="0"/>
        </a:p>
      </dgm:t>
    </dgm:pt>
    <dgm:pt modelId="{4E820556-385A-4A19-98BE-EDC584DB1E9A}" type="parTrans" cxnId="{F4871FA2-A64D-4928-A6E1-5B88DFC850B4}">
      <dgm:prSet/>
      <dgm:spPr/>
      <dgm:t>
        <a:bodyPr/>
        <a:lstStyle/>
        <a:p>
          <a:endParaRPr lang="en-US"/>
        </a:p>
      </dgm:t>
    </dgm:pt>
    <dgm:pt modelId="{680A1F74-880D-4703-BA97-5977D7B4085D}" type="sibTrans" cxnId="{F4871FA2-A64D-4928-A6E1-5B88DFC850B4}">
      <dgm:prSet/>
      <dgm:spPr/>
      <dgm:t>
        <a:bodyPr/>
        <a:lstStyle/>
        <a:p>
          <a:endParaRPr lang="en-US"/>
        </a:p>
      </dgm:t>
    </dgm:pt>
    <dgm:pt modelId="{20096B40-0DF4-4CD5-B43D-B0B71D6ACE51}">
      <dgm:prSet/>
      <dgm:spPr/>
      <dgm:t>
        <a:bodyPr/>
        <a:lstStyle/>
        <a:p>
          <a:r>
            <a:rPr lang="en-IN" b="1" dirty="0"/>
            <a:t>Disadvantages-</a:t>
          </a:r>
          <a:endParaRPr lang="en-US" dirty="0"/>
        </a:p>
      </dgm:t>
    </dgm:pt>
    <dgm:pt modelId="{D05B8579-A56D-4618-83B3-E08FDC55ED53}" type="parTrans" cxnId="{CC24344B-31F6-4CD5-8452-0ABAB6CCF388}">
      <dgm:prSet/>
      <dgm:spPr/>
      <dgm:t>
        <a:bodyPr/>
        <a:lstStyle/>
        <a:p>
          <a:endParaRPr lang="en-US"/>
        </a:p>
      </dgm:t>
    </dgm:pt>
    <dgm:pt modelId="{441414BB-0C28-4C5B-92D6-5AE1584F72B4}" type="sibTrans" cxnId="{CC24344B-31F6-4CD5-8452-0ABAB6CCF388}">
      <dgm:prSet/>
      <dgm:spPr/>
      <dgm:t>
        <a:bodyPr/>
        <a:lstStyle/>
        <a:p>
          <a:endParaRPr lang="en-US"/>
        </a:p>
      </dgm:t>
    </dgm:pt>
    <dgm:pt modelId="{DDC047FD-5369-4BEC-A40F-F444EB576751}">
      <dgm:prSet/>
      <dgm:spPr/>
      <dgm:t>
        <a:bodyPr/>
        <a:lstStyle/>
        <a:p>
          <a:r>
            <a:rPr lang="en-IN" dirty="0"/>
            <a:t>Initial setup cost is high &amp; needs lots of space for setup .</a:t>
          </a:r>
          <a:endParaRPr lang="en-US" dirty="0"/>
        </a:p>
      </dgm:t>
    </dgm:pt>
    <dgm:pt modelId="{420B9B90-8E59-48D3-B020-19FEBB10713D}" type="parTrans" cxnId="{663F02C8-DE8E-4655-9338-6F0EFDEFA9FA}">
      <dgm:prSet/>
      <dgm:spPr/>
      <dgm:t>
        <a:bodyPr/>
        <a:lstStyle/>
        <a:p>
          <a:endParaRPr lang="en-US"/>
        </a:p>
      </dgm:t>
    </dgm:pt>
    <dgm:pt modelId="{A41FC76D-316D-4C78-A35E-0DA9C4DFBC9E}" type="sibTrans" cxnId="{663F02C8-DE8E-4655-9338-6F0EFDEFA9FA}">
      <dgm:prSet/>
      <dgm:spPr/>
      <dgm:t>
        <a:bodyPr/>
        <a:lstStyle/>
        <a:p>
          <a:endParaRPr lang="en-US"/>
        </a:p>
      </dgm:t>
    </dgm:pt>
    <dgm:pt modelId="{D429636D-C1E0-4E6C-97D0-695F6954A660}">
      <dgm:prSet/>
      <dgm:spPr/>
      <dgm:t>
        <a:bodyPr/>
        <a:lstStyle/>
        <a:p>
          <a:r>
            <a:rPr lang="en-IN" dirty="0"/>
            <a:t>Tracking system requires more maintenance than the fixed one .</a:t>
          </a:r>
          <a:endParaRPr lang="en-US" dirty="0"/>
        </a:p>
      </dgm:t>
    </dgm:pt>
    <dgm:pt modelId="{358E0915-9846-4FDA-B745-FD90A3CA8BD2}" type="parTrans" cxnId="{7F0ED037-ED6A-4FE4-8693-562EA6DE6677}">
      <dgm:prSet/>
      <dgm:spPr/>
      <dgm:t>
        <a:bodyPr/>
        <a:lstStyle/>
        <a:p>
          <a:endParaRPr lang="en-US"/>
        </a:p>
      </dgm:t>
    </dgm:pt>
    <dgm:pt modelId="{7083C04E-226C-4C13-B07A-D8319820DC5B}" type="sibTrans" cxnId="{7F0ED037-ED6A-4FE4-8693-562EA6DE6677}">
      <dgm:prSet/>
      <dgm:spPr/>
      <dgm:t>
        <a:bodyPr/>
        <a:lstStyle/>
        <a:p>
          <a:endParaRPr lang="en-US"/>
        </a:p>
      </dgm:t>
    </dgm:pt>
    <dgm:pt modelId="{7F86E2AA-7F95-4520-8AAC-13AFE249872C}" type="pres">
      <dgm:prSet presAssocID="{38DE1061-B73A-4853-903C-C18970CC00D5}" presName="diagram" presStyleCnt="0">
        <dgm:presLayoutVars>
          <dgm:dir/>
          <dgm:resizeHandles val="exact"/>
        </dgm:presLayoutVars>
      </dgm:prSet>
      <dgm:spPr/>
      <dgm:t>
        <a:bodyPr/>
        <a:lstStyle/>
        <a:p>
          <a:endParaRPr lang="en-GB"/>
        </a:p>
      </dgm:t>
    </dgm:pt>
    <dgm:pt modelId="{265F238B-AEE1-4CED-B791-9164290A5682}" type="pres">
      <dgm:prSet presAssocID="{8C100244-CC3B-4469-82CB-B12050BFA099}" presName="node" presStyleLbl="node1" presStyleIdx="0" presStyleCnt="7">
        <dgm:presLayoutVars>
          <dgm:bulletEnabled val="1"/>
        </dgm:presLayoutVars>
      </dgm:prSet>
      <dgm:spPr/>
      <dgm:t>
        <a:bodyPr/>
        <a:lstStyle/>
        <a:p>
          <a:endParaRPr lang="en-GB"/>
        </a:p>
      </dgm:t>
    </dgm:pt>
    <dgm:pt modelId="{AA672C15-5A04-4F70-B2AF-6CF3796A6982}" type="pres">
      <dgm:prSet presAssocID="{10D5F84B-A07A-43B4-87A0-3B199B01F60C}" presName="sibTrans" presStyleCnt="0"/>
      <dgm:spPr/>
    </dgm:pt>
    <dgm:pt modelId="{86A8979D-F715-4914-AD1A-FA52AB7DB96A}" type="pres">
      <dgm:prSet presAssocID="{01696187-5095-48FA-A84D-3FFEC049A957}" presName="node" presStyleLbl="node1" presStyleIdx="1" presStyleCnt="7">
        <dgm:presLayoutVars>
          <dgm:bulletEnabled val="1"/>
        </dgm:presLayoutVars>
      </dgm:prSet>
      <dgm:spPr/>
      <dgm:t>
        <a:bodyPr/>
        <a:lstStyle/>
        <a:p>
          <a:endParaRPr lang="en-GB"/>
        </a:p>
      </dgm:t>
    </dgm:pt>
    <dgm:pt modelId="{831ACD8C-6ED4-41AC-AB02-1B5D21D2BAC5}" type="pres">
      <dgm:prSet presAssocID="{EFE6ABD1-7233-498C-A1EE-B0813D859127}" presName="sibTrans" presStyleCnt="0"/>
      <dgm:spPr/>
    </dgm:pt>
    <dgm:pt modelId="{71F923AF-EADF-4ED0-934C-4E7BC6D22ABD}" type="pres">
      <dgm:prSet presAssocID="{8978F4F3-8133-416C-AFE5-2690DC354C70}" presName="node" presStyleLbl="node1" presStyleIdx="2" presStyleCnt="7">
        <dgm:presLayoutVars>
          <dgm:bulletEnabled val="1"/>
        </dgm:presLayoutVars>
      </dgm:prSet>
      <dgm:spPr/>
      <dgm:t>
        <a:bodyPr/>
        <a:lstStyle/>
        <a:p>
          <a:endParaRPr lang="en-GB"/>
        </a:p>
      </dgm:t>
    </dgm:pt>
    <dgm:pt modelId="{84DA7B5F-39E1-4DDF-8D01-E234587ADA4D}" type="pres">
      <dgm:prSet presAssocID="{7D4C7B5D-A216-4AFF-BBDC-F5869C053A69}" presName="sibTrans" presStyleCnt="0"/>
      <dgm:spPr/>
    </dgm:pt>
    <dgm:pt modelId="{E90FB3D8-60D0-4877-85E6-81D5DC001888}" type="pres">
      <dgm:prSet presAssocID="{DC9D2349-8D29-4555-B65B-5C59C5C8A1E4}" presName="node" presStyleLbl="node1" presStyleIdx="3" presStyleCnt="7">
        <dgm:presLayoutVars>
          <dgm:bulletEnabled val="1"/>
        </dgm:presLayoutVars>
      </dgm:prSet>
      <dgm:spPr/>
      <dgm:t>
        <a:bodyPr/>
        <a:lstStyle/>
        <a:p>
          <a:endParaRPr lang="en-GB"/>
        </a:p>
      </dgm:t>
    </dgm:pt>
    <dgm:pt modelId="{7A734FEF-9E8F-4032-B2ED-DF532065C557}" type="pres">
      <dgm:prSet presAssocID="{680A1F74-880D-4703-BA97-5977D7B4085D}" presName="sibTrans" presStyleCnt="0"/>
      <dgm:spPr/>
    </dgm:pt>
    <dgm:pt modelId="{008F7D2C-CE0B-4A5C-9C75-4E70E0095CA1}" type="pres">
      <dgm:prSet presAssocID="{20096B40-0DF4-4CD5-B43D-B0B71D6ACE51}" presName="node" presStyleLbl="node1" presStyleIdx="4" presStyleCnt="7">
        <dgm:presLayoutVars>
          <dgm:bulletEnabled val="1"/>
        </dgm:presLayoutVars>
      </dgm:prSet>
      <dgm:spPr/>
      <dgm:t>
        <a:bodyPr/>
        <a:lstStyle/>
        <a:p>
          <a:endParaRPr lang="en-GB"/>
        </a:p>
      </dgm:t>
    </dgm:pt>
    <dgm:pt modelId="{FA9DEAEC-CC11-4A77-AF8D-8ACA5DF27829}" type="pres">
      <dgm:prSet presAssocID="{441414BB-0C28-4C5B-92D6-5AE1584F72B4}" presName="sibTrans" presStyleCnt="0"/>
      <dgm:spPr/>
    </dgm:pt>
    <dgm:pt modelId="{B5AEDE1B-C40E-40D9-85B3-6D3ACCA0729F}" type="pres">
      <dgm:prSet presAssocID="{DDC047FD-5369-4BEC-A40F-F444EB576751}" presName="node" presStyleLbl="node1" presStyleIdx="5" presStyleCnt="7">
        <dgm:presLayoutVars>
          <dgm:bulletEnabled val="1"/>
        </dgm:presLayoutVars>
      </dgm:prSet>
      <dgm:spPr/>
      <dgm:t>
        <a:bodyPr/>
        <a:lstStyle/>
        <a:p>
          <a:endParaRPr lang="en-GB"/>
        </a:p>
      </dgm:t>
    </dgm:pt>
    <dgm:pt modelId="{27B8CB68-E193-4009-8BCF-E999583400A9}" type="pres">
      <dgm:prSet presAssocID="{A41FC76D-316D-4C78-A35E-0DA9C4DFBC9E}" presName="sibTrans" presStyleCnt="0"/>
      <dgm:spPr/>
    </dgm:pt>
    <dgm:pt modelId="{34F1054B-04D0-477E-8F5A-93D798EB3D40}" type="pres">
      <dgm:prSet presAssocID="{D429636D-C1E0-4E6C-97D0-695F6954A660}" presName="node" presStyleLbl="node1" presStyleIdx="6" presStyleCnt="7">
        <dgm:presLayoutVars>
          <dgm:bulletEnabled val="1"/>
        </dgm:presLayoutVars>
      </dgm:prSet>
      <dgm:spPr/>
      <dgm:t>
        <a:bodyPr/>
        <a:lstStyle/>
        <a:p>
          <a:endParaRPr lang="en-GB"/>
        </a:p>
      </dgm:t>
    </dgm:pt>
  </dgm:ptLst>
  <dgm:cxnLst>
    <dgm:cxn modelId="{F4871FA2-A64D-4928-A6E1-5B88DFC850B4}" srcId="{38DE1061-B73A-4853-903C-C18970CC00D5}" destId="{DC9D2349-8D29-4555-B65B-5C59C5C8A1E4}" srcOrd="3" destOrd="0" parTransId="{4E820556-385A-4A19-98BE-EDC584DB1E9A}" sibTransId="{680A1F74-880D-4703-BA97-5977D7B4085D}"/>
    <dgm:cxn modelId="{683A85BA-24C2-447F-BE0F-1D6D8509E304}" type="presOf" srcId="{DDC047FD-5369-4BEC-A40F-F444EB576751}" destId="{B5AEDE1B-C40E-40D9-85B3-6D3ACCA0729F}" srcOrd="0" destOrd="0" presId="urn:microsoft.com/office/officeart/2005/8/layout/default#1"/>
    <dgm:cxn modelId="{11C0176C-2AF1-4700-BA12-96456927342E}" type="presOf" srcId="{DC9D2349-8D29-4555-B65B-5C59C5C8A1E4}" destId="{E90FB3D8-60D0-4877-85E6-81D5DC001888}" srcOrd="0" destOrd="0" presId="urn:microsoft.com/office/officeart/2005/8/layout/default#1"/>
    <dgm:cxn modelId="{9557C02C-CFF2-4AA1-92E8-DD0A4B364A17}" srcId="{38DE1061-B73A-4853-903C-C18970CC00D5}" destId="{8C100244-CC3B-4469-82CB-B12050BFA099}" srcOrd="0" destOrd="0" parTransId="{073E8879-C977-4EA9-9739-12FF70764E9F}" sibTransId="{10D5F84B-A07A-43B4-87A0-3B199B01F60C}"/>
    <dgm:cxn modelId="{B4AF6E3A-FEDD-457E-8A52-CC321E0F5B01}" type="presOf" srcId="{8978F4F3-8133-416C-AFE5-2690DC354C70}" destId="{71F923AF-EADF-4ED0-934C-4E7BC6D22ABD}" srcOrd="0" destOrd="0" presId="urn:microsoft.com/office/officeart/2005/8/layout/default#1"/>
    <dgm:cxn modelId="{A5ED8E35-A809-4141-8AE5-DC79397834AC}" srcId="{38DE1061-B73A-4853-903C-C18970CC00D5}" destId="{01696187-5095-48FA-A84D-3FFEC049A957}" srcOrd="1" destOrd="0" parTransId="{8E01E789-6CFD-4144-923A-EC597478A792}" sibTransId="{EFE6ABD1-7233-498C-A1EE-B0813D859127}"/>
    <dgm:cxn modelId="{E49CC6EA-90DF-4A8E-AAA8-CE86FB61168E}" type="presOf" srcId="{20096B40-0DF4-4CD5-B43D-B0B71D6ACE51}" destId="{008F7D2C-CE0B-4A5C-9C75-4E70E0095CA1}" srcOrd="0" destOrd="0" presId="urn:microsoft.com/office/officeart/2005/8/layout/default#1"/>
    <dgm:cxn modelId="{D51D1FFE-B999-415E-AF62-FB37A4F8614F}" type="presOf" srcId="{38DE1061-B73A-4853-903C-C18970CC00D5}" destId="{7F86E2AA-7F95-4520-8AAC-13AFE249872C}" srcOrd="0" destOrd="0" presId="urn:microsoft.com/office/officeart/2005/8/layout/default#1"/>
    <dgm:cxn modelId="{3A61E72C-B1B4-4238-90E5-18483A7625AF}" type="presOf" srcId="{8C100244-CC3B-4469-82CB-B12050BFA099}" destId="{265F238B-AEE1-4CED-B791-9164290A5682}" srcOrd="0" destOrd="0" presId="urn:microsoft.com/office/officeart/2005/8/layout/default#1"/>
    <dgm:cxn modelId="{2D430848-0C76-4626-BA50-C6758494A9D6}" type="presOf" srcId="{D429636D-C1E0-4E6C-97D0-695F6954A660}" destId="{34F1054B-04D0-477E-8F5A-93D798EB3D40}" srcOrd="0" destOrd="0" presId="urn:microsoft.com/office/officeart/2005/8/layout/default#1"/>
    <dgm:cxn modelId="{7F0ED037-ED6A-4FE4-8693-562EA6DE6677}" srcId="{38DE1061-B73A-4853-903C-C18970CC00D5}" destId="{D429636D-C1E0-4E6C-97D0-695F6954A660}" srcOrd="6" destOrd="0" parTransId="{358E0915-9846-4FDA-B745-FD90A3CA8BD2}" sibTransId="{7083C04E-226C-4C13-B07A-D8319820DC5B}"/>
    <dgm:cxn modelId="{59B6121F-640B-414B-86EA-6E82D18CCC7F}" srcId="{38DE1061-B73A-4853-903C-C18970CC00D5}" destId="{8978F4F3-8133-416C-AFE5-2690DC354C70}" srcOrd="2" destOrd="0" parTransId="{1AC98D54-D1E2-4842-B53B-325023AEC43D}" sibTransId="{7D4C7B5D-A216-4AFF-BBDC-F5869C053A69}"/>
    <dgm:cxn modelId="{663F02C8-DE8E-4655-9338-6F0EFDEFA9FA}" srcId="{38DE1061-B73A-4853-903C-C18970CC00D5}" destId="{DDC047FD-5369-4BEC-A40F-F444EB576751}" srcOrd="5" destOrd="0" parTransId="{420B9B90-8E59-48D3-B020-19FEBB10713D}" sibTransId="{A41FC76D-316D-4C78-A35E-0DA9C4DFBC9E}"/>
    <dgm:cxn modelId="{466B2687-4138-4847-941E-9896B376EF7B}" type="presOf" srcId="{01696187-5095-48FA-A84D-3FFEC049A957}" destId="{86A8979D-F715-4914-AD1A-FA52AB7DB96A}" srcOrd="0" destOrd="0" presId="urn:microsoft.com/office/officeart/2005/8/layout/default#1"/>
    <dgm:cxn modelId="{CC24344B-31F6-4CD5-8452-0ABAB6CCF388}" srcId="{38DE1061-B73A-4853-903C-C18970CC00D5}" destId="{20096B40-0DF4-4CD5-B43D-B0B71D6ACE51}" srcOrd="4" destOrd="0" parTransId="{D05B8579-A56D-4618-83B3-E08FDC55ED53}" sibTransId="{441414BB-0C28-4C5B-92D6-5AE1584F72B4}"/>
    <dgm:cxn modelId="{482F6AD9-7342-4345-8A5C-5D91941CBC05}" type="presParOf" srcId="{7F86E2AA-7F95-4520-8AAC-13AFE249872C}" destId="{265F238B-AEE1-4CED-B791-9164290A5682}" srcOrd="0" destOrd="0" presId="urn:microsoft.com/office/officeart/2005/8/layout/default#1"/>
    <dgm:cxn modelId="{B3418206-DFDE-433A-9E69-40516B1D9BC0}" type="presParOf" srcId="{7F86E2AA-7F95-4520-8AAC-13AFE249872C}" destId="{AA672C15-5A04-4F70-B2AF-6CF3796A6982}" srcOrd="1" destOrd="0" presId="urn:microsoft.com/office/officeart/2005/8/layout/default#1"/>
    <dgm:cxn modelId="{63796DA6-45AD-4D9C-9926-A5E812F1A00C}" type="presParOf" srcId="{7F86E2AA-7F95-4520-8AAC-13AFE249872C}" destId="{86A8979D-F715-4914-AD1A-FA52AB7DB96A}" srcOrd="2" destOrd="0" presId="urn:microsoft.com/office/officeart/2005/8/layout/default#1"/>
    <dgm:cxn modelId="{CF223BB8-6DE2-4AEA-9203-A89E490AF606}" type="presParOf" srcId="{7F86E2AA-7F95-4520-8AAC-13AFE249872C}" destId="{831ACD8C-6ED4-41AC-AB02-1B5D21D2BAC5}" srcOrd="3" destOrd="0" presId="urn:microsoft.com/office/officeart/2005/8/layout/default#1"/>
    <dgm:cxn modelId="{E1D194F0-4FD5-4732-88A7-20B58040ABE3}" type="presParOf" srcId="{7F86E2AA-7F95-4520-8AAC-13AFE249872C}" destId="{71F923AF-EADF-4ED0-934C-4E7BC6D22ABD}" srcOrd="4" destOrd="0" presId="urn:microsoft.com/office/officeart/2005/8/layout/default#1"/>
    <dgm:cxn modelId="{F8297559-9155-4524-8CB6-240A4B882A16}" type="presParOf" srcId="{7F86E2AA-7F95-4520-8AAC-13AFE249872C}" destId="{84DA7B5F-39E1-4DDF-8D01-E234587ADA4D}" srcOrd="5" destOrd="0" presId="urn:microsoft.com/office/officeart/2005/8/layout/default#1"/>
    <dgm:cxn modelId="{059C710C-7695-475E-8D46-58E0F17C6ECD}" type="presParOf" srcId="{7F86E2AA-7F95-4520-8AAC-13AFE249872C}" destId="{E90FB3D8-60D0-4877-85E6-81D5DC001888}" srcOrd="6" destOrd="0" presId="urn:microsoft.com/office/officeart/2005/8/layout/default#1"/>
    <dgm:cxn modelId="{AE2DF2A1-0162-433F-BD0D-A67BFDED8968}" type="presParOf" srcId="{7F86E2AA-7F95-4520-8AAC-13AFE249872C}" destId="{7A734FEF-9E8F-4032-B2ED-DF532065C557}" srcOrd="7" destOrd="0" presId="urn:microsoft.com/office/officeart/2005/8/layout/default#1"/>
    <dgm:cxn modelId="{64626243-5D49-4E84-BF30-ECF1B78D7284}" type="presParOf" srcId="{7F86E2AA-7F95-4520-8AAC-13AFE249872C}" destId="{008F7D2C-CE0B-4A5C-9C75-4E70E0095CA1}" srcOrd="8" destOrd="0" presId="urn:microsoft.com/office/officeart/2005/8/layout/default#1"/>
    <dgm:cxn modelId="{37548034-E6F3-4B7D-BCF5-0211820F4892}" type="presParOf" srcId="{7F86E2AA-7F95-4520-8AAC-13AFE249872C}" destId="{FA9DEAEC-CC11-4A77-AF8D-8ACA5DF27829}" srcOrd="9" destOrd="0" presId="urn:microsoft.com/office/officeart/2005/8/layout/default#1"/>
    <dgm:cxn modelId="{EF0C52B1-7836-4368-8422-E018E0C0C65C}" type="presParOf" srcId="{7F86E2AA-7F95-4520-8AAC-13AFE249872C}" destId="{B5AEDE1B-C40E-40D9-85B3-6D3ACCA0729F}" srcOrd="10" destOrd="0" presId="urn:microsoft.com/office/officeart/2005/8/layout/default#1"/>
    <dgm:cxn modelId="{EEFC2AE9-6ED0-49C5-A9CD-EB0D21B3C308}" type="presParOf" srcId="{7F86E2AA-7F95-4520-8AAC-13AFE249872C}" destId="{27B8CB68-E193-4009-8BCF-E999583400A9}" srcOrd="11" destOrd="0" presId="urn:microsoft.com/office/officeart/2005/8/layout/default#1"/>
    <dgm:cxn modelId="{E92E0E0C-9049-4D93-9E32-499645EE1C7A}" type="presParOf" srcId="{7F86E2AA-7F95-4520-8AAC-13AFE249872C}" destId="{34F1054B-04D0-477E-8F5A-93D798EB3D40}" srcOrd="12" destOrd="0" presId="urn:microsoft.com/office/officeart/2005/8/layout/default#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41A9E-2434-462F-888D-B7B1BB43CB66}">
      <dsp:nvSpPr>
        <dsp:cNvPr id="0" name=""/>
        <dsp:cNvSpPr/>
      </dsp:nvSpPr>
      <dsp:spPr>
        <a:xfrm>
          <a:off x="0" y="0"/>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6BE6D8-BA20-48D0-BF7B-C273D90EB2FE}">
      <dsp:nvSpPr>
        <dsp:cNvPr id="0" name=""/>
        <dsp:cNvSpPr/>
      </dsp:nvSpPr>
      <dsp:spPr>
        <a:xfrm>
          <a:off x="0" y="0"/>
          <a:ext cx="10018712"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In this project for Automatic Solar Tracker, we will make our solar panels to move towards the sunlight when the direction of the sunlight changes. </a:t>
          </a:r>
          <a:endParaRPr lang="en-US" sz="2100" kern="1200" dirty="0"/>
        </a:p>
      </dsp:txBody>
      <dsp:txXfrm>
        <a:off x="0" y="0"/>
        <a:ext cx="10018712" cy="781050"/>
      </dsp:txXfrm>
    </dsp:sp>
    <dsp:sp modelId="{28A867A6-F06E-4343-AC4E-98E0F0EC4BE0}">
      <dsp:nvSpPr>
        <dsp:cNvPr id="0" name=""/>
        <dsp:cNvSpPr/>
      </dsp:nvSpPr>
      <dsp:spPr>
        <a:xfrm>
          <a:off x="0" y="781050"/>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2E891-0447-4DA6-9A58-FEE0B4DFF7DA}">
      <dsp:nvSpPr>
        <dsp:cNvPr id="0" name=""/>
        <dsp:cNvSpPr/>
      </dsp:nvSpPr>
      <dsp:spPr>
        <a:xfrm>
          <a:off x="0" y="781050"/>
          <a:ext cx="10018712"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The main idea of this project is to look  into how solar trackers work  and implement such a method into a solar tracker prototype using an Arduino UNO.</a:t>
          </a:r>
          <a:endParaRPr lang="en-US" sz="2100" kern="1200" dirty="0"/>
        </a:p>
      </dsp:txBody>
      <dsp:txXfrm>
        <a:off x="0" y="781050"/>
        <a:ext cx="10018712" cy="781050"/>
      </dsp:txXfrm>
    </dsp:sp>
    <dsp:sp modelId="{152B3B7E-9E77-47FA-996A-5E362D9A2958}">
      <dsp:nvSpPr>
        <dsp:cNvPr id="0" name=""/>
        <dsp:cNvSpPr/>
      </dsp:nvSpPr>
      <dsp:spPr>
        <a:xfrm>
          <a:off x="0" y="1562100"/>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B2FAF1-CC77-4D7B-9DC6-980F6F07B661}">
      <dsp:nvSpPr>
        <dsp:cNvPr id="0" name=""/>
        <dsp:cNvSpPr/>
      </dsp:nvSpPr>
      <dsp:spPr>
        <a:xfrm>
          <a:off x="0" y="1562100"/>
          <a:ext cx="10018712"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kern="1200" dirty="0"/>
            <a:t>It mainly constitutes of Arduino Uno, LDR (light dependent resistor) , servos motor and Solar panel. </a:t>
          </a:r>
          <a:endParaRPr lang="en-US" sz="2100" kern="1200" dirty="0"/>
        </a:p>
      </dsp:txBody>
      <dsp:txXfrm>
        <a:off x="0" y="1562100"/>
        <a:ext cx="10018712" cy="781050"/>
      </dsp:txXfrm>
    </dsp:sp>
    <dsp:sp modelId="{F5BACDAF-EF28-4C75-AEBD-B6F33B509BED}">
      <dsp:nvSpPr>
        <dsp:cNvPr id="0" name=""/>
        <dsp:cNvSpPr/>
      </dsp:nvSpPr>
      <dsp:spPr>
        <a:xfrm>
          <a:off x="0" y="2343150"/>
          <a:ext cx="10018712"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C06474-2638-4598-A52C-E50A634F35DC}">
      <dsp:nvSpPr>
        <dsp:cNvPr id="0" name=""/>
        <dsp:cNvSpPr/>
      </dsp:nvSpPr>
      <dsp:spPr>
        <a:xfrm>
          <a:off x="0" y="2343150"/>
          <a:ext cx="10018712" cy="78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Development of an automatic solar tracking system whereby the system will caused solar panels will keep aligned with the Sunlight in order to maximize in harvesting solar power.</a:t>
          </a:r>
        </a:p>
      </dsp:txBody>
      <dsp:txXfrm>
        <a:off x="0" y="2343150"/>
        <a:ext cx="10018712" cy="781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3CA6B-8B41-4C6E-BE85-49428C4F40A9}">
      <dsp:nvSpPr>
        <dsp:cNvPr id="0" name=""/>
        <dsp:cNvSpPr/>
      </dsp:nvSpPr>
      <dsp:spPr>
        <a:xfrm>
          <a:off x="763920" y="293510"/>
          <a:ext cx="1254978" cy="1254978"/>
        </a:xfrm>
        <a:prstGeom prst="round2DiagRect">
          <a:avLst>
            <a:gd name="adj1" fmla="val 29727"/>
            <a:gd name="adj2" fmla="val 0"/>
          </a:avLst>
        </a:prstGeom>
        <a:solidFill>
          <a:schemeClr val="accent2">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2C7FD701-FD3A-4D1A-BBDF-358A6C69E4C0}">
      <dsp:nvSpPr>
        <dsp:cNvPr id="0" name=""/>
        <dsp:cNvSpPr/>
      </dsp:nvSpPr>
      <dsp:spPr>
        <a:xfrm>
          <a:off x="1031374" y="560965"/>
          <a:ext cx="720069" cy="7200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725C9293-EA0E-4D38-835A-A08F5839B8C6}">
      <dsp:nvSpPr>
        <dsp:cNvPr id="0" name=""/>
        <dsp:cNvSpPr/>
      </dsp:nvSpPr>
      <dsp:spPr>
        <a:xfrm>
          <a:off x="268810" y="1939384"/>
          <a:ext cx="2245198"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To implement the concept of automatic solar tracker using</a:t>
          </a:r>
          <a:r>
            <a:rPr lang="en-US" sz="1100" kern="1200" dirty="0"/>
            <a:t> photovoltaic panels, reflectors, lenses or other optical devices. </a:t>
          </a:r>
        </a:p>
      </dsp:txBody>
      <dsp:txXfrm>
        <a:off x="268810" y="1939384"/>
        <a:ext cx="2245198" cy="1372675"/>
      </dsp:txXfrm>
    </dsp:sp>
    <dsp:sp modelId="{6D4F44B5-4A26-49A9-A824-A90305428DC0}">
      <dsp:nvSpPr>
        <dsp:cNvPr id="0" name=""/>
        <dsp:cNvSpPr/>
      </dsp:nvSpPr>
      <dsp:spPr>
        <a:xfrm>
          <a:off x="3275225" y="293510"/>
          <a:ext cx="1254978" cy="1254978"/>
        </a:xfrm>
        <a:prstGeom prst="round2DiagRect">
          <a:avLst>
            <a:gd name="adj1" fmla="val 29727"/>
            <a:gd name="adj2" fmla="val 0"/>
          </a:avLst>
        </a:prstGeom>
        <a:solidFill>
          <a:schemeClr val="accent3">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F4D5CE07-4616-4FB7-A62D-7CD1966D611B}">
      <dsp:nvSpPr>
        <dsp:cNvPr id="0" name=""/>
        <dsp:cNvSpPr/>
      </dsp:nvSpPr>
      <dsp:spPr>
        <a:xfrm>
          <a:off x="3542680" y="560965"/>
          <a:ext cx="720069" cy="7200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922B7019-E0BE-4B12-AC81-40360982AFF4}">
      <dsp:nvSpPr>
        <dsp:cNvPr id="0" name=""/>
        <dsp:cNvSpPr/>
      </dsp:nvSpPr>
      <dsp:spPr>
        <a:xfrm>
          <a:off x="2874043" y="1939384"/>
          <a:ext cx="2057342"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To save electrical energy and also relives from heavy electricity bills, as solar is renewable resources.  </a:t>
          </a:r>
        </a:p>
      </dsp:txBody>
      <dsp:txXfrm>
        <a:off x="2874043" y="1939384"/>
        <a:ext cx="2057342" cy="1372675"/>
      </dsp:txXfrm>
    </dsp:sp>
    <dsp:sp modelId="{4426270C-E071-4954-AF43-4793AA1B7850}">
      <dsp:nvSpPr>
        <dsp:cNvPr id="0" name=""/>
        <dsp:cNvSpPr/>
      </dsp:nvSpPr>
      <dsp:spPr>
        <a:xfrm>
          <a:off x="5692602" y="293510"/>
          <a:ext cx="1254978" cy="1254978"/>
        </a:xfrm>
        <a:prstGeom prst="round2DiagRect">
          <a:avLst>
            <a:gd name="adj1" fmla="val 29727"/>
            <a:gd name="adj2" fmla="val 0"/>
          </a:avLst>
        </a:prstGeom>
        <a:solidFill>
          <a:schemeClr val="accent4">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C35D4E91-B031-4F23-9A71-BF4CD6136AC3}">
      <dsp:nvSpPr>
        <dsp:cNvPr id="0" name=""/>
        <dsp:cNvSpPr/>
      </dsp:nvSpPr>
      <dsp:spPr>
        <a:xfrm>
          <a:off x="5960057" y="560965"/>
          <a:ext cx="720069" cy="7200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A48F400D-606F-40F0-844D-709E4156501D}">
      <dsp:nvSpPr>
        <dsp:cNvPr id="0" name=""/>
        <dsp:cNvSpPr/>
      </dsp:nvSpPr>
      <dsp:spPr>
        <a:xfrm>
          <a:off x="5291420" y="1939384"/>
          <a:ext cx="2057342"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development of an automatic solar tracking system whereby the system will caused solar panels will keep aligned with the Sunlight in order to maximize in harvesting solar power.</a:t>
          </a:r>
        </a:p>
      </dsp:txBody>
      <dsp:txXfrm>
        <a:off x="5291420" y="1939384"/>
        <a:ext cx="2057342" cy="1372675"/>
      </dsp:txXfrm>
    </dsp:sp>
    <dsp:sp modelId="{5FC1E512-3D7C-4D29-92C4-D33480A6DEBB}">
      <dsp:nvSpPr>
        <dsp:cNvPr id="0" name=""/>
        <dsp:cNvSpPr/>
      </dsp:nvSpPr>
      <dsp:spPr>
        <a:xfrm>
          <a:off x="8109979" y="293510"/>
          <a:ext cx="1254978" cy="1254978"/>
        </a:xfrm>
        <a:prstGeom prst="round2DiagRect">
          <a:avLst>
            <a:gd name="adj1" fmla="val 29727"/>
            <a:gd name="adj2" fmla="val 0"/>
          </a:avLst>
        </a:prstGeom>
        <a:solidFill>
          <a:schemeClr val="accent5">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A5554541-AC29-4657-8F79-7DC1D43E0861}">
      <dsp:nvSpPr>
        <dsp:cNvPr id="0" name=""/>
        <dsp:cNvSpPr/>
      </dsp:nvSpPr>
      <dsp:spPr>
        <a:xfrm>
          <a:off x="8377434" y="560965"/>
          <a:ext cx="720069" cy="7200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sp>
    <dsp:sp modelId="{5B34F5D2-769A-48CA-B22F-6C84ACFDADFE}">
      <dsp:nvSpPr>
        <dsp:cNvPr id="0" name=""/>
        <dsp:cNvSpPr/>
      </dsp:nvSpPr>
      <dsp:spPr>
        <a:xfrm>
          <a:off x="7708798" y="1939384"/>
          <a:ext cx="2057342"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To increase generation of the solar energy as it automatically tracks the sunlight, in comparison to fixing panel in one position.</a:t>
          </a:r>
          <a:endParaRPr lang="en-US" sz="1100" kern="1200" dirty="0"/>
        </a:p>
      </dsp:txBody>
      <dsp:txXfrm>
        <a:off x="7708798" y="1939384"/>
        <a:ext cx="2057342" cy="137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F238B-AEE1-4CED-B791-9164290A5682}">
      <dsp:nvSpPr>
        <dsp:cNvPr id="0" name=""/>
        <dsp:cNvSpPr/>
      </dsp:nvSpPr>
      <dsp:spPr>
        <a:xfrm>
          <a:off x="2854" y="76505"/>
          <a:ext cx="2264328" cy="1358596"/>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a:t>Advantages-</a:t>
          </a:r>
          <a:endParaRPr lang="en-US" sz="2100" kern="1200"/>
        </a:p>
      </dsp:txBody>
      <dsp:txXfrm>
        <a:off x="2854" y="76505"/>
        <a:ext cx="2264328" cy="1358596"/>
      </dsp:txXfrm>
    </dsp:sp>
    <dsp:sp modelId="{86A8979D-F715-4914-AD1A-FA52AB7DB96A}">
      <dsp:nvSpPr>
        <dsp:cNvPr id="0" name=""/>
        <dsp:cNvSpPr/>
      </dsp:nvSpPr>
      <dsp:spPr>
        <a:xfrm>
          <a:off x="2493615" y="76505"/>
          <a:ext cx="2264328" cy="1358596"/>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Generates more electricity than their stationary counterparts.</a:t>
          </a:r>
          <a:endParaRPr lang="en-US" sz="2100" kern="1200" dirty="0"/>
        </a:p>
      </dsp:txBody>
      <dsp:txXfrm>
        <a:off x="2493615" y="76505"/>
        <a:ext cx="2264328" cy="1358596"/>
      </dsp:txXfrm>
    </dsp:sp>
    <dsp:sp modelId="{71F923AF-EADF-4ED0-934C-4E7BC6D22ABD}">
      <dsp:nvSpPr>
        <dsp:cNvPr id="0" name=""/>
        <dsp:cNvSpPr/>
      </dsp:nvSpPr>
      <dsp:spPr>
        <a:xfrm>
          <a:off x="4984375" y="76505"/>
          <a:ext cx="2264328" cy="1358596"/>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Increases generation of power 40% more than static system.</a:t>
          </a:r>
          <a:endParaRPr lang="en-US" sz="2100" kern="1200" dirty="0"/>
        </a:p>
      </dsp:txBody>
      <dsp:txXfrm>
        <a:off x="4984375" y="76505"/>
        <a:ext cx="2264328" cy="1358596"/>
      </dsp:txXfrm>
    </dsp:sp>
    <dsp:sp modelId="{E90FB3D8-60D0-4877-85E6-81D5DC001888}">
      <dsp:nvSpPr>
        <dsp:cNvPr id="0" name=""/>
        <dsp:cNvSpPr/>
      </dsp:nvSpPr>
      <dsp:spPr>
        <a:xfrm>
          <a:off x="7475136" y="76505"/>
          <a:ext cx="2264328" cy="1358596"/>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Ease of access and efficiency.</a:t>
          </a:r>
          <a:endParaRPr lang="en-US" sz="2100" kern="1200"/>
        </a:p>
      </dsp:txBody>
      <dsp:txXfrm>
        <a:off x="7475136" y="76505"/>
        <a:ext cx="2264328" cy="1358596"/>
      </dsp:txXfrm>
    </dsp:sp>
    <dsp:sp modelId="{008F7D2C-CE0B-4A5C-9C75-4E70E0095CA1}">
      <dsp:nvSpPr>
        <dsp:cNvPr id="0" name=""/>
        <dsp:cNvSpPr/>
      </dsp:nvSpPr>
      <dsp:spPr>
        <a:xfrm>
          <a:off x="1248234" y="1661535"/>
          <a:ext cx="2264328" cy="1358596"/>
        </a:xfrm>
        <a:prstGeom prst="rect">
          <a:avLst/>
        </a:prstGeom>
        <a:gradFill rotWithShape="0">
          <a:gsLst>
            <a:gs pos="0">
              <a:schemeClr val="accent6">
                <a:hueOff val="0"/>
                <a:satOff val="0"/>
                <a:lumOff val="0"/>
                <a:alphaOff val="0"/>
                <a:tint val="96000"/>
                <a:lumMod val="102000"/>
              </a:schemeClr>
            </a:gs>
            <a:gs pos="100000">
              <a:schemeClr val="accent6">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a:t>Disadvantages-</a:t>
          </a:r>
          <a:endParaRPr lang="en-US" sz="2100" kern="1200"/>
        </a:p>
      </dsp:txBody>
      <dsp:txXfrm>
        <a:off x="1248234" y="1661535"/>
        <a:ext cx="2264328" cy="1358596"/>
      </dsp:txXfrm>
    </dsp:sp>
    <dsp:sp modelId="{B5AEDE1B-C40E-40D9-85B3-6D3ACCA0729F}">
      <dsp:nvSpPr>
        <dsp:cNvPr id="0" name=""/>
        <dsp:cNvSpPr/>
      </dsp:nvSpPr>
      <dsp:spPr>
        <a:xfrm>
          <a:off x="3738995" y="1661535"/>
          <a:ext cx="2264328" cy="1358596"/>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Initial setup cost is high &amp; needs lots of space for setup .</a:t>
          </a:r>
          <a:endParaRPr lang="en-US" sz="2100" kern="1200" dirty="0"/>
        </a:p>
      </dsp:txBody>
      <dsp:txXfrm>
        <a:off x="3738995" y="1661535"/>
        <a:ext cx="2264328" cy="1358596"/>
      </dsp:txXfrm>
    </dsp:sp>
    <dsp:sp modelId="{34F1054B-04D0-477E-8F5A-93D798EB3D40}">
      <dsp:nvSpPr>
        <dsp:cNvPr id="0" name=""/>
        <dsp:cNvSpPr/>
      </dsp:nvSpPr>
      <dsp:spPr>
        <a:xfrm>
          <a:off x="6229756" y="1661535"/>
          <a:ext cx="2264328" cy="1358596"/>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Tracking system requires more maintenance than the fixed one .</a:t>
          </a:r>
          <a:endParaRPr lang="en-US" sz="2100" kern="1200" dirty="0"/>
        </a:p>
      </dsp:txBody>
      <dsp:txXfrm>
        <a:off x="6229756" y="1661535"/>
        <a:ext cx="2264328" cy="135859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A5808-3B61-48CC-92EF-85AC2E0DFA56}" type="datetime2">
              <a:rPr lang="en-US" smtClean="0"/>
              <a:pPr/>
              <a:t>Monday, July 26, 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124226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29288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30824082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40442875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39869800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1606729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38494608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pPr/>
              <a:t>Monday, July 26,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2644439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D97D4-9636-490F-85D0-E926C2B6F3B1}" type="datetime2">
              <a:rPr lang="en-US" smtClean="0"/>
              <a:pPr/>
              <a:t>Monday, July 26,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424706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pPr/>
              <a:t>Monday, July 26,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355033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07482-8128-47C6-A8DD-6452B0291CFF}" type="datetime2">
              <a:rPr lang="en-US" smtClean="0"/>
              <a:pPr/>
              <a:t>Monday, July 26,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151123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pPr/>
              <a:t>Monday, July 26,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17344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pPr/>
              <a:t>Monday, July 26,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199550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pPr/>
              <a:t>Monday, July 26,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348590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pPr/>
              <a:t>Monday, July 26,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41396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pPr/>
              <a:t>Monday, July 26,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253681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pPr/>
              <a:t>Monday, July 26,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 xmlns:p14="http://schemas.microsoft.com/office/powerpoint/2010/main" val="188184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0C963C-C1DB-4AFD-9DDC-0691666BF49B}" type="datetime2">
              <a:rPr lang="en-US" smtClean="0"/>
              <a:pPr/>
              <a:t>Monday, July 26, 2021</a:t>
            </a:fld>
            <a:endParaRPr lang="en-US" cap="all"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lgn="l"/>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1389E6-C847-4AD0-B56D-D205B2EAB1EE}" type="slidenum">
              <a:rPr lang="en-US" smtClean="0"/>
              <a:pPr/>
              <a:t>‹#›</a:t>
            </a:fld>
            <a:endParaRPr lang="en-US" sz="800" dirty="0"/>
          </a:p>
        </p:txBody>
      </p:sp>
    </p:spTree>
    <p:extLst>
      <p:ext uri="{BB962C8B-B14F-4D97-AF65-F5344CB8AC3E}">
        <p14:creationId xmlns="" xmlns:p14="http://schemas.microsoft.com/office/powerpoint/2010/main" val="1727748460"/>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www.ieeexplore.ieee.org/" TargetMode="External"/><Relationship Id="rId4" Type="http://schemas.openxmlformats.org/officeDocument/2006/relationships/hyperlink" Target="https://www.arduino.c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hyperlink" Target="https://www.arduino.cc/en/Reference/HomePage" TargetMode="External"/><Relationship Id="rId2" Type="http://schemas.openxmlformats.org/officeDocument/2006/relationships/hyperlink" Target="https://www.arduino.cc/en/Main/Products" TargetMode="External"/><Relationship Id="rId1" Type="http://schemas.openxmlformats.org/officeDocument/2006/relationships/slideLayout" Target="../slideLayouts/slideLayout2.xml"/><Relationship Id="rId6" Type="http://schemas.openxmlformats.org/officeDocument/2006/relationships/hyperlink" Target="https://processing.org/" TargetMode="External"/><Relationship Id="rId5" Type="http://schemas.openxmlformats.org/officeDocument/2006/relationships/hyperlink" Target="https://www.arduino.cc/en/Main/Software" TargetMode="External"/><Relationship Id="rId4" Type="http://schemas.openxmlformats.org/officeDocument/2006/relationships/hyperlink" Target="http://wiring.org.c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2" name="Group 54">
            <a:extLst>
              <a:ext uri="{FF2B5EF4-FFF2-40B4-BE49-F238E27FC236}">
                <a16:creationId xmlns="" xmlns:a16="http://schemas.microsoft.com/office/drawing/2014/main" id="{08F94D66-27EC-4CB8-8226-D7F41C16186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56" name="Freeform 6">
              <a:extLst>
                <a:ext uri="{FF2B5EF4-FFF2-40B4-BE49-F238E27FC236}">
                  <a16:creationId xmlns="" xmlns:a16="http://schemas.microsoft.com/office/drawing/2014/main" id="{1A53964C-7D93-4C48-A4A6-C4C2C393C59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7" name="Freeform 7">
              <a:extLst>
                <a:ext uri="{FF2B5EF4-FFF2-40B4-BE49-F238E27FC236}">
                  <a16:creationId xmlns="" xmlns:a16="http://schemas.microsoft.com/office/drawing/2014/main" id="{9C944EEC-539E-4389-8785-58E65D04E8D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8" name="Freeform 9">
              <a:extLst>
                <a:ext uri="{FF2B5EF4-FFF2-40B4-BE49-F238E27FC236}">
                  <a16:creationId xmlns="" xmlns:a16="http://schemas.microsoft.com/office/drawing/2014/main" id="{7836EB7E-895C-4D68-B92E-312B371CBDB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9" name="Freeform 10">
              <a:extLst>
                <a:ext uri="{FF2B5EF4-FFF2-40B4-BE49-F238E27FC236}">
                  <a16:creationId xmlns="" xmlns:a16="http://schemas.microsoft.com/office/drawing/2014/main" id="{0F29242B-8CE7-4636-B326-4BEE42EB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60" name="Freeform 11">
              <a:extLst>
                <a:ext uri="{FF2B5EF4-FFF2-40B4-BE49-F238E27FC236}">
                  <a16:creationId xmlns="" xmlns:a16="http://schemas.microsoft.com/office/drawing/2014/main" id="{4D0B8E9A-7727-4AD9-974E-8815F0B20EB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61" name="Freeform 12">
              <a:extLst>
                <a:ext uri="{FF2B5EF4-FFF2-40B4-BE49-F238E27FC236}">
                  <a16:creationId xmlns="" xmlns:a16="http://schemas.microsoft.com/office/drawing/2014/main" id="{1CD6C65C-71BE-4549-926A-1C1135FD06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73" name="Rectangle 62">
            <a:extLst>
              <a:ext uri="{FF2B5EF4-FFF2-40B4-BE49-F238E27FC236}">
                <a16:creationId xmlns="" xmlns:a16="http://schemas.microsoft.com/office/drawing/2014/main" id="{E58348C3-6249-4952-AA86-C63DB35EA9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A1C6FA1-0D44-44B8-8397-6CE6E6B0E615}"/>
              </a:ext>
            </a:extLst>
          </p:cNvPr>
          <p:cNvSpPr>
            <a:spLocks noGrp="1"/>
          </p:cNvSpPr>
          <p:nvPr>
            <p:ph type="title"/>
          </p:nvPr>
        </p:nvSpPr>
        <p:spPr>
          <a:xfrm>
            <a:off x="5561013" y="688447"/>
            <a:ext cx="5448280" cy="2616199"/>
          </a:xfrm>
        </p:spPr>
        <p:txBody>
          <a:bodyPr vert="horz" lIns="91440" tIns="45720" rIns="91440" bIns="45720" rtlCol="0" anchor="b">
            <a:normAutofit/>
          </a:bodyPr>
          <a:lstStyle/>
          <a:p>
            <a:pPr algn="r">
              <a:lnSpc>
                <a:spcPct val="90000"/>
              </a:lnSpc>
            </a:pPr>
            <a:r>
              <a:rPr lang="en-US" sz="5100" b="1" dirty="0"/>
              <a:t>Automatic Solar               Tracker </a:t>
            </a:r>
          </a:p>
        </p:txBody>
      </p:sp>
      <p:sp>
        <p:nvSpPr>
          <p:cNvPr id="39" name="Content Placeholder 38">
            <a:extLst>
              <a:ext uri="{FF2B5EF4-FFF2-40B4-BE49-F238E27FC236}">
                <a16:creationId xmlns="" xmlns:a16="http://schemas.microsoft.com/office/drawing/2014/main" id="{94CD99BE-FE26-4453-B980-EDC8AEB94D44}"/>
              </a:ext>
            </a:extLst>
          </p:cNvPr>
          <p:cNvSpPr>
            <a:spLocks noGrp="1"/>
          </p:cNvSpPr>
          <p:nvPr>
            <p:ph idx="1"/>
          </p:nvPr>
        </p:nvSpPr>
        <p:spPr>
          <a:xfrm>
            <a:off x="5994380" y="3699544"/>
            <a:ext cx="5959932" cy="2396455"/>
          </a:xfrm>
        </p:spPr>
        <p:txBody>
          <a:bodyPr vert="horz" lIns="91440" tIns="45720" rIns="91440" bIns="45720" rtlCol="0" anchor="t">
            <a:normAutofit fontScale="77500" lnSpcReduction="20000"/>
          </a:bodyPr>
          <a:lstStyle/>
          <a:p>
            <a:pPr marL="0" indent="0" algn="ctr">
              <a:buNone/>
            </a:pPr>
            <a:r>
              <a:rPr lang="en-US" sz="2100" b="1" dirty="0"/>
              <a:t>In the guidance of </a:t>
            </a:r>
          </a:p>
          <a:p>
            <a:pPr marL="0" indent="0" algn="ctr">
              <a:buNone/>
            </a:pPr>
            <a:r>
              <a:rPr lang="en-US" sz="2100" dirty="0"/>
              <a:t>Prof. Chetan Sambhajirao More</a:t>
            </a:r>
          </a:p>
          <a:p>
            <a:pPr marL="0" indent="0" algn="ctr">
              <a:buNone/>
            </a:pPr>
            <a:endParaRPr lang="en-US" sz="2100" b="1" dirty="0"/>
          </a:p>
          <a:p>
            <a:pPr marL="0" indent="0" algn="ctr">
              <a:buNone/>
            </a:pPr>
            <a:r>
              <a:rPr lang="en-US" sz="2100" b="1" dirty="0"/>
              <a:t>Submitted by </a:t>
            </a:r>
          </a:p>
          <a:p>
            <a:pPr marL="0" indent="0" algn="ctr">
              <a:buNone/>
            </a:pPr>
            <a:r>
              <a:rPr lang="en-US" sz="2100" dirty="0" err="1"/>
              <a:t>Vansh</a:t>
            </a:r>
            <a:r>
              <a:rPr lang="en-US" sz="2100" dirty="0"/>
              <a:t> </a:t>
            </a:r>
            <a:r>
              <a:rPr lang="en-US" sz="2100" dirty="0" err="1"/>
              <a:t>Lalwani</a:t>
            </a:r>
            <a:r>
              <a:rPr lang="en-US" sz="2100" dirty="0"/>
              <a:t>(P.R.N. 1814110792)</a:t>
            </a:r>
          </a:p>
          <a:p>
            <a:pPr marL="0" indent="0" algn="ctr">
              <a:buNone/>
            </a:pPr>
            <a:r>
              <a:rPr lang="en-US" sz="2100" dirty="0"/>
              <a:t>Sudhanshu Yadav(P.R.N. 1814110552)</a:t>
            </a:r>
          </a:p>
          <a:p>
            <a:pPr marL="0" indent="0" algn="ctr">
              <a:buNone/>
            </a:pPr>
            <a:r>
              <a:rPr lang="en-US" sz="2100" dirty="0"/>
              <a:t>Tushar Dixit(P.R.N. 1814110561)</a:t>
            </a:r>
          </a:p>
          <a:p>
            <a:pPr marL="0" indent="0" algn="ctr">
              <a:buNone/>
            </a:pPr>
            <a:endParaRPr lang="en-US" sz="2100" dirty="0"/>
          </a:p>
          <a:p>
            <a:pPr marL="0" indent="0" algn="ctr">
              <a:buNone/>
            </a:pPr>
            <a:endParaRPr lang="en-US" sz="2100" b="1" dirty="0"/>
          </a:p>
        </p:txBody>
      </p:sp>
      <p:pic>
        <p:nvPicPr>
          <p:cNvPr id="41" name="Picture 40" descr="Logo&#10;&#10;Description automatically generated">
            <a:extLst>
              <a:ext uri="{FF2B5EF4-FFF2-40B4-BE49-F238E27FC236}">
                <a16:creationId xmlns="" xmlns:a16="http://schemas.microsoft.com/office/drawing/2014/main" id="{55E9869A-3E00-4ED3-99F2-92A4BBBC563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011760" y="0"/>
            <a:ext cx="2733675" cy="1504950"/>
          </a:xfrm>
          <a:prstGeom prst="rect">
            <a:avLst/>
          </a:prstGeom>
        </p:spPr>
      </p:pic>
      <p:pic>
        <p:nvPicPr>
          <p:cNvPr id="1027" name="Picture 3" descr="E:\cs go\pngegg.png"/>
          <p:cNvPicPr>
            <a:picLocks noChangeAspect="1" noChangeArrowheads="1"/>
          </p:cNvPicPr>
          <p:nvPr/>
        </p:nvPicPr>
        <p:blipFill>
          <a:blip r:embed="rId4"/>
          <a:srcRect/>
          <a:stretch>
            <a:fillRect/>
          </a:stretch>
        </p:blipFill>
        <p:spPr bwMode="auto">
          <a:xfrm>
            <a:off x="550416" y="0"/>
            <a:ext cx="4376691" cy="6858000"/>
          </a:xfrm>
          <a:prstGeom prst="rect">
            <a:avLst/>
          </a:prstGeom>
          <a:noFill/>
        </p:spPr>
      </p:pic>
    </p:spTree>
    <p:extLst>
      <p:ext uri="{BB962C8B-B14F-4D97-AF65-F5344CB8AC3E}">
        <p14:creationId xmlns="" xmlns:p14="http://schemas.microsoft.com/office/powerpoint/2010/main" val="669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B1F448-473B-4314-A4F1-220363576631}"/>
              </a:ext>
            </a:extLst>
          </p:cNvPr>
          <p:cNvSpPr>
            <a:spLocks noGrp="1"/>
          </p:cNvSpPr>
          <p:nvPr>
            <p:ph type="title"/>
          </p:nvPr>
        </p:nvSpPr>
        <p:spPr>
          <a:xfrm>
            <a:off x="4089399" y="4562856"/>
            <a:ext cx="6446521" cy="898149"/>
          </a:xfrm>
        </p:spPr>
        <p:txBody>
          <a:bodyPr vert="horz" lIns="91440" tIns="45720" rIns="91440" bIns="45720" rtlCol="0" anchor="b">
            <a:normAutofit/>
          </a:bodyPr>
          <a:lstStyle/>
          <a:p>
            <a:pPr algn="r"/>
            <a:r>
              <a:rPr lang="en-US" sz="4800" dirty="0"/>
              <a:t>Project Layout</a:t>
            </a:r>
          </a:p>
        </p:txBody>
      </p:sp>
      <p:sp>
        <p:nvSpPr>
          <p:cNvPr id="32" name="Rounded Rectangle 6">
            <a:extLst>
              <a:ext uri="{FF2B5EF4-FFF2-40B4-BE49-F238E27FC236}">
                <a16:creationId xmlns="" xmlns:a16="http://schemas.microsoft.com/office/drawing/2014/main" id="{EF263B76-D6AC-40A4-BA2E-CC8B89190E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Placeholder 16">
            <a:extLst>
              <a:ext uri="{FF2B5EF4-FFF2-40B4-BE49-F238E27FC236}">
                <a16:creationId xmlns="" xmlns:a16="http://schemas.microsoft.com/office/drawing/2014/main" id="{6CFB4A00-2589-4FE2-AA86-298465131283}"/>
              </a:ext>
            </a:extLst>
          </p:cNvPr>
          <p:cNvPicPr>
            <a:picLocks noGrp="1"/>
          </p:cNvPicPr>
          <p:nvPr>
            <p:ph type="pic" idx="1"/>
          </p:nvPr>
        </p:nvPicPr>
        <p:blipFill>
          <a:blip r:embed="rId3"/>
          <a:srcRect t="14034" b="14034"/>
          <a:stretch>
            <a:fillRect/>
          </a:stretch>
        </p:blipFill>
        <p:spPr bwMode="auto">
          <a:xfrm>
            <a:off x="3799840" y="628651"/>
            <a:ext cx="7703182" cy="3633215"/>
          </a:xfrm>
          <a:prstGeom prst="rect">
            <a:avLst/>
          </a:prstGeom>
          <a:ln>
            <a:noFill/>
          </a:ln>
          <a:effectLst>
            <a:softEdge rad="112500"/>
          </a:effectLst>
        </p:spPr>
      </p:pic>
    </p:spTree>
    <p:extLst>
      <p:ext uri="{BB962C8B-B14F-4D97-AF65-F5344CB8AC3E}">
        <p14:creationId xmlns="" xmlns:p14="http://schemas.microsoft.com/office/powerpoint/2010/main" val="129459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9C990EEC-F50B-4210-909B-C6749B647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6A62A011-3DDB-4881-A90F-6E458AC3440A}"/>
              </a:ext>
            </a:extLst>
          </p:cNvPr>
          <p:cNvSpPr>
            <a:spLocks noGrp="1"/>
          </p:cNvSpPr>
          <p:nvPr>
            <p:ph type="title"/>
          </p:nvPr>
        </p:nvSpPr>
        <p:spPr>
          <a:xfrm>
            <a:off x="4056063" y="685800"/>
            <a:ext cx="7446961" cy="1752599"/>
          </a:xfrm>
        </p:spPr>
        <p:txBody>
          <a:bodyPr>
            <a:normAutofit/>
          </a:bodyPr>
          <a:lstStyle/>
          <a:p>
            <a:r>
              <a:rPr lang="en-IN" b="1" dirty="0"/>
              <a:t>SCOPE</a:t>
            </a:r>
          </a:p>
        </p:txBody>
      </p:sp>
      <p:cxnSp>
        <p:nvCxnSpPr>
          <p:cNvPr id="24" name="Straight Connector 23">
            <a:extLst>
              <a:ext uri="{FF2B5EF4-FFF2-40B4-BE49-F238E27FC236}">
                <a16:creationId xmlns="" xmlns:a16="http://schemas.microsoft.com/office/drawing/2014/main" id="{B47B22C7-CEF9-4F21-850C-A61E0D8767D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 y="2160794"/>
            <a:ext cx="2733421" cy="46141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7FADFBC3-A288-41FA-9445-B6847F6AD74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4892132"/>
            <a:ext cx="2360612" cy="3439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EA1AF111-9E6F-4D58-8B08-C34F1D95E4DD}"/>
              </a:ext>
            </a:extLst>
          </p:cNvPr>
          <p:cNvSpPr>
            <a:spLocks noGrp="1"/>
          </p:cNvSpPr>
          <p:nvPr>
            <p:ph idx="1"/>
          </p:nvPr>
        </p:nvSpPr>
        <p:spPr>
          <a:xfrm>
            <a:off x="4056062" y="2666999"/>
            <a:ext cx="7446961" cy="3124201"/>
          </a:xfrm>
        </p:spPr>
        <p:txBody>
          <a:bodyPr>
            <a:normAutofit fontScale="92500" lnSpcReduction="20000"/>
          </a:bodyPr>
          <a:lstStyle/>
          <a:p>
            <a:r>
              <a:rPr lang="en-IN" dirty="0">
                <a:solidFill>
                  <a:srgbClr val="000000"/>
                </a:solidFill>
                <a:effectLst/>
                <a:latin typeface="Corbel(Body)"/>
                <a:ea typeface="Times New Roman" panose="02020603050405020304" pitchFamily="18" charset="0"/>
              </a:rPr>
              <a:t>Solar trackers provide significant advantages for renewable energy. With solar tracking, power output can be increased by about 30 to 40 percent. The increase in power output promises to open new markets for solar power</a:t>
            </a:r>
            <a:r>
              <a:rPr lang="en-IN" dirty="0">
                <a:latin typeface="Corbel(Body)"/>
              </a:rPr>
              <a:t>.</a:t>
            </a:r>
          </a:p>
          <a:p>
            <a:r>
              <a:rPr lang="en-IN" dirty="0"/>
              <a:t>Solar Energy Computation- Used in computing the amount of solar energy produced through solar panels.</a:t>
            </a:r>
          </a:p>
          <a:p>
            <a:r>
              <a:rPr lang="en-IN" dirty="0"/>
              <a:t>In  automatic headlamps for vehicles- increased safety in vehicles preventing manual efforts thus eliminating possibility of human error.</a:t>
            </a:r>
          </a:p>
        </p:txBody>
      </p:sp>
      <p:pic>
        <p:nvPicPr>
          <p:cNvPr id="1026" name="Picture 2" descr="E:\cs go\kisspng-solar-panels-solar-power-solar-energy-industry-ele-immunity-networks-technologies-pvt-ltd-5b0463781ac1f4.7436371215270142641096.png"/>
          <p:cNvPicPr>
            <a:picLocks noChangeAspect="1" noChangeArrowheads="1"/>
          </p:cNvPicPr>
          <p:nvPr/>
        </p:nvPicPr>
        <p:blipFill>
          <a:blip r:embed="rId3"/>
          <a:srcRect/>
          <a:stretch>
            <a:fillRect/>
          </a:stretch>
        </p:blipFill>
        <p:spPr bwMode="auto">
          <a:xfrm>
            <a:off x="-491683" y="3587696"/>
            <a:ext cx="3012941" cy="3810000"/>
          </a:xfrm>
          <a:prstGeom prst="rect">
            <a:avLst/>
          </a:prstGeom>
          <a:noFill/>
        </p:spPr>
      </p:pic>
      <p:grpSp>
        <p:nvGrpSpPr>
          <p:cNvPr id="16" name="Group 15">
            <a:extLst>
              <a:ext uri="{FF2B5EF4-FFF2-40B4-BE49-F238E27FC236}">
                <a16:creationId xmlns="" xmlns:a16="http://schemas.microsoft.com/office/drawing/2014/main" id="{E9C3F85D-435C-45BF-9CFC-7ACE930FAE1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360612" y="0"/>
            <a:ext cx="2436813" cy="6858001"/>
            <a:chOff x="1320800" y="0"/>
            <a:chExt cx="2436813" cy="6858001"/>
          </a:xfrm>
        </p:grpSpPr>
        <p:sp>
          <p:nvSpPr>
            <p:cNvPr id="17" name="Freeform 6">
              <a:extLst>
                <a:ext uri="{FF2B5EF4-FFF2-40B4-BE49-F238E27FC236}">
                  <a16:creationId xmlns="" xmlns:a16="http://schemas.microsoft.com/office/drawing/2014/main" id="{C0DB1233-B9FA-48CC-A8F7-ECF1C5E943B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8" name="Freeform 7">
              <a:extLst>
                <a:ext uri="{FF2B5EF4-FFF2-40B4-BE49-F238E27FC236}">
                  <a16:creationId xmlns="" xmlns:a16="http://schemas.microsoft.com/office/drawing/2014/main" id="{CC41E8BA-D332-434C-8935-990796DE7D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 name="Freeform 8">
              <a:extLst>
                <a:ext uri="{FF2B5EF4-FFF2-40B4-BE49-F238E27FC236}">
                  <a16:creationId xmlns="" xmlns:a16="http://schemas.microsoft.com/office/drawing/2014/main" id="{F154EBF1-9FA5-411E-8F8A-6AFF90C64E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 name="Freeform 9">
              <a:extLst>
                <a:ext uri="{FF2B5EF4-FFF2-40B4-BE49-F238E27FC236}">
                  <a16:creationId xmlns="" xmlns:a16="http://schemas.microsoft.com/office/drawing/2014/main" id="{7894F796-53FB-4E54-8A32-85097594C59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1" name="Freeform 10">
              <a:extLst>
                <a:ext uri="{FF2B5EF4-FFF2-40B4-BE49-F238E27FC236}">
                  <a16:creationId xmlns="" xmlns:a16="http://schemas.microsoft.com/office/drawing/2014/main" id="{E9AFBF9B-D14F-4860-93DD-65B0347DEE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2" name="Freeform 11">
              <a:extLst>
                <a:ext uri="{FF2B5EF4-FFF2-40B4-BE49-F238E27FC236}">
                  <a16:creationId xmlns="" xmlns:a16="http://schemas.microsoft.com/office/drawing/2014/main" id="{EFBB9C89-4D5E-4197-9CF1-E4F1A5DBDB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1027" name="Picture 3" descr="E:\cs go\5a2235cd29fad8.386541031512191437172.png"/>
          <p:cNvPicPr>
            <a:picLocks noChangeAspect="1" noChangeArrowheads="1"/>
          </p:cNvPicPr>
          <p:nvPr/>
        </p:nvPicPr>
        <p:blipFill>
          <a:blip r:embed="rId4"/>
          <a:srcRect/>
          <a:stretch>
            <a:fillRect/>
          </a:stretch>
        </p:blipFill>
        <p:spPr bwMode="auto">
          <a:xfrm>
            <a:off x="136175" y="124287"/>
            <a:ext cx="2456105" cy="1864311"/>
          </a:xfrm>
          <a:prstGeom prst="rect">
            <a:avLst/>
          </a:prstGeom>
          <a:noFill/>
        </p:spPr>
      </p:pic>
    </p:spTree>
    <p:extLst>
      <p:ext uri="{BB962C8B-B14F-4D97-AF65-F5344CB8AC3E}">
        <p14:creationId xmlns="" xmlns:p14="http://schemas.microsoft.com/office/powerpoint/2010/main" val="207137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CB66EE2-87BF-488F-BDF6-AB0942C9A347}"/>
              </a:ext>
            </a:extLst>
          </p:cNvPr>
          <p:cNvSpPr>
            <a:spLocks noGrp="1"/>
          </p:cNvSpPr>
          <p:nvPr>
            <p:ph type="title"/>
          </p:nvPr>
        </p:nvSpPr>
        <p:spPr>
          <a:xfrm>
            <a:off x="1484312" y="798990"/>
            <a:ext cx="3282997" cy="630315"/>
          </a:xfrm>
        </p:spPr>
        <p:txBody>
          <a:bodyPr>
            <a:normAutofit/>
          </a:bodyPr>
          <a:lstStyle/>
          <a:p>
            <a:r>
              <a:rPr lang="en-US" sz="2800" dirty="0"/>
              <a:t>Project  Simulation</a:t>
            </a:r>
            <a:endParaRPr lang="en-IN" sz="2800" dirty="0"/>
          </a:p>
        </p:txBody>
      </p:sp>
      <p:pic>
        <p:nvPicPr>
          <p:cNvPr id="7" name="Content Placeholder 6" descr="Fig. 1. MATLAB simulation of Dual Axis Solar Tracking System(DASTS)">
            <a:extLst>
              <a:ext uri="{FF2B5EF4-FFF2-40B4-BE49-F238E27FC236}">
                <a16:creationId xmlns="" xmlns:a16="http://schemas.microsoft.com/office/drawing/2014/main" id="{0DF879EC-06E3-40FA-A85D-7CEBFBF3FF72}"/>
              </a:ext>
            </a:extLst>
          </p:cNvPr>
          <p:cNvPicPr>
            <a:picLocks noGrp="1"/>
          </p:cNvPicPr>
          <p:nvPr>
            <p:ph idx="1"/>
          </p:nvPr>
        </p:nvPicPr>
        <p:blipFill rotWithShape="1">
          <a:blip r:embed="rId2"/>
          <a:srcRect b="3342"/>
          <a:stretch/>
        </p:blipFill>
        <p:spPr bwMode="auto">
          <a:xfrm>
            <a:off x="5262563" y="1306085"/>
            <a:ext cx="6240462" cy="3851842"/>
          </a:xfrm>
          <a:prstGeom prst="rect">
            <a:avLst/>
          </a:prstGeom>
          <a:noFill/>
          <a:ln w="9525">
            <a:noFill/>
            <a:miter lim="800000"/>
            <a:headEnd/>
            <a:tailEnd/>
          </a:ln>
        </p:spPr>
      </p:pic>
    </p:spTree>
    <p:extLst>
      <p:ext uri="{BB962C8B-B14F-4D97-AF65-F5344CB8AC3E}">
        <p14:creationId xmlns="" xmlns:p14="http://schemas.microsoft.com/office/powerpoint/2010/main" val="181076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66DA5-452F-43A9-9688-5164D63FDE88}"/>
              </a:ext>
            </a:extLst>
          </p:cNvPr>
          <p:cNvSpPr>
            <a:spLocks noGrp="1"/>
          </p:cNvSpPr>
          <p:nvPr>
            <p:ph type="title"/>
          </p:nvPr>
        </p:nvSpPr>
        <p:spPr>
          <a:xfrm>
            <a:off x="1484312" y="685800"/>
            <a:ext cx="4827712" cy="956569"/>
          </a:xfrm>
        </p:spPr>
        <p:txBody>
          <a:bodyPr>
            <a:normAutofit/>
          </a:bodyPr>
          <a:lstStyle/>
          <a:p>
            <a:r>
              <a:rPr lang="en-IN" sz="2400" dirty="0">
                <a:effectLst/>
                <a:latin typeface="Arial" panose="020B0604020202020204" pitchFamily="34" charset="0"/>
                <a:ea typeface="Calibri" panose="020F0502020204030204" pitchFamily="34" charset="0"/>
              </a:rPr>
              <a:t>Final Project Image</a:t>
            </a:r>
            <a:endParaRPr lang="en-IN" sz="2400" dirty="0"/>
          </a:p>
        </p:txBody>
      </p:sp>
      <p:pic>
        <p:nvPicPr>
          <p:cNvPr id="8" name="Content Placeholder 7">
            <a:extLst>
              <a:ext uri="{FF2B5EF4-FFF2-40B4-BE49-F238E27FC236}">
                <a16:creationId xmlns="" xmlns:a16="http://schemas.microsoft.com/office/drawing/2014/main" id="{CF034FB5-3913-4B2F-B3CF-E9807DE67394}"/>
              </a:ext>
            </a:extLst>
          </p:cNvPr>
          <p:cNvPicPr>
            <a:picLocks noGrp="1" noChangeAspect="1"/>
          </p:cNvPicPr>
          <p:nvPr>
            <p:ph idx="1"/>
          </p:nvPr>
        </p:nvPicPr>
        <p:blipFill>
          <a:blip r:embed="rId2"/>
          <a:stretch>
            <a:fillRect/>
          </a:stretch>
        </p:blipFill>
        <p:spPr>
          <a:xfrm>
            <a:off x="2503503" y="2228295"/>
            <a:ext cx="7537141" cy="36931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 xmlns:p14="http://schemas.microsoft.com/office/powerpoint/2010/main" val="161032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24C41CF4-4A13-4AA9-9300-CB7A2E37C8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5" name="Title 4">
            <a:extLst>
              <a:ext uri="{FF2B5EF4-FFF2-40B4-BE49-F238E27FC236}">
                <a16:creationId xmlns="" xmlns:a16="http://schemas.microsoft.com/office/drawing/2014/main" id="{E9B4AB72-79D9-457A-B00C-D1629FF1DDE3}"/>
              </a:ext>
            </a:extLst>
          </p:cNvPr>
          <p:cNvSpPr>
            <a:spLocks noGrp="1"/>
          </p:cNvSpPr>
          <p:nvPr>
            <p:ph type="title"/>
          </p:nvPr>
        </p:nvSpPr>
        <p:spPr>
          <a:xfrm>
            <a:off x="683609" y="764372"/>
            <a:ext cx="3173688" cy="5216013"/>
          </a:xfrm>
        </p:spPr>
        <p:txBody>
          <a:bodyPr>
            <a:normAutofit/>
          </a:bodyPr>
          <a:lstStyle/>
          <a:p>
            <a:pPr algn="l"/>
            <a:r>
              <a:rPr lang="en-IN" dirty="0"/>
              <a:t>Literature Survey</a:t>
            </a:r>
            <a:endParaRPr lang="en-IN"/>
          </a:p>
        </p:txBody>
      </p:sp>
      <p:cxnSp>
        <p:nvCxnSpPr>
          <p:cNvPr id="13" name="Straight Connector 12">
            <a:extLst>
              <a:ext uri="{FF2B5EF4-FFF2-40B4-BE49-F238E27FC236}">
                <a16:creationId xmlns="" xmlns:a16="http://schemas.microsoft.com/office/drawing/2014/main" id="{7A77B115-9FF3-46AE-AE08-826DEB9A624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 xmlns:a16="http://schemas.microsoft.com/office/drawing/2014/main" id="{593F1A0D-5665-4B6F-9E4B-DFC342587C1E}"/>
              </a:ext>
            </a:extLst>
          </p:cNvPr>
          <p:cNvSpPr>
            <a:spLocks noGrp="1"/>
          </p:cNvSpPr>
          <p:nvPr>
            <p:ph idx="1"/>
          </p:nvPr>
        </p:nvSpPr>
        <p:spPr>
          <a:xfrm>
            <a:off x="4370138" y="764372"/>
            <a:ext cx="7086600" cy="5216013"/>
          </a:xfrm>
        </p:spPr>
        <p:txBody>
          <a:bodyPr anchor="ctr">
            <a:normAutofit/>
          </a:bodyPr>
          <a:lstStyle/>
          <a:p>
            <a:pPr fontAlgn="base">
              <a:lnSpc>
                <a:spcPct val="90000"/>
              </a:lnSpc>
            </a:pPr>
            <a:r>
              <a:rPr lang="en-US" sz="1600" b="1" dirty="0">
                <a:effectLst/>
                <a:latin typeface="Arial" panose="020B0604020202020204" pitchFamily="34" charset="0"/>
                <a:ea typeface="Times New Roman" panose="02020603050405020304" pitchFamily="18" charset="0"/>
              </a:rPr>
              <a:t>Arduino Programming by Mark Torvalds</a:t>
            </a:r>
            <a:r>
              <a:rPr lang="en-IN" sz="1600" b="1" dirty="0">
                <a:effectLst/>
                <a:latin typeface="Times New Roman" panose="02020603050405020304" pitchFamily="18" charset="0"/>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We have referred this to understand about the fundamentals of </a:t>
            </a:r>
            <a:r>
              <a:rPr lang="en-IN" sz="1600" dirty="0">
                <a:effectLst/>
                <a:latin typeface="Times New Roman" panose="02020603050405020304" pitchFamily="18" charset="0"/>
                <a:ea typeface="Times New Roman" panose="02020603050405020304" pitchFamily="18" charset="0"/>
              </a:rPr>
              <a:t>Arduino programming. We understood many functions and syntax that are essential for our Arduino IDE code.</a:t>
            </a:r>
            <a:r>
              <a:rPr lang="en-IN" sz="1600" dirty="0">
                <a:effectLst/>
                <a:latin typeface="Arial" panose="020B0604020202020204" pitchFamily="34"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 </a:t>
            </a:r>
            <a:r>
              <a:rPr lang="en-IN" sz="1600" dirty="0">
                <a:effectLst/>
                <a:latin typeface="Arial" panose="020B060402020202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fontAlgn="base">
              <a:lnSpc>
                <a:spcPct val="90000"/>
              </a:lnSpc>
            </a:pPr>
            <a:r>
              <a:rPr lang="en-US" sz="1600" b="1" dirty="0">
                <a:effectLst/>
                <a:latin typeface="Arial" panose="020B0604020202020204" pitchFamily="34" charset="0"/>
                <a:ea typeface="Times New Roman" panose="02020603050405020304" pitchFamily="18" charset="0"/>
              </a:rPr>
              <a:t>Fundamentals of Electronics by Behzad </a:t>
            </a:r>
            <a:r>
              <a:rPr lang="en-US" sz="1600" b="1" dirty="0" err="1">
                <a:effectLst/>
                <a:latin typeface="Arial" panose="020B0604020202020204" pitchFamily="34" charset="0"/>
                <a:ea typeface="Times New Roman" panose="02020603050405020304" pitchFamily="18" charset="0"/>
              </a:rPr>
              <a:t>Razavi</a:t>
            </a:r>
            <a:r>
              <a:rPr lang="en-IN" sz="1600" b="1" dirty="0">
                <a:effectLst/>
                <a:latin typeface="Times New Roman" panose="02020603050405020304" pitchFamily="18"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We have referred this to understand the basic components of electronics like LEDs, </a:t>
            </a:r>
            <a:r>
              <a:rPr lang="en-IN" sz="1600" dirty="0">
                <a:effectLst/>
                <a:latin typeface="Times New Roman" panose="02020603050405020304" pitchFamily="18" charset="0"/>
                <a:ea typeface="Times New Roman" panose="02020603050405020304" pitchFamily="18" charset="0"/>
              </a:rPr>
              <a:t>resistor ,BJTs . Also we have seen the designing steps which are given in detail in the form of examples.</a:t>
            </a:r>
            <a:r>
              <a:rPr lang="en-IN" sz="1600" dirty="0">
                <a:effectLst/>
                <a:latin typeface="Arial" panose="020B0604020202020204" pitchFamily="34"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 </a:t>
            </a:r>
            <a:r>
              <a:rPr lang="en-IN" sz="1600" dirty="0">
                <a:effectLst/>
                <a:latin typeface="Arial" panose="020B060402020202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fontAlgn="base">
              <a:lnSpc>
                <a:spcPct val="90000"/>
              </a:lnSpc>
            </a:pPr>
            <a:r>
              <a:rPr lang="en-US" sz="1600" b="1" dirty="0">
                <a:effectLst/>
                <a:latin typeface="Arial" panose="020B0604020202020204" pitchFamily="34" charset="0"/>
                <a:ea typeface="Times New Roman" panose="02020603050405020304" pitchFamily="18" charset="0"/>
              </a:rPr>
              <a:t>Exploring Arduino by Jeremy Blum. </a:t>
            </a:r>
            <a:r>
              <a:rPr lang="en-US" sz="1600" dirty="0">
                <a:effectLst/>
                <a:latin typeface="Arial" panose="020B0604020202020204" pitchFamily="34" charset="0"/>
                <a:ea typeface="Times New Roman" panose="02020603050405020304" pitchFamily="18" charset="0"/>
              </a:rPr>
              <a:t>We have referred this to understand about the fundamentals and experiments of Arduino Programming. We understood many Factors that can be helpful for programming the code.</a:t>
            </a:r>
            <a:r>
              <a:rPr lang="en-IN" sz="1600" dirty="0">
                <a:effectLst/>
                <a:latin typeface="Arial" panose="020B0604020202020204" pitchFamily="34"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 </a:t>
            </a:r>
            <a:r>
              <a:rPr lang="en-IN" sz="1600" dirty="0">
                <a:effectLst/>
                <a:latin typeface="Arial" panose="020B060402020202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fontAlgn="base">
              <a:lnSpc>
                <a:spcPct val="90000"/>
              </a:lnSpc>
              <a:spcAft>
                <a:spcPts val="800"/>
              </a:spcAft>
            </a:pPr>
            <a:r>
              <a:rPr lang="en-IN" sz="1600" b="1" dirty="0">
                <a:effectLst/>
                <a:latin typeface="Arial" panose="020B0604020202020204" pitchFamily="34" charset="0"/>
                <a:ea typeface="Times New Roman" panose="02020603050405020304" pitchFamily="18" charset="0"/>
                <a:cs typeface="Times New Roman" panose="02020603050405020304" pitchFamily="18" charset="0"/>
              </a:rPr>
              <a:t>Light Intensity Monitoring system by </a:t>
            </a:r>
            <a:r>
              <a:rPr lang="en-IN" sz="1600" b="1" dirty="0" err="1">
                <a:effectLst/>
                <a:latin typeface="Arial" panose="020B0604020202020204" pitchFamily="34" charset="0"/>
                <a:ea typeface="Times New Roman" panose="02020603050405020304" pitchFamily="18" charset="0"/>
                <a:cs typeface="Times New Roman" panose="02020603050405020304" pitchFamily="18" charset="0"/>
              </a:rPr>
              <a:t>Gajjala</a:t>
            </a:r>
            <a:r>
              <a:rPr lang="en-IN" sz="1600" b="1" dirty="0">
                <a:effectLst/>
                <a:latin typeface="Arial" panose="020B0604020202020204" pitchFamily="34" charset="0"/>
                <a:ea typeface="Times New Roman" panose="02020603050405020304" pitchFamily="18" charset="0"/>
                <a:cs typeface="Times New Roman" panose="02020603050405020304" pitchFamily="18" charset="0"/>
              </a:rPr>
              <a:t> Ashok. </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We have referred to this research paper to understand about the basics of our light monitoring. We have also understood the I-O process of light monitoring.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90000"/>
              </a:lnSpc>
              <a:spcAft>
                <a:spcPts val="800"/>
              </a:spcAft>
            </a:pPr>
            <a:r>
              <a:rPr lang="en-IN" sz="1600" b="1" dirty="0">
                <a:effectLst/>
                <a:latin typeface="Arial" panose="020B0604020202020204" pitchFamily="34" charset="0"/>
                <a:ea typeface="Times New Roman" panose="02020603050405020304" pitchFamily="18" charset="0"/>
                <a:cs typeface="Times New Roman" panose="02020603050405020304" pitchFamily="18" charset="0"/>
              </a:rPr>
              <a:t>Light Dependent Resistance by </a:t>
            </a:r>
            <a:r>
              <a:rPr lang="en-IN" sz="1600" b="1" dirty="0" err="1">
                <a:effectLst/>
                <a:latin typeface="Arial" panose="020B0604020202020204" pitchFamily="34" charset="0"/>
                <a:ea typeface="Times New Roman" panose="02020603050405020304" pitchFamily="18" charset="0"/>
                <a:cs typeface="Times New Roman" panose="02020603050405020304" pitchFamily="18" charset="0"/>
              </a:rPr>
              <a:t>Derci</a:t>
            </a:r>
            <a:r>
              <a:rPr lang="en-IN" sz="1600" b="1" dirty="0">
                <a:effectLst/>
                <a:latin typeface="Arial" panose="020B0604020202020204" pitchFamily="34" charset="0"/>
                <a:ea typeface="Times New Roman" panose="02020603050405020304" pitchFamily="18" charset="0"/>
                <a:cs typeface="Times New Roman" panose="02020603050405020304" pitchFamily="18" charset="0"/>
              </a:rPr>
              <a:t> Felix da Silva. </a:t>
            </a:r>
            <a:r>
              <a:rPr lang="en-IN" sz="1600" dirty="0">
                <a:effectLst/>
                <a:latin typeface="Arial" panose="020B0604020202020204" pitchFamily="34" charset="0"/>
                <a:ea typeface="Times New Roman" panose="02020603050405020304" pitchFamily="18" charset="0"/>
                <a:cs typeface="Times New Roman" panose="02020603050405020304" pitchFamily="18" charset="0"/>
              </a:rPr>
              <a:t>We have referred to this research paper to understand the fundamentals of light dependent resistor. We have also understood the factors responsible for change in resistance of LDR due to different light intensities.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26344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D17ED4-1006-4CA0-A330-E01EACD7C709}"/>
              </a:ext>
            </a:extLst>
          </p:cNvPr>
          <p:cNvSpPr>
            <a:spLocks noGrp="1"/>
          </p:cNvSpPr>
          <p:nvPr>
            <p:ph type="title"/>
          </p:nvPr>
        </p:nvSpPr>
        <p:spPr>
          <a:xfrm>
            <a:off x="1760706" y="685800"/>
            <a:ext cx="9742318" cy="1752599"/>
          </a:xfrm>
        </p:spPr>
        <p:txBody>
          <a:bodyPr>
            <a:normAutofit/>
          </a:bodyPr>
          <a:lstStyle/>
          <a:p>
            <a:r>
              <a:rPr lang="en-IN" dirty="0"/>
              <a:t>Conclusion</a:t>
            </a:r>
          </a:p>
        </p:txBody>
      </p:sp>
      <p:graphicFrame>
        <p:nvGraphicFramePr>
          <p:cNvPr id="5" name="Content Placeholder 2">
            <a:extLst>
              <a:ext uri="{FF2B5EF4-FFF2-40B4-BE49-F238E27FC236}">
                <a16:creationId xmlns="" xmlns:a16="http://schemas.microsoft.com/office/drawing/2014/main" id="{6F86458C-0EB5-42DA-945E-F929C742220D}"/>
              </a:ext>
            </a:extLst>
          </p:cNvPr>
          <p:cNvGraphicFramePr>
            <a:graphicFrameLocks noGrp="1"/>
          </p:cNvGraphicFramePr>
          <p:nvPr>
            <p:ph idx="1"/>
            <p:extLst>
              <p:ext uri="{D42A27DB-BD31-4B8C-83A1-F6EECF244321}">
                <p14:modId xmlns="" xmlns:p14="http://schemas.microsoft.com/office/powerpoint/2010/main" val="1064201935"/>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2146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03BF673-8C68-4092-BF1B-53C57EFEC2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7">
            <a:extLst>
              <a:ext uri="{FF2B5EF4-FFF2-40B4-BE49-F238E27FC236}">
                <a16:creationId xmlns="" xmlns:a16="http://schemas.microsoft.com/office/drawing/2014/main" id="{08751D95-C333-4DEB-90B4-1EAC9A91DC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flipH="1">
            <a:off x="4062127" y="-15832"/>
            <a:ext cx="8129873"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 xmlns:a16="http://schemas.microsoft.com/office/drawing/2014/main" id="{FBBA7535-3851-431E-BDA9-B4F6C120129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413893" y="0"/>
            <a:ext cx="2436813" cy="6858001"/>
            <a:chOff x="1320800" y="0"/>
            <a:chExt cx="2436813" cy="6858001"/>
          </a:xfrm>
        </p:grpSpPr>
        <p:sp>
          <p:nvSpPr>
            <p:cNvPr id="13" name="Freeform 6">
              <a:extLst>
                <a:ext uri="{FF2B5EF4-FFF2-40B4-BE49-F238E27FC236}">
                  <a16:creationId xmlns="" xmlns:a16="http://schemas.microsoft.com/office/drawing/2014/main" id="{2F07680B-461A-4AFC-808F-93216679AA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 xmlns:a16="http://schemas.microsoft.com/office/drawing/2014/main" id="{8C864A04-25C0-4A5F-B6D4-F3859450A4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 xmlns:a16="http://schemas.microsoft.com/office/drawing/2014/main" id="{5F596D75-78C8-47A8-9225-7C64A667474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 xmlns:a16="http://schemas.microsoft.com/office/drawing/2014/main" id="{128D8641-4FEB-4878-B029-6CC4922EB5D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 xmlns:a16="http://schemas.microsoft.com/office/drawing/2014/main" id="{BB339737-0E88-4165-A752-9E204068DE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 xmlns:a16="http://schemas.microsoft.com/office/drawing/2014/main" id="{633AF255-B0DD-4D23-A3F2-DDB221BB1B2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1C67999C-1C75-429B-80E4-D7132D8D08A1}"/>
              </a:ext>
            </a:extLst>
          </p:cNvPr>
          <p:cNvSpPr>
            <a:spLocks noGrp="1"/>
          </p:cNvSpPr>
          <p:nvPr>
            <p:ph type="title"/>
          </p:nvPr>
        </p:nvSpPr>
        <p:spPr>
          <a:xfrm>
            <a:off x="412025" y="1072609"/>
            <a:ext cx="3041557" cy="4522647"/>
          </a:xfrm>
          <a:effectLst/>
        </p:spPr>
        <p:txBody>
          <a:bodyPr anchor="ctr">
            <a:normAutofit/>
          </a:bodyPr>
          <a:lstStyle/>
          <a:p>
            <a:pPr algn="l"/>
            <a:r>
              <a:rPr lang="en-IN" sz="3200"/>
              <a:t>Bibliography</a:t>
            </a:r>
          </a:p>
        </p:txBody>
      </p:sp>
      <p:sp>
        <p:nvSpPr>
          <p:cNvPr id="3" name="Content Placeholder 2">
            <a:extLst>
              <a:ext uri="{FF2B5EF4-FFF2-40B4-BE49-F238E27FC236}">
                <a16:creationId xmlns="" xmlns:a16="http://schemas.microsoft.com/office/drawing/2014/main" id="{7DE23ADC-4017-43D3-AF3C-47419401E64D}"/>
              </a:ext>
            </a:extLst>
          </p:cNvPr>
          <p:cNvSpPr>
            <a:spLocks noGrp="1"/>
          </p:cNvSpPr>
          <p:nvPr>
            <p:ph idx="1"/>
          </p:nvPr>
        </p:nvSpPr>
        <p:spPr>
          <a:xfrm>
            <a:off x="5149032" y="1072609"/>
            <a:ext cx="6652441" cy="4522647"/>
          </a:xfrm>
        </p:spPr>
        <p:txBody>
          <a:bodyPr anchor="ctr">
            <a:normAutofit/>
          </a:bodyPr>
          <a:lstStyle/>
          <a:p>
            <a:pPr marL="0" lvl="0" indent="0">
              <a:lnSpc>
                <a:spcPct val="90000"/>
              </a:lnSpc>
              <a:buNone/>
            </a:pPr>
            <a:r>
              <a:rPr lang="en-IN" sz="17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Research Papers</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628650" indent="0">
              <a:lnSpc>
                <a:spcPct val="90000"/>
              </a:lnSpc>
              <a:buNone/>
            </a:pPr>
            <a:r>
              <a:rPr lang="en-IN" sz="17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US" sz="17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Arduino Programming by Mark Torvalds</a:t>
            </a:r>
            <a:r>
              <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90000"/>
              </a:lnSpc>
              <a:buFont typeface="+mj-lt"/>
              <a:buAutoNum type="arabicPeriod"/>
            </a:pPr>
            <a:r>
              <a:rPr lang="en-US" sz="17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Fundamentals of Electronics by Behzad Razavi</a:t>
            </a:r>
            <a:r>
              <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90000"/>
              </a:lnSpc>
              <a:buFont typeface="+mj-lt"/>
              <a:buAutoNum type="arabicPeriod"/>
            </a:pPr>
            <a:r>
              <a:rPr lang="en-US" sz="170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Exploring Arduino by Jeremy Blum</a:t>
            </a:r>
            <a:r>
              <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90000"/>
              </a:lnSpc>
              <a:buFont typeface="+mj-lt"/>
              <a:buAutoNum type="arabicPeriod"/>
            </a:pPr>
            <a:r>
              <a:rPr lang="en-IN" sz="17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Light Intensity Monitoring system by Gajjala Ashok</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mj-lt"/>
              <a:buAutoNum type="arabicPeriod"/>
            </a:pPr>
            <a:r>
              <a:rPr lang="en-IN" sz="170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Light Dependent Resistance by Derci Felix da Silva. </a:t>
            </a:r>
            <a:endParaRPr lang="en-IN" sz="170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90000"/>
              </a:lnSpc>
              <a:buNone/>
            </a:pP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90000"/>
              </a:lnSpc>
              <a:buNone/>
            </a:pPr>
            <a:r>
              <a:rPr lang="en-IN" sz="1700" b="1">
                <a:solidFill>
                  <a:schemeClr val="bg1"/>
                </a:solidFill>
                <a:effectLst/>
                <a:latin typeface="Arial" panose="020B0604020202020204" pitchFamily="34" charset="0"/>
                <a:ea typeface="Calibri" panose="020F0502020204030204" pitchFamily="34" charset="0"/>
                <a:cs typeface="Times New Roman" panose="02020603050405020304" pitchFamily="18" charset="0"/>
              </a:rPr>
              <a:t>Web</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Arial" panose="020B0604020202020204" pitchFamily="34" charset="0"/>
              <a:buChar char="-"/>
            </a:pPr>
            <a:r>
              <a:rPr lang="en-IN" sz="1700" u="sng">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3"/>
              </a:rPr>
              <a:t>www.google.com</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buFont typeface="Arial" panose="020B0604020202020204" pitchFamily="34" charset="0"/>
              <a:buChar char="-"/>
            </a:pPr>
            <a:r>
              <a:rPr lang="en-IN" sz="1700" u="sng">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4"/>
              </a:rPr>
              <a:t>https://www.arduino.cc/</a:t>
            </a:r>
            <a:endParaRPr lang="en-IN" sz="17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800"/>
              </a:spcAft>
              <a:buFont typeface="Arial" panose="020B0604020202020204" pitchFamily="34" charset="0"/>
              <a:buChar char="-"/>
            </a:pPr>
            <a:r>
              <a:rPr lang="en-IN" sz="1700" u="sng">
                <a:solidFill>
                  <a:schemeClr val="bg1"/>
                </a:solidFill>
                <a:effectLst/>
                <a:latin typeface="Arial" panose="020B0604020202020204" pitchFamily="34" charset="0"/>
                <a:ea typeface="Calibri" panose="020F0502020204030204" pitchFamily="34" charset="0"/>
                <a:cs typeface="Times New Roman" panose="02020603050405020304" pitchFamily="18" charset="0"/>
                <a:hlinkClick r:id="rId5"/>
              </a:rPr>
              <a:t>www.ieeexplore.ieee.org</a:t>
            </a:r>
            <a:endParaRPr lang="en-IN" sz="1700" b="1">
              <a:solidFill>
                <a:schemeClr val="bg1"/>
              </a:solidFill>
            </a:endParaRPr>
          </a:p>
        </p:txBody>
      </p:sp>
    </p:spTree>
    <p:extLst>
      <p:ext uri="{BB962C8B-B14F-4D97-AF65-F5344CB8AC3E}">
        <p14:creationId xmlns="" xmlns:p14="http://schemas.microsoft.com/office/powerpoint/2010/main" val="56875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E9D059B6-ADD8-488A-B346-63289E90D13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 xmlns:a16="http://schemas.microsoft.com/office/drawing/2014/main" id="{F69B42B4-BC82-4495-A6F9-A28167B56A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 xmlns:a16="http://schemas.microsoft.com/office/drawing/2014/main" id="{83CC168C-2AD4-4FFB-9F25-420ED6514C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 xmlns:a16="http://schemas.microsoft.com/office/drawing/2014/main" id="{6C9F369A-6158-4AE8-BA04-138A9DFFAE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 xmlns:a16="http://schemas.microsoft.com/office/drawing/2014/main" id="{FC7B1DF4-AD98-42A8-820F-667A3DCC40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 xmlns:a16="http://schemas.microsoft.com/office/drawing/2014/main" id="{61C58B74-3656-4FD5-AC47-EE3A59EBB8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 xmlns:a16="http://schemas.microsoft.com/office/drawing/2014/main" id="{8B349A01-D803-4A18-B608-47BFCED434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5" name="Rectangle 14">
            <a:extLst>
              <a:ext uri="{FF2B5EF4-FFF2-40B4-BE49-F238E27FC236}">
                <a16:creationId xmlns="" xmlns:a16="http://schemas.microsoft.com/office/drawing/2014/main" id="{675B157A-751A-4B3B-84E6-DAD66F6593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 xmlns:a16="http://schemas.microsoft.com/office/drawing/2014/main" id="{FBC8EF01-693C-48AC-85A7-E9DECBCDB7D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87455" y="0"/>
            <a:ext cx="5014912" cy="6862763"/>
            <a:chOff x="2928938" y="-4763"/>
            <a:chExt cx="5014912" cy="6862763"/>
          </a:xfrm>
        </p:grpSpPr>
        <p:sp>
          <p:nvSpPr>
            <p:cNvPr id="18" name="Freeform 6">
              <a:extLst>
                <a:ext uri="{FF2B5EF4-FFF2-40B4-BE49-F238E27FC236}">
                  <a16:creationId xmlns="" xmlns:a16="http://schemas.microsoft.com/office/drawing/2014/main" id="{30EDCE19-50EA-40A6-B3FD-F9E1428EC3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9" name="Freeform 7">
              <a:extLst>
                <a:ext uri="{FF2B5EF4-FFF2-40B4-BE49-F238E27FC236}">
                  <a16:creationId xmlns="" xmlns:a16="http://schemas.microsoft.com/office/drawing/2014/main" id="{D9779685-78AD-4FDC-B564-5CBB8ACE901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0" name="Freeform 12">
              <a:extLst>
                <a:ext uri="{FF2B5EF4-FFF2-40B4-BE49-F238E27FC236}">
                  <a16:creationId xmlns="" xmlns:a16="http://schemas.microsoft.com/office/drawing/2014/main" id="{D23942F2-754F-44B1-B568-D445FBF76AF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1" name="Freeform 13">
              <a:extLst>
                <a:ext uri="{FF2B5EF4-FFF2-40B4-BE49-F238E27FC236}">
                  <a16:creationId xmlns="" xmlns:a16="http://schemas.microsoft.com/office/drawing/2014/main" id="{17E35955-774E-46C4-8A1C-AB1A0CB30E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2" name="Freeform 14">
              <a:extLst>
                <a:ext uri="{FF2B5EF4-FFF2-40B4-BE49-F238E27FC236}">
                  <a16:creationId xmlns="" xmlns:a16="http://schemas.microsoft.com/office/drawing/2014/main" id="{72DFC3FC-F4F4-4ACF-A597-4713DB6002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3" name="Freeform 15">
              <a:extLst>
                <a:ext uri="{FF2B5EF4-FFF2-40B4-BE49-F238E27FC236}">
                  <a16:creationId xmlns="" xmlns:a16="http://schemas.microsoft.com/office/drawing/2014/main" id="{F89BD807-BC67-40FF-8A0C-C7BA2CD2C4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5" name="Rectangle 24">
            <a:extLst>
              <a:ext uri="{FF2B5EF4-FFF2-40B4-BE49-F238E27FC236}">
                <a16:creationId xmlns="" xmlns:a16="http://schemas.microsoft.com/office/drawing/2014/main" id="{734F9891-918B-4907-B215-68406A700E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8929" y="638704"/>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C12D362-6480-402F-8187-FF1A1767B5A0}"/>
              </a:ext>
            </a:extLst>
          </p:cNvPr>
          <p:cNvSpPr>
            <a:spLocks noGrp="1"/>
          </p:cNvSpPr>
          <p:nvPr>
            <p:ph type="title"/>
          </p:nvPr>
        </p:nvSpPr>
        <p:spPr>
          <a:xfrm>
            <a:off x="4976028" y="1264180"/>
            <a:ext cx="6036101" cy="4329641"/>
          </a:xfrm>
        </p:spPr>
        <p:txBody>
          <a:bodyPr vert="horz" lIns="91440" tIns="45720" rIns="91440" bIns="45720" rtlCol="0" anchor="ctr">
            <a:normAutofit/>
          </a:bodyPr>
          <a:lstStyle/>
          <a:p>
            <a:pPr algn="l"/>
            <a:r>
              <a:rPr lang="en-US" sz="5400" dirty="0"/>
              <a:t>Thank You</a:t>
            </a:r>
          </a:p>
        </p:txBody>
      </p:sp>
      <p:cxnSp>
        <p:nvCxnSpPr>
          <p:cNvPr id="27" name="Straight Connector 26">
            <a:extLst>
              <a:ext uri="{FF2B5EF4-FFF2-40B4-BE49-F238E27FC236}">
                <a16:creationId xmlns="" xmlns:a16="http://schemas.microsoft.com/office/drawing/2014/main" id="{ABE42DBE-98BB-40FC-9C91-3BCB67F8385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279613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201B52-EF95-4029-A84E-C7273E1B8CD6}"/>
              </a:ext>
            </a:extLst>
          </p:cNvPr>
          <p:cNvSpPr>
            <a:spLocks noGrp="1"/>
          </p:cNvSpPr>
          <p:nvPr>
            <p:ph type="title"/>
          </p:nvPr>
        </p:nvSpPr>
        <p:spPr/>
        <p:txBody>
          <a:bodyPr/>
          <a:lstStyle/>
          <a:p>
            <a:r>
              <a:rPr lang="en-IN" b="1" dirty="0"/>
              <a:t>INTRODUCTION</a:t>
            </a:r>
          </a:p>
        </p:txBody>
      </p:sp>
      <p:sp>
        <p:nvSpPr>
          <p:cNvPr id="4" name="TextBox 3"/>
          <p:cNvSpPr txBox="1"/>
          <p:nvPr/>
        </p:nvSpPr>
        <p:spPr>
          <a:xfrm>
            <a:off x="2406771" y="2208363"/>
            <a:ext cx="8747185" cy="4832092"/>
          </a:xfrm>
          <a:prstGeom prst="rect">
            <a:avLst/>
          </a:prstGeom>
          <a:noFill/>
        </p:spPr>
        <p:txBody>
          <a:bodyPr wrap="square" rtlCol="0">
            <a:spAutoFit/>
          </a:bodyPr>
          <a:lstStyle/>
          <a:p>
            <a:pPr lvl="0">
              <a:buFont typeface="Wingdings" pitchFamily="2" charset="2"/>
              <a:buChar char="v"/>
            </a:pPr>
            <a:r>
              <a:rPr lang="en-IN" sz="2200" dirty="0" smtClean="0">
                <a:solidFill>
                  <a:srgbClr val="7030A0"/>
                </a:solidFill>
              </a:rPr>
              <a:t>In this project for Automatic Solar Tracker, we will make our solar panels to move towards the sunlight when the direction of the sunlight changes. </a:t>
            </a:r>
            <a:endParaRPr lang="en-IN" sz="2200" dirty="0" smtClean="0">
              <a:solidFill>
                <a:srgbClr val="7030A0"/>
              </a:solidFill>
            </a:endParaRPr>
          </a:p>
          <a:p>
            <a:pPr>
              <a:buFont typeface="Wingdings" pitchFamily="2" charset="2"/>
              <a:buChar char="v"/>
            </a:pPr>
            <a:r>
              <a:rPr lang="en-IN" sz="2200" dirty="0" smtClean="0">
                <a:solidFill>
                  <a:srgbClr val="7030A0"/>
                </a:solidFill>
              </a:rPr>
              <a:t>The main idea of this project is to look  into how solar trackers work  and implement such a method into a solar tracker prototype using an Arduino UNO</a:t>
            </a:r>
            <a:r>
              <a:rPr lang="en-IN" sz="2200" dirty="0" smtClean="0">
                <a:solidFill>
                  <a:srgbClr val="7030A0"/>
                </a:solidFill>
              </a:rPr>
              <a:t>.</a:t>
            </a:r>
          </a:p>
          <a:p>
            <a:pPr lvl="0">
              <a:buFont typeface="Wingdings" pitchFamily="2" charset="2"/>
              <a:buChar char="v"/>
            </a:pPr>
            <a:r>
              <a:rPr lang="en-IN" sz="2200" dirty="0" smtClean="0">
                <a:solidFill>
                  <a:srgbClr val="7030A0"/>
                </a:solidFill>
              </a:rPr>
              <a:t>It mainly constitutes of Arduino Uno, LDR (light dependent resistor) , servos motor and Solar panel. </a:t>
            </a:r>
            <a:endParaRPr lang="en-IN" sz="2200" dirty="0" smtClean="0">
              <a:solidFill>
                <a:srgbClr val="7030A0"/>
              </a:solidFill>
            </a:endParaRPr>
          </a:p>
          <a:p>
            <a:pPr>
              <a:buFont typeface="Wingdings" pitchFamily="2" charset="2"/>
              <a:buChar char="v"/>
            </a:pPr>
            <a:r>
              <a:rPr lang="en-US" sz="2200" dirty="0" smtClean="0">
                <a:solidFill>
                  <a:srgbClr val="7030A0"/>
                </a:solidFill>
              </a:rPr>
              <a:t>Development of an automatic solar tracking system whereby the system will caused solar panels will keep aligned with the Sunlight in order to maximize in harvesting solar power.</a:t>
            </a:r>
          </a:p>
          <a:p>
            <a:pPr lvl="0"/>
            <a:endParaRPr lang="en-US" sz="2200" dirty="0" smtClean="0">
              <a:solidFill>
                <a:srgbClr val="7030A0"/>
              </a:solidFill>
            </a:endParaRPr>
          </a:p>
          <a:p>
            <a:endParaRPr lang="en-US" sz="2200" dirty="0" smtClean="0">
              <a:solidFill>
                <a:srgbClr val="7030A0"/>
              </a:solidFill>
            </a:endParaRPr>
          </a:p>
          <a:p>
            <a:pPr lvl="0"/>
            <a:endParaRPr lang="en-US" sz="2200" dirty="0" smtClean="0">
              <a:solidFill>
                <a:srgbClr val="7030A0"/>
              </a:solidFill>
            </a:endParaRPr>
          </a:p>
          <a:p>
            <a:endParaRPr lang="en-GB" sz="2200" dirty="0">
              <a:solidFill>
                <a:srgbClr val="7030A0"/>
              </a:solidFill>
            </a:endParaRPr>
          </a:p>
        </p:txBody>
      </p:sp>
    </p:spTree>
    <p:extLst>
      <p:ext uri="{BB962C8B-B14F-4D97-AF65-F5344CB8AC3E}">
        <p14:creationId xmlns="" xmlns:p14="http://schemas.microsoft.com/office/powerpoint/2010/main" val="366991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7C2AB-0643-4D56-A64E-3DD70482F150}"/>
              </a:ext>
            </a:extLst>
          </p:cNvPr>
          <p:cNvSpPr>
            <a:spLocks noGrp="1"/>
          </p:cNvSpPr>
          <p:nvPr>
            <p:ph type="title"/>
          </p:nvPr>
        </p:nvSpPr>
        <p:spPr>
          <a:xfrm>
            <a:off x="1760706" y="685800"/>
            <a:ext cx="9742318" cy="1752599"/>
          </a:xfrm>
        </p:spPr>
        <p:txBody>
          <a:bodyPr>
            <a:normAutofit/>
          </a:bodyPr>
          <a:lstStyle/>
          <a:p>
            <a:r>
              <a:rPr lang="en-IN" b="1" dirty="0"/>
              <a:t>OBJECTIVES</a:t>
            </a:r>
          </a:p>
        </p:txBody>
      </p:sp>
      <p:graphicFrame>
        <p:nvGraphicFramePr>
          <p:cNvPr id="5" name="Content Placeholder 2">
            <a:extLst>
              <a:ext uri="{FF2B5EF4-FFF2-40B4-BE49-F238E27FC236}">
                <a16:creationId xmlns="" xmlns:a16="http://schemas.microsoft.com/office/drawing/2014/main" id="{6E9BF328-38B2-44BD-B82C-CDC7A330088E}"/>
              </a:ext>
            </a:extLst>
          </p:cNvPr>
          <p:cNvGraphicFramePr>
            <a:graphicFrameLocks noGrp="1"/>
          </p:cNvGraphicFramePr>
          <p:nvPr>
            <p:ph idx="1"/>
            <p:extLst>
              <p:ext uri="{D42A27DB-BD31-4B8C-83A1-F6EECF244321}">
                <p14:modId xmlns="" xmlns:p14="http://schemas.microsoft.com/office/powerpoint/2010/main" val="1403221146"/>
              </p:ext>
            </p:extLst>
          </p:nvPr>
        </p:nvGraphicFramePr>
        <p:xfrm>
          <a:off x="1468073" y="2694561"/>
          <a:ext cx="10034951" cy="3605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9614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C59BDC22-90BF-41BD-86FF-3930E110694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445925" y="0"/>
            <a:ext cx="2746075" cy="26466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 xmlns:a16="http://schemas.microsoft.com/office/drawing/2014/main" id="{E5A3CD10-3B8E-4FC7-9A7F-0FEC47C333E3}"/>
              </a:ext>
            </a:extLst>
          </p:cNvPr>
          <p:cNvSpPr>
            <a:spLocks noGrp="1"/>
          </p:cNvSpPr>
          <p:nvPr>
            <p:ph type="title"/>
          </p:nvPr>
        </p:nvSpPr>
        <p:spPr>
          <a:xfrm>
            <a:off x="1484312" y="685800"/>
            <a:ext cx="4074345" cy="1752599"/>
          </a:xfrm>
        </p:spPr>
        <p:txBody>
          <a:bodyPr>
            <a:normAutofit/>
          </a:bodyPr>
          <a:lstStyle/>
          <a:p>
            <a:r>
              <a:rPr lang="en-IN" b="1" dirty="0"/>
              <a:t>Components</a:t>
            </a:r>
          </a:p>
        </p:txBody>
      </p:sp>
      <p:sp>
        <p:nvSpPr>
          <p:cNvPr id="3" name="Content Placeholder 2">
            <a:extLst>
              <a:ext uri="{FF2B5EF4-FFF2-40B4-BE49-F238E27FC236}">
                <a16:creationId xmlns="" xmlns:a16="http://schemas.microsoft.com/office/drawing/2014/main" id="{8E807E9A-C114-4DAB-973B-D6BA440B1184}"/>
              </a:ext>
            </a:extLst>
          </p:cNvPr>
          <p:cNvSpPr>
            <a:spLocks noGrp="1"/>
          </p:cNvSpPr>
          <p:nvPr>
            <p:ph idx="1"/>
          </p:nvPr>
        </p:nvSpPr>
        <p:spPr>
          <a:xfrm>
            <a:off x="1484311" y="2666999"/>
            <a:ext cx="4074345" cy="3124201"/>
          </a:xfrm>
        </p:spPr>
        <p:txBody>
          <a:bodyPr>
            <a:normAutofit/>
          </a:bodyPr>
          <a:lstStyle/>
          <a:p>
            <a:r>
              <a:rPr lang="en-IN" dirty="0"/>
              <a:t>Arduino Uno</a:t>
            </a:r>
          </a:p>
          <a:p>
            <a:r>
              <a:rPr lang="en-IN" dirty="0"/>
              <a:t>Light Dependent Resistor (LDR)</a:t>
            </a:r>
          </a:p>
          <a:p>
            <a:r>
              <a:rPr lang="en-IN" dirty="0"/>
              <a:t>LEDs</a:t>
            </a:r>
          </a:p>
          <a:p>
            <a:r>
              <a:rPr lang="en-IN" dirty="0"/>
              <a:t>Servos motor</a:t>
            </a:r>
          </a:p>
          <a:p>
            <a:r>
              <a:rPr lang="en-IN" dirty="0"/>
              <a:t>Resistors</a:t>
            </a:r>
          </a:p>
        </p:txBody>
      </p:sp>
      <p:pic>
        <p:nvPicPr>
          <p:cNvPr id="16" name="Picture 15" descr="A picture containing wine&#10;&#10;Description automatically generated">
            <a:extLst>
              <a:ext uri="{FF2B5EF4-FFF2-40B4-BE49-F238E27FC236}">
                <a16:creationId xmlns="" xmlns:a16="http://schemas.microsoft.com/office/drawing/2014/main" id="{03E3309F-C64A-42EC-A6B0-B18D7D266654}"/>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010050" y="2724796"/>
            <a:ext cx="2521474" cy="237192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 xmlns:a16="http://schemas.microsoft.com/office/drawing/2014/main" id="{65630B13-0097-40CA-ADC0-597782513D86}"/>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6024978" y="0"/>
            <a:ext cx="2507442" cy="2520043"/>
          </a:xfrm>
          <a:prstGeom prst="roundRect">
            <a:avLst>
              <a:gd name="adj" fmla="val 18967"/>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A picture containing electronics, circuit&#10;&#10;Description automatically generated">
            <a:extLst>
              <a:ext uri="{FF2B5EF4-FFF2-40B4-BE49-F238E27FC236}">
                <a16:creationId xmlns="" xmlns:a16="http://schemas.microsoft.com/office/drawing/2014/main" id="{B87C32FD-8AAC-4177-9F45-DD3EEA9CE9BA}"/>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9333781" y="2993366"/>
            <a:ext cx="2858219" cy="20963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9" name="Picture 8" descr="Text&#10;&#10;Description automatically generated with medium confidence">
            <a:extLst>
              <a:ext uri="{FF2B5EF4-FFF2-40B4-BE49-F238E27FC236}">
                <a16:creationId xmlns="" xmlns:a16="http://schemas.microsoft.com/office/drawing/2014/main" id="{415158A8-BB03-4137-B0A5-60C06F602886}"/>
              </a:ext>
            </a:extLst>
          </p:cNvPr>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6882222" y="5243693"/>
            <a:ext cx="2603722" cy="161430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 xmlns:p14="http://schemas.microsoft.com/office/powerpoint/2010/main" val="345021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24D1A2-6B91-414B-963A-53550984197F}"/>
              </a:ext>
            </a:extLst>
          </p:cNvPr>
          <p:cNvSpPr>
            <a:spLocks noGrp="1"/>
          </p:cNvSpPr>
          <p:nvPr>
            <p:ph type="title"/>
          </p:nvPr>
        </p:nvSpPr>
        <p:spPr>
          <a:xfrm>
            <a:off x="1484311" y="71121"/>
            <a:ext cx="10018713" cy="1239520"/>
          </a:xfrm>
        </p:spPr>
        <p:txBody>
          <a:bodyPr/>
          <a:lstStyle/>
          <a:p>
            <a:r>
              <a:rPr lang="en-US" dirty="0"/>
              <a:t>Hardware Implementation</a:t>
            </a:r>
            <a:endParaRPr lang="en-IN" dirty="0"/>
          </a:p>
        </p:txBody>
      </p:sp>
      <p:sp>
        <p:nvSpPr>
          <p:cNvPr id="3" name="Content Placeholder 2">
            <a:extLst>
              <a:ext uri="{FF2B5EF4-FFF2-40B4-BE49-F238E27FC236}">
                <a16:creationId xmlns="" xmlns:a16="http://schemas.microsoft.com/office/drawing/2014/main" id="{A4601C69-D552-4D88-A0EE-DEA2E6D7CF72}"/>
              </a:ext>
            </a:extLst>
          </p:cNvPr>
          <p:cNvSpPr>
            <a:spLocks noGrp="1"/>
          </p:cNvSpPr>
          <p:nvPr>
            <p:ph idx="1"/>
          </p:nvPr>
        </p:nvSpPr>
        <p:spPr>
          <a:xfrm>
            <a:off x="1484310" y="2733040"/>
            <a:ext cx="10018713" cy="3840480"/>
          </a:xfrm>
        </p:spPr>
        <p:txBody>
          <a:bodyPr>
            <a:normAutofit fontScale="25000" lnSpcReduction="20000"/>
          </a:bodyPr>
          <a:lstStyle/>
          <a:p>
            <a:pPr algn="just" fontAlgn="base">
              <a:lnSpc>
                <a:spcPct val="107000"/>
              </a:lnSpc>
              <a:spcAft>
                <a:spcPts val="800"/>
              </a:spcAft>
            </a:pPr>
            <a:r>
              <a:rPr lang="en-IN" sz="6400" b="1" dirty="0">
                <a:effectLst/>
                <a:latin typeface="Arial" panose="020B0604020202020204" pitchFamily="34" charset="0"/>
                <a:ea typeface="Times New Roman" panose="02020603050405020304" pitchFamily="18" charset="0"/>
                <a:cs typeface="Times New Roman" panose="02020603050405020304" pitchFamily="18" charset="0"/>
              </a:rPr>
              <a:t>Arduino Uno     </a:t>
            </a:r>
            <a:r>
              <a:rPr lang="en-US" sz="6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fontAlgn="base">
              <a:lnSpc>
                <a:spcPct val="107000"/>
              </a:lnSpc>
              <a:spcAft>
                <a:spcPts val="800"/>
              </a:spcAft>
              <a:buNone/>
            </a:pP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Arduino is an open-source electronics platform based on easy-to-use hardware and software. </a:t>
            </a:r>
            <a:r>
              <a:rPr lang="en-US" sz="56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Arduino boards</a:t>
            </a: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t>
            </a:r>
            <a:r>
              <a:rPr lang="en-US" sz="56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Arduino programming language</a:t>
            </a: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(based on </a:t>
            </a:r>
            <a:r>
              <a:rPr lang="en-US" sz="56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Wiring</a:t>
            </a: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56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the Arduino Software (IDE)</a:t>
            </a: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based on </a:t>
            </a:r>
            <a:r>
              <a:rPr lang="en-US" sz="560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6"/>
              </a:rPr>
              <a:t>Processing</a:t>
            </a:r>
            <a:r>
              <a:rPr lang="en-US"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5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1125"/>
              </a:spcAft>
            </a:pPr>
            <a:r>
              <a:rPr lang="en-IN" sz="6400" b="1" dirty="0">
                <a:effectLst/>
                <a:latin typeface="Arial" panose="020B0604020202020204" pitchFamily="34" charset="0"/>
                <a:ea typeface="Times New Roman" panose="02020603050405020304" pitchFamily="18" charset="0"/>
                <a:cs typeface="Times New Roman" panose="02020603050405020304" pitchFamily="18" charset="0"/>
              </a:rPr>
              <a:t>LDR (Light Dependent Resistor)</a:t>
            </a:r>
            <a:r>
              <a:rPr lang="en-IN" sz="6400" b="1" dirty="0">
                <a:latin typeface="Calibri" panose="020F0502020204030204" pitchFamily="34" charset="0"/>
                <a:ea typeface="Times New Roman" panose="02020603050405020304" pitchFamily="18" charset="0"/>
                <a:cs typeface="Times New Roman" panose="02020603050405020304" pitchFamily="18" charset="0"/>
              </a:rPr>
              <a:t> </a:t>
            </a:r>
          </a:p>
          <a:p>
            <a:pPr marL="0" indent="0" algn="just" fontAlgn="base">
              <a:lnSpc>
                <a:spcPct val="107000"/>
              </a:lnSpc>
              <a:spcAft>
                <a:spcPts val="1125"/>
              </a:spcAft>
              <a:buNone/>
            </a:pPr>
            <a:r>
              <a:rPr lang="en-IN" sz="6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Light dependent resistors, LDRs or photoresistors are often used in electronic circuit designs where it is necessary to detect the presence or the level of </a:t>
            </a:r>
            <a:r>
              <a:rPr lang="en-IN" sz="60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light.These</a:t>
            </a:r>
            <a:r>
              <a:rPr lang="en-IN" sz="6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electronic components can be described by a variety of names from light dependent resistor, LDR, photoresistor, or even photo cell, photocell or photoconductor.</a:t>
            </a:r>
          </a:p>
          <a:p>
            <a:pPr algn="just" fontAlgn="base">
              <a:lnSpc>
                <a:spcPct val="107000"/>
              </a:lnSpc>
              <a:spcAft>
                <a:spcPts val="1125"/>
              </a:spcAft>
            </a:pPr>
            <a:r>
              <a:rPr lang="en-IN" sz="6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LEDs </a:t>
            </a:r>
          </a:p>
          <a:p>
            <a:pPr marL="0" indent="0" algn="just" fontAlgn="base">
              <a:lnSpc>
                <a:spcPct val="107000"/>
              </a:lnSpc>
              <a:spcAft>
                <a:spcPts val="1125"/>
              </a:spcAft>
              <a:buNone/>
            </a:pPr>
            <a:r>
              <a:rPr lang="en-IN" sz="6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simplest terms, a light-emitting diode (LED) is a semiconductor device that emits light when an electric current is passed through it. Light is produced when the particles that carry the current (known as electrons and holes) combine together within the semiconductor material.</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1125"/>
              </a:spcAft>
            </a:pPr>
            <a:endParaRPr lang="en-IN" sz="5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spcAft>
                <a:spcPts val="1125"/>
              </a:spcAft>
            </a:pPr>
            <a:endParaRPr lang="en-IN" sz="6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lnSpc>
                <a:spcPct val="107000"/>
              </a:lnSpc>
              <a:spcAft>
                <a:spcPts val="1125"/>
              </a:spcAft>
            </a:pPr>
            <a:endParaRPr lang="en-IN" sz="6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lnSpc>
                <a:spcPct val="107000"/>
              </a:lnSpc>
              <a:spcAft>
                <a:spcPts val="1125"/>
              </a:spcAft>
              <a:buNone/>
            </a:pPr>
            <a:endParaRPr lang="en-IN" sz="5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b="1" dirty="0">
              <a:latin typeface="Arial" panose="020B0604020202020204" pitchFamily="34" charset="0"/>
              <a:ea typeface="Times New Roman" panose="02020603050405020304" pitchFamily="18" charset="0"/>
              <a:cs typeface="Times New Roman" panose="02020603050405020304" pitchFamily="18" charset="0"/>
            </a:endParaRPr>
          </a:p>
          <a:p>
            <a:endParaRPr lang="en-IN" sz="2000" b="1"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2000" b="1" dirty="0">
              <a:latin typeface="Arial" panose="020B0604020202020204" pitchFamily="34" charset="0"/>
              <a:ea typeface="Times New Roman" panose="02020603050405020304" pitchFamily="18" charset="0"/>
              <a:cs typeface="Times New Roman" panose="02020603050405020304" pitchFamily="18" charset="0"/>
            </a:endParaRPr>
          </a:p>
          <a:p>
            <a:endParaRPr lang="en-IN" sz="2000" b="1"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2000" b="1" dirty="0">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L</a:t>
            </a:r>
          </a:p>
        </p:txBody>
      </p:sp>
    </p:spTree>
    <p:extLst>
      <p:ext uri="{BB962C8B-B14F-4D97-AF65-F5344CB8AC3E}">
        <p14:creationId xmlns="" xmlns:p14="http://schemas.microsoft.com/office/powerpoint/2010/main" val="312530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E1C1F4-08FC-45E0-A849-9BE1ABBAA2CF}"/>
              </a:ext>
            </a:extLst>
          </p:cNvPr>
          <p:cNvSpPr>
            <a:spLocks noGrp="1"/>
          </p:cNvSpPr>
          <p:nvPr>
            <p:ph idx="4294967295"/>
          </p:nvPr>
        </p:nvSpPr>
        <p:spPr>
          <a:xfrm>
            <a:off x="2173288" y="1757363"/>
            <a:ext cx="10018712" cy="4033837"/>
          </a:xfrm>
        </p:spPr>
        <p:txBody>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Servos</a:t>
            </a:r>
          </a:p>
          <a:p>
            <a:pPr marL="0" indent="0">
              <a:buNone/>
            </a:pPr>
            <a:r>
              <a:rPr lang="en-US" sz="1600" dirty="0">
                <a:effectLst/>
                <a:latin typeface="Arial" panose="020B0604020202020204" pitchFamily="34" charset="0"/>
                <a:ea typeface="Times New Roman" panose="02020603050405020304" pitchFamily="18" charset="0"/>
              </a:rPr>
              <a:t>Servo motors have been around for a long time and are utilized in many applications. They are small in size but pack a big punch and are very energy-efficient. These features allow them to be used to operate remote-controlled or radio-controlled toy cars.</a:t>
            </a:r>
          </a:p>
          <a:p>
            <a:endParaRPr lang="en-US" sz="1600" dirty="0">
              <a:latin typeface="Arial" panose="020B0604020202020204" pitchFamily="34" charset="0"/>
              <a:ea typeface="Calibri" panose="020F0502020204030204" pitchFamily="34" charset="0"/>
              <a:cs typeface="Times New Roman" panose="02020603050405020304" pitchFamily="18" charset="0"/>
            </a:endParaRPr>
          </a:p>
          <a:p>
            <a:r>
              <a:rPr lang="en-US" sz="1800" b="1" dirty="0">
                <a:effectLst/>
                <a:latin typeface="Arial" panose="020B0604020202020204" pitchFamily="34" charset="0"/>
                <a:ea typeface="Calibri" panose="020F0502020204030204" pitchFamily="34" charset="0"/>
                <a:cs typeface="Times New Roman" panose="02020603050405020304" pitchFamily="18" charset="0"/>
              </a:rPr>
              <a:t>Resistors</a:t>
            </a:r>
          </a:p>
          <a:p>
            <a:pPr marL="0" indent="0">
              <a:lnSpc>
                <a:spcPct val="107000"/>
              </a:lnSpc>
              <a:spcAft>
                <a:spcPts val="800"/>
              </a:spcAft>
              <a:buNone/>
            </a:pPr>
            <a:r>
              <a:rPr lang="en-IN" sz="1600" dirty="0">
                <a:solidFill>
                  <a:srgbClr val="202122"/>
                </a:solidFill>
                <a:effectLst/>
                <a:latin typeface="Arial" panose="020B0604020202020204" pitchFamily="34" charset="0"/>
                <a:ea typeface="Times New Roman" panose="02020603050405020304" pitchFamily="18" charset="0"/>
              </a:rPr>
              <a:t>A resistor is a passive </a:t>
            </a:r>
            <a:r>
              <a:rPr lang="en-IN" sz="1600" dirty="0">
                <a:solidFill>
                  <a:srgbClr val="000000"/>
                </a:solidFill>
                <a:effectLst/>
                <a:latin typeface="Arial" panose="020B0604020202020204" pitchFamily="34" charset="0"/>
                <a:ea typeface="Times New Roman" panose="02020603050405020304" pitchFamily="18" charset="0"/>
              </a:rPr>
              <a:t>two terminal</a:t>
            </a:r>
            <a:r>
              <a:rPr lang="en-IN" sz="1600" dirty="0">
                <a:solidFill>
                  <a:srgbClr val="202122"/>
                </a:solidFill>
                <a:effectLst/>
                <a:latin typeface="Arial" panose="020B0604020202020204" pitchFamily="34" charset="0"/>
                <a:ea typeface="Times New Roman" panose="02020603050405020304" pitchFamily="18" charset="0"/>
              </a:rPr>
              <a:t> </a:t>
            </a:r>
            <a:r>
              <a:rPr lang="en-IN" sz="1600" dirty="0">
                <a:solidFill>
                  <a:srgbClr val="000000"/>
                </a:solidFill>
                <a:effectLst/>
                <a:latin typeface="Arial" panose="020B0604020202020204" pitchFamily="34" charset="0"/>
                <a:ea typeface="Times New Roman" panose="02020603050405020304" pitchFamily="18" charset="0"/>
              </a:rPr>
              <a:t>electrical component</a:t>
            </a:r>
            <a:r>
              <a:rPr lang="en-IN" sz="1600" dirty="0">
                <a:solidFill>
                  <a:srgbClr val="202122"/>
                </a:solidFill>
                <a:effectLst/>
                <a:latin typeface="Arial" panose="020B0604020202020204" pitchFamily="34" charset="0"/>
                <a:ea typeface="Times New Roman" panose="02020603050405020304" pitchFamily="18" charset="0"/>
              </a:rPr>
              <a:t> that implements </a:t>
            </a:r>
            <a:r>
              <a:rPr lang="en-IN" sz="1600" dirty="0">
                <a:solidFill>
                  <a:srgbClr val="000000"/>
                </a:solidFill>
                <a:effectLst/>
                <a:latin typeface="Arial" panose="020B0604020202020204" pitchFamily="34" charset="0"/>
                <a:ea typeface="Times New Roman" panose="02020603050405020304" pitchFamily="18" charset="0"/>
              </a:rPr>
              <a:t>electrical </a:t>
            </a:r>
            <a:r>
              <a:rPr lang="en-IN" sz="1600" dirty="0" err="1">
                <a:solidFill>
                  <a:srgbClr val="000000"/>
                </a:solidFill>
                <a:effectLst/>
                <a:latin typeface="Arial" panose="020B0604020202020204" pitchFamily="34" charset="0"/>
                <a:ea typeface="Times New Roman" panose="02020603050405020304" pitchFamily="18" charset="0"/>
              </a:rPr>
              <a:t>resistance</a:t>
            </a:r>
            <a:r>
              <a:rPr lang="en-IN" sz="1600" dirty="0" err="1">
                <a:solidFill>
                  <a:srgbClr val="202122"/>
                </a:solidFill>
                <a:effectLst/>
                <a:latin typeface="Arial" panose="020B0604020202020204" pitchFamily="34" charset="0"/>
                <a:ea typeface="Times New Roman" panose="02020603050405020304" pitchFamily="18" charset="0"/>
              </a:rPr>
              <a:t>as</a:t>
            </a:r>
            <a:r>
              <a:rPr lang="en-IN" sz="1600" dirty="0">
                <a:solidFill>
                  <a:srgbClr val="202122"/>
                </a:solidFill>
                <a:effectLst/>
                <a:latin typeface="Arial" panose="020B0604020202020204" pitchFamily="34" charset="0"/>
                <a:ea typeface="Times New Roman" panose="02020603050405020304" pitchFamily="18" charset="0"/>
              </a:rPr>
              <a:t> a circuit element. In electronic circuits, resistors are used to reduce current flow, adjust signal levels, to </a:t>
            </a:r>
            <a:r>
              <a:rPr lang="en-IN" sz="1600" dirty="0">
                <a:solidFill>
                  <a:srgbClr val="000000"/>
                </a:solidFill>
                <a:effectLst/>
                <a:latin typeface="Arial" panose="020B0604020202020204" pitchFamily="34" charset="0"/>
                <a:ea typeface="Times New Roman" panose="02020603050405020304" pitchFamily="18" charset="0"/>
              </a:rPr>
              <a:t>divide voltages</a:t>
            </a:r>
            <a:r>
              <a:rPr lang="en-IN" sz="1600" dirty="0">
                <a:solidFill>
                  <a:srgbClr val="202122"/>
                </a:solidFill>
                <a:effectLst/>
                <a:latin typeface="Arial" panose="020B0604020202020204" pitchFamily="34" charset="0"/>
                <a:ea typeface="Times New Roman" panose="02020603050405020304" pitchFamily="18" charset="0"/>
              </a:rPr>
              <a:t>, </a:t>
            </a:r>
            <a:r>
              <a:rPr lang="en-IN" sz="1600" dirty="0" err="1">
                <a:solidFill>
                  <a:srgbClr val="000000"/>
                </a:solidFill>
                <a:effectLst/>
                <a:latin typeface="Arial" panose="020B0604020202020204" pitchFamily="34" charset="0"/>
                <a:ea typeface="Times New Roman" panose="02020603050405020304" pitchFamily="18" charset="0"/>
              </a:rPr>
              <a:t>bias</a:t>
            </a:r>
            <a:r>
              <a:rPr lang="en-IN" sz="1600" dirty="0" err="1">
                <a:solidFill>
                  <a:srgbClr val="202122"/>
                </a:solidFill>
                <a:effectLst/>
                <a:latin typeface="Arial" panose="020B0604020202020204" pitchFamily="34" charset="0"/>
                <a:ea typeface="Times New Roman" panose="02020603050405020304" pitchFamily="18" charset="0"/>
              </a:rPr>
              <a:t>active</a:t>
            </a:r>
            <a:r>
              <a:rPr lang="en-IN" sz="1600" dirty="0">
                <a:solidFill>
                  <a:srgbClr val="202122"/>
                </a:solidFill>
                <a:effectLst/>
                <a:latin typeface="Arial" panose="020B0604020202020204" pitchFamily="34" charset="0"/>
                <a:ea typeface="Times New Roman" panose="02020603050405020304" pitchFamily="18" charset="0"/>
              </a:rPr>
              <a:t> elements, and terminate </a:t>
            </a:r>
            <a:r>
              <a:rPr lang="en-IN" sz="1600" dirty="0">
                <a:solidFill>
                  <a:srgbClr val="000000"/>
                </a:solidFill>
                <a:effectLst/>
                <a:latin typeface="Arial" panose="020B0604020202020204" pitchFamily="34" charset="0"/>
                <a:ea typeface="Times New Roman" panose="02020603050405020304" pitchFamily="18" charset="0"/>
              </a:rPr>
              <a:t>transmission lines</a:t>
            </a:r>
            <a:r>
              <a:rPr lang="en-IN" sz="1600" dirty="0">
                <a:solidFill>
                  <a:srgbClr val="202122"/>
                </a:solidFill>
                <a:effectLst/>
                <a:latin typeface="Arial" panose="020B0604020202020204" pitchFamily="34" charset="0"/>
                <a:ea typeface="Times New Roman" panose="02020603050405020304" pitchFamily="18" charset="0"/>
              </a:rPr>
              <a:t>, among other uses. </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78568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7" name="Group 58">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60"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1"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2"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3"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4"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5"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78" name="Group 66">
            <a:extLst>
              <a:ext uri="{FF2B5EF4-FFF2-40B4-BE49-F238E27FC236}">
                <a16:creationId xmlns="" xmlns:a16="http://schemas.microsoft.com/office/drawing/2014/main" id="{28A4A409-9242-444A-AC1F-809866828B5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68" name="Freeform 6">
              <a:extLst>
                <a:ext uri="{FF2B5EF4-FFF2-40B4-BE49-F238E27FC236}">
                  <a16:creationId xmlns="" xmlns:a16="http://schemas.microsoft.com/office/drawing/2014/main" id="{ABF65108-5AB6-40BD-BCAF-526D8E3091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9" name="Freeform 7">
              <a:extLst>
                <a:ext uri="{FF2B5EF4-FFF2-40B4-BE49-F238E27FC236}">
                  <a16:creationId xmlns="" xmlns:a16="http://schemas.microsoft.com/office/drawing/2014/main" id="{C77C904B-BC3A-472F-BB70-8750D41E41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0" name="Freeform 8">
              <a:extLst>
                <a:ext uri="{FF2B5EF4-FFF2-40B4-BE49-F238E27FC236}">
                  <a16:creationId xmlns="" xmlns:a16="http://schemas.microsoft.com/office/drawing/2014/main" id="{E910D569-2CFD-4010-B886-2F31BB8EC9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1" name="Freeform 9">
              <a:extLst>
                <a:ext uri="{FF2B5EF4-FFF2-40B4-BE49-F238E27FC236}">
                  <a16:creationId xmlns="" xmlns:a16="http://schemas.microsoft.com/office/drawing/2014/main" id="{5A816932-FBAD-46C0-AA92-336589A5A9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2" name="Freeform 10">
              <a:extLst>
                <a:ext uri="{FF2B5EF4-FFF2-40B4-BE49-F238E27FC236}">
                  <a16:creationId xmlns="" xmlns:a16="http://schemas.microsoft.com/office/drawing/2014/main" id="{3D914BDD-E5E0-4DFB-8072-5B498F94A6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3" name="Freeform 11">
              <a:extLst>
                <a:ext uri="{FF2B5EF4-FFF2-40B4-BE49-F238E27FC236}">
                  <a16:creationId xmlns="" xmlns:a16="http://schemas.microsoft.com/office/drawing/2014/main" id="{ED9E392E-46C2-4B84-A121-9B2BC452F0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1D125246-67B1-4F17-BBC4-994A3936DDCF}"/>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dirty="0"/>
              <a:t> Figure:</a:t>
            </a:r>
          </a:p>
        </p:txBody>
      </p:sp>
      <p:sp>
        <p:nvSpPr>
          <p:cNvPr id="4" name="Text Placeholder 3">
            <a:extLst>
              <a:ext uri="{FF2B5EF4-FFF2-40B4-BE49-F238E27FC236}">
                <a16:creationId xmlns="" xmlns:a16="http://schemas.microsoft.com/office/drawing/2014/main" id="{192CD5A9-3011-4B54-B35F-D09509F6DC07}"/>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marL="285750" indent="-285750" algn="l">
              <a:lnSpc>
                <a:spcPct val="90000"/>
              </a:lnSpc>
              <a:buFont typeface="Arial"/>
              <a:buChar char="•"/>
            </a:pPr>
            <a:r>
              <a:rPr lang="en-US" sz="1500" dirty="0"/>
              <a:t>Input- Light intensity sensed through LDR and send the feedback to microcontroller or the Arduino.</a:t>
            </a:r>
          </a:p>
          <a:p>
            <a:pPr marL="285750" indent="-285750" algn="l">
              <a:lnSpc>
                <a:spcPct val="90000"/>
              </a:lnSpc>
              <a:buFont typeface="Arial"/>
              <a:buChar char="•"/>
            </a:pPr>
            <a:r>
              <a:rPr lang="en-US" sz="1500" dirty="0"/>
              <a:t>Processing- The Arduino Uno, based on the set of instructions provided, analyses the data given and after that gives instruction to changes the position of panel. .</a:t>
            </a:r>
          </a:p>
          <a:p>
            <a:pPr marL="285750" indent="-285750" algn="l">
              <a:lnSpc>
                <a:spcPct val="90000"/>
              </a:lnSpc>
              <a:buFont typeface="Arial"/>
              <a:buChar char="•"/>
            </a:pPr>
            <a:r>
              <a:rPr lang="en-US" sz="1500" dirty="0"/>
              <a:t>Output- Solar panel will move  towards the sunlight.</a:t>
            </a:r>
          </a:p>
        </p:txBody>
      </p:sp>
      <p:sp>
        <p:nvSpPr>
          <p:cNvPr id="79" name="Rounded Rectangle 16">
            <a:extLst>
              <a:ext uri="{FF2B5EF4-FFF2-40B4-BE49-F238E27FC236}">
                <a16:creationId xmlns="" xmlns:a16="http://schemas.microsoft.com/office/drawing/2014/main" id="{21ECAAB0-702B-4C08-B30F-0AFAC3479A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B2532DD0-1C30-400E-84EF-C729DB00FFC5}"/>
              </a:ext>
            </a:extLst>
          </p:cNvPr>
          <p:cNvSpPr>
            <a:spLocks noChangeArrowheads="1"/>
          </p:cNvSpPr>
          <p:nvPr/>
        </p:nvSpPr>
        <p:spPr bwMode="auto">
          <a:xfrm>
            <a:off x="4814201" y="685800"/>
            <a:ext cx="1396653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1">
            <a:extLst>
              <a:ext uri="{FF2B5EF4-FFF2-40B4-BE49-F238E27FC236}">
                <a16:creationId xmlns="" xmlns:a16="http://schemas.microsoft.com/office/drawing/2014/main" id="{A6EACA3A-0F8C-4F14-BEFC-216674788E6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79594" y="871220"/>
            <a:ext cx="6564998" cy="335787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3">
            <a:extLst>
              <a:ext uri="{FF2B5EF4-FFF2-40B4-BE49-F238E27FC236}">
                <a16:creationId xmlns="" xmlns:a16="http://schemas.microsoft.com/office/drawing/2014/main" id="{7F978CD5-947A-45F6-86F1-E204952BB5F1}"/>
              </a:ext>
            </a:extLst>
          </p:cNvPr>
          <p:cNvSpPr>
            <a:spLocks noChangeArrowheads="1"/>
          </p:cNvSpPr>
          <p:nvPr/>
        </p:nvSpPr>
        <p:spPr bwMode="auto">
          <a:xfrm>
            <a:off x="6207760" y="4188898"/>
            <a:ext cx="35966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Automatic Solar Tracker </a:t>
            </a:r>
          </a:p>
        </p:txBody>
      </p:sp>
    </p:spTree>
    <p:extLst>
      <p:ext uri="{BB962C8B-B14F-4D97-AF65-F5344CB8AC3E}">
        <p14:creationId xmlns="" xmlns:p14="http://schemas.microsoft.com/office/powerpoint/2010/main" val="112598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B4C9D-13DD-40B0-A93F-3274BD4E47BC}"/>
              </a:ext>
            </a:extLst>
          </p:cNvPr>
          <p:cNvSpPr>
            <a:spLocks noGrp="1"/>
          </p:cNvSpPr>
          <p:nvPr>
            <p:ph type="title"/>
          </p:nvPr>
        </p:nvSpPr>
        <p:spPr>
          <a:xfrm>
            <a:off x="1484313" y="559293"/>
            <a:ext cx="2990034" cy="666807"/>
          </a:xfrm>
        </p:spPr>
        <p:txBody>
          <a:bodyPr>
            <a:normAutofit/>
          </a:bodyPr>
          <a:lstStyle/>
          <a:p>
            <a:r>
              <a:rPr lang="en-US" sz="2800" dirty="0"/>
              <a:t>Circuit Diagram</a:t>
            </a:r>
            <a:endParaRPr lang="en-IN" sz="2800" dirty="0"/>
          </a:p>
        </p:txBody>
      </p:sp>
      <p:pic>
        <p:nvPicPr>
          <p:cNvPr id="7" name="Content Placeholder 6">
            <a:extLst>
              <a:ext uri="{FF2B5EF4-FFF2-40B4-BE49-F238E27FC236}">
                <a16:creationId xmlns="" xmlns:a16="http://schemas.microsoft.com/office/drawing/2014/main" id="{7C524FA8-F149-430E-B2CC-5056589A8A6A}"/>
              </a:ext>
            </a:extLst>
          </p:cNvPr>
          <p:cNvPicPr>
            <a:picLocks noGrp="1" noChangeAspect="1"/>
          </p:cNvPicPr>
          <p:nvPr>
            <p:ph idx="1"/>
          </p:nvPr>
        </p:nvPicPr>
        <p:blipFill>
          <a:blip r:embed="rId2"/>
          <a:stretch>
            <a:fillRect/>
          </a:stretch>
        </p:blipFill>
        <p:spPr>
          <a:xfrm>
            <a:off x="4305670" y="481961"/>
            <a:ext cx="7707990" cy="5899383"/>
          </a:xfrm>
          <a:prstGeom prst="rect">
            <a:avLst/>
          </a:prstGeom>
          <a:ln>
            <a:noFill/>
          </a:ln>
          <a:effectLst>
            <a:softEdge rad="112500"/>
          </a:effectLst>
        </p:spPr>
      </p:pic>
    </p:spTree>
    <p:extLst>
      <p:ext uri="{BB962C8B-B14F-4D97-AF65-F5344CB8AC3E}">
        <p14:creationId xmlns="" xmlns:p14="http://schemas.microsoft.com/office/powerpoint/2010/main" val="42211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DF7EA3B2-F700-4FDA-B2FD-8E8CB0572AE9}"/>
              </a:ext>
            </a:extLst>
          </p:cNvPr>
          <p:cNvPicPr>
            <a:picLocks noChangeAspect="1"/>
          </p:cNvPicPr>
          <p:nvPr/>
        </p:nvPicPr>
        <p:blipFill>
          <a:blip r:embed="rId2"/>
          <a:stretch>
            <a:fillRect/>
          </a:stretch>
        </p:blipFill>
        <p:spPr>
          <a:xfrm>
            <a:off x="2047875" y="418289"/>
            <a:ext cx="8905470" cy="5175115"/>
          </a:xfrm>
          <a:prstGeom prst="rect">
            <a:avLst/>
          </a:prstGeom>
          <a:ln>
            <a:noFill/>
          </a:ln>
          <a:effectLst>
            <a:softEdge rad="112500"/>
          </a:effectLst>
        </p:spPr>
      </p:pic>
      <p:sp>
        <p:nvSpPr>
          <p:cNvPr id="8" name="TextBox 7">
            <a:extLst>
              <a:ext uri="{FF2B5EF4-FFF2-40B4-BE49-F238E27FC236}">
                <a16:creationId xmlns="" xmlns:a16="http://schemas.microsoft.com/office/drawing/2014/main" id="{FB180CD9-704F-4DC6-8E40-E5932A849D3F}"/>
              </a:ext>
            </a:extLst>
          </p:cNvPr>
          <p:cNvSpPr txBox="1"/>
          <p:nvPr/>
        </p:nvSpPr>
        <p:spPr>
          <a:xfrm>
            <a:off x="5566299" y="6214369"/>
            <a:ext cx="2929631" cy="523220"/>
          </a:xfrm>
          <a:prstGeom prst="rect">
            <a:avLst/>
          </a:prstGeom>
          <a:noFill/>
        </p:spPr>
        <p:txBody>
          <a:bodyPr wrap="square" rtlCol="0">
            <a:spAutoFit/>
          </a:bodyPr>
          <a:lstStyle/>
          <a:p>
            <a:r>
              <a:rPr lang="en-IN" sz="2800" dirty="0"/>
              <a:t>Block Diagram</a:t>
            </a:r>
          </a:p>
        </p:txBody>
      </p:sp>
    </p:spTree>
    <p:extLst>
      <p:ext uri="{BB962C8B-B14F-4D97-AF65-F5344CB8AC3E}">
        <p14:creationId xmlns="" xmlns:p14="http://schemas.microsoft.com/office/powerpoint/2010/main" val="4041275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366</TotalTime>
  <Words>513</Words>
  <Application>Microsoft Office PowerPoint</Application>
  <PresentationFormat>Custom</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Parallax</vt:lpstr>
      <vt:lpstr>Automatic Solar               Tracker </vt:lpstr>
      <vt:lpstr>INTRODUCTION</vt:lpstr>
      <vt:lpstr>OBJECTIVES</vt:lpstr>
      <vt:lpstr>Components</vt:lpstr>
      <vt:lpstr>Hardware Implementation</vt:lpstr>
      <vt:lpstr>Slide 6</vt:lpstr>
      <vt:lpstr> Figure:</vt:lpstr>
      <vt:lpstr>Circuit Diagram</vt:lpstr>
      <vt:lpstr>Slide 9</vt:lpstr>
      <vt:lpstr>Project Layout</vt:lpstr>
      <vt:lpstr>SCOPE</vt:lpstr>
      <vt:lpstr>Project  Simulation</vt:lpstr>
      <vt:lpstr>Final Project Image</vt:lpstr>
      <vt:lpstr>Literature Survey</vt:lpstr>
      <vt:lpstr>Conclusion</vt:lpstr>
      <vt:lpstr>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Intensity Monitoring using Arduino Uno</dc:title>
  <dc:creator>Rishabh Agrawal</dc:creator>
  <cp:lastModifiedBy>VANSH LALWANI</cp:lastModifiedBy>
  <cp:revision>27</cp:revision>
  <dcterms:created xsi:type="dcterms:W3CDTF">2021-07-16T20:35:19Z</dcterms:created>
  <dcterms:modified xsi:type="dcterms:W3CDTF">2021-07-26T06:38:09Z</dcterms:modified>
</cp:coreProperties>
</file>