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Amatic SC"/>
      <p:regular r:id="rId21"/>
      <p:bold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0211941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0211941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0211941c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0211941c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0211941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0211941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0211941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0211941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0211941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0211941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0211941c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0211941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0000"/>
                </a:solidFill>
              </a:rPr>
              <a:t>Zomato Data Analysis</a:t>
            </a:r>
            <a:endParaRPr sz="2400">
              <a:solidFill>
                <a:srgbClr val="FF0000"/>
              </a:solidFill>
            </a:endParaRPr>
          </a:p>
        </p:txBody>
      </p:sp>
      <p:sp>
        <p:nvSpPr>
          <p:cNvPr id="73" name="Google Shape;73;p13"/>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latin typeface="Lato"/>
              <a:ea typeface="Lato"/>
              <a:cs typeface="Lato"/>
              <a:sym typeface="Lato"/>
            </a:endParaRPr>
          </a:p>
          <a:p>
            <a:pPr indent="0" lvl="0" marL="0" rtl="0" algn="l">
              <a:lnSpc>
                <a:spcPct val="115000"/>
              </a:lnSpc>
              <a:spcBef>
                <a:spcPts val="1600"/>
              </a:spcBef>
              <a:spcAft>
                <a:spcPts val="0"/>
              </a:spcAft>
              <a:buNone/>
            </a:pPr>
            <a:r>
              <a:t/>
            </a:r>
            <a:endParaRPr sz="1700">
              <a:latin typeface="Lato"/>
              <a:ea typeface="Lato"/>
              <a:cs typeface="Lato"/>
              <a:sym typeface="Lato"/>
            </a:endParaRPr>
          </a:p>
          <a:p>
            <a:pPr indent="0" lvl="0" marL="0" rtl="0" algn="l">
              <a:lnSpc>
                <a:spcPct val="115000"/>
              </a:lnSpc>
              <a:spcBef>
                <a:spcPts val="1600"/>
              </a:spcBef>
              <a:spcAft>
                <a:spcPts val="0"/>
              </a:spcAft>
              <a:buNone/>
            </a:pPr>
            <a:r>
              <a:t/>
            </a:r>
            <a:endParaRPr sz="1700">
              <a:latin typeface="Lato"/>
              <a:ea typeface="Lato"/>
              <a:cs typeface="Lato"/>
              <a:sym typeface="Lato"/>
            </a:endParaRPr>
          </a:p>
          <a:p>
            <a:pPr indent="0" lvl="0" marL="0" rtl="0" algn="l">
              <a:lnSpc>
                <a:spcPct val="115000"/>
              </a:lnSpc>
              <a:spcBef>
                <a:spcPts val="1600"/>
              </a:spcBef>
              <a:spcAft>
                <a:spcPts val="0"/>
              </a:spcAft>
              <a:buNone/>
            </a:pPr>
            <a:r>
              <a:rPr i="1" lang="en" sz="1700">
                <a:latin typeface="Lato"/>
                <a:ea typeface="Lato"/>
                <a:cs typeface="Lato"/>
                <a:sym typeface="Lato"/>
              </a:rPr>
              <a:t>Sudhanshu Bhawsar</a:t>
            </a:r>
            <a:endParaRPr i="1" sz="1700">
              <a:latin typeface="Lato"/>
              <a:ea typeface="Lato"/>
              <a:cs typeface="Lato"/>
              <a:sym typeface="Lato"/>
            </a:endParaRPr>
          </a:p>
          <a:p>
            <a:pPr indent="0" lvl="0" marL="0" rtl="0" algn="l">
              <a:lnSpc>
                <a:spcPct val="115000"/>
              </a:lnSpc>
              <a:spcBef>
                <a:spcPts val="1600"/>
              </a:spcBef>
              <a:spcAft>
                <a:spcPts val="1600"/>
              </a:spcAft>
              <a:buNone/>
            </a:pPr>
            <a:r>
              <a:rPr i="1" lang="en" sz="1700">
                <a:latin typeface="Lato"/>
                <a:ea typeface="Lato"/>
                <a:cs typeface="Lato"/>
                <a:sym typeface="Lato"/>
              </a:rPr>
              <a:t>30-06-2024</a:t>
            </a:r>
            <a:endParaRPr i="1" sz="1700">
              <a:latin typeface="Lato"/>
              <a:ea typeface="Lato"/>
              <a:cs typeface="Lato"/>
              <a:sym typeface="Lato"/>
            </a:endParaRPr>
          </a:p>
        </p:txBody>
      </p:sp>
      <p:pic>
        <p:nvPicPr>
          <p:cNvPr id="74" name="Google Shape;74;p13"/>
          <p:cNvPicPr preferRelativeResize="0"/>
          <p:nvPr/>
        </p:nvPicPr>
        <p:blipFill>
          <a:blip r:embed="rId3">
            <a:alphaModFix/>
          </a:blip>
          <a:stretch>
            <a:fillRect/>
          </a:stretch>
        </p:blipFill>
        <p:spPr>
          <a:xfrm>
            <a:off x="4991300" y="3067150"/>
            <a:ext cx="4152699" cy="2076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35" name="Shape 135"/>
        <p:cNvGrpSpPr/>
        <p:nvPr/>
      </p:nvGrpSpPr>
      <p:grpSpPr>
        <a:xfrm>
          <a:off x="0" y="0"/>
          <a:ext cx="0" cy="0"/>
          <a:chOff x="0" y="0"/>
          <a:chExt cx="0" cy="0"/>
        </a:xfrm>
      </p:grpSpPr>
      <p:sp>
        <p:nvSpPr>
          <p:cNvPr id="136" name="Google Shape;136;p22"/>
          <p:cNvSpPr txBox="1"/>
          <p:nvPr/>
        </p:nvSpPr>
        <p:spPr>
          <a:xfrm>
            <a:off x="36700" y="198100"/>
            <a:ext cx="3221100" cy="4311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b="1" lang="en" sz="1600">
                <a:solidFill>
                  <a:schemeClr val="lt1"/>
                </a:solidFill>
                <a:latin typeface="Calibri"/>
                <a:ea typeface="Calibri"/>
                <a:cs typeface="Calibri"/>
                <a:sym typeface="Calibri"/>
              </a:rPr>
              <a:t>DashBoard</a:t>
            </a:r>
            <a:endParaRPr b="1">
              <a:solidFill>
                <a:schemeClr val="lt1"/>
              </a:solidFill>
              <a:latin typeface="Calibri"/>
              <a:ea typeface="Calibri"/>
              <a:cs typeface="Calibri"/>
              <a:sym typeface="Calibri"/>
            </a:endParaRPr>
          </a:p>
        </p:txBody>
      </p:sp>
      <p:sp>
        <p:nvSpPr>
          <p:cNvPr id="137" name="Google Shape;137;p22"/>
          <p:cNvSpPr txBox="1"/>
          <p:nvPr/>
        </p:nvSpPr>
        <p:spPr>
          <a:xfrm>
            <a:off x="4371400" y="783425"/>
            <a:ext cx="3221100" cy="431100"/>
          </a:xfrm>
          <a:prstGeom prst="rect">
            <a:avLst/>
          </a:prstGeom>
          <a:noFill/>
          <a:ln>
            <a:noFill/>
          </a:ln>
        </p:spPr>
        <p:txBody>
          <a:bodyPr anchorCtr="0" anchor="t" bIns="91425" lIns="91425" spcFirstLastPara="1" rIns="91425" wrap="square" tIns="91425">
            <a:spAutoFit/>
          </a:bodyPr>
          <a:lstStyle/>
          <a:p>
            <a:pPr indent="0" lvl="0" marL="914400" rtl="0" algn="l">
              <a:lnSpc>
                <a:spcPct val="150000"/>
              </a:lnSpc>
              <a:spcBef>
                <a:spcPts val="0"/>
              </a:spcBef>
              <a:spcAft>
                <a:spcPts val="0"/>
              </a:spcAft>
              <a:buNone/>
            </a:pPr>
            <a:r>
              <a:t/>
            </a:r>
            <a:endParaRPr b="1" sz="1600">
              <a:solidFill>
                <a:schemeClr val="lt1"/>
              </a:solidFill>
              <a:latin typeface="Calibri"/>
              <a:ea typeface="Calibri"/>
              <a:cs typeface="Calibri"/>
              <a:sym typeface="Calibri"/>
            </a:endParaRPr>
          </a:p>
        </p:txBody>
      </p:sp>
      <p:pic>
        <p:nvPicPr>
          <p:cNvPr id="138" name="Google Shape;138;p22"/>
          <p:cNvPicPr preferRelativeResize="0"/>
          <p:nvPr/>
        </p:nvPicPr>
        <p:blipFill>
          <a:blip r:embed="rId3">
            <a:alphaModFix/>
          </a:blip>
          <a:stretch>
            <a:fillRect/>
          </a:stretch>
        </p:blipFill>
        <p:spPr>
          <a:xfrm>
            <a:off x="377875" y="629200"/>
            <a:ext cx="8256200" cy="4272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42" name="Shape 142"/>
        <p:cNvGrpSpPr/>
        <p:nvPr/>
      </p:nvGrpSpPr>
      <p:grpSpPr>
        <a:xfrm>
          <a:off x="0" y="0"/>
          <a:ext cx="0" cy="0"/>
          <a:chOff x="0" y="0"/>
          <a:chExt cx="0" cy="0"/>
        </a:xfrm>
      </p:grpSpPr>
      <p:sp>
        <p:nvSpPr>
          <p:cNvPr id="143" name="Google Shape;143;p23"/>
          <p:cNvSpPr txBox="1"/>
          <p:nvPr/>
        </p:nvSpPr>
        <p:spPr>
          <a:xfrm>
            <a:off x="36700" y="198100"/>
            <a:ext cx="3221100" cy="4311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b="1" lang="en" sz="1600">
                <a:solidFill>
                  <a:schemeClr val="lt1"/>
                </a:solidFill>
                <a:latin typeface="Calibri"/>
                <a:ea typeface="Calibri"/>
                <a:cs typeface="Calibri"/>
                <a:sym typeface="Calibri"/>
              </a:rPr>
              <a:t>DashBoard</a:t>
            </a:r>
            <a:endParaRPr b="1">
              <a:solidFill>
                <a:schemeClr val="lt1"/>
              </a:solidFill>
              <a:latin typeface="Calibri"/>
              <a:ea typeface="Calibri"/>
              <a:cs typeface="Calibri"/>
              <a:sym typeface="Calibri"/>
            </a:endParaRPr>
          </a:p>
        </p:txBody>
      </p:sp>
      <p:sp>
        <p:nvSpPr>
          <p:cNvPr id="144" name="Google Shape;144;p23"/>
          <p:cNvSpPr txBox="1"/>
          <p:nvPr/>
        </p:nvSpPr>
        <p:spPr>
          <a:xfrm>
            <a:off x="4371400" y="783425"/>
            <a:ext cx="3221100" cy="431100"/>
          </a:xfrm>
          <a:prstGeom prst="rect">
            <a:avLst/>
          </a:prstGeom>
          <a:noFill/>
          <a:ln>
            <a:noFill/>
          </a:ln>
        </p:spPr>
        <p:txBody>
          <a:bodyPr anchorCtr="0" anchor="t" bIns="91425" lIns="91425" spcFirstLastPara="1" rIns="91425" wrap="square" tIns="91425">
            <a:spAutoFit/>
          </a:bodyPr>
          <a:lstStyle/>
          <a:p>
            <a:pPr indent="0" lvl="0" marL="914400" rtl="0" algn="l">
              <a:lnSpc>
                <a:spcPct val="150000"/>
              </a:lnSpc>
              <a:spcBef>
                <a:spcPts val="0"/>
              </a:spcBef>
              <a:spcAft>
                <a:spcPts val="0"/>
              </a:spcAft>
              <a:buNone/>
            </a:pPr>
            <a:r>
              <a:t/>
            </a:r>
            <a:endParaRPr b="1" sz="1600">
              <a:solidFill>
                <a:schemeClr val="lt1"/>
              </a:solidFill>
              <a:latin typeface="Calibri"/>
              <a:ea typeface="Calibri"/>
              <a:cs typeface="Calibri"/>
              <a:sym typeface="Calibri"/>
            </a:endParaRPr>
          </a:p>
        </p:txBody>
      </p:sp>
      <p:pic>
        <p:nvPicPr>
          <p:cNvPr id="145" name="Google Shape;145;p23"/>
          <p:cNvPicPr preferRelativeResize="0"/>
          <p:nvPr/>
        </p:nvPicPr>
        <p:blipFill>
          <a:blip r:embed="rId3">
            <a:alphaModFix/>
          </a:blip>
          <a:stretch>
            <a:fillRect/>
          </a:stretch>
        </p:blipFill>
        <p:spPr>
          <a:xfrm>
            <a:off x="538150" y="851125"/>
            <a:ext cx="8067727" cy="372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78" name="Shape 78"/>
        <p:cNvGrpSpPr/>
        <p:nvPr/>
      </p:nvGrpSpPr>
      <p:grpSpPr>
        <a:xfrm>
          <a:off x="0" y="0"/>
          <a:ext cx="0" cy="0"/>
          <a:chOff x="0" y="0"/>
          <a:chExt cx="0" cy="0"/>
        </a:xfrm>
      </p:grpSpPr>
      <p:pic>
        <p:nvPicPr>
          <p:cNvPr id="79" name="Google Shape;79;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0" name="Google Shape;80;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1" name="Google Shape;81;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About zomato</a:t>
            </a:r>
            <a:endParaRPr b="1" sz="3000">
              <a:solidFill>
                <a:schemeClr val="lt2"/>
              </a:solidFill>
              <a:latin typeface="Raleway"/>
              <a:ea typeface="Raleway"/>
              <a:cs typeface="Raleway"/>
              <a:sym typeface="Raleway"/>
            </a:endParaRPr>
          </a:p>
        </p:txBody>
      </p:sp>
      <p:sp>
        <p:nvSpPr>
          <p:cNvPr id="82" name="Google Shape;82;p1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457200" rtl="0" algn="l">
              <a:spcBef>
                <a:spcPts val="0"/>
              </a:spcBef>
              <a:spcAft>
                <a:spcPts val="1000"/>
              </a:spcAft>
              <a:buNone/>
            </a:pPr>
            <a:r>
              <a:rPr b="1" lang="en" sz="2200">
                <a:latin typeface="Amatic SC"/>
                <a:ea typeface="Amatic SC"/>
                <a:cs typeface="Amatic SC"/>
                <a:sym typeface="Amatic SC"/>
              </a:rPr>
              <a:t>Zomato</a:t>
            </a:r>
            <a:r>
              <a:rPr lang="en" sz="2200">
                <a:latin typeface="Amatic SC"/>
                <a:ea typeface="Amatic SC"/>
                <a:cs typeface="Amatic SC"/>
                <a:sym typeface="Amatic SC"/>
              </a:rPr>
              <a:t> is a global restaurant discovery and food delivery platform headquartered in Gurgaon, India. Founded in 2008 by Deepinder Goyal and Pankaj Chaddah, Zomato has grown to become one of the leading names in the food tech industry.</a:t>
            </a:r>
            <a:endParaRPr sz="2300">
              <a:solidFill>
                <a:schemeClr val="dk2"/>
              </a:solidFill>
              <a:latin typeface="Amatic SC"/>
              <a:ea typeface="Amatic SC"/>
              <a:cs typeface="Amatic SC"/>
              <a:sym typeface="Amatic S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86" name="Shape 86"/>
        <p:cNvGrpSpPr/>
        <p:nvPr/>
      </p:nvGrpSpPr>
      <p:grpSpPr>
        <a:xfrm>
          <a:off x="0" y="0"/>
          <a:ext cx="0" cy="0"/>
          <a:chOff x="0" y="0"/>
          <a:chExt cx="0" cy="0"/>
        </a:xfrm>
      </p:grpSpPr>
      <p:pic>
        <p:nvPicPr>
          <p:cNvPr id="87" name="Google Shape;87;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8" name="Google Shape;88;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9" name="Google Shape;89;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Raleway"/>
                <a:ea typeface="Raleway"/>
                <a:cs typeface="Raleway"/>
                <a:sym typeface="Raleway"/>
              </a:rPr>
              <a:t>Table Content</a:t>
            </a:r>
            <a:endParaRPr b="1" sz="3000">
              <a:solidFill>
                <a:schemeClr val="dk2"/>
              </a:solidFill>
              <a:latin typeface="Raleway"/>
              <a:ea typeface="Raleway"/>
              <a:cs typeface="Raleway"/>
              <a:sym typeface="Raleway"/>
            </a:endParaRPr>
          </a:p>
        </p:txBody>
      </p:sp>
      <p:sp>
        <p:nvSpPr>
          <p:cNvPr id="90" name="Google Shape;90;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About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Problem Statement</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Market Research</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Suggested Countries</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Expenditure on Food</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Dashboard</a:t>
            </a: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6"/>
          <p:cNvSpPr txBox="1"/>
          <p:nvPr>
            <p:ph idx="1" type="body"/>
          </p:nvPr>
        </p:nvSpPr>
        <p:spPr>
          <a:xfrm>
            <a:off x="4862325" y="190775"/>
            <a:ext cx="4033800" cy="33813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FF0000"/>
                </a:solidFill>
                <a:latin typeface="Calibri"/>
                <a:ea typeface="Calibri"/>
                <a:cs typeface="Calibri"/>
                <a:sym typeface="Calibri"/>
              </a:rPr>
              <a:t>Problem Statement</a:t>
            </a:r>
            <a:endParaRPr b="1">
              <a:solidFill>
                <a:srgbClr val="FF0000"/>
              </a:solidFill>
              <a:latin typeface="Calibri"/>
              <a:ea typeface="Calibri"/>
              <a:cs typeface="Calibri"/>
              <a:sym typeface="Calibri"/>
            </a:endParaRPr>
          </a:p>
          <a:p>
            <a:pPr indent="0" lvl="0" marL="0" rtl="0" algn="l">
              <a:lnSpc>
                <a:spcPct val="150000"/>
              </a:lnSpc>
              <a:spcBef>
                <a:spcPts val="0"/>
              </a:spcBef>
              <a:spcAft>
                <a:spcPts val="0"/>
              </a:spcAft>
              <a:buNone/>
            </a:pPr>
            <a:r>
              <a:rPr b="1" lang="en">
                <a:solidFill>
                  <a:srgbClr val="163C3F"/>
                </a:solidFill>
                <a:latin typeface="Calibri"/>
                <a:ea typeface="Calibri"/>
                <a:cs typeface="Calibri"/>
                <a:sym typeface="Calibri"/>
              </a:rPr>
              <a:t>Zomato team wants to expand own business, opening new restaurants in different country to capture the maximum customers of different </a:t>
            </a:r>
            <a:r>
              <a:rPr b="1" lang="en">
                <a:solidFill>
                  <a:srgbClr val="163C3F"/>
                </a:solidFill>
                <a:latin typeface="Calibri"/>
                <a:ea typeface="Calibri"/>
                <a:cs typeface="Calibri"/>
                <a:sym typeface="Calibri"/>
              </a:rPr>
              <a:t>price</a:t>
            </a:r>
            <a:r>
              <a:rPr b="1" lang="en">
                <a:solidFill>
                  <a:srgbClr val="163C3F"/>
                </a:solidFill>
                <a:latin typeface="Calibri"/>
                <a:ea typeface="Calibri"/>
                <a:cs typeface="Calibri"/>
                <a:sym typeface="Calibri"/>
              </a:rPr>
              <a:t> range and cuisines according to country. </a:t>
            </a:r>
            <a:endParaRPr b="1" sz="1000">
              <a:latin typeface="Calibri"/>
              <a:ea typeface="Calibri"/>
              <a:cs typeface="Calibri"/>
              <a:sym typeface="Calibri"/>
            </a:endParaRPr>
          </a:p>
          <a:p>
            <a:pPr indent="0" lvl="0" marL="0" rtl="0" algn="l">
              <a:spcBef>
                <a:spcPts val="0"/>
              </a:spcBef>
              <a:spcAft>
                <a:spcPts val="0"/>
              </a:spcAft>
              <a:buNone/>
            </a:pPr>
            <a:r>
              <a:t/>
            </a:r>
            <a:endParaRPr sz="3000">
              <a:solidFill>
                <a:srgbClr val="FF0000"/>
              </a:solidFill>
            </a:endParaRPr>
          </a:p>
          <a:p>
            <a:pPr indent="0" lvl="0" marL="0" rtl="0" algn="l">
              <a:spcBef>
                <a:spcPts val="1600"/>
              </a:spcBef>
              <a:spcAft>
                <a:spcPts val="1600"/>
              </a:spcAft>
              <a:buNone/>
            </a:pPr>
            <a:r>
              <a:t/>
            </a:r>
            <a:endParaRPr sz="1800">
              <a:solidFill>
                <a:srgbClr val="000000"/>
              </a:solidFill>
            </a:endParaRPr>
          </a:p>
        </p:txBody>
      </p:sp>
      <p:pic>
        <p:nvPicPr>
          <p:cNvPr id="96" name="Google Shape;96;p16"/>
          <p:cNvPicPr preferRelativeResize="0"/>
          <p:nvPr/>
        </p:nvPicPr>
        <p:blipFill>
          <a:blip r:embed="rId3">
            <a:alphaModFix/>
          </a:blip>
          <a:stretch>
            <a:fillRect/>
          </a:stretch>
        </p:blipFill>
        <p:spPr>
          <a:xfrm>
            <a:off x="44050" y="2802975"/>
            <a:ext cx="4527950" cy="2263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00" name="Shape 100"/>
        <p:cNvGrpSpPr/>
        <p:nvPr/>
      </p:nvGrpSpPr>
      <p:grpSpPr>
        <a:xfrm>
          <a:off x="0" y="0"/>
          <a:ext cx="0" cy="0"/>
          <a:chOff x="0" y="0"/>
          <a:chExt cx="0" cy="0"/>
        </a:xfrm>
      </p:grpSpPr>
      <p:sp>
        <p:nvSpPr>
          <p:cNvPr id="101" name="Google Shape;101;p17"/>
          <p:cNvSpPr txBox="1"/>
          <p:nvPr/>
        </p:nvSpPr>
        <p:spPr>
          <a:xfrm>
            <a:off x="132050" y="205450"/>
            <a:ext cx="3221100" cy="4311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b="1" lang="en" sz="1600">
                <a:solidFill>
                  <a:schemeClr val="lt1"/>
                </a:solidFill>
                <a:latin typeface="Calibri"/>
                <a:ea typeface="Calibri"/>
                <a:cs typeface="Calibri"/>
                <a:sym typeface="Calibri"/>
              </a:rPr>
              <a:t>Market Research</a:t>
            </a:r>
            <a:endParaRPr b="1">
              <a:solidFill>
                <a:schemeClr val="lt1"/>
              </a:solidFill>
              <a:latin typeface="Calibri"/>
              <a:ea typeface="Calibri"/>
              <a:cs typeface="Calibri"/>
              <a:sym typeface="Calibri"/>
            </a:endParaRPr>
          </a:p>
        </p:txBody>
      </p:sp>
      <p:sp>
        <p:nvSpPr>
          <p:cNvPr id="102" name="Google Shape;102;p17"/>
          <p:cNvSpPr txBox="1"/>
          <p:nvPr/>
        </p:nvSpPr>
        <p:spPr>
          <a:xfrm>
            <a:off x="189100" y="937525"/>
            <a:ext cx="3221100" cy="2277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lt1"/>
              </a:buClr>
              <a:buSzPts val="1600"/>
              <a:buFont typeface="Calibri"/>
              <a:buChar char="●"/>
            </a:pPr>
            <a:r>
              <a:rPr b="1" lang="en" sz="1600">
                <a:solidFill>
                  <a:schemeClr val="lt1"/>
                </a:solidFill>
                <a:latin typeface="Calibri"/>
                <a:ea typeface="Calibri"/>
                <a:cs typeface="Calibri"/>
                <a:sym typeface="Calibri"/>
              </a:rPr>
              <a:t>Total Countries = 15</a:t>
            </a:r>
            <a:endParaRPr b="1" sz="1600">
              <a:solidFill>
                <a:schemeClr val="lt1"/>
              </a:solidFill>
              <a:latin typeface="Calibri"/>
              <a:ea typeface="Calibri"/>
              <a:cs typeface="Calibri"/>
              <a:sym typeface="Calibri"/>
            </a:endParaRPr>
          </a:p>
          <a:p>
            <a:pPr indent="-330200" lvl="0" marL="457200" rtl="0" algn="l">
              <a:lnSpc>
                <a:spcPct val="150000"/>
              </a:lnSpc>
              <a:spcBef>
                <a:spcPts val="0"/>
              </a:spcBef>
              <a:spcAft>
                <a:spcPts val="0"/>
              </a:spcAft>
              <a:buClr>
                <a:schemeClr val="lt1"/>
              </a:buClr>
              <a:buSzPts val="1600"/>
              <a:buFont typeface="Calibri"/>
              <a:buChar char="●"/>
            </a:pPr>
            <a:r>
              <a:rPr b="1" lang="en" sz="1600">
                <a:solidFill>
                  <a:schemeClr val="lt1"/>
                </a:solidFill>
                <a:latin typeface="Calibri"/>
                <a:ea typeface="Calibri"/>
                <a:cs typeface="Calibri"/>
                <a:sym typeface="Calibri"/>
              </a:rPr>
              <a:t>Total Cuisines = 1826</a:t>
            </a:r>
            <a:endParaRPr b="1" sz="1600">
              <a:solidFill>
                <a:schemeClr val="lt1"/>
              </a:solidFill>
              <a:latin typeface="Calibri"/>
              <a:ea typeface="Calibri"/>
              <a:cs typeface="Calibri"/>
              <a:sym typeface="Calibri"/>
            </a:endParaRPr>
          </a:p>
          <a:p>
            <a:pPr indent="-330200" lvl="0" marL="457200" rtl="0" algn="l">
              <a:lnSpc>
                <a:spcPct val="150000"/>
              </a:lnSpc>
              <a:spcBef>
                <a:spcPts val="0"/>
              </a:spcBef>
              <a:spcAft>
                <a:spcPts val="0"/>
              </a:spcAft>
              <a:buClr>
                <a:schemeClr val="lt1"/>
              </a:buClr>
              <a:buSzPts val="1600"/>
              <a:buFont typeface="Calibri"/>
              <a:buChar char="●"/>
            </a:pPr>
            <a:r>
              <a:rPr b="1" lang="en" sz="1600">
                <a:solidFill>
                  <a:schemeClr val="lt1"/>
                </a:solidFill>
                <a:latin typeface="Calibri"/>
                <a:ea typeface="Calibri"/>
                <a:cs typeface="Calibri"/>
                <a:sym typeface="Calibri"/>
              </a:rPr>
              <a:t>In the world total 9551 </a:t>
            </a:r>
            <a:r>
              <a:rPr b="1" lang="en" sz="1600">
                <a:solidFill>
                  <a:schemeClr val="lt1"/>
                </a:solidFill>
                <a:latin typeface="Calibri"/>
                <a:ea typeface="Calibri"/>
                <a:cs typeface="Calibri"/>
                <a:sym typeface="Calibri"/>
              </a:rPr>
              <a:t>restaurants.</a:t>
            </a:r>
            <a:endParaRPr b="1" sz="1600">
              <a:solidFill>
                <a:schemeClr val="lt1"/>
              </a:solidFill>
              <a:latin typeface="Calibri"/>
              <a:ea typeface="Calibri"/>
              <a:cs typeface="Calibri"/>
              <a:sym typeface="Calibri"/>
            </a:endParaRPr>
          </a:p>
          <a:p>
            <a:pPr indent="-330200" lvl="0" marL="457200" rtl="0" algn="l">
              <a:lnSpc>
                <a:spcPct val="150000"/>
              </a:lnSpc>
              <a:spcBef>
                <a:spcPts val="0"/>
              </a:spcBef>
              <a:spcAft>
                <a:spcPts val="0"/>
              </a:spcAft>
              <a:buClr>
                <a:schemeClr val="lt1"/>
              </a:buClr>
              <a:buSzPts val="1600"/>
              <a:buFont typeface="Calibri"/>
              <a:buChar char="●"/>
            </a:pPr>
            <a:r>
              <a:rPr b="1" lang="en" sz="1600">
                <a:solidFill>
                  <a:schemeClr val="lt1"/>
                </a:solidFill>
                <a:latin typeface="Calibri"/>
                <a:ea typeface="Calibri"/>
                <a:cs typeface="Calibri"/>
                <a:sym typeface="Calibri"/>
              </a:rPr>
              <a:t>Price range is 1 to 4</a:t>
            </a:r>
            <a:endParaRPr b="1" sz="1600">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b="1" sz="1600">
              <a:solidFill>
                <a:schemeClr val="lt1"/>
              </a:solidFill>
              <a:latin typeface="Calibri"/>
              <a:ea typeface="Calibri"/>
              <a:cs typeface="Calibri"/>
              <a:sym typeface="Calibri"/>
            </a:endParaRPr>
          </a:p>
        </p:txBody>
      </p:sp>
      <p:pic>
        <p:nvPicPr>
          <p:cNvPr id="103" name="Google Shape;103;p17" title="Chart"/>
          <p:cNvPicPr preferRelativeResize="0"/>
          <p:nvPr/>
        </p:nvPicPr>
        <p:blipFill>
          <a:blip r:embed="rId3">
            <a:alphaModFix/>
          </a:blip>
          <a:stretch>
            <a:fillRect/>
          </a:stretch>
        </p:blipFill>
        <p:spPr>
          <a:xfrm>
            <a:off x="2938925" y="893275"/>
            <a:ext cx="5428998" cy="33569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07" name="Shape 107"/>
        <p:cNvGrpSpPr/>
        <p:nvPr/>
      </p:nvGrpSpPr>
      <p:grpSpPr>
        <a:xfrm>
          <a:off x="0" y="0"/>
          <a:ext cx="0" cy="0"/>
          <a:chOff x="0" y="0"/>
          <a:chExt cx="0" cy="0"/>
        </a:xfrm>
      </p:grpSpPr>
      <p:sp>
        <p:nvSpPr>
          <p:cNvPr id="108" name="Google Shape;108;p18"/>
          <p:cNvSpPr txBox="1"/>
          <p:nvPr/>
        </p:nvSpPr>
        <p:spPr>
          <a:xfrm>
            <a:off x="132050" y="205450"/>
            <a:ext cx="3221100" cy="4311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b="1" lang="en" sz="1600">
                <a:solidFill>
                  <a:schemeClr val="lt1"/>
                </a:solidFill>
                <a:latin typeface="Calibri"/>
                <a:ea typeface="Calibri"/>
                <a:cs typeface="Calibri"/>
                <a:sym typeface="Calibri"/>
              </a:rPr>
              <a:t>Market Research</a:t>
            </a:r>
            <a:endParaRPr b="1">
              <a:solidFill>
                <a:schemeClr val="lt1"/>
              </a:solidFill>
              <a:latin typeface="Calibri"/>
              <a:ea typeface="Calibri"/>
              <a:cs typeface="Calibri"/>
              <a:sym typeface="Calibri"/>
            </a:endParaRPr>
          </a:p>
        </p:txBody>
      </p:sp>
      <p:sp>
        <p:nvSpPr>
          <p:cNvPr id="109" name="Google Shape;109;p18"/>
          <p:cNvSpPr txBox="1"/>
          <p:nvPr/>
        </p:nvSpPr>
        <p:spPr>
          <a:xfrm>
            <a:off x="189100" y="937525"/>
            <a:ext cx="3221100" cy="8004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lt1"/>
              </a:buClr>
              <a:buSzPts val="1600"/>
              <a:buFont typeface="Calibri"/>
              <a:buChar char="●"/>
            </a:pPr>
            <a:r>
              <a:rPr b="1" lang="en" sz="1600">
                <a:solidFill>
                  <a:schemeClr val="lt1"/>
                </a:solidFill>
                <a:latin typeface="Calibri"/>
                <a:ea typeface="Calibri"/>
                <a:cs typeface="Calibri"/>
                <a:sym typeface="Calibri"/>
              </a:rPr>
              <a:t>Lowest Restaurensts in 2012</a:t>
            </a:r>
            <a:endParaRPr b="1" sz="1600">
              <a:solidFill>
                <a:schemeClr val="lt1"/>
              </a:solidFill>
              <a:latin typeface="Calibri"/>
              <a:ea typeface="Calibri"/>
              <a:cs typeface="Calibri"/>
              <a:sym typeface="Calibri"/>
            </a:endParaRPr>
          </a:p>
          <a:p>
            <a:pPr indent="-330200" lvl="0" marL="457200" rtl="0" algn="l">
              <a:lnSpc>
                <a:spcPct val="150000"/>
              </a:lnSpc>
              <a:spcBef>
                <a:spcPts val="0"/>
              </a:spcBef>
              <a:spcAft>
                <a:spcPts val="0"/>
              </a:spcAft>
              <a:buClr>
                <a:schemeClr val="lt1"/>
              </a:buClr>
              <a:buSzPts val="1600"/>
              <a:buFont typeface="Calibri"/>
              <a:buChar char="●"/>
            </a:pPr>
            <a:r>
              <a:rPr b="1" lang="en" sz="1600">
                <a:solidFill>
                  <a:schemeClr val="lt1"/>
                </a:solidFill>
                <a:latin typeface="Calibri"/>
                <a:ea typeface="Calibri"/>
                <a:cs typeface="Calibri"/>
                <a:sym typeface="Calibri"/>
              </a:rPr>
              <a:t>Highest </a:t>
            </a:r>
            <a:r>
              <a:rPr b="1" lang="en" sz="1600">
                <a:solidFill>
                  <a:schemeClr val="lt1"/>
                </a:solidFill>
                <a:latin typeface="Calibri"/>
                <a:ea typeface="Calibri"/>
                <a:cs typeface="Calibri"/>
                <a:sym typeface="Calibri"/>
              </a:rPr>
              <a:t>Restaurants</a:t>
            </a:r>
            <a:r>
              <a:rPr b="1" lang="en" sz="1600">
                <a:solidFill>
                  <a:schemeClr val="lt1"/>
                </a:solidFill>
                <a:latin typeface="Calibri"/>
                <a:ea typeface="Calibri"/>
                <a:cs typeface="Calibri"/>
                <a:sym typeface="Calibri"/>
              </a:rPr>
              <a:t> in 2018</a:t>
            </a:r>
            <a:endParaRPr b="1" sz="1600">
              <a:solidFill>
                <a:schemeClr val="lt1"/>
              </a:solidFill>
              <a:latin typeface="Calibri"/>
              <a:ea typeface="Calibri"/>
              <a:cs typeface="Calibri"/>
              <a:sym typeface="Calibri"/>
            </a:endParaRPr>
          </a:p>
        </p:txBody>
      </p:sp>
      <p:pic>
        <p:nvPicPr>
          <p:cNvPr id="110" name="Google Shape;110;p18" title="Chart"/>
          <p:cNvPicPr preferRelativeResize="0"/>
          <p:nvPr/>
        </p:nvPicPr>
        <p:blipFill>
          <a:blip r:embed="rId3">
            <a:alphaModFix/>
          </a:blip>
          <a:stretch>
            <a:fillRect/>
          </a:stretch>
        </p:blipFill>
        <p:spPr>
          <a:xfrm>
            <a:off x="3269100" y="937525"/>
            <a:ext cx="5428998" cy="33569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14" name="Shape 114"/>
        <p:cNvGrpSpPr/>
        <p:nvPr/>
      </p:nvGrpSpPr>
      <p:grpSpPr>
        <a:xfrm>
          <a:off x="0" y="0"/>
          <a:ext cx="0" cy="0"/>
          <a:chOff x="0" y="0"/>
          <a:chExt cx="0" cy="0"/>
        </a:xfrm>
      </p:grpSpPr>
      <p:sp>
        <p:nvSpPr>
          <p:cNvPr id="115" name="Google Shape;115;p19"/>
          <p:cNvSpPr txBox="1"/>
          <p:nvPr/>
        </p:nvSpPr>
        <p:spPr>
          <a:xfrm>
            <a:off x="132050" y="205450"/>
            <a:ext cx="3221100" cy="4311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b="1" lang="en" sz="1600">
                <a:solidFill>
                  <a:schemeClr val="lt1"/>
                </a:solidFill>
                <a:latin typeface="Calibri"/>
                <a:ea typeface="Calibri"/>
                <a:cs typeface="Calibri"/>
                <a:sym typeface="Calibri"/>
              </a:rPr>
              <a:t>Market Research</a:t>
            </a:r>
            <a:endParaRPr b="1">
              <a:solidFill>
                <a:schemeClr val="lt1"/>
              </a:solidFill>
              <a:latin typeface="Calibri"/>
              <a:ea typeface="Calibri"/>
              <a:cs typeface="Calibri"/>
              <a:sym typeface="Calibri"/>
            </a:endParaRPr>
          </a:p>
        </p:txBody>
      </p:sp>
      <p:sp>
        <p:nvSpPr>
          <p:cNvPr id="116" name="Google Shape;116;p19"/>
          <p:cNvSpPr txBox="1"/>
          <p:nvPr/>
        </p:nvSpPr>
        <p:spPr>
          <a:xfrm>
            <a:off x="189100" y="937525"/>
            <a:ext cx="3221100" cy="15393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b="1" lang="en" sz="1600">
                <a:solidFill>
                  <a:schemeClr val="lt1"/>
                </a:solidFill>
                <a:latin typeface="Calibri"/>
                <a:ea typeface="Calibri"/>
                <a:cs typeface="Calibri"/>
                <a:sym typeface="Calibri"/>
              </a:rPr>
              <a:t>Suggested Countries with </a:t>
            </a:r>
            <a:endParaRPr b="1" sz="1600">
              <a:solidFill>
                <a:schemeClr val="lt1"/>
              </a:solidFill>
              <a:latin typeface="Calibri"/>
              <a:ea typeface="Calibri"/>
              <a:cs typeface="Calibri"/>
              <a:sym typeface="Calibri"/>
            </a:endParaRPr>
          </a:p>
          <a:p>
            <a:pPr indent="0" lvl="0" marL="457200" rtl="0" algn="l">
              <a:lnSpc>
                <a:spcPct val="150000"/>
              </a:lnSpc>
              <a:spcBef>
                <a:spcPts val="0"/>
              </a:spcBef>
              <a:spcAft>
                <a:spcPts val="0"/>
              </a:spcAft>
              <a:buNone/>
            </a:pPr>
            <a:r>
              <a:rPr b="1" lang="en" sz="1600">
                <a:solidFill>
                  <a:schemeClr val="lt1"/>
                </a:solidFill>
                <a:latin typeface="Calibri"/>
                <a:ea typeface="Calibri"/>
                <a:cs typeface="Calibri"/>
                <a:sym typeface="Calibri"/>
              </a:rPr>
              <a:t>Count of </a:t>
            </a:r>
            <a:r>
              <a:rPr b="1" lang="en" sz="1600">
                <a:solidFill>
                  <a:schemeClr val="lt1"/>
                </a:solidFill>
                <a:latin typeface="Calibri"/>
                <a:ea typeface="Calibri"/>
                <a:cs typeface="Calibri"/>
                <a:sym typeface="Calibri"/>
              </a:rPr>
              <a:t>restaurants</a:t>
            </a:r>
            <a:r>
              <a:rPr b="1" lang="en" sz="1600">
                <a:solidFill>
                  <a:schemeClr val="lt1"/>
                </a:solidFill>
                <a:latin typeface="Calibri"/>
                <a:ea typeface="Calibri"/>
                <a:cs typeface="Calibri"/>
                <a:sym typeface="Calibri"/>
              </a:rPr>
              <a:t> &amp; Average Rating</a:t>
            </a:r>
            <a:endParaRPr b="1" sz="1600">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b="1" sz="1600">
              <a:solidFill>
                <a:schemeClr val="lt1"/>
              </a:solidFill>
              <a:latin typeface="Calibri"/>
              <a:ea typeface="Calibri"/>
              <a:cs typeface="Calibri"/>
              <a:sym typeface="Calibri"/>
            </a:endParaRPr>
          </a:p>
        </p:txBody>
      </p:sp>
      <p:pic>
        <p:nvPicPr>
          <p:cNvPr id="117" name="Google Shape;117;p19" title="Chart"/>
          <p:cNvPicPr preferRelativeResize="0"/>
          <p:nvPr/>
        </p:nvPicPr>
        <p:blipFill rotWithShape="1">
          <a:blip r:embed="rId3">
            <a:alphaModFix/>
          </a:blip>
          <a:srcRect b="0" l="0" r="0" t="0"/>
          <a:stretch/>
        </p:blipFill>
        <p:spPr>
          <a:xfrm>
            <a:off x="3410200" y="893288"/>
            <a:ext cx="5428998" cy="33569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21" name="Shape 121"/>
        <p:cNvGrpSpPr/>
        <p:nvPr/>
      </p:nvGrpSpPr>
      <p:grpSpPr>
        <a:xfrm>
          <a:off x="0" y="0"/>
          <a:ext cx="0" cy="0"/>
          <a:chOff x="0" y="0"/>
          <a:chExt cx="0" cy="0"/>
        </a:xfrm>
      </p:grpSpPr>
      <p:sp>
        <p:nvSpPr>
          <p:cNvPr id="122" name="Google Shape;122;p20"/>
          <p:cNvSpPr txBox="1"/>
          <p:nvPr/>
        </p:nvSpPr>
        <p:spPr>
          <a:xfrm>
            <a:off x="132050" y="205450"/>
            <a:ext cx="3221100" cy="4311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b="1" lang="en" sz="1600">
                <a:solidFill>
                  <a:schemeClr val="lt1"/>
                </a:solidFill>
                <a:latin typeface="Calibri"/>
                <a:ea typeface="Calibri"/>
                <a:cs typeface="Calibri"/>
                <a:sym typeface="Calibri"/>
              </a:rPr>
              <a:t>Market Research</a:t>
            </a:r>
            <a:endParaRPr b="1">
              <a:solidFill>
                <a:schemeClr val="lt1"/>
              </a:solidFill>
              <a:latin typeface="Calibri"/>
              <a:ea typeface="Calibri"/>
              <a:cs typeface="Calibri"/>
              <a:sym typeface="Calibri"/>
            </a:endParaRPr>
          </a:p>
        </p:txBody>
      </p:sp>
      <p:pic>
        <p:nvPicPr>
          <p:cNvPr id="123" name="Google Shape;123;p20" title="Chart"/>
          <p:cNvPicPr preferRelativeResize="0"/>
          <p:nvPr/>
        </p:nvPicPr>
        <p:blipFill>
          <a:blip r:embed="rId3">
            <a:alphaModFix/>
          </a:blip>
          <a:stretch>
            <a:fillRect/>
          </a:stretch>
        </p:blipFill>
        <p:spPr>
          <a:xfrm>
            <a:off x="1857500" y="966688"/>
            <a:ext cx="5428998" cy="33569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27" name="Shape 127"/>
        <p:cNvGrpSpPr/>
        <p:nvPr/>
      </p:nvGrpSpPr>
      <p:grpSpPr>
        <a:xfrm>
          <a:off x="0" y="0"/>
          <a:ext cx="0" cy="0"/>
          <a:chOff x="0" y="0"/>
          <a:chExt cx="0" cy="0"/>
        </a:xfrm>
      </p:grpSpPr>
      <p:sp>
        <p:nvSpPr>
          <p:cNvPr id="128" name="Google Shape;128;p21"/>
          <p:cNvSpPr txBox="1"/>
          <p:nvPr/>
        </p:nvSpPr>
        <p:spPr>
          <a:xfrm>
            <a:off x="132050" y="205450"/>
            <a:ext cx="3221100" cy="4311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b="1" lang="en" sz="1600">
                <a:solidFill>
                  <a:schemeClr val="lt1"/>
                </a:solidFill>
                <a:latin typeface="Calibri"/>
                <a:ea typeface="Calibri"/>
                <a:cs typeface="Calibri"/>
                <a:sym typeface="Calibri"/>
              </a:rPr>
              <a:t>Market Research</a:t>
            </a:r>
            <a:endParaRPr b="1">
              <a:solidFill>
                <a:schemeClr val="lt1"/>
              </a:solidFill>
              <a:latin typeface="Calibri"/>
              <a:ea typeface="Calibri"/>
              <a:cs typeface="Calibri"/>
              <a:sym typeface="Calibri"/>
            </a:endParaRPr>
          </a:p>
        </p:txBody>
      </p:sp>
      <p:pic>
        <p:nvPicPr>
          <p:cNvPr id="129" name="Google Shape;129;p21" title="Chart"/>
          <p:cNvPicPr preferRelativeResize="0"/>
          <p:nvPr/>
        </p:nvPicPr>
        <p:blipFill>
          <a:blip r:embed="rId3">
            <a:alphaModFix/>
          </a:blip>
          <a:stretch>
            <a:fillRect/>
          </a:stretch>
        </p:blipFill>
        <p:spPr>
          <a:xfrm>
            <a:off x="0" y="636550"/>
            <a:ext cx="3015651" cy="1935200"/>
          </a:xfrm>
          <a:prstGeom prst="rect">
            <a:avLst/>
          </a:prstGeom>
          <a:noFill/>
          <a:ln>
            <a:noFill/>
          </a:ln>
        </p:spPr>
      </p:pic>
      <p:pic>
        <p:nvPicPr>
          <p:cNvPr id="130" name="Google Shape;130;p21" title="Chart"/>
          <p:cNvPicPr preferRelativeResize="0"/>
          <p:nvPr/>
        </p:nvPicPr>
        <p:blipFill>
          <a:blip r:embed="rId4">
            <a:alphaModFix/>
          </a:blip>
          <a:stretch>
            <a:fillRect/>
          </a:stretch>
        </p:blipFill>
        <p:spPr>
          <a:xfrm>
            <a:off x="51450" y="2758625"/>
            <a:ext cx="2964201" cy="1832859"/>
          </a:xfrm>
          <a:prstGeom prst="rect">
            <a:avLst/>
          </a:prstGeom>
          <a:noFill/>
          <a:ln>
            <a:noFill/>
          </a:ln>
        </p:spPr>
      </p:pic>
      <p:sp>
        <p:nvSpPr>
          <p:cNvPr id="131" name="Google Shape;131;p21"/>
          <p:cNvSpPr txBox="1"/>
          <p:nvPr/>
        </p:nvSpPr>
        <p:spPr>
          <a:xfrm>
            <a:off x="4371400" y="783425"/>
            <a:ext cx="3221100" cy="2647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lt1"/>
              </a:buClr>
              <a:buSzPts val="1600"/>
              <a:buFont typeface="Calibri"/>
              <a:buChar char="●"/>
            </a:pPr>
            <a:r>
              <a:rPr b="1" lang="en" sz="1600">
                <a:solidFill>
                  <a:schemeClr val="lt1"/>
                </a:solidFill>
                <a:latin typeface="Calibri"/>
                <a:ea typeface="Calibri"/>
                <a:cs typeface="Calibri"/>
                <a:sym typeface="Calibri"/>
              </a:rPr>
              <a:t>The new </a:t>
            </a:r>
            <a:r>
              <a:rPr b="1" lang="en" sz="1600">
                <a:solidFill>
                  <a:schemeClr val="lt1"/>
                </a:solidFill>
                <a:latin typeface="Calibri"/>
                <a:ea typeface="Calibri"/>
                <a:cs typeface="Calibri"/>
                <a:sym typeface="Calibri"/>
              </a:rPr>
              <a:t>restaurants</a:t>
            </a:r>
            <a:r>
              <a:rPr b="1" lang="en" sz="1600">
                <a:solidFill>
                  <a:schemeClr val="lt1"/>
                </a:solidFill>
                <a:latin typeface="Calibri"/>
                <a:ea typeface="Calibri"/>
                <a:cs typeface="Calibri"/>
                <a:sym typeface="Calibri"/>
              </a:rPr>
              <a:t> have online delivery &amp; online table booking</a:t>
            </a:r>
            <a:endParaRPr b="1" sz="1600">
              <a:solidFill>
                <a:schemeClr val="lt1"/>
              </a:solidFill>
              <a:latin typeface="Calibri"/>
              <a:ea typeface="Calibri"/>
              <a:cs typeface="Calibri"/>
              <a:sym typeface="Calibri"/>
            </a:endParaRPr>
          </a:p>
          <a:p>
            <a:pPr indent="-330200" lvl="0" marL="457200" rtl="0" algn="l">
              <a:lnSpc>
                <a:spcPct val="150000"/>
              </a:lnSpc>
              <a:spcBef>
                <a:spcPts val="0"/>
              </a:spcBef>
              <a:spcAft>
                <a:spcPts val="0"/>
              </a:spcAft>
              <a:buClr>
                <a:schemeClr val="lt1"/>
              </a:buClr>
              <a:buSzPts val="1600"/>
              <a:buFont typeface="Calibri"/>
              <a:buChar char="●"/>
            </a:pPr>
            <a:r>
              <a:rPr b="1" lang="en" sz="1600">
                <a:solidFill>
                  <a:schemeClr val="lt1"/>
                </a:solidFill>
                <a:latin typeface="Calibri"/>
                <a:ea typeface="Calibri"/>
                <a:cs typeface="Calibri"/>
                <a:sym typeface="Calibri"/>
              </a:rPr>
              <a:t>Average of online table booking is higher 55.3%</a:t>
            </a:r>
            <a:endParaRPr b="1" sz="1600">
              <a:solidFill>
                <a:schemeClr val="lt1"/>
              </a:solidFill>
              <a:latin typeface="Calibri"/>
              <a:ea typeface="Calibri"/>
              <a:cs typeface="Calibri"/>
              <a:sym typeface="Calibri"/>
            </a:endParaRPr>
          </a:p>
          <a:p>
            <a:pPr indent="-330200" lvl="0" marL="457200" rtl="0" algn="l">
              <a:lnSpc>
                <a:spcPct val="150000"/>
              </a:lnSpc>
              <a:spcBef>
                <a:spcPts val="0"/>
              </a:spcBef>
              <a:spcAft>
                <a:spcPts val="0"/>
              </a:spcAft>
              <a:buClr>
                <a:schemeClr val="lt1"/>
              </a:buClr>
              <a:buSzPts val="1600"/>
              <a:buFont typeface="Calibri"/>
              <a:buChar char="●"/>
            </a:pPr>
            <a:r>
              <a:rPr b="1" lang="en" sz="1600">
                <a:solidFill>
                  <a:schemeClr val="lt1"/>
                </a:solidFill>
                <a:latin typeface="Calibri"/>
                <a:ea typeface="Calibri"/>
                <a:cs typeface="Calibri"/>
                <a:sym typeface="Calibri"/>
              </a:rPr>
              <a:t>Average of online delivery is higher 54.4%</a:t>
            </a:r>
            <a:endParaRPr b="1" sz="16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