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fecd2dac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fecd2dac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443b1ad7c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443b1ad7c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443b1ad7c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443b1ad7c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443b1ad7c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443b1ad7c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443b1ad7c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443b1ad7c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443b1ad7c_2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443b1ad7c_2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443b1ad7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443b1ad7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443b1ad7c_2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443b1ad7c_2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fecd2dac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fecd2dac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fecd2dacb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fecd2dac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2ed0172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2ed0172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2ed0172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2ed0172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443b1ad7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443b1ad7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2ed017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2ed017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443b1ad7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443b1ad7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443b1ad7c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443b1ad7c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TQOW5QJvNzc" TargetMode="Externa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3"/>
          <p:cNvPicPr preferRelativeResize="0"/>
          <p:nvPr/>
        </p:nvPicPr>
        <p:blipFill rotWithShape="1">
          <a:blip r:embed="rId3">
            <a:alphaModFix/>
          </a:blip>
          <a:srcRect b="66793" l="0" r="62583" t="0"/>
          <a:stretch/>
        </p:blipFill>
        <p:spPr>
          <a:xfrm>
            <a:off x="1" y="0"/>
            <a:ext cx="9143998"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nvSpPr>
        <p:spPr>
          <a:xfrm>
            <a:off x="24200" y="12100"/>
            <a:ext cx="9064800" cy="49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2) ReLU Layer: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It is an activation function.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It helps us to deduce those negative values or to obtain values above than certain  threshold.</a:t>
            </a:r>
            <a:endParaRPr sz="1500">
              <a:latin typeface="Times New Roman"/>
              <a:ea typeface="Times New Roman"/>
              <a:cs typeface="Times New Roman"/>
              <a:sym typeface="Times New Roman"/>
            </a:endParaRPr>
          </a:p>
        </p:txBody>
      </p:sp>
      <p:pic>
        <p:nvPicPr>
          <p:cNvPr id="141" name="Google Shape;141;p22"/>
          <p:cNvPicPr preferRelativeResize="0"/>
          <p:nvPr/>
        </p:nvPicPr>
        <p:blipFill>
          <a:blip r:embed="rId3">
            <a:alphaModFix/>
          </a:blip>
          <a:stretch>
            <a:fillRect/>
          </a:stretch>
        </p:blipFill>
        <p:spPr>
          <a:xfrm>
            <a:off x="5219488" y="1463088"/>
            <a:ext cx="3019425" cy="1800225"/>
          </a:xfrm>
          <a:prstGeom prst="rect">
            <a:avLst/>
          </a:prstGeom>
          <a:noFill/>
          <a:ln>
            <a:noFill/>
          </a:ln>
        </p:spPr>
      </p:pic>
      <p:pic>
        <p:nvPicPr>
          <p:cNvPr id="142" name="Google Shape;142;p22"/>
          <p:cNvPicPr preferRelativeResize="0"/>
          <p:nvPr/>
        </p:nvPicPr>
        <p:blipFill>
          <a:blip r:embed="rId4">
            <a:alphaModFix/>
          </a:blip>
          <a:stretch>
            <a:fillRect/>
          </a:stretch>
        </p:blipFill>
        <p:spPr>
          <a:xfrm>
            <a:off x="1205025" y="1325515"/>
            <a:ext cx="1834625" cy="207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nvSpPr>
        <p:spPr>
          <a:xfrm>
            <a:off x="24200" y="24200"/>
            <a:ext cx="9119700" cy="49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3) Pooling</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In this layer we shrink the image stack to a smaller size</a:t>
            </a:r>
            <a:endParaRPr sz="1500">
              <a:latin typeface="Times New Roman"/>
              <a:ea typeface="Times New Roman"/>
              <a:cs typeface="Times New Roman"/>
              <a:sym typeface="Times New Roman"/>
            </a:endParaRPr>
          </a:p>
          <a:p>
            <a:pPr indent="0" lvl="0" marL="457200" rtl="0" algn="l">
              <a:spcBef>
                <a:spcPts val="0"/>
              </a:spcBef>
              <a:spcAft>
                <a:spcPts val="0"/>
              </a:spcAft>
              <a:buNone/>
            </a:pPr>
            <a:r>
              <a:rPr lang="en" sz="1500">
                <a:latin typeface="Times New Roman"/>
                <a:ea typeface="Times New Roman"/>
                <a:cs typeface="Times New Roman"/>
                <a:sym typeface="Times New Roman"/>
              </a:rPr>
              <a:t>For example: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Let’s suppose we have this matrix which we got from ReLU layer and we will select maximum value from each stack( taking window size 2X2 ) and save it in another matrix which will reduce the size.</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Open Sans"/>
              <a:ea typeface="Open Sans"/>
              <a:cs typeface="Open Sans"/>
              <a:sym typeface="Open Sans"/>
            </a:endParaRPr>
          </a:p>
        </p:txBody>
      </p:sp>
      <p:pic>
        <p:nvPicPr>
          <p:cNvPr id="148" name="Google Shape;148;p23"/>
          <p:cNvPicPr preferRelativeResize="0"/>
          <p:nvPr/>
        </p:nvPicPr>
        <p:blipFill>
          <a:blip r:embed="rId3">
            <a:alphaModFix/>
          </a:blip>
          <a:stretch>
            <a:fillRect/>
          </a:stretch>
        </p:blipFill>
        <p:spPr>
          <a:xfrm>
            <a:off x="1257300" y="1347788"/>
            <a:ext cx="6629400" cy="244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4"/>
          <p:cNvPicPr preferRelativeResize="0"/>
          <p:nvPr/>
        </p:nvPicPr>
        <p:blipFill rotWithShape="1">
          <a:blip r:embed="rId3">
            <a:alphaModFix/>
          </a:blip>
          <a:srcRect b="3222" l="0" r="990" t="0"/>
          <a:stretch/>
        </p:blipFill>
        <p:spPr>
          <a:xfrm>
            <a:off x="839375" y="580750"/>
            <a:ext cx="7535451" cy="297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nvSpPr>
        <p:spPr>
          <a:xfrm>
            <a:off x="0" y="0"/>
            <a:ext cx="9144000" cy="49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4) Fully Connected Layer:</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59" name="Google Shape;159;p25"/>
          <p:cNvPicPr preferRelativeResize="0"/>
          <p:nvPr/>
        </p:nvPicPr>
        <p:blipFill>
          <a:blip r:embed="rId3">
            <a:alphaModFix/>
          </a:blip>
          <a:stretch>
            <a:fillRect/>
          </a:stretch>
        </p:blipFill>
        <p:spPr>
          <a:xfrm>
            <a:off x="2695575" y="1304925"/>
            <a:ext cx="3752850" cy="2533650"/>
          </a:xfrm>
          <a:prstGeom prst="rect">
            <a:avLst/>
          </a:prstGeom>
          <a:noFill/>
          <a:ln>
            <a:noFill/>
          </a:ln>
        </p:spPr>
      </p:pic>
      <p:sp>
        <p:nvSpPr>
          <p:cNvPr id="160" name="Google Shape;160;p25"/>
          <p:cNvSpPr txBox="1"/>
          <p:nvPr/>
        </p:nvSpPr>
        <p:spPr>
          <a:xfrm>
            <a:off x="183225" y="523500"/>
            <a:ext cx="8481000" cy="4109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This is the final layer where actual classification happens.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Here we take our matrix and put them into a single list which is used to match by using Hign and Low’s to recognize a particular image</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550625" y="4169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Technology Used</a:t>
            </a:r>
            <a:endParaRPr sz="3000">
              <a:latin typeface="Times New Roman"/>
              <a:ea typeface="Times New Roman"/>
              <a:cs typeface="Times New Roman"/>
              <a:sym typeface="Times New Roman"/>
            </a:endParaRPr>
          </a:p>
        </p:txBody>
      </p:sp>
      <p:sp>
        <p:nvSpPr>
          <p:cNvPr id="166" name="Google Shape;166;p26"/>
          <p:cNvSpPr txBox="1"/>
          <p:nvPr>
            <p:ph idx="1" type="body"/>
          </p:nvPr>
        </p:nvSpPr>
        <p:spPr>
          <a:xfrm>
            <a:off x="623400" y="12803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Python 3.7</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Dlib</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Openpyxl</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OpenCV</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0" name="Shape 170"/>
        <p:cNvGrpSpPr/>
        <p:nvPr/>
      </p:nvGrpSpPr>
      <p:grpSpPr>
        <a:xfrm>
          <a:off x="0" y="0"/>
          <a:ext cx="0" cy="0"/>
          <a:chOff x="0" y="0"/>
          <a:chExt cx="0" cy="0"/>
        </a:xfrm>
      </p:grpSpPr>
      <p:sp>
        <p:nvSpPr>
          <p:cNvPr id="171" name="Google Shape;171;p27"/>
          <p:cNvSpPr txBox="1"/>
          <p:nvPr>
            <p:ph type="title"/>
          </p:nvPr>
        </p:nvSpPr>
        <p:spPr>
          <a:xfrm>
            <a:off x="369175" y="-49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Working Video</a:t>
            </a:r>
            <a:endParaRPr sz="3000">
              <a:latin typeface="Times New Roman"/>
              <a:ea typeface="Times New Roman"/>
              <a:cs typeface="Times New Roman"/>
              <a:sym typeface="Times New Roman"/>
            </a:endParaRPr>
          </a:p>
        </p:txBody>
      </p:sp>
      <p:sp>
        <p:nvSpPr>
          <p:cNvPr id="172" name="Google Shape;172;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descr="This project is made using Python and its libraries like dlib,opencv,face recognition . More Info will be shared later" id="173" name="Google Shape;173;p27" title="Automated Attendance System Using Face Recognition">
            <a:hlinkClick r:id="rId3"/>
          </p:cNvPr>
          <p:cNvPicPr preferRelativeResize="0"/>
          <p:nvPr/>
        </p:nvPicPr>
        <p:blipFill>
          <a:blip r:embed="rId4">
            <a:alphaModFix/>
          </a:blip>
          <a:stretch>
            <a:fillRect/>
          </a:stretch>
        </p:blipFill>
        <p:spPr>
          <a:xfrm>
            <a:off x="1669825" y="535200"/>
            <a:ext cx="5973925" cy="4480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77" name="Shape 177"/>
        <p:cNvGrpSpPr/>
        <p:nvPr/>
      </p:nvGrpSpPr>
      <p:grpSpPr>
        <a:xfrm>
          <a:off x="0" y="0"/>
          <a:ext cx="0" cy="0"/>
          <a:chOff x="0" y="0"/>
          <a:chExt cx="0" cy="0"/>
        </a:xfrm>
      </p:grpSpPr>
      <p:sp>
        <p:nvSpPr>
          <p:cNvPr id="178" name="Google Shape;178;p28"/>
          <p:cNvSpPr txBox="1"/>
          <p:nvPr>
            <p:ph type="title"/>
          </p:nvPr>
        </p:nvSpPr>
        <p:spPr>
          <a:xfrm>
            <a:off x="448075" y="526350"/>
            <a:ext cx="5613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9" name="Google Shape;179;p28"/>
          <p:cNvSpPr txBox="1"/>
          <p:nvPr>
            <p:ph idx="4294967295" type="body"/>
          </p:nvPr>
        </p:nvSpPr>
        <p:spPr>
          <a:xfrm>
            <a:off x="311700" y="662025"/>
            <a:ext cx="8520600" cy="33027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t/>
            </a:r>
            <a:endParaRPr sz="6600">
              <a:latin typeface="Times New Roman"/>
              <a:ea typeface="Times New Roman"/>
              <a:cs typeface="Times New Roman"/>
              <a:sym typeface="Times New Roman"/>
            </a:endParaRPr>
          </a:p>
          <a:p>
            <a:pPr indent="0" lvl="0" marL="1371600" rtl="0" algn="l">
              <a:spcBef>
                <a:spcPts val="1600"/>
              </a:spcBef>
              <a:spcAft>
                <a:spcPts val="1600"/>
              </a:spcAft>
              <a:buNone/>
            </a:pPr>
            <a:r>
              <a:rPr lang="en" sz="6600">
                <a:latin typeface="Times New Roman"/>
                <a:ea typeface="Times New Roman"/>
                <a:cs typeface="Times New Roman"/>
                <a:sym typeface="Times New Roman"/>
              </a:rPr>
              <a:t>  </a:t>
            </a:r>
            <a:r>
              <a:rPr lang="en" sz="6600">
                <a:latin typeface="Times New Roman"/>
                <a:ea typeface="Times New Roman"/>
                <a:cs typeface="Times New Roman"/>
                <a:sym typeface="Times New Roman"/>
              </a:rPr>
              <a:t>THANK YOU</a:t>
            </a:r>
            <a:endParaRPr sz="6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729450" y="650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72" name="Google Shape;72;p14"/>
          <p:cNvSpPr txBox="1"/>
          <p:nvPr>
            <p:ph idx="1" type="body"/>
          </p:nvPr>
        </p:nvSpPr>
        <p:spPr>
          <a:xfrm>
            <a:off x="727650" y="1399925"/>
            <a:ext cx="7688700" cy="3229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Face recognition system is a type of biometric method which is capable of identifying or verifying a person from a digital image or a video frame from a video source. There are multiple methods where face recognition work and identification of individuals in an organization for the purpose of attendance is one such method of face recognition since, maintenance and monitoring of attendance records plays a vital role in the analysis of performance of any organization. The purpose of developing attendance management system is to computerize the traditional way of taking attendance. Automated Attendance Management System performs the daily activities of attendance marking and analysis with reduced human intervention as with one click of a mouse button the attendance can be taken and can be represented in an excel sheet form.​</a:t>
            </a:r>
            <a:endParaRPr sz="15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16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727550" y="636550"/>
            <a:ext cx="8239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How the system works</a:t>
            </a:r>
            <a:endParaRPr sz="3000">
              <a:latin typeface="Times New Roman"/>
              <a:ea typeface="Times New Roman"/>
              <a:cs typeface="Times New Roman"/>
              <a:sym typeface="Times New Roman"/>
            </a:endParaRPr>
          </a:p>
        </p:txBody>
      </p:sp>
      <p:sp>
        <p:nvSpPr>
          <p:cNvPr id="78" name="Google Shape;78;p15"/>
          <p:cNvSpPr/>
          <p:nvPr/>
        </p:nvSpPr>
        <p:spPr>
          <a:xfrm>
            <a:off x="179025" y="1964400"/>
            <a:ext cx="10737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Times New Roman"/>
                <a:ea typeface="Times New Roman"/>
                <a:cs typeface="Times New Roman"/>
                <a:sym typeface="Times New Roman"/>
              </a:rPr>
              <a:t>Image Capture</a:t>
            </a:r>
            <a:endParaRPr sz="1500">
              <a:latin typeface="Times New Roman"/>
              <a:ea typeface="Times New Roman"/>
              <a:cs typeface="Times New Roman"/>
              <a:sym typeface="Times New Roman"/>
            </a:endParaRPr>
          </a:p>
        </p:txBody>
      </p:sp>
      <p:sp>
        <p:nvSpPr>
          <p:cNvPr id="79" name="Google Shape;79;p15"/>
          <p:cNvSpPr/>
          <p:nvPr/>
        </p:nvSpPr>
        <p:spPr>
          <a:xfrm>
            <a:off x="4607850" y="1964400"/>
            <a:ext cx="10737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Times New Roman"/>
                <a:ea typeface="Times New Roman"/>
                <a:cs typeface="Times New Roman"/>
                <a:sym typeface="Times New Roman"/>
              </a:rPr>
              <a:t>Feature Extraction</a:t>
            </a:r>
            <a:endParaRPr sz="1500">
              <a:latin typeface="Times New Roman"/>
              <a:ea typeface="Times New Roman"/>
              <a:cs typeface="Times New Roman"/>
              <a:sym typeface="Times New Roman"/>
            </a:endParaRPr>
          </a:p>
        </p:txBody>
      </p:sp>
      <p:sp>
        <p:nvSpPr>
          <p:cNvPr id="80" name="Google Shape;80;p15"/>
          <p:cNvSpPr/>
          <p:nvPr/>
        </p:nvSpPr>
        <p:spPr>
          <a:xfrm>
            <a:off x="3131575" y="1964400"/>
            <a:ext cx="10737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Times New Roman"/>
                <a:ea typeface="Times New Roman"/>
                <a:cs typeface="Times New Roman"/>
                <a:sym typeface="Times New Roman"/>
              </a:rPr>
              <a:t>Pre processing</a:t>
            </a:r>
            <a:endParaRPr sz="1500">
              <a:latin typeface="Times New Roman"/>
              <a:ea typeface="Times New Roman"/>
              <a:cs typeface="Times New Roman"/>
              <a:sym typeface="Times New Roman"/>
            </a:endParaRPr>
          </a:p>
        </p:txBody>
      </p:sp>
      <p:sp>
        <p:nvSpPr>
          <p:cNvPr id="81" name="Google Shape;81;p15"/>
          <p:cNvSpPr/>
          <p:nvPr/>
        </p:nvSpPr>
        <p:spPr>
          <a:xfrm>
            <a:off x="1655288" y="1964400"/>
            <a:ext cx="10737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Times New Roman"/>
                <a:ea typeface="Times New Roman"/>
                <a:cs typeface="Times New Roman"/>
                <a:sym typeface="Times New Roman"/>
              </a:rPr>
              <a:t>Face Detection</a:t>
            </a:r>
            <a:endParaRPr sz="1500">
              <a:latin typeface="Times New Roman"/>
              <a:ea typeface="Times New Roman"/>
              <a:cs typeface="Times New Roman"/>
              <a:sym typeface="Times New Roman"/>
            </a:endParaRPr>
          </a:p>
        </p:txBody>
      </p:sp>
      <p:sp>
        <p:nvSpPr>
          <p:cNvPr id="82" name="Google Shape;82;p15"/>
          <p:cNvSpPr/>
          <p:nvPr/>
        </p:nvSpPr>
        <p:spPr>
          <a:xfrm>
            <a:off x="5681550" y="2834575"/>
            <a:ext cx="10737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Times New Roman"/>
                <a:ea typeface="Times New Roman"/>
                <a:cs typeface="Times New Roman"/>
                <a:sym typeface="Times New Roman"/>
              </a:rPr>
              <a:t>Feature Matching</a:t>
            </a:r>
            <a:endParaRPr sz="1500">
              <a:latin typeface="Times New Roman"/>
              <a:ea typeface="Times New Roman"/>
              <a:cs typeface="Times New Roman"/>
              <a:sym typeface="Times New Roman"/>
            </a:endParaRPr>
          </a:p>
        </p:txBody>
      </p:sp>
      <p:sp>
        <p:nvSpPr>
          <p:cNvPr id="83" name="Google Shape;83;p15"/>
          <p:cNvSpPr/>
          <p:nvPr/>
        </p:nvSpPr>
        <p:spPr>
          <a:xfrm>
            <a:off x="179025" y="3708600"/>
            <a:ext cx="1187400" cy="6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Times New Roman"/>
                <a:ea typeface="Times New Roman"/>
                <a:cs typeface="Times New Roman"/>
                <a:sym typeface="Times New Roman"/>
              </a:rPr>
              <a:t>Collection of Student Data</a:t>
            </a:r>
            <a:endParaRPr sz="1500">
              <a:latin typeface="Times New Roman"/>
              <a:ea typeface="Times New Roman"/>
              <a:cs typeface="Times New Roman"/>
              <a:sym typeface="Times New Roman"/>
            </a:endParaRPr>
          </a:p>
        </p:txBody>
      </p:sp>
      <p:sp>
        <p:nvSpPr>
          <p:cNvPr id="84" name="Google Shape;84;p15"/>
          <p:cNvSpPr/>
          <p:nvPr/>
        </p:nvSpPr>
        <p:spPr>
          <a:xfrm>
            <a:off x="2060125" y="3769350"/>
            <a:ext cx="10737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Times New Roman"/>
                <a:ea typeface="Times New Roman"/>
                <a:cs typeface="Times New Roman"/>
                <a:sym typeface="Times New Roman"/>
              </a:rPr>
              <a:t>Feature Extraction</a:t>
            </a:r>
            <a:endParaRPr sz="1500">
              <a:latin typeface="Times New Roman"/>
              <a:ea typeface="Times New Roman"/>
              <a:cs typeface="Times New Roman"/>
              <a:sym typeface="Times New Roman"/>
            </a:endParaRPr>
          </a:p>
        </p:txBody>
      </p:sp>
      <p:sp>
        <p:nvSpPr>
          <p:cNvPr id="85" name="Google Shape;85;p15"/>
          <p:cNvSpPr/>
          <p:nvPr/>
        </p:nvSpPr>
        <p:spPr>
          <a:xfrm>
            <a:off x="3827550" y="3708600"/>
            <a:ext cx="1854000" cy="656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Times New Roman"/>
                <a:ea typeface="Times New Roman"/>
                <a:cs typeface="Times New Roman"/>
                <a:sym typeface="Times New Roman"/>
              </a:rPr>
              <a:t>Face Features &amp; Student ID Database</a:t>
            </a:r>
            <a:endParaRPr sz="1500">
              <a:latin typeface="Times New Roman"/>
              <a:ea typeface="Times New Roman"/>
              <a:cs typeface="Times New Roman"/>
              <a:sym typeface="Times New Roman"/>
            </a:endParaRPr>
          </a:p>
        </p:txBody>
      </p:sp>
      <p:sp>
        <p:nvSpPr>
          <p:cNvPr id="86" name="Google Shape;86;p15"/>
          <p:cNvSpPr/>
          <p:nvPr/>
        </p:nvSpPr>
        <p:spPr>
          <a:xfrm>
            <a:off x="7344450" y="2834575"/>
            <a:ext cx="11874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Times New Roman"/>
                <a:ea typeface="Times New Roman"/>
                <a:cs typeface="Times New Roman"/>
                <a:sym typeface="Times New Roman"/>
              </a:rPr>
              <a:t>Feature </a:t>
            </a:r>
            <a:r>
              <a:rPr lang="en" sz="1500">
                <a:latin typeface="Times New Roman"/>
                <a:ea typeface="Times New Roman"/>
                <a:cs typeface="Times New Roman"/>
                <a:sym typeface="Times New Roman"/>
              </a:rPr>
              <a:t>Recognition</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sp>
        <p:nvSpPr>
          <p:cNvPr id="87" name="Google Shape;87;p15"/>
          <p:cNvSpPr/>
          <p:nvPr/>
        </p:nvSpPr>
        <p:spPr>
          <a:xfrm>
            <a:off x="7245000" y="3990250"/>
            <a:ext cx="1386300" cy="7737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Times New Roman"/>
                <a:ea typeface="Times New Roman"/>
                <a:cs typeface="Times New Roman"/>
                <a:sym typeface="Times New Roman"/>
              </a:rPr>
              <a:t>Update the Attendance</a:t>
            </a:r>
            <a:endParaRPr sz="1500">
              <a:latin typeface="Times New Roman"/>
              <a:ea typeface="Times New Roman"/>
              <a:cs typeface="Times New Roman"/>
              <a:sym typeface="Times New Roman"/>
            </a:endParaRPr>
          </a:p>
        </p:txBody>
      </p:sp>
      <p:sp>
        <p:nvSpPr>
          <p:cNvPr id="88" name="Google Shape;88;p15"/>
          <p:cNvSpPr/>
          <p:nvPr/>
        </p:nvSpPr>
        <p:spPr>
          <a:xfrm>
            <a:off x="1264263" y="2092500"/>
            <a:ext cx="379500" cy="27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740525" y="2092500"/>
            <a:ext cx="379500" cy="27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4216800" y="2092500"/>
            <a:ext cx="379500" cy="27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1366435" y="3897450"/>
            <a:ext cx="693600" cy="27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3133935" y="3897450"/>
            <a:ext cx="693600" cy="27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755252" y="2962675"/>
            <a:ext cx="589200" cy="27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7710450" y="3369775"/>
            <a:ext cx="455400" cy="62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2145571">
            <a:off x="5075357" y="3313948"/>
            <a:ext cx="693550" cy="27899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rot="3125832">
            <a:off x="5368615" y="2548511"/>
            <a:ext cx="379442" cy="27898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727650" y="639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Face </a:t>
            </a:r>
            <a:r>
              <a:rPr lang="en" sz="3000">
                <a:latin typeface="Times New Roman"/>
                <a:ea typeface="Times New Roman"/>
                <a:cs typeface="Times New Roman"/>
                <a:sym typeface="Times New Roman"/>
              </a:rPr>
              <a:t>Detection</a:t>
            </a:r>
            <a:endParaRPr sz="3000">
              <a:latin typeface="Times New Roman"/>
              <a:ea typeface="Times New Roman"/>
              <a:cs typeface="Times New Roman"/>
              <a:sym typeface="Times New Roman"/>
            </a:endParaRPr>
          </a:p>
        </p:txBody>
      </p:sp>
      <p:sp>
        <p:nvSpPr>
          <p:cNvPr id="102" name="Google Shape;102;p16"/>
          <p:cNvSpPr txBox="1"/>
          <p:nvPr>
            <p:ph idx="1" type="body"/>
          </p:nvPr>
        </p:nvSpPr>
        <p:spPr>
          <a:xfrm>
            <a:off x="727650" y="1368175"/>
            <a:ext cx="7688700" cy="29925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Process of identifying and locating all the present faces in a single image or video regardless of their position, scale, orientation, age and expression. </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Face Detection which can categorised</a:t>
            </a:r>
            <a:endParaRPr sz="1500">
              <a:solidFill>
                <a:srgbClr val="000000"/>
              </a:solidFill>
              <a:highlight>
                <a:srgbClr val="FFFFFF"/>
              </a:highlight>
              <a:latin typeface="Times New Roman"/>
              <a:ea typeface="Times New Roman"/>
              <a:cs typeface="Times New Roman"/>
              <a:sym typeface="Times New Roman"/>
            </a:endParaRPr>
          </a:p>
          <a:p>
            <a:pPr indent="-323850" lvl="1" marL="914400" rtl="0" algn="just">
              <a:lnSpc>
                <a:spcPct val="15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Feature-based </a:t>
            </a:r>
            <a:r>
              <a:rPr lang="en" sz="1500">
                <a:solidFill>
                  <a:srgbClr val="000000"/>
                </a:solidFill>
                <a:highlight>
                  <a:srgbClr val="FFFFFF"/>
                </a:highlight>
                <a:latin typeface="Times New Roman"/>
                <a:ea typeface="Times New Roman"/>
                <a:cs typeface="Times New Roman"/>
                <a:sym typeface="Times New Roman"/>
              </a:rPr>
              <a:t>(locate faces by extracting structural features of the face)</a:t>
            </a:r>
            <a:endParaRPr sz="1500">
              <a:solidFill>
                <a:srgbClr val="000000"/>
              </a:solidFill>
              <a:highlight>
                <a:srgbClr val="FFFFFF"/>
              </a:highlight>
              <a:latin typeface="Times New Roman"/>
              <a:ea typeface="Times New Roman"/>
              <a:cs typeface="Times New Roman"/>
              <a:sym typeface="Times New Roman"/>
            </a:endParaRPr>
          </a:p>
          <a:p>
            <a:pPr indent="-323850" lvl="1" marL="914400" rtl="0" algn="just">
              <a:lnSpc>
                <a:spcPct val="15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Appearance-based </a:t>
            </a:r>
            <a:endParaRPr sz="1500">
              <a:solidFill>
                <a:srgbClr val="000000"/>
              </a:solidFill>
              <a:highlight>
                <a:srgbClr val="FFFFFF"/>
              </a:highlight>
              <a:latin typeface="Times New Roman"/>
              <a:ea typeface="Times New Roman"/>
              <a:cs typeface="Times New Roman"/>
              <a:sym typeface="Times New Roman"/>
            </a:endParaRPr>
          </a:p>
          <a:p>
            <a:pPr indent="-323850" lvl="1" marL="914400" rtl="0" algn="just">
              <a:lnSpc>
                <a:spcPct val="15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Knowledge-based</a:t>
            </a:r>
            <a:r>
              <a:rPr lang="en" sz="1500">
                <a:solidFill>
                  <a:srgbClr val="000000"/>
                </a:solidFill>
                <a:highlight>
                  <a:schemeClr val="lt1"/>
                </a:highlight>
                <a:latin typeface="Times New Roman"/>
                <a:ea typeface="Times New Roman"/>
                <a:cs typeface="Times New Roman"/>
                <a:sym typeface="Times New Roman"/>
              </a:rPr>
              <a:t> (Based on set of rules)</a:t>
            </a:r>
            <a:endParaRPr sz="1500">
              <a:solidFill>
                <a:srgbClr val="000000"/>
              </a:solidFill>
              <a:highlight>
                <a:srgbClr val="FFFFFF"/>
              </a:highlight>
              <a:latin typeface="Times New Roman"/>
              <a:ea typeface="Times New Roman"/>
              <a:cs typeface="Times New Roman"/>
              <a:sym typeface="Times New Roman"/>
            </a:endParaRPr>
          </a:p>
          <a:p>
            <a:pPr indent="-323850" lvl="1" marL="914400" rtl="0" algn="just">
              <a:lnSpc>
                <a:spcPct val="15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Template matching (uses pre-defined or parameterised face templates to locate or detect the faces)</a:t>
            </a:r>
            <a:endParaRPr sz="15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727650" y="239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How Face Detection Works</a:t>
            </a:r>
            <a:endParaRPr sz="3000">
              <a:latin typeface="Times New Roman"/>
              <a:ea typeface="Times New Roman"/>
              <a:cs typeface="Times New Roman"/>
              <a:sym typeface="Times New Roman"/>
            </a:endParaRPr>
          </a:p>
        </p:txBody>
      </p:sp>
      <p:sp>
        <p:nvSpPr>
          <p:cNvPr id="108" name="Google Shape;108;p17"/>
          <p:cNvSpPr txBox="1"/>
          <p:nvPr>
            <p:ph idx="1" type="body"/>
          </p:nvPr>
        </p:nvSpPr>
        <p:spPr>
          <a:xfrm>
            <a:off x="897075" y="1070400"/>
            <a:ext cx="7688700" cy="3002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500">
                <a:solidFill>
                  <a:srgbClr val="000000"/>
                </a:solidFill>
                <a:highlight>
                  <a:srgbClr val="FFFFFF"/>
                </a:highlight>
                <a:latin typeface="Times New Roman"/>
                <a:ea typeface="Times New Roman"/>
                <a:cs typeface="Times New Roman"/>
                <a:sym typeface="Times New Roman"/>
              </a:rPr>
              <a:t>The face detection work as to detect multiple faces in an image. </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just">
              <a:lnSpc>
                <a:spcPct val="150000"/>
              </a:lnSpc>
              <a:spcBef>
                <a:spcPts val="160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Firstly picture is transformed from RGB to Grayscale because it is easy to detect faces in the grayscale.</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After that, the image manipulation used, in which the resizing, cropping, blurring and sharpening of the images done if needed. </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The next step is to use Haar-Like features algorithm, used for finding the location of the human faces in a frame or image. </a:t>
            </a:r>
            <a:endParaRPr sz="15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1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haar-like algorithm is also used for feature selection for an object in an image</a:t>
            </a:r>
            <a:endParaRPr sz="1500">
              <a:solidFill>
                <a:srgbClr val="000000"/>
              </a:solidFill>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t/>
            </a:r>
            <a:endParaRPr sz="1500">
              <a:solidFill>
                <a:srgbClr val="000000"/>
              </a:solidFill>
              <a:latin typeface="Times New Roman"/>
              <a:ea typeface="Times New Roman"/>
              <a:cs typeface="Times New Roman"/>
              <a:sym typeface="Times New Roman"/>
            </a:endParaRPr>
          </a:p>
          <a:p>
            <a:pPr indent="0" lvl="0" marL="457200" rtl="0" algn="just">
              <a:lnSpc>
                <a:spcPct val="150000"/>
              </a:lnSpc>
              <a:spcBef>
                <a:spcPts val="1600"/>
              </a:spcBef>
              <a:spcAft>
                <a:spcPts val="0"/>
              </a:spcAft>
              <a:buNone/>
            </a:pPr>
            <a:r>
              <a:t/>
            </a:r>
            <a:endParaRPr sz="1500">
              <a:solidFill>
                <a:srgbClr val="000000"/>
              </a:solidFill>
              <a:latin typeface="Times New Roman"/>
              <a:ea typeface="Times New Roman"/>
              <a:cs typeface="Times New Roman"/>
              <a:sym typeface="Times New Roman"/>
            </a:endParaRPr>
          </a:p>
          <a:p>
            <a:pPr indent="0" lvl="0" marL="457200" rtl="0" algn="just">
              <a:lnSpc>
                <a:spcPct val="150000"/>
              </a:lnSpc>
              <a:spcBef>
                <a:spcPts val="160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1600"/>
              </a:spcBef>
              <a:spcAft>
                <a:spcPts val="0"/>
              </a:spcAft>
              <a:buSzPts val="1500"/>
              <a:buFont typeface="Times New Roman"/>
              <a:buChar char="●"/>
            </a:pPr>
            <a:r>
              <a:rPr lang="en" sz="1500">
                <a:latin typeface="Times New Roman"/>
                <a:ea typeface="Times New Roman"/>
                <a:cs typeface="Times New Roman"/>
                <a:sym typeface="Times New Roman"/>
              </a:rPr>
              <a:t>All these features are then extracted and stored in the form of matrix.</a:t>
            </a:r>
            <a:endParaRPr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Further operations are performed like:</a:t>
            </a:r>
            <a:endParaRPr sz="1500">
              <a:latin typeface="Times New Roman"/>
              <a:ea typeface="Times New Roman"/>
              <a:cs typeface="Times New Roman"/>
              <a:sym typeface="Times New Roman"/>
            </a:endParaRPr>
          </a:p>
          <a:p>
            <a:pPr indent="-323850" lvl="1" marL="91440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Integral Image Calculation</a:t>
            </a:r>
            <a:endParaRPr sz="1500">
              <a:latin typeface="Times New Roman"/>
              <a:ea typeface="Times New Roman"/>
              <a:cs typeface="Times New Roman"/>
              <a:sym typeface="Times New Roman"/>
            </a:endParaRPr>
          </a:p>
          <a:p>
            <a:pPr indent="-323850" lvl="1" marL="91440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Applying Adaboost (strong classifier and weak classifier)</a:t>
            </a:r>
            <a:endParaRPr sz="1500">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t/>
            </a:r>
            <a:endParaRPr sz="1500">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t/>
            </a:r>
            <a:endParaRPr sz="1500">
              <a:latin typeface="Times New Roman"/>
              <a:ea typeface="Times New Roman"/>
              <a:cs typeface="Times New Roman"/>
              <a:sym typeface="Times New Roman"/>
            </a:endParaRPr>
          </a:p>
          <a:p>
            <a:pPr indent="0" lvl="0" marL="0" rtl="0" algn="just">
              <a:lnSpc>
                <a:spcPct val="150000"/>
              </a:lnSpc>
              <a:spcBef>
                <a:spcPts val="1600"/>
              </a:spcBef>
              <a:spcAft>
                <a:spcPts val="1600"/>
              </a:spcAft>
              <a:buNone/>
            </a:pPr>
            <a:r>
              <a:t/>
            </a:r>
            <a:endParaRPr sz="1500">
              <a:latin typeface="Times New Roman"/>
              <a:ea typeface="Times New Roman"/>
              <a:cs typeface="Times New Roman"/>
              <a:sym typeface="Times New Roman"/>
            </a:endParaRPr>
          </a:p>
        </p:txBody>
      </p:sp>
      <p:pic>
        <p:nvPicPr>
          <p:cNvPr descr="Image" id="114" name="Google Shape;114;p18"/>
          <p:cNvPicPr preferRelativeResize="0"/>
          <p:nvPr/>
        </p:nvPicPr>
        <p:blipFill>
          <a:blip r:embed="rId3">
            <a:alphaModFix/>
          </a:blip>
          <a:stretch>
            <a:fillRect/>
          </a:stretch>
        </p:blipFill>
        <p:spPr>
          <a:xfrm>
            <a:off x="222200" y="619025"/>
            <a:ext cx="5734050" cy="1419225"/>
          </a:xfrm>
          <a:prstGeom prst="rect">
            <a:avLst/>
          </a:prstGeom>
          <a:noFill/>
          <a:ln>
            <a:noFill/>
          </a:ln>
        </p:spPr>
      </p:pic>
      <p:pic>
        <p:nvPicPr>
          <p:cNvPr descr="Image" id="115" name="Google Shape;115;p18"/>
          <p:cNvPicPr preferRelativeResize="0"/>
          <p:nvPr/>
        </p:nvPicPr>
        <p:blipFill>
          <a:blip r:embed="rId4">
            <a:alphaModFix/>
          </a:blip>
          <a:stretch>
            <a:fillRect/>
          </a:stretch>
        </p:blipFill>
        <p:spPr>
          <a:xfrm>
            <a:off x="5956250" y="707475"/>
            <a:ext cx="2543175" cy="159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7650" y="226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Face Recognition</a:t>
            </a:r>
            <a:endParaRPr sz="3000">
              <a:latin typeface="Times New Roman"/>
              <a:ea typeface="Times New Roman"/>
              <a:cs typeface="Times New Roman"/>
              <a:sym typeface="Times New Roman"/>
            </a:endParaRPr>
          </a:p>
        </p:txBody>
      </p:sp>
      <p:sp>
        <p:nvSpPr>
          <p:cNvPr id="121" name="Google Shape;121;p19"/>
          <p:cNvSpPr txBox="1"/>
          <p:nvPr/>
        </p:nvSpPr>
        <p:spPr>
          <a:xfrm>
            <a:off x="205750" y="980300"/>
            <a:ext cx="8846700" cy="395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Recognition is based on the concept Convolution Neural Network(CNN)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CNN have basically four layers</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Convolution</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ReLU Layer (Activation Function)</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Pooling</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Fully Connected</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22" name="Google Shape;122;p19"/>
          <p:cNvPicPr preferRelativeResize="0"/>
          <p:nvPr/>
        </p:nvPicPr>
        <p:blipFill rotWithShape="1">
          <a:blip r:embed="rId3">
            <a:alphaModFix/>
          </a:blip>
          <a:srcRect b="29199" l="36742" r="21170" t="34515"/>
          <a:stretch/>
        </p:blipFill>
        <p:spPr>
          <a:xfrm>
            <a:off x="2480975" y="2723075"/>
            <a:ext cx="3521776" cy="186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122525" y="86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How Face Recognition Works</a:t>
            </a:r>
            <a:endParaRPr sz="3000">
              <a:latin typeface="Times New Roman"/>
              <a:ea typeface="Times New Roman"/>
              <a:cs typeface="Times New Roman"/>
              <a:sym typeface="Times New Roman"/>
            </a:endParaRPr>
          </a:p>
        </p:txBody>
      </p:sp>
      <p:sp>
        <p:nvSpPr>
          <p:cNvPr id="128" name="Google Shape;128;p20"/>
          <p:cNvSpPr txBox="1"/>
          <p:nvPr/>
        </p:nvSpPr>
        <p:spPr>
          <a:xfrm>
            <a:off x="205750" y="677725"/>
            <a:ext cx="8713800" cy="4235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Let suppose we have two images one is deformed and one is proper image.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With the help of CNN we take small part (feature) from both the images and matches those parts which looks identical and use them as filter.</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29" name="Google Shape;129;p20"/>
          <p:cNvPicPr preferRelativeResize="0"/>
          <p:nvPr/>
        </p:nvPicPr>
        <p:blipFill rotWithShape="1">
          <a:blip r:embed="rId3">
            <a:alphaModFix/>
          </a:blip>
          <a:srcRect b="27853" l="23791" r="26444" t="38689"/>
          <a:stretch/>
        </p:blipFill>
        <p:spPr>
          <a:xfrm>
            <a:off x="1960575" y="1857700"/>
            <a:ext cx="4550474" cy="171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nvSpPr>
        <p:spPr>
          <a:xfrm>
            <a:off x="0" y="0"/>
            <a:ext cx="9144000" cy="49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Steps involved in various layers: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arenR"/>
            </a:pPr>
            <a:r>
              <a:rPr lang="en" sz="1500">
                <a:latin typeface="Times New Roman"/>
                <a:ea typeface="Times New Roman"/>
                <a:cs typeface="Times New Roman"/>
                <a:sym typeface="Times New Roman"/>
              </a:rPr>
              <a:t>Convolution Layer:</a:t>
            </a:r>
            <a:endParaRPr sz="1500">
              <a:latin typeface="Times New Roman"/>
              <a:ea typeface="Times New Roman"/>
              <a:cs typeface="Times New Roman"/>
              <a:sym typeface="Times New Roman"/>
            </a:endParaRPr>
          </a:p>
          <a:p>
            <a:pPr indent="-323850" lvl="0"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Line up the feature and image patch of default image and multiply each image pixel by the corresponding feature pixel</a:t>
            </a:r>
            <a:endParaRPr sz="1500">
              <a:latin typeface="Times New Roman"/>
              <a:ea typeface="Times New Roman"/>
              <a:cs typeface="Times New Roman"/>
              <a:sym typeface="Times New Roman"/>
            </a:endParaRPr>
          </a:p>
          <a:p>
            <a:pPr indent="-323850" lvl="0"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Sum it up and divide it by total pixels in the feature</a:t>
            </a:r>
            <a:endParaRPr sz="1500">
              <a:latin typeface="Times New Roman"/>
              <a:ea typeface="Times New Roman"/>
              <a:cs typeface="Times New Roman"/>
              <a:sym typeface="Times New Roman"/>
            </a:endParaRPr>
          </a:p>
        </p:txBody>
      </p:sp>
      <p:pic>
        <p:nvPicPr>
          <p:cNvPr id="135" name="Google Shape;135;p21"/>
          <p:cNvPicPr preferRelativeResize="0"/>
          <p:nvPr/>
        </p:nvPicPr>
        <p:blipFill rotWithShape="1">
          <a:blip r:embed="rId3">
            <a:alphaModFix/>
          </a:blip>
          <a:srcRect b="32488" l="5969" r="45854" t="31461"/>
          <a:stretch/>
        </p:blipFill>
        <p:spPr>
          <a:xfrm>
            <a:off x="2081600" y="1718525"/>
            <a:ext cx="4405251" cy="185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