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85818B-ABFA-49E2-A604-AE4BA7B162A6}">
  <a:tblStyle styleId="{0385818B-ABFA-49E2-A604-AE4BA7B162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46e9bb22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46e9bb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d6fb6fa79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d6fb6fa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b46e9bb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b46e9bb2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5b09a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5b09a9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d6fb6fa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d6fb6fa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9090756a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9090756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bf00e633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bf00e633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909075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909075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b46e9bb2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b46e9bb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177800"/>
            <a:ext cx="9144000" cy="3965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0764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Company Name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company tagline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Competition</a:t>
            </a:r>
            <a:endParaRPr/>
          </a:p>
        </p:txBody>
      </p:sp>
      <p:sp>
        <p:nvSpPr>
          <p:cNvPr id="159" name="Google Shape;159;p22"/>
          <p:cNvSpPr txBox="1"/>
          <p:nvPr>
            <p:ph idx="1" type="body"/>
          </p:nvPr>
        </p:nvSpPr>
        <p:spPr>
          <a:xfrm>
            <a:off x="471900" y="1614275"/>
            <a:ext cx="8275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Who’s your competition? This is where you explain who you feel are the direct competitors and how you feel your organization compares and contrasts to them. This is particularly important since there are many other designers that your clients can choose from. Understand who you’re up against and how you will provide something they aren’t.</a:t>
            </a:r>
            <a:endParaRPr sz="1800"/>
          </a:p>
        </p:txBody>
      </p:sp>
      <p:cxnSp>
        <p:nvCxnSpPr>
          <p:cNvPr id="160" name="Google Shape;160;p22"/>
          <p:cNvCxnSpPr/>
          <p:nvPr/>
        </p:nvCxnSpPr>
        <p:spPr>
          <a:xfrm rot="10800000">
            <a:off x="509400" y="4552050"/>
            <a:ext cx="8147100" cy="0"/>
          </a:xfrm>
          <a:prstGeom prst="straightConnector1">
            <a:avLst/>
          </a:prstGeom>
          <a:noFill/>
          <a:ln cap="flat" cmpd="sng" w="19050">
            <a:solidFill>
              <a:schemeClr val="dk1"/>
            </a:solidFill>
            <a:prstDash val="dot"/>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Marketing</a:t>
            </a:r>
            <a:endParaRPr/>
          </a:p>
        </p:txBody>
      </p:sp>
      <p:sp>
        <p:nvSpPr>
          <p:cNvPr id="166" name="Google Shape;166;p23"/>
          <p:cNvSpPr txBox="1"/>
          <p:nvPr>
            <p:ph idx="1" type="body"/>
          </p:nvPr>
        </p:nvSpPr>
        <p:spPr>
          <a:xfrm>
            <a:off x="471900" y="1614275"/>
            <a:ext cx="8275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Who’s your competition? This is where you explain who you feel are the direct competitors and how you feel your organization compares and contrasts to them. This is particularly important since there are many other designers that your clients can choose from. Understand who you’re up against and how you will provide something they aren’t.</a:t>
            </a:r>
            <a:endParaRPr sz="1800"/>
          </a:p>
        </p:txBody>
      </p:sp>
      <p:cxnSp>
        <p:nvCxnSpPr>
          <p:cNvPr id="167" name="Google Shape;167;p23"/>
          <p:cNvCxnSpPr/>
          <p:nvPr/>
        </p:nvCxnSpPr>
        <p:spPr>
          <a:xfrm rot="10800000">
            <a:off x="509400" y="4552050"/>
            <a:ext cx="8147100" cy="0"/>
          </a:xfrm>
          <a:prstGeom prst="straightConnector1">
            <a:avLst/>
          </a:prstGeom>
          <a:noFill/>
          <a:ln cap="flat" cmpd="sng" w="19050">
            <a:solidFill>
              <a:schemeClr val="dk1"/>
            </a:solidFill>
            <a:prstDash val="dot"/>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of Services</a:t>
            </a:r>
            <a:endParaRPr/>
          </a:p>
        </p:txBody>
      </p:sp>
      <p:sp>
        <p:nvSpPr>
          <p:cNvPr id="173" name="Google Shape;173;p2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much are you going to charge for your services? Why are you charging those prices? What would the price of your product be? </a:t>
            </a:r>
            <a:endParaRPr/>
          </a:p>
        </p:txBody>
      </p:sp>
      <p:sp>
        <p:nvSpPr>
          <p:cNvPr id="174" name="Google Shape;174;p24"/>
          <p:cNvSpPr txBox="1"/>
          <p:nvPr>
            <p:ph idx="4294967295"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graphs and charts explain how much capital you need to get your business off the ground. </a:t>
            </a:r>
            <a:endParaRPr/>
          </a:p>
        </p:txBody>
      </p:sp>
      <p:cxnSp>
        <p:nvCxnSpPr>
          <p:cNvPr id="175" name="Google Shape;175;p24"/>
          <p:cNvCxnSpPr/>
          <p:nvPr/>
        </p:nvCxnSpPr>
        <p:spPr>
          <a:xfrm>
            <a:off x="4471800" y="1588125"/>
            <a:ext cx="0" cy="2837700"/>
          </a:xfrm>
          <a:prstGeom prst="straightConnector1">
            <a:avLst/>
          </a:prstGeom>
          <a:noFill/>
          <a:ln cap="flat" cmpd="sng" w="19050">
            <a:solidFill>
              <a:schemeClr val="dk1"/>
            </a:solidFill>
            <a:prstDash val="dot"/>
            <a:round/>
            <a:headEnd len="med" w="med" type="none"/>
            <a:tailEnd len="med" w="med" type="none"/>
          </a:ln>
        </p:spPr>
      </p:cxnSp>
      <p:pic>
        <p:nvPicPr>
          <p:cNvPr id="176" name="Google Shape;176;p24" title="Points scored"/>
          <p:cNvPicPr preferRelativeResize="0"/>
          <p:nvPr/>
        </p:nvPicPr>
        <p:blipFill>
          <a:blip r:embed="rId3">
            <a:alphaModFix/>
          </a:blip>
          <a:stretch>
            <a:fillRect/>
          </a:stretch>
        </p:blipFill>
        <p:spPr>
          <a:xfrm>
            <a:off x="6257407" y="3390850"/>
            <a:ext cx="2603100" cy="1609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75500" y="2249125"/>
            <a:ext cx="8222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sz="2400">
                <a:solidFill>
                  <a:schemeClr val="lt2"/>
                </a:solidFill>
              </a:rPr>
              <a:t>In five years what is the goal that you have set for your organization to meet? How will you know you’ve met that goal? Why do you feel that that goal is attainable? How do those goals apply to your clients?</a:t>
            </a:r>
            <a:endParaRPr sz="2400">
              <a:solidFill>
                <a:schemeClr val="lt2"/>
              </a:solidFill>
            </a:endParaRPr>
          </a:p>
        </p:txBody>
      </p:sp>
      <p:sp>
        <p:nvSpPr>
          <p:cNvPr id="182" name="Google Shape;182;p25"/>
          <p:cNvSpPr txBox="1"/>
          <p:nvPr>
            <p:ph type="title"/>
          </p:nvPr>
        </p:nvSpPr>
        <p:spPr>
          <a:xfrm>
            <a:off x="529600" y="508950"/>
            <a:ext cx="82221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000">
                <a:solidFill>
                  <a:schemeClr val="dk1"/>
                </a:solidFill>
              </a:rPr>
              <a:t>The Goal</a:t>
            </a:r>
            <a:endParaRPr b="1" sz="7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60950" y="206535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188" name="Google Shape;188;p26"/>
          <p:cNvSpPr txBox="1"/>
          <p:nvPr/>
        </p:nvSpPr>
        <p:spPr>
          <a:xfrm>
            <a:off x="4563150" y="572850"/>
            <a:ext cx="4119900" cy="399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800">
                <a:solidFill>
                  <a:srgbClr val="FAFAFA"/>
                </a:solidFill>
                <a:latin typeface="Roboto"/>
                <a:ea typeface="Roboto"/>
                <a:cs typeface="Roboto"/>
                <a:sym typeface="Roboto"/>
              </a:rPr>
              <a:t>Show the audience you anticipated their questions. </a:t>
            </a:r>
            <a:endParaRPr b="1" i="1" sz="1800">
              <a:solidFill>
                <a:srgbClr val="FAFAFA"/>
              </a:solidFill>
              <a:latin typeface="Roboto"/>
              <a:ea typeface="Roboto"/>
              <a:cs typeface="Roboto"/>
              <a:sym typeface="Roboto"/>
            </a:endParaRPr>
          </a:p>
          <a:p>
            <a:pPr indent="0" lvl="0" marL="0" rtl="0" algn="l">
              <a:lnSpc>
                <a:spcPct val="115000"/>
              </a:lnSpc>
              <a:spcBef>
                <a:spcPts val="1000"/>
              </a:spcBef>
              <a:spcAft>
                <a:spcPts val="1000"/>
              </a:spcAft>
              <a:buNone/>
            </a:pPr>
            <a:r>
              <a:rPr i="1" lang="en" sz="1600">
                <a:solidFill>
                  <a:srgbClr val="FAFAFA"/>
                </a:solidFill>
                <a:latin typeface="Roboto"/>
                <a:ea typeface="Roboto"/>
                <a:cs typeface="Roboto"/>
                <a:sym typeface="Roboto"/>
              </a:rPr>
              <a:t>Leave room for Q&amp;A, but use the Appendix as a way to show that you both thought about those questions and have solid answers with supporting information. Let the audience test their understanding of the problem and the solution you’ve outlined - questions give them a chance to talk themselves into your approach, and give you a chance to show mastery of the subject.</a:t>
            </a:r>
            <a:endParaRPr sz="1600">
              <a:solidFill>
                <a:srgbClr val="73737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0" y="171700"/>
            <a:ext cx="9144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1967D2"/>
                </a:solidFill>
                <a:latin typeface="Roboto"/>
                <a:ea typeface="Roboto"/>
                <a:cs typeface="Roboto"/>
                <a:sym typeface="Roboto"/>
              </a:rPr>
              <a:t>What to Expect in This Presentation</a:t>
            </a:r>
            <a:endParaRPr sz="3500">
              <a:solidFill>
                <a:srgbClr val="1967D2"/>
              </a:solidFill>
              <a:latin typeface="Roboto"/>
              <a:ea typeface="Roboto"/>
              <a:cs typeface="Roboto"/>
              <a:sym typeface="Roboto"/>
            </a:endParaRPr>
          </a:p>
        </p:txBody>
      </p:sp>
      <p:sp>
        <p:nvSpPr>
          <p:cNvPr id="74" name="Google Shape;74;p14"/>
          <p:cNvSpPr txBox="1"/>
          <p:nvPr/>
        </p:nvSpPr>
        <p:spPr>
          <a:xfrm>
            <a:off x="317575" y="1008675"/>
            <a:ext cx="7611600" cy="4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666666"/>
                </a:solidFill>
                <a:latin typeface="Roboto"/>
                <a:ea typeface="Roboto"/>
                <a:cs typeface="Roboto"/>
                <a:sym typeface="Roboto"/>
              </a:rPr>
              <a:t>Brand Identity</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Problem</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Solution</a:t>
            </a:r>
            <a:r>
              <a:rPr lang="en" sz="2500">
                <a:solidFill>
                  <a:srgbClr val="666666"/>
                </a:solidFill>
                <a:latin typeface="Roboto"/>
                <a:ea typeface="Roboto"/>
                <a:cs typeface="Roboto"/>
                <a:sym typeface="Roboto"/>
              </a:rPr>
              <a:t>	</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Target Market</a:t>
            </a:r>
            <a:r>
              <a:rPr lang="en" sz="2500">
                <a:solidFill>
                  <a:srgbClr val="666666"/>
                </a:solidFill>
                <a:latin typeface="Roboto"/>
                <a:ea typeface="Roboto"/>
                <a:cs typeface="Roboto"/>
                <a:sym typeface="Roboto"/>
              </a:rPr>
              <a:t>	</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Competition</a:t>
            </a:r>
            <a:r>
              <a:rPr lang="en" sz="2500">
                <a:solidFill>
                  <a:srgbClr val="666666"/>
                </a:solidFill>
                <a:latin typeface="Roboto"/>
                <a:ea typeface="Roboto"/>
                <a:cs typeface="Roboto"/>
                <a:sym typeface="Roboto"/>
              </a:rPr>
              <a:t>	</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Marketing</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Cost of Services</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Goal</a:t>
            </a:r>
            <a:endParaRPr sz="2500">
              <a:solidFill>
                <a:srgbClr val="666666"/>
              </a:solidFill>
              <a:latin typeface="Roboto"/>
              <a:ea typeface="Roboto"/>
              <a:cs typeface="Roboto"/>
              <a:sym typeface="Roboto"/>
            </a:endParaRPr>
          </a:p>
          <a:p>
            <a:pPr indent="0" lvl="0" marL="0" rtl="0" algn="l">
              <a:spcBef>
                <a:spcPts val="0"/>
              </a:spcBef>
              <a:spcAft>
                <a:spcPts val="0"/>
              </a:spcAft>
              <a:buNone/>
            </a:pPr>
            <a:r>
              <a:rPr lang="en" sz="2500">
                <a:solidFill>
                  <a:srgbClr val="666666"/>
                </a:solidFill>
                <a:latin typeface="Roboto"/>
                <a:ea typeface="Roboto"/>
                <a:cs typeface="Roboto"/>
                <a:sym typeface="Roboto"/>
              </a:rPr>
              <a:t>Appendix</a:t>
            </a:r>
            <a:endParaRPr sz="2500">
              <a:solidFill>
                <a:srgbClr val="666666"/>
              </a:solidFill>
              <a:latin typeface="Roboto"/>
              <a:ea typeface="Roboto"/>
              <a:cs typeface="Roboto"/>
              <a:sym typeface="Roboto"/>
            </a:endParaRPr>
          </a:p>
        </p:txBody>
      </p:sp>
      <p:cxnSp>
        <p:nvCxnSpPr>
          <p:cNvPr id="75" name="Google Shape;75;p14"/>
          <p:cNvCxnSpPr/>
          <p:nvPr/>
        </p:nvCxnSpPr>
        <p:spPr>
          <a:xfrm>
            <a:off x="3498150" y="971200"/>
            <a:ext cx="5646000" cy="0"/>
          </a:xfrm>
          <a:prstGeom prst="straightConnector1">
            <a:avLst/>
          </a:prstGeom>
          <a:noFill/>
          <a:ln cap="flat" cmpd="sng" w="38100">
            <a:solidFill>
              <a:schemeClr val="accent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90250" y="488250"/>
            <a:ext cx="80523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t>Mission statement</a:t>
            </a:r>
            <a:endParaRPr b="1" sz="4800"/>
          </a:p>
          <a:p>
            <a:pPr indent="0" lvl="0" marL="0" rtl="0" algn="ctr">
              <a:spcBef>
                <a:spcPts val="0"/>
              </a:spcBef>
              <a:spcAft>
                <a:spcPts val="0"/>
              </a:spcAft>
              <a:buNone/>
            </a:pPr>
            <a:r>
              <a:t/>
            </a:r>
            <a:endParaRPr b="1" sz="4800"/>
          </a:p>
          <a:p>
            <a:pPr indent="0" lvl="0" marL="0" rtl="0" algn="ctr">
              <a:spcBef>
                <a:spcPts val="0"/>
              </a:spcBef>
              <a:spcAft>
                <a:spcPts val="0"/>
              </a:spcAft>
              <a:buNone/>
            </a:pPr>
            <a:r>
              <a:rPr lang="en" sz="3100"/>
              <a:t>Your business’s mission goes here</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4294967295" type="title"/>
          </p:nvPr>
        </p:nvSpPr>
        <p:spPr>
          <a:xfrm>
            <a:off x="311700" y="372500"/>
            <a:ext cx="8520600" cy="101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a:p>
            <a:pPr indent="0" lvl="0" marL="0" rtl="0" algn="ctr">
              <a:spcBef>
                <a:spcPts val="400"/>
              </a:spcBef>
              <a:spcAft>
                <a:spcPts val="400"/>
              </a:spcAft>
              <a:buNone/>
            </a:pPr>
            <a:r>
              <a:rPr i="1" lang="en" sz="1600"/>
              <a:t>Answer the question, “Why are we the ones to solve the problem we identified?”</a:t>
            </a:r>
            <a:endParaRPr i="1" sz="1600"/>
          </a:p>
        </p:txBody>
      </p:sp>
      <p:sp>
        <p:nvSpPr>
          <p:cNvPr id="87" name="Google Shape;87;p16"/>
          <p:cNvSpPr txBox="1"/>
          <p:nvPr>
            <p:ph idx="4294967295" type="title"/>
          </p:nvPr>
        </p:nvSpPr>
        <p:spPr>
          <a:xfrm>
            <a:off x="231725" y="3276394"/>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rPr>
              <a:t>Wendy Writer</a:t>
            </a:r>
            <a:endParaRPr sz="1800">
              <a:solidFill>
                <a:schemeClr val="dk1"/>
              </a:solidFill>
            </a:endParaRPr>
          </a:p>
        </p:txBody>
      </p:sp>
      <p:sp>
        <p:nvSpPr>
          <p:cNvPr id="88" name="Google Shape;88;p16"/>
          <p:cNvSpPr txBox="1"/>
          <p:nvPr>
            <p:ph idx="4294967295" type="body"/>
          </p:nvPr>
        </p:nvSpPr>
        <p:spPr>
          <a:xfrm>
            <a:off x="231725" y="3801013"/>
            <a:ext cx="2022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Title</a:t>
            </a:r>
            <a:endParaRPr sz="1200">
              <a:solidFill>
                <a:schemeClr val="dk2"/>
              </a:solidFill>
            </a:endParaRPr>
          </a:p>
        </p:txBody>
      </p:sp>
      <p:sp>
        <p:nvSpPr>
          <p:cNvPr id="89" name="Google Shape;89;p16"/>
          <p:cNvSpPr txBox="1"/>
          <p:nvPr>
            <p:ph idx="4294967295" type="title"/>
          </p:nvPr>
        </p:nvSpPr>
        <p:spPr>
          <a:xfrm>
            <a:off x="2449668" y="3276394"/>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rPr>
              <a:t>Ronny Reader</a:t>
            </a:r>
            <a:endParaRPr sz="1800">
              <a:solidFill>
                <a:schemeClr val="dk1"/>
              </a:solidFill>
            </a:endParaRPr>
          </a:p>
        </p:txBody>
      </p:sp>
      <p:sp>
        <p:nvSpPr>
          <p:cNvPr id="90" name="Google Shape;90;p16"/>
          <p:cNvSpPr txBox="1"/>
          <p:nvPr>
            <p:ph idx="4294967295" type="title"/>
          </p:nvPr>
        </p:nvSpPr>
        <p:spPr>
          <a:xfrm>
            <a:off x="4667629" y="3276394"/>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Abby Author</a:t>
            </a:r>
            <a:endParaRPr sz="1800">
              <a:solidFill>
                <a:schemeClr val="dk1"/>
              </a:solidFill>
            </a:endParaRPr>
          </a:p>
        </p:txBody>
      </p:sp>
      <p:sp>
        <p:nvSpPr>
          <p:cNvPr id="91" name="Google Shape;91;p16"/>
          <p:cNvSpPr txBox="1"/>
          <p:nvPr>
            <p:ph idx="4294967295" type="body"/>
          </p:nvPr>
        </p:nvSpPr>
        <p:spPr>
          <a:xfrm>
            <a:off x="2449668" y="3801013"/>
            <a:ext cx="2022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Title</a:t>
            </a:r>
            <a:endParaRPr sz="1200">
              <a:solidFill>
                <a:schemeClr val="dk2"/>
              </a:solidFill>
            </a:endParaRPr>
          </a:p>
        </p:txBody>
      </p:sp>
      <p:sp>
        <p:nvSpPr>
          <p:cNvPr id="92" name="Google Shape;92;p16"/>
          <p:cNvSpPr txBox="1"/>
          <p:nvPr>
            <p:ph idx="4294967295" type="body"/>
          </p:nvPr>
        </p:nvSpPr>
        <p:spPr>
          <a:xfrm>
            <a:off x="4667629" y="3801013"/>
            <a:ext cx="2022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Title</a:t>
            </a:r>
            <a:endParaRPr sz="1200">
              <a:solidFill>
                <a:schemeClr val="dk2"/>
              </a:solidFill>
            </a:endParaRPr>
          </a:p>
        </p:txBody>
      </p:sp>
      <p:sp>
        <p:nvSpPr>
          <p:cNvPr id="93" name="Google Shape;93;p16"/>
          <p:cNvSpPr txBox="1"/>
          <p:nvPr>
            <p:ph idx="4294967295" type="title"/>
          </p:nvPr>
        </p:nvSpPr>
        <p:spPr>
          <a:xfrm>
            <a:off x="6885590" y="3276394"/>
            <a:ext cx="2022300" cy="5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rPr>
              <a:t>Berry Books</a:t>
            </a:r>
            <a:endParaRPr sz="1800">
              <a:solidFill>
                <a:schemeClr val="dk1"/>
              </a:solidFill>
            </a:endParaRPr>
          </a:p>
        </p:txBody>
      </p:sp>
      <p:sp>
        <p:nvSpPr>
          <p:cNvPr id="94" name="Google Shape;94;p16"/>
          <p:cNvSpPr txBox="1"/>
          <p:nvPr>
            <p:ph idx="4294967295" type="body"/>
          </p:nvPr>
        </p:nvSpPr>
        <p:spPr>
          <a:xfrm>
            <a:off x="6885590" y="3801013"/>
            <a:ext cx="20223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Title</a:t>
            </a:r>
            <a:endParaRPr sz="1200">
              <a:solidFill>
                <a:schemeClr val="dk2"/>
              </a:solidFill>
            </a:endParaRPr>
          </a:p>
        </p:txBody>
      </p:sp>
      <p:sp>
        <p:nvSpPr>
          <p:cNvPr id="95" name="Google Shape;95;p16"/>
          <p:cNvSpPr/>
          <p:nvPr/>
        </p:nvSpPr>
        <p:spPr>
          <a:xfrm>
            <a:off x="362525" y="1632100"/>
            <a:ext cx="1702500" cy="16443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2704075" y="1632100"/>
            <a:ext cx="1702500" cy="16443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4889325" y="1632100"/>
            <a:ext cx="1702500" cy="16443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7074575" y="1632100"/>
            <a:ext cx="1702500" cy="16443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Overview</a:t>
            </a:r>
            <a:endParaRPr/>
          </a:p>
        </p:txBody>
      </p:sp>
      <p:sp>
        <p:nvSpPr>
          <p:cNvPr id="104" name="Google Shape;10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description of who your company is and where you feel it fits within the industry. What type or structure will the business be in? What industry does your business fit into? What’s your brand identity? What type of designing will your business focus on? Will you partner with app developers or web developers to make products come to life?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The Problem</a:t>
            </a:r>
            <a:endParaRPr sz="2000"/>
          </a:p>
        </p:txBody>
      </p:sp>
      <p:sp>
        <p:nvSpPr>
          <p:cNvPr id="110" name="Google Shape;110;p18"/>
          <p:cNvSpPr txBox="1"/>
          <p:nvPr>
            <p:ph idx="1" type="body"/>
          </p:nvPr>
        </p:nvSpPr>
        <p:spPr>
          <a:xfrm>
            <a:off x="471900" y="1104925"/>
            <a:ext cx="3999900" cy="382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problem are you solving for your clients? An explanation of the problem that led to the creation of your business idea. What is the gap in the market that you’re attempting to fill?</a:t>
            </a:r>
            <a:endParaRPr sz="1800"/>
          </a:p>
        </p:txBody>
      </p:sp>
      <p:graphicFrame>
        <p:nvGraphicFramePr>
          <p:cNvPr id="111" name="Google Shape;111;p18"/>
          <p:cNvGraphicFramePr/>
          <p:nvPr/>
        </p:nvGraphicFramePr>
        <p:xfrm>
          <a:off x="5071481" y="4704631"/>
          <a:ext cx="3000000" cy="3000000"/>
        </p:xfrm>
        <a:graphic>
          <a:graphicData uri="http://schemas.openxmlformats.org/drawingml/2006/table">
            <a:tbl>
              <a:tblPr>
                <a:noFill/>
                <a:tableStyleId>{0385818B-ABFA-49E2-A604-AE4BA7B162A6}</a:tableStyleId>
              </a:tblPr>
              <a:tblGrid>
                <a:gridCol w="821450"/>
                <a:gridCol w="821450"/>
                <a:gridCol w="821450"/>
                <a:gridCol w="821450"/>
              </a:tblGrid>
              <a:tr h="241650">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2" name="Google Shape;112;p18"/>
          <p:cNvSpPr/>
          <p:nvPr/>
        </p:nvSpPr>
        <p:spPr>
          <a:xfrm>
            <a:off x="5154825" y="3688448"/>
            <a:ext cx="722400" cy="990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5975583" y="3221566"/>
            <a:ext cx="722400" cy="145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6796341" y="2071475"/>
            <a:ext cx="722400" cy="2607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7617100" y="2316301"/>
            <a:ext cx="722400" cy="2363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16" name="Google Shape;116;p18"/>
          <p:cNvCxnSpPr/>
          <p:nvPr/>
        </p:nvCxnSpPr>
        <p:spPr>
          <a:xfrm rot="10800000">
            <a:off x="509400" y="4704450"/>
            <a:ext cx="8147100" cy="0"/>
          </a:xfrm>
          <a:prstGeom prst="straightConnector1">
            <a:avLst/>
          </a:prstGeom>
          <a:noFill/>
          <a:ln cap="flat" cmpd="sng" w="19050">
            <a:solidFill>
              <a:schemeClr val="dk1"/>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29600" y="508950"/>
            <a:ext cx="82221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000">
                <a:solidFill>
                  <a:schemeClr val="dk1"/>
                </a:solidFill>
              </a:rPr>
              <a:t>The Solution</a:t>
            </a:r>
            <a:endParaRPr b="1" sz="7000">
              <a:solidFill>
                <a:schemeClr val="dk1"/>
              </a:solidFill>
            </a:endParaRPr>
          </a:p>
        </p:txBody>
      </p:sp>
      <p:sp>
        <p:nvSpPr>
          <p:cNvPr id="122" name="Google Shape;122;p19"/>
          <p:cNvSpPr txBox="1"/>
          <p:nvPr>
            <p:ph idx="1" type="body"/>
          </p:nvPr>
        </p:nvSpPr>
        <p:spPr>
          <a:xfrm>
            <a:off x="475500" y="2133075"/>
            <a:ext cx="8222100" cy="277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What specialized solution are you providing? An explanation of the potential solution to the problem that led to the creation of your business idea. How will you fill the gap in the market that you’ve discovered?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you design process works</a:t>
            </a:r>
            <a:endParaRPr/>
          </a:p>
        </p:txBody>
      </p:sp>
      <p:cxnSp>
        <p:nvCxnSpPr>
          <p:cNvPr id="128" name="Google Shape;128;p20"/>
          <p:cNvCxnSpPr/>
          <p:nvPr/>
        </p:nvCxnSpPr>
        <p:spPr>
          <a:xfrm>
            <a:off x="929038" y="2507950"/>
            <a:ext cx="0" cy="1038600"/>
          </a:xfrm>
          <a:prstGeom prst="straightConnector1">
            <a:avLst/>
          </a:prstGeom>
          <a:noFill/>
          <a:ln cap="flat" cmpd="sng" w="9525">
            <a:solidFill>
              <a:srgbClr val="B7B7B7"/>
            </a:solidFill>
            <a:prstDash val="solid"/>
            <a:round/>
            <a:headEnd len="med" w="med" type="none"/>
            <a:tailEnd len="med" w="med" type="none"/>
          </a:ln>
        </p:spPr>
      </p:cxnSp>
      <p:sp>
        <p:nvSpPr>
          <p:cNvPr id="129" name="Google Shape;129;p20"/>
          <p:cNvSpPr txBox="1"/>
          <p:nvPr>
            <p:ph type="title"/>
          </p:nvPr>
        </p:nvSpPr>
        <p:spPr>
          <a:xfrm>
            <a:off x="976112" y="2384687"/>
            <a:ext cx="1814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1</a:t>
            </a:r>
            <a:endParaRPr sz="1700">
              <a:solidFill>
                <a:schemeClr val="dk1"/>
              </a:solidFill>
            </a:endParaRPr>
          </a:p>
        </p:txBody>
      </p:sp>
      <p:sp>
        <p:nvSpPr>
          <p:cNvPr id="130" name="Google Shape;130;p20"/>
          <p:cNvSpPr txBox="1"/>
          <p:nvPr>
            <p:ph idx="1" type="body"/>
          </p:nvPr>
        </p:nvSpPr>
        <p:spPr>
          <a:xfrm>
            <a:off x="1037050" y="2774200"/>
            <a:ext cx="1266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Lorem ipsum </a:t>
            </a:r>
            <a:endParaRPr sz="1200">
              <a:solidFill>
                <a:schemeClr val="dk2"/>
              </a:solidFill>
            </a:endParaRPr>
          </a:p>
        </p:txBody>
      </p:sp>
      <p:cxnSp>
        <p:nvCxnSpPr>
          <p:cNvPr id="131" name="Google Shape;131;p20"/>
          <p:cNvCxnSpPr/>
          <p:nvPr/>
        </p:nvCxnSpPr>
        <p:spPr>
          <a:xfrm>
            <a:off x="3395738" y="2355550"/>
            <a:ext cx="0" cy="1038600"/>
          </a:xfrm>
          <a:prstGeom prst="straightConnector1">
            <a:avLst/>
          </a:prstGeom>
          <a:noFill/>
          <a:ln cap="flat" cmpd="sng" w="9525">
            <a:solidFill>
              <a:srgbClr val="B7B7B7"/>
            </a:solidFill>
            <a:prstDash val="solid"/>
            <a:round/>
            <a:headEnd len="med" w="med" type="none"/>
            <a:tailEnd len="med" w="med" type="none"/>
          </a:ln>
        </p:spPr>
      </p:cxnSp>
      <p:sp>
        <p:nvSpPr>
          <p:cNvPr id="132" name="Google Shape;132;p20"/>
          <p:cNvSpPr txBox="1"/>
          <p:nvPr>
            <p:ph type="title"/>
          </p:nvPr>
        </p:nvSpPr>
        <p:spPr>
          <a:xfrm>
            <a:off x="3442812" y="2241076"/>
            <a:ext cx="1814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2</a:t>
            </a:r>
            <a:endParaRPr sz="1700">
              <a:solidFill>
                <a:schemeClr val="dk1"/>
              </a:solidFill>
            </a:endParaRPr>
          </a:p>
        </p:txBody>
      </p:sp>
      <p:sp>
        <p:nvSpPr>
          <p:cNvPr id="133" name="Google Shape;133;p20"/>
          <p:cNvSpPr txBox="1"/>
          <p:nvPr>
            <p:ph idx="1" type="body"/>
          </p:nvPr>
        </p:nvSpPr>
        <p:spPr>
          <a:xfrm>
            <a:off x="3442812" y="2552551"/>
            <a:ext cx="18141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Lorem ipsum </a:t>
            </a:r>
            <a:endParaRPr sz="1200">
              <a:solidFill>
                <a:schemeClr val="dk2"/>
              </a:solidFill>
            </a:endParaRPr>
          </a:p>
        </p:txBody>
      </p:sp>
      <p:cxnSp>
        <p:nvCxnSpPr>
          <p:cNvPr id="134" name="Google Shape;134;p20"/>
          <p:cNvCxnSpPr/>
          <p:nvPr/>
        </p:nvCxnSpPr>
        <p:spPr>
          <a:xfrm>
            <a:off x="6457563" y="2053100"/>
            <a:ext cx="0" cy="1038600"/>
          </a:xfrm>
          <a:prstGeom prst="straightConnector1">
            <a:avLst/>
          </a:prstGeom>
          <a:noFill/>
          <a:ln cap="flat" cmpd="sng" w="9525">
            <a:solidFill>
              <a:srgbClr val="B7B7B7"/>
            </a:solidFill>
            <a:prstDash val="solid"/>
            <a:round/>
            <a:headEnd len="med" w="med" type="none"/>
            <a:tailEnd len="med" w="med" type="none"/>
          </a:ln>
        </p:spPr>
      </p:cxnSp>
      <p:sp>
        <p:nvSpPr>
          <p:cNvPr id="135" name="Google Shape;135;p20"/>
          <p:cNvSpPr txBox="1"/>
          <p:nvPr>
            <p:ph type="title"/>
          </p:nvPr>
        </p:nvSpPr>
        <p:spPr>
          <a:xfrm>
            <a:off x="6504637" y="1929945"/>
            <a:ext cx="1814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3</a:t>
            </a:r>
            <a:endParaRPr sz="1700">
              <a:solidFill>
                <a:schemeClr val="dk1"/>
              </a:solidFill>
            </a:endParaRPr>
          </a:p>
        </p:txBody>
      </p:sp>
      <p:sp>
        <p:nvSpPr>
          <p:cNvPr id="136" name="Google Shape;136;p20"/>
          <p:cNvSpPr txBox="1"/>
          <p:nvPr>
            <p:ph idx="1" type="body"/>
          </p:nvPr>
        </p:nvSpPr>
        <p:spPr>
          <a:xfrm>
            <a:off x="6504637" y="2219971"/>
            <a:ext cx="18141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Lorem ipsum </a:t>
            </a:r>
            <a:endParaRPr sz="1200">
              <a:solidFill>
                <a:schemeClr val="dk2"/>
              </a:solidFill>
            </a:endParaRPr>
          </a:p>
        </p:txBody>
      </p:sp>
      <p:grpSp>
        <p:nvGrpSpPr>
          <p:cNvPr id="137" name="Google Shape;137;p20"/>
          <p:cNvGrpSpPr/>
          <p:nvPr/>
        </p:nvGrpSpPr>
        <p:grpSpPr>
          <a:xfrm>
            <a:off x="929030" y="3219673"/>
            <a:ext cx="6993309" cy="1520400"/>
            <a:chOff x="929030" y="3219673"/>
            <a:chExt cx="6993309" cy="1520400"/>
          </a:xfrm>
        </p:grpSpPr>
        <p:cxnSp>
          <p:nvCxnSpPr>
            <p:cNvPr id="138" name="Google Shape;138;p20"/>
            <p:cNvCxnSpPr>
              <a:stCxn id="139" idx="6"/>
              <a:endCxn id="140" idx="2"/>
            </p:cNvCxnSpPr>
            <p:nvPr/>
          </p:nvCxnSpPr>
          <p:spPr>
            <a:xfrm>
              <a:off x="1537730" y="3979907"/>
              <a:ext cx="4864200" cy="0"/>
            </a:xfrm>
            <a:prstGeom prst="straightConnector1">
              <a:avLst/>
            </a:prstGeom>
            <a:noFill/>
            <a:ln cap="flat" cmpd="sng" w="19050">
              <a:solidFill>
                <a:schemeClr val="dk1"/>
              </a:solidFill>
              <a:prstDash val="dot"/>
              <a:round/>
              <a:headEnd len="med" w="med" type="none"/>
              <a:tailEnd len="med" w="med" type="none"/>
            </a:ln>
          </p:spPr>
        </p:cxnSp>
        <p:sp>
          <p:nvSpPr>
            <p:cNvPr id="139" name="Google Shape;139;p20"/>
            <p:cNvSpPr/>
            <p:nvPr/>
          </p:nvSpPr>
          <p:spPr>
            <a:xfrm>
              <a:off x="929030" y="3675557"/>
              <a:ext cx="608700" cy="60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3421283" y="3431305"/>
              <a:ext cx="1097100" cy="1097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6401939" y="3219673"/>
              <a:ext cx="1520400" cy="152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Market</a:t>
            </a:r>
            <a:endParaRPr/>
          </a:p>
        </p:txBody>
      </p:sp>
      <p:sp>
        <p:nvSpPr>
          <p:cNvPr id="147" name="Google Shape;147;p21"/>
          <p:cNvSpPr txBox="1"/>
          <p:nvPr>
            <p:ph idx="1" type="body"/>
          </p:nvPr>
        </p:nvSpPr>
        <p:spPr>
          <a:xfrm>
            <a:off x="471900" y="1538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Who are you targeting as your preferred clientele? Who is your product speaking to and why? Explain why the market needs what you’re creating and what will keep them interested in the work that you’re providing. </a:t>
            </a:r>
            <a:endParaRPr sz="1800"/>
          </a:p>
        </p:txBody>
      </p:sp>
      <p:graphicFrame>
        <p:nvGraphicFramePr>
          <p:cNvPr id="148" name="Google Shape;148;p21"/>
          <p:cNvGraphicFramePr/>
          <p:nvPr/>
        </p:nvGraphicFramePr>
        <p:xfrm>
          <a:off x="5071481" y="4476031"/>
          <a:ext cx="3000000" cy="3000000"/>
        </p:xfrm>
        <a:graphic>
          <a:graphicData uri="http://schemas.openxmlformats.org/drawingml/2006/table">
            <a:tbl>
              <a:tblPr>
                <a:noFill/>
                <a:tableStyleId>{0385818B-ABFA-49E2-A604-AE4BA7B162A6}</a:tableStyleId>
              </a:tblPr>
              <a:tblGrid>
                <a:gridCol w="821450"/>
                <a:gridCol w="821450"/>
                <a:gridCol w="821450"/>
                <a:gridCol w="821450"/>
              </a:tblGrid>
              <a:tr h="241650">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20XX</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49" name="Google Shape;149;p21"/>
          <p:cNvSpPr/>
          <p:nvPr/>
        </p:nvSpPr>
        <p:spPr>
          <a:xfrm>
            <a:off x="5154825" y="3459848"/>
            <a:ext cx="722400" cy="99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5975583" y="2992966"/>
            <a:ext cx="722400" cy="1457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6796341" y="1842875"/>
            <a:ext cx="722400" cy="260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7617100" y="2087701"/>
            <a:ext cx="722400" cy="2363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53" name="Google Shape;153;p21"/>
          <p:cNvCxnSpPr/>
          <p:nvPr/>
        </p:nvCxnSpPr>
        <p:spPr>
          <a:xfrm rot="10800000">
            <a:off x="509400" y="4475850"/>
            <a:ext cx="8147100" cy="0"/>
          </a:xfrm>
          <a:prstGeom prst="straightConnector1">
            <a:avLst/>
          </a:prstGeom>
          <a:noFill/>
          <a:ln cap="flat" cmpd="sng" w="19050">
            <a:solidFill>
              <a:schemeClr val="dk1"/>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1967D2"/>
      </a:dk1>
      <a:lt1>
        <a:srgbClr val="FFFFFF"/>
      </a:lt1>
      <a:dk2>
        <a:srgbClr val="424242"/>
      </a:dk2>
      <a:lt2>
        <a:srgbClr val="666666"/>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