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Google Sans Medium"/>
      <p:regular r:id="rId36"/>
      <p:bold r:id="rId37"/>
      <p:italic r:id="rId38"/>
      <p:boldItalic r:id="rId39"/>
    </p:embeddedFont>
    <p:embeddedFont>
      <p:font typeface="Open Sans SemiBold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SemiBold-italic.fntdata"/><Relationship Id="rId41" Type="http://schemas.openxmlformats.org/officeDocument/2006/relationships/font" Target="fonts/OpenSansSemiBold-bold.fntdata"/><Relationship Id="rId22" Type="http://schemas.openxmlformats.org/officeDocument/2006/relationships/slide" Target="slides/slide16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5.xml"/><Relationship Id="rId43" Type="http://schemas.openxmlformats.org/officeDocument/2006/relationships/font" Target="fonts/OpenSansSemiBold-boldItalic.fntdata"/><Relationship Id="rId24" Type="http://schemas.openxmlformats.org/officeDocument/2006/relationships/slide" Target="slides/slide18.xml"/><Relationship Id="rId46" Type="http://schemas.openxmlformats.org/officeDocument/2006/relationships/font" Target="fonts/OpenSans-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GoogleSansMedium-bold.fntdata"/><Relationship Id="rId14" Type="http://schemas.openxmlformats.org/officeDocument/2006/relationships/slide" Target="slides/slide8.xml"/><Relationship Id="rId36" Type="http://schemas.openxmlformats.org/officeDocument/2006/relationships/font" Target="fonts/GoogleSansMedium-regular.fntdata"/><Relationship Id="rId17" Type="http://schemas.openxmlformats.org/officeDocument/2006/relationships/slide" Target="slides/slide11.xml"/><Relationship Id="rId39" Type="http://schemas.openxmlformats.org/officeDocument/2006/relationships/font" Target="fonts/GoogleSans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GoogleSansMedium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4c37861f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4c37861f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4c37861fa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4c37861fa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4c37861fa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4c37861fa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4c37861f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4c37861f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4c37861fa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4c37861fa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4c37861f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4c37861f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4c37861fa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4c37861fa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4c37861fa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4c37861fa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4c37861fa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4c37861fa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4c37861fa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4c37861fa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4c37861fa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4c37861fa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c37861f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c37861f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4c37861fa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4c37861fa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4c37861fa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4c37861fa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4c37861fa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4c37861fa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4c37861fa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4c37861fa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4c37861fa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4c37861fa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4c37861fa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4c37861fa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4c37861fa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4c37861fa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4c37861fa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4c37861fa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4c37861fa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4c37861fa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4c37861fa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4c37861fa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c37861fa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4c37861f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c37861f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c37861f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4c37861fa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4c37861fa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c37861fa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4c37861fa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4c37861f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4c37861f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4c37861fa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4c37861fa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4c37861f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4c37861f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1" name="Google Shape;1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/>
          <p:nvPr/>
        </p:nvSpPr>
        <p:spPr>
          <a:xfrm>
            <a:off x="517675" y="1819750"/>
            <a:ext cx="753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name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3" name="Google Shape;153;p39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name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54;p39"/>
          <p:cNvCxnSpPr/>
          <p:nvPr/>
        </p:nvCxnSpPr>
        <p:spPr>
          <a:xfrm rot="10800000">
            <a:off x="517575" y="2670825"/>
            <a:ext cx="657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9900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/>
        </p:nvSpPr>
        <p:spPr>
          <a:xfrm>
            <a:off x="3721275" y="1886850"/>
            <a:ext cx="6302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Sitemap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48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4" name="Google Shape;244;p48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Sitemap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49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52" name="Google Shape;252;p49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sitemap/IA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0" name="Google Shape;260;p50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wireframes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1"/>
          <p:cNvSpPr txBox="1"/>
          <p:nvPr/>
        </p:nvSpPr>
        <p:spPr>
          <a:xfrm>
            <a:off x="517675" y="524350"/>
            <a:ext cx="700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wireframe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 size variation(s)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8" name="Google Shape;268;p51"/>
          <p:cNvSpPr txBox="1"/>
          <p:nvPr/>
        </p:nvSpPr>
        <p:spPr>
          <a:xfrm>
            <a:off x="6011725" y="229470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 size variation(s)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52"/>
          <p:cNvSpPr txBox="1"/>
          <p:nvPr/>
        </p:nvSpPr>
        <p:spPr>
          <a:xfrm>
            <a:off x="517675" y="1522550"/>
            <a:ext cx="242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ur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notes about goals and thought process + how you responded to and implemented peer feedback]</a:t>
            </a:r>
            <a:endParaRPr/>
          </a:p>
        </p:txBody>
      </p:sp>
      <p:sp>
        <p:nvSpPr>
          <p:cNvPr id="275" name="Google Shape;275;p52"/>
          <p:cNvSpPr/>
          <p:nvPr/>
        </p:nvSpPr>
        <p:spPr>
          <a:xfrm>
            <a:off x="3644375" y="984600"/>
            <a:ext cx="5200800" cy="3085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52"/>
          <p:cNvCxnSpPr/>
          <p:nvPr/>
        </p:nvCxnSpPr>
        <p:spPr>
          <a:xfrm rot="10800000">
            <a:off x="4479625" y="3621650"/>
            <a:ext cx="0" cy="67830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52"/>
          <p:cNvSpPr txBox="1"/>
          <p:nvPr/>
        </p:nvSpPr>
        <p:spPr>
          <a:xfrm>
            <a:off x="4021800" y="42528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5298575" y="197325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52"/>
          <p:cNvSpPr txBox="1"/>
          <p:nvPr/>
        </p:nvSpPr>
        <p:spPr>
          <a:xfrm>
            <a:off x="7476900" y="42528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0" name="Google Shape;280;p52"/>
          <p:cNvCxnSpPr/>
          <p:nvPr/>
        </p:nvCxnSpPr>
        <p:spPr>
          <a:xfrm rot="10800000">
            <a:off x="7943600" y="3621650"/>
            <a:ext cx="0" cy="678300"/>
          </a:xfrm>
          <a:prstGeom prst="straightConnector1">
            <a:avLst/>
          </a:prstGeom>
          <a:noFill/>
          <a:ln cap="flat" cmpd="sng" w="19050">
            <a:solidFill>
              <a:srgbClr val="FBBC0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/>
          <p:nvPr/>
        </p:nvSpPr>
        <p:spPr>
          <a:xfrm>
            <a:off x="517675" y="524350"/>
            <a:ext cx="700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 size variation(s)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53"/>
          <p:cNvSpPr txBox="1"/>
          <p:nvPr/>
        </p:nvSpPr>
        <p:spPr>
          <a:xfrm>
            <a:off x="517675" y="1522550"/>
            <a:ext cx="242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ur</a:t>
            </a: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notes about goals and thought process + how you responded to and implemented peer feedback]</a:t>
            </a:r>
            <a:endParaRPr/>
          </a:p>
        </p:txBody>
      </p:sp>
      <p:sp>
        <p:nvSpPr>
          <p:cNvPr id="287" name="Google Shape;287;p53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3"/>
          <p:cNvSpPr txBox="1"/>
          <p:nvPr/>
        </p:nvSpPr>
        <p:spPr>
          <a:xfrm>
            <a:off x="5731675" y="201765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wireframe example that showcases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different screen size variations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54"/>
          <p:cNvSpPr txBox="1"/>
          <p:nvPr/>
        </p:nvSpPr>
        <p:spPr>
          <a:xfrm>
            <a:off x="532875" y="1793800"/>
            <a:ext cx="2915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[Links to low-fidelity prototypes of different screen variations and brief description of the user flow + how you responded to and implemented peer feedback]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54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4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parameters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55"/>
          <p:cNvSpPr txBox="1"/>
          <p:nvPr/>
        </p:nvSpPr>
        <p:spPr>
          <a:xfrm>
            <a:off x="868275" y="1932650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Study type: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Unmoderated usability study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55"/>
          <p:cNvSpPr/>
          <p:nvPr/>
        </p:nvSpPr>
        <p:spPr>
          <a:xfrm>
            <a:off x="2334675" y="1304875"/>
            <a:ext cx="513300" cy="5133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5"/>
          <p:cNvSpPr txBox="1"/>
          <p:nvPr/>
        </p:nvSpPr>
        <p:spPr>
          <a:xfrm>
            <a:off x="4829625" y="1932650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Location: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United States, remote</a:t>
            </a:r>
            <a:endParaRPr b="1" sz="1200">
              <a:solidFill>
                <a:srgbClr val="FBBC0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55"/>
          <p:cNvSpPr/>
          <p:nvPr/>
        </p:nvSpPr>
        <p:spPr>
          <a:xfrm>
            <a:off x="6296025" y="1304875"/>
            <a:ext cx="513300" cy="5133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5"/>
          <p:cNvSpPr txBox="1"/>
          <p:nvPr/>
        </p:nvSpPr>
        <p:spPr>
          <a:xfrm>
            <a:off x="868275" y="3914900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Participants: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5 participants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55"/>
          <p:cNvSpPr/>
          <p:nvPr/>
        </p:nvSpPr>
        <p:spPr>
          <a:xfrm>
            <a:off x="2334675" y="3287125"/>
            <a:ext cx="513300" cy="5133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5"/>
          <p:cNvSpPr txBox="1"/>
          <p:nvPr/>
        </p:nvSpPr>
        <p:spPr>
          <a:xfrm>
            <a:off x="4829625" y="3914900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Length: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20-30 minutes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55"/>
          <p:cNvSpPr/>
          <p:nvPr/>
        </p:nvSpPr>
        <p:spPr>
          <a:xfrm>
            <a:off x="6296025" y="3287125"/>
            <a:ext cx="513300" cy="5133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5"/>
          <p:cNvSpPr/>
          <p:nvPr/>
        </p:nvSpPr>
        <p:spPr>
          <a:xfrm>
            <a:off x="2432025" y="3415575"/>
            <a:ext cx="318600" cy="223550"/>
          </a:xfrm>
          <a:custGeom>
            <a:rect b="b" l="l" r="r" t="t"/>
            <a:pathLst>
              <a:path extrusionOk="0" h="735" w="1048">
                <a:moveTo>
                  <a:pt x="759" y="367"/>
                </a:moveTo>
                <a:cubicBezTo>
                  <a:pt x="833" y="367"/>
                  <a:pt x="889" y="308"/>
                  <a:pt x="889" y="237"/>
                </a:cubicBezTo>
                <a:cubicBezTo>
                  <a:pt x="889" y="167"/>
                  <a:pt x="830" y="107"/>
                  <a:pt x="759" y="107"/>
                </a:cubicBezTo>
                <a:cubicBezTo>
                  <a:pt x="686" y="107"/>
                  <a:pt x="630" y="167"/>
                  <a:pt x="630" y="237"/>
                </a:cubicBezTo>
                <a:cubicBezTo>
                  <a:pt x="630" y="308"/>
                  <a:pt x="689" y="367"/>
                  <a:pt x="759" y="367"/>
                </a:cubicBezTo>
                <a:close/>
                <a:moveTo>
                  <a:pt x="367" y="316"/>
                </a:moveTo>
                <a:cubicBezTo>
                  <a:pt x="455" y="316"/>
                  <a:pt x="522" y="246"/>
                  <a:pt x="522" y="158"/>
                </a:cubicBezTo>
                <a:cubicBezTo>
                  <a:pt x="522" y="71"/>
                  <a:pt x="452" y="0"/>
                  <a:pt x="367" y="0"/>
                </a:cubicBezTo>
                <a:cubicBezTo>
                  <a:pt x="283" y="0"/>
                  <a:pt x="209" y="71"/>
                  <a:pt x="209" y="158"/>
                </a:cubicBezTo>
                <a:cubicBezTo>
                  <a:pt x="209" y="246"/>
                  <a:pt x="283" y="316"/>
                  <a:pt x="367" y="316"/>
                </a:cubicBezTo>
                <a:close/>
                <a:moveTo>
                  <a:pt x="759" y="471"/>
                </a:moveTo>
                <a:cubicBezTo>
                  <a:pt x="664" y="471"/>
                  <a:pt x="472" y="519"/>
                  <a:pt x="472" y="615"/>
                </a:cubicBezTo>
                <a:lnTo>
                  <a:pt x="472" y="734"/>
                </a:lnTo>
                <a:lnTo>
                  <a:pt x="1047" y="734"/>
                </a:lnTo>
                <a:lnTo>
                  <a:pt x="1047" y="615"/>
                </a:lnTo>
                <a:cubicBezTo>
                  <a:pt x="1047" y="522"/>
                  <a:pt x="855" y="471"/>
                  <a:pt x="759" y="471"/>
                </a:cubicBezTo>
                <a:close/>
                <a:moveTo>
                  <a:pt x="367" y="421"/>
                </a:moveTo>
                <a:cubicBezTo>
                  <a:pt x="246" y="421"/>
                  <a:pt x="0" y="483"/>
                  <a:pt x="0" y="604"/>
                </a:cubicBezTo>
                <a:lnTo>
                  <a:pt x="0" y="734"/>
                </a:lnTo>
                <a:lnTo>
                  <a:pt x="367" y="734"/>
                </a:lnTo>
                <a:lnTo>
                  <a:pt x="367" y="615"/>
                </a:lnTo>
                <a:cubicBezTo>
                  <a:pt x="367" y="570"/>
                  <a:pt x="384" y="494"/>
                  <a:pt x="491" y="435"/>
                </a:cubicBezTo>
                <a:cubicBezTo>
                  <a:pt x="446" y="426"/>
                  <a:pt x="404" y="421"/>
                  <a:pt x="367" y="4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5"/>
          <p:cNvSpPr/>
          <p:nvPr/>
        </p:nvSpPr>
        <p:spPr>
          <a:xfrm>
            <a:off x="6441252" y="1401778"/>
            <a:ext cx="222841" cy="319496"/>
          </a:xfrm>
          <a:custGeom>
            <a:rect b="b" l="l" r="r" t="t"/>
            <a:pathLst>
              <a:path extrusionOk="0" h="1048" w="734">
                <a:moveTo>
                  <a:pt x="366" y="0"/>
                </a:moveTo>
                <a:cubicBezTo>
                  <a:pt x="163" y="0"/>
                  <a:pt x="0" y="164"/>
                  <a:pt x="0" y="367"/>
                </a:cubicBezTo>
                <a:cubicBezTo>
                  <a:pt x="0" y="641"/>
                  <a:pt x="366" y="1047"/>
                  <a:pt x="366" y="1047"/>
                </a:cubicBezTo>
                <a:cubicBezTo>
                  <a:pt x="366" y="1047"/>
                  <a:pt x="733" y="641"/>
                  <a:pt x="733" y="367"/>
                </a:cubicBezTo>
                <a:cubicBezTo>
                  <a:pt x="731" y="164"/>
                  <a:pt x="567" y="0"/>
                  <a:pt x="366" y="0"/>
                </a:cubicBezTo>
                <a:close/>
                <a:moveTo>
                  <a:pt x="366" y="497"/>
                </a:moveTo>
                <a:cubicBezTo>
                  <a:pt x="293" y="497"/>
                  <a:pt x="237" y="438"/>
                  <a:pt x="237" y="367"/>
                </a:cubicBezTo>
                <a:cubicBezTo>
                  <a:pt x="237" y="296"/>
                  <a:pt x="296" y="237"/>
                  <a:pt x="366" y="237"/>
                </a:cubicBezTo>
                <a:cubicBezTo>
                  <a:pt x="440" y="237"/>
                  <a:pt x="496" y="296"/>
                  <a:pt x="496" y="367"/>
                </a:cubicBezTo>
                <a:cubicBezTo>
                  <a:pt x="496" y="438"/>
                  <a:pt x="437" y="497"/>
                  <a:pt x="366" y="4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5"/>
          <p:cNvSpPr/>
          <p:nvPr/>
        </p:nvSpPr>
        <p:spPr>
          <a:xfrm>
            <a:off x="6392921" y="3384699"/>
            <a:ext cx="319496" cy="318153"/>
          </a:xfrm>
          <a:custGeom>
            <a:rect b="b" l="l" r="r" t="t"/>
            <a:pathLst>
              <a:path extrusionOk="0" h="1045" w="1048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5"/>
          <p:cNvSpPr/>
          <p:nvPr/>
        </p:nvSpPr>
        <p:spPr>
          <a:xfrm>
            <a:off x="2460538" y="1416000"/>
            <a:ext cx="261574" cy="291049"/>
          </a:xfrm>
          <a:custGeom>
            <a:rect b="b" l="l" r="r" t="t"/>
            <a:pathLst>
              <a:path extrusionOk="0" h="1046" w="941">
                <a:moveTo>
                  <a:pt x="833" y="105"/>
                </a:moveTo>
                <a:lnTo>
                  <a:pt x="616" y="105"/>
                </a:lnTo>
                <a:cubicBezTo>
                  <a:pt x="593" y="46"/>
                  <a:pt x="537" y="0"/>
                  <a:pt x="469" y="0"/>
                </a:cubicBezTo>
                <a:cubicBezTo>
                  <a:pt x="401" y="0"/>
                  <a:pt x="345" y="46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5"/>
                  <a:pt x="105" y="1045"/>
                </a:cubicBezTo>
                <a:lnTo>
                  <a:pt x="836" y="1045"/>
                </a:lnTo>
                <a:cubicBezTo>
                  <a:pt x="892" y="1045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0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90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570" y="836"/>
                </a:moveTo>
                <a:lnTo>
                  <a:pt x="204" y="836"/>
                </a:lnTo>
                <a:lnTo>
                  <a:pt x="204" y="731"/>
                </a:lnTo>
                <a:lnTo>
                  <a:pt x="570" y="731"/>
                </a:lnTo>
                <a:lnTo>
                  <a:pt x="570" y="836"/>
                </a:lnTo>
                <a:close/>
                <a:moveTo>
                  <a:pt x="728" y="627"/>
                </a:moveTo>
                <a:lnTo>
                  <a:pt x="206" y="627"/>
                </a:lnTo>
                <a:lnTo>
                  <a:pt x="206" y="523"/>
                </a:lnTo>
                <a:lnTo>
                  <a:pt x="728" y="523"/>
                </a:lnTo>
                <a:lnTo>
                  <a:pt x="728" y="627"/>
                </a:lnTo>
                <a:close/>
                <a:moveTo>
                  <a:pt x="728" y="418"/>
                </a:moveTo>
                <a:lnTo>
                  <a:pt x="206" y="418"/>
                </a:lnTo>
                <a:lnTo>
                  <a:pt x="206" y="314"/>
                </a:lnTo>
                <a:lnTo>
                  <a:pt x="728" y="314"/>
                </a:lnTo>
                <a:lnTo>
                  <a:pt x="728" y="4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56"/>
          <p:cNvSpPr txBox="1"/>
          <p:nvPr/>
        </p:nvSpPr>
        <p:spPr>
          <a:xfrm>
            <a:off x="532875" y="1355375"/>
            <a:ext cx="64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one to two sentence introduction to the findings shared below.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56"/>
          <p:cNvSpPr txBox="1"/>
          <p:nvPr/>
        </p:nvSpPr>
        <p:spPr>
          <a:xfrm>
            <a:off x="710038" y="3137375"/>
            <a:ext cx="1981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usability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study finding 1.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818688" y="26583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Finding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22" name="Google Shape;322;p56"/>
          <p:cNvSpPr txBox="1"/>
          <p:nvPr/>
        </p:nvSpPr>
        <p:spPr>
          <a:xfrm>
            <a:off x="3662850" y="26583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Finding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23" name="Google Shape;323;p56"/>
          <p:cNvSpPr txBox="1"/>
          <p:nvPr/>
        </p:nvSpPr>
        <p:spPr>
          <a:xfrm>
            <a:off x="6507050" y="26583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Finding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24" name="Google Shape;324;p56"/>
          <p:cNvSpPr txBox="1"/>
          <p:nvPr/>
        </p:nvSpPr>
        <p:spPr>
          <a:xfrm>
            <a:off x="3608563" y="3141075"/>
            <a:ext cx="1981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usability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study finding 2.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56"/>
          <p:cNvSpPr txBox="1"/>
          <p:nvPr/>
        </p:nvSpPr>
        <p:spPr>
          <a:xfrm>
            <a:off x="6452763" y="3141075"/>
            <a:ext cx="1981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usability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study finding 3.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56"/>
          <p:cNvSpPr/>
          <p:nvPr/>
        </p:nvSpPr>
        <p:spPr>
          <a:xfrm>
            <a:off x="1498338" y="2108121"/>
            <a:ext cx="513300" cy="5133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27" name="Google Shape;327;p56"/>
          <p:cNvSpPr/>
          <p:nvPr/>
        </p:nvSpPr>
        <p:spPr>
          <a:xfrm>
            <a:off x="4342513" y="2120246"/>
            <a:ext cx="513300" cy="5133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28" name="Google Shape;328;p56"/>
          <p:cNvSpPr/>
          <p:nvPr/>
        </p:nvSpPr>
        <p:spPr>
          <a:xfrm>
            <a:off x="7186688" y="2108121"/>
            <a:ext cx="513300" cy="5133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853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57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5" name="Google Shape;335;p57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/>
          <p:nvPr/>
        </p:nvSpPr>
        <p:spPr>
          <a:xfrm>
            <a:off x="1231075" y="1351725"/>
            <a:ext cx="3934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about the app, website, or other product that you designed and the target users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40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40"/>
          <p:cNvSpPr/>
          <p:nvPr/>
        </p:nvSpPr>
        <p:spPr>
          <a:xfrm>
            <a:off x="517675" y="12994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0"/>
          <p:cNvSpPr txBox="1"/>
          <p:nvPr/>
        </p:nvSpPr>
        <p:spPr>
          <a:xfrm>
            <a:off x="1231075" y="263958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the time that you worked on this design project - e.g., Month Year to Month Year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0"/>
          <p:cNvSpPr/>
          <p:nvPr/>
        </p:nvSpPr>
        <p:spPr>
          <a:xfrm>
            <a:off x="517675" y="26395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0"/>
          <p:cNvSpPr/>
          <p:nvPr/>
        </p:nvSpPr>
        <p:spPr>
          <a:xfrm>
            <a:off x="643388" y="2765836"/>
            <a:ext cx="261874" cy="260801"/>
          </a:xfrm>
          <a:custGeom>
            <a:rect b="b" l="l" r="r" t="t"/>
            <a:pathLst>
              <a:path extrusionOk="0" h="1045" w="1048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0"/>
          <p:cNvSpPr/>
          <p:nvPr/>
        </p:nvSpPr>
        <p:spPr>
          <a:xfrm>
            <a:off x="610514" y="1447462"/>
            <a:ext cx="327623" cy="217176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0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0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58"/>
          <p:cNvSpPr txBox="1"/>
          <p:nvPr/>
        </p:nvSpPr>
        <p:spPr>
          <a:xfrm>
            <a:off x="517675" y="1135225"/>
            <a:ext cx="8260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 + how you responded to and implemented peer feedback]</a:t>
            </a:r>
            <a:endParaRPr/>
          </a:p>
        </p:txBody>
      </p:sp>
      <p:sp>
        <p:nvSpPr>
          <p:cNvPr id="342" name="Google Shape;342;p58"/>
          <p:cNvSpPr/>
          <p:nvPr/>
        </p:nvSpPr>
        <p:spPr>
          <a:xfrm>
            <a:off x="551700" y="2473850"/>
            <a:ext cx="3479700" cy="2064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8"/>
          <p:cNvSpPr txBox="1"/>
          <p:nvPr/>
        </p:nvSpPr>
        <p:spPr>
          <a:xfrm>
            <a:off x="1511690" y="3321510"/>
            <a:ext cx="15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 1 before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8"/>
          <p:cNvSpPr/>
          <p:nvPr/>
        </p:nvSpPr>
        <p:spPr>
          <a:xfrm>
            <a:off x="5031894" y="2450000"/>
            <a:ext cx="3560400" cy="2112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8"/>
          <p:cNvSpPr txBox="1"/>
          <p:nvPr/>
        </p:nvSpPr>
        <p:spPr>
          <a:xfrm>
            <a:off x="6079190" y="3345385"/>
            <a:ext cx="15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 1 after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6" name="Google Shape;346;p58"/>
          <p:cNvCxnSpPr/>
          <p:nvPr/>
        </p:nvCxnSpPr>
        <p:spPr>
          <a:xfrm>
            <a:off x="4125588" y="35061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58"/>
          <p:cNvSpPr txBox="1"/>
          <p:nvPr/>
        </p:nvSpPr>
        <p:spPr>
          <a:xfrm>
            <a:off x="1114650" y="2091525"/>
            <a:ext cx="235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48" name="Google Shape;348;p58"/>
          <p:cNvSpPr txBox="1"/>
          <p:nvPr/>
        </p:nvSpPr>
        <p:spPr>
          <a:xfrm>
            <a:off x="5682150" y="2067688"/>
            <a:ext cx="235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>
              <a:solidFill>
                <a:srgbClr val="1967D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59"/>
          <p:cNvSpPr txBox="1"/>
          <p:nvPr/>
        </p:nvSpPr>
        <p:spPr>
          <a:xfrm>
            <a:off x="517675" y="1135225"/>
            <a:ext cx="8260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 + how you responded to and implemented peer feedback]</a:t>
            </a:r>
            <a:endParaRPr/>
          </a:p>
        </p:txBody>
      </p:sp>
      <p:sp>
        <p:nvSpPr>
          <p:cNvPr id="355" name="Google Shape;355;p59"/>
          <p:cNvSpPr/>
          <p:nvPr/>
        </p:nvSpPr>
        <p:spPr>
          <a:xfrm>
            <a:off x="551700" y="2473850"/>
            <a:ext cx="3479700" cy="2064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9"/>
          <p:cNvSpPr txBox="1"/>
          <p:nvPr/>
        </p:nvSpPr>
        <p:spPr>
          <a:xfrm>
            <a:off x="1511690" y="3321510"/>
            <a:ext cx="15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 2 before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59"/>
          <p:cNvSpPr/>
          <p:nvPr/>
        </p:nvSpPr>
        <p:spPr>
          <a:xfrm>
            <a:off x="5031894" y="2450000"/>
            <a:ext cx="3560400" cy="2112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9"/>
          <p:cNvSpPr txBox="1"/>
          <p:nvPr/>
        </p:nvSpPr>
        <p:spPr>
          <a:xfrm>
            <a:off x="6079190" y="3345385"/>
            <a:ext cx="15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 2 after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9" name="Google Shape;359;p59"/>
          <p:cNvCxnSpPr/>
          <p:nvPr/>
        </p:nvCxnSpPr>
        <p:spPr>
          <a:xfrm>
            <a:off x="4125588" y="35061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34A85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59"/>
          <p:cNvSpPr txBox="1"/>
          <p:nvPr/>
        </p:nvSpPr>
        <p:spPr>
          <a:xfrm>
            <a:off x="1114650" y="2091525"/>
            <a:ext cx="235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>
              <a:solidFill>
                <a:srgbClr val="1967D2"/>
              </a:solidFill>
            </a:endParaRPr>
          </a:p>
        </p:txBody>
      </p:sp>
      <p:sp>
        <p:nvSpPr>
          <p:cNvPr id="361" name="Google Shape;361;p59"/>
          <p:cNvSpPr txBox="1"/>
          <p:nvPr/>
        </p:nvSpPr>
        <p:spPr>
          <a:xfrm>
            <a:off x="5682150" y="2067688"/>
            <a:ext cx="235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>
              <a:solidFill>
                <a:srgbClr val="1967D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Mockups: Original screen size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7" name="Google Shape;367;p60"/>
          <p:cNvSpPr/>
          <p:nvPr/>
        </p:nvSpPr>
        <p:spPr>
          <a:xfrm>
            <a:off x="1510438" y="1185725"/>
            <a:ext cx="3021600" cy="1792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0"/>
          <p:cNvSpPr/>
          <p:nvPr/>
        </p:nvSpPr>
        <p:spPr>
          <a:xfrm>
            <a:off x="1510438" y="3060850"/>
            <a:ext cx="3021600" cy="1792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0"/>
          <p:cNvSpPr/>
          <p:nvPr/>
        </p:nvSpPr>
        <p:spPr>
          <a:xfrm>
            <a:off x="4611963" y="1185725"/>
            <a:ext cx="3021600" cy="1792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0"/>
          <p:cNvSpPr/>
          <p:nvPr/>
        </p:nvSpPr>
        <p:spPr>
          <a:xfrm>
            <a:off x="4611963" y="3060850"/>
            <a:ext cx="3021600" cy="1792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0"/>
          <p:cNvSpPr txBox="1"/>
          <p:nvPr/>
        </p:nvSpPr>
        <p:spPr>
          <a:xfrm>
            <a:off x="2471050" y="162042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0"/>
          <p:cNvSpPr txBox="1"/>
          <p:nvPr/>
        </p:nvSpPr>
        <p:spPr>
          <a:xfrm>
            <a:off x="2471050" y="34955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60"/>
          <p:cNvSpPr txBox="1"/>
          <p:nvPr/>
        </p:nvSpPr>
        <p:spPr>
          <a:xfrm>
            <a:off x="5572575" y="34478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60"/>
          <p:cNvSpPr txBox="1"/>
          <p:nvPr/>
        </p:nvSpPr>
        <p:spPr>
          <a:xfrm>
            <a:off x="5572575" y="162042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: Screen size variations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1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1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1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1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1"/>
          <p:cNvSpPr txBox="1"/>
          <p:nvPr/>
        </p:nvSpPr>
        <p:spPr>
          <a:xfrm>
            <a:off x="864900" y="2480900"/>
            <a:ext cx="1100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different screen size variations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61"/>
          <p:cNvSpPr txBox="1"/>
          <p:nvPr/>
        </p:nvSpPr>
        <p:spPr>
          <a:xfrm>
            <a:off x="2973725" y="2480900"/>
            <a:ext cx="1100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different screen size variations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61"/>
          <p:cNvSpPr txBox="1"/>
          <p:nvPr/>
        </p:nvSpPr>
        <p:spPr>
          <a:xfrm>
            <a:off x="5057200" y="2480900"/>
            <a:ext cx="1100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different screen size variations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61"/>
          <p:cNvSpPr txBox="1"/>
          <p:nvPr/>
        </p:nvSpPr>
        <p:spPr>
          <a:xfrm>
            <a:off x="7140675" y="2480900"/>
            <a:ext cx="1100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different screen size variations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62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2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62"/>
          <p:cNvSpPr txBox="1"/>
          <p:nvPr/>
        </p:nvSpPr>
        <p:spPr>
          <a:xfrm>
            <a:off x="532875" y="1793800"/>
            <a:ext cx="2421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[Links to low-fidelity prototypes of different screen variants and brief description of the user flow + how you responded to and implemented peer feedback]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3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403" name="Google Shape;403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3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</a:t>
            </a:r>
            <a:endParaRPr sz="1200"/>
          </a:p>
        </p:txBody>
      </p:sp>
      <p:sp>
        <p:nvSpPr>
          <p:cNvPr id="405" name="Google Shape;405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3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407" name="Google Shape;407;p63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8" name="Google Shape;408;p63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9" name="Google Shape;409;p63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368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64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6" name="Google Shape;416;p6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5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65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65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5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65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5"/>
          <p:cNvSpPr/>
          <p:nvPr/>
        </p:nvSpPr>
        <p:spPr>
          <a:xfrm>
            <a:off x="679050" y="1660250"/>
            <a:ext cx="234394" cy="260801"/>
          </a:xfrm>
          <a:custGeom>
            <a:rect b="b" l="l" r="r" t="t"/>
            <a:pathLst>
              <a:path extrusionOk="0" h="1045" w="941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7" name="Google Shape;427;p65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428" name="Google Shape;428;p65"/>
            <p:cNvSpPr/>
            <p:nvPr/>
          </p:nvSpPr>
          <p:spPr>
            <a:xfrm>
              <a:off x="420350" y="238125"/>
              <a:ext cx="6779275" cy="5238750"/>
            </a:xfrm>
            <a:custGeom>
              <a:rect b="b" l="l" r="r" t="t"/>
              <a:pathLst>
                <a:path extrusionOk="0" h="209550" w="271171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5"/>
            <p:cNvSpPr/>
            <p:nvPr/>
          </p:nvSpPr>
          <p:spPr>
            <a:xfrm>
              <a:off x="4118525" y="162550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5"/>
            <p:cNvSpPr/>
            <p:nvPr/>
          </p:nvSpPr>
          <p:spPr>
            <a:xfrm>
              <a:off x="4118525" y="2444600"/>
              <a:ext cx="2157675" cy="768075"/>
            </a:xfrm>
            <a:custGeom>
              <a:rect b="b" l="l" r="r" t="t"/>
              <a:pathLst>
                <a:path extrusionOk="0" h="30723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5"/>
            <p:cNvSpPr/>
            <p:nvPr/>
          </p:nvSpPr>
          <p:spPr>
            <a:xfrm>
              <a:off x="4118525" y="326815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66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6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39" name="Google Shape;439;p66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6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41" name="Google Shape;441;p66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6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43" name="Google Shape;443;p66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44" name="Google Shape;444;p66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45" name="Google Shape;445;p66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7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67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67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7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4" name="Google Shape;454;p67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7"/>
          <p:cNvSpPr/>
          <p:nvPr/>
        </p:nvSpPr>
        <p:spPr>
          <a:xfrm>
            <a:off x="4361825" y="1734124"/>
            <a:ext cx="250599" cy="249449"/>
          </a:xfrm>
          <a:custGeom>
            <a:rect b="b" l="l" r="r" t="t"/>
            <a:pathLst>
              <a:path extrusionOk="0" h="962" w="964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problem(s) you were trying to solve.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1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goal of the project.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1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1"/>
          <p:cNvSpPr/>
          <p:nvPr/>
        </p:nvSpPr>
        <p:spPr>
          <a:xfrm>
            <a:off x="4684213" y="1653525"/>
            <a:ext cx="288875" cy="274249"/>
          </a:xfrm>
          <a:custGeom>
            <a:rect b="b" l="l" r="r" t="t"/>
            <a:pathLst>
              <a:path extrusionOk="0" h="993" w="1045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1"/>
          <p:cNvSpPr/>
          <p:nvPr/>
        </p:nvSpPr>
        <p:spPr>
          <a:xfrm>
            <a:off x="640475" y="1656801"/>
            <a:ext cx="267700" cy="267700"/>
          </a:xfrm>
          <a:custGeom>
            <a:rect b="b" l="l" r="r" t="t"/>
            <a:pathLst>
              <a:path extrusionOk="0" h="209550" w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Identify your role in the project - e.g., lead UX designer, UX researcher,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etc.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2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</a:t>
            </a: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 the responsibilities you had throughout the project - e.g., user research, wireframing, prototyping, etc.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2"/>
          <p:cNvSpPr/>
          <p:nvPr/>
        </p:nvSpPr>
        <p:spPr>
          <a:xfrm>
            <a:off x="645441" y="1662440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2"/>
          <p:cNvSpPr/>
          <p:nvPr/>
        </p:nvSpPr>
        <p:spPr>
          <a:xfrm>
            <a:off x="4685687" y="1710781"/>
            <a:ext cx="285935" cy="159748"/>
          </a:xfrm>
          <a:custGeom>
            <a:rect b="b" l="l" r="r" t="t"/>
            <a:pathLst>
              <a:path extrusionOk="0" h="526" w="941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4335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6" name="Google Shape;196;p43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4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paragraph describing your user research.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4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4"/>
          <p:cNvSpPr/>
          <p:nvPr/>
        </p:nvSpPr>
        <p:spPr>
          <a:xfrm>
            <a:off x="4373201" y="1744926"/>
            <a:ext cx="227849" cy="227849"/>
          </a:xfrm>
          <a:custGeom>
            <a:rect b="b" l="l" r="r" t="t"/>
            <a:pathLst>
              <a:path extrusionOk="0" h="941" w="94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2" name="Google Shape;212;p45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3" name="Google Shape;213;p45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4" name="Google Shape;214;p45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5" name="Google Shape;215;p45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6" name="Google Shape;216;p45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7" name="Google Shape;217;p45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8" name="Google Shape;218;p45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9" name="Google Shape;219;p45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45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1" name="Google Shape;221;p45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2" name="Google Shape;222;p45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b="1"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b="1"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8" name="Google Shape;2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6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name] is a [user characteristics]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[user need]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[insight].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7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7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journey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47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