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Economica"/>
      <p:regular r:id="rId23"/>
      <p:bold r:id="rId24"/>
      <p:italic r:id="rId25"/>
      <p:boldItalic r:id="rId26"/>
    </p:embeddedFont>
    <p:embeddedFont>
      <p:font typeface="Roboto"/>
      <p:regular r:id="rId27"/>
      <p:bold r:id="rId28"/>
      <p:italic r:id="rId29"/>
      <p:boldItalic r:id="rId30"/>
    </p:embeddedFont>
    <p:embeddedFont>
      <p:font typeface="Roboto Medium"/>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B03115-C78E-4F44-9ACC-38D46992305E}">
  <a:tblStyle styleId="{6EB03115-C78E-4F44-9ACC-38D4699230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RobotoMedium-italic.fntdata"/><Relationship Id="rId10" Type="http://schemas.openxmlformats.org/officeDocument/2006/relationships/slide" Target="slides/slide4.xml"/><Relationship Id="rId32" Type="http://schemas.openxmlformats.org/officeDocument/2006/relationships/font" Target="fonts/RobotoMedium-bold.fntdata"/><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RobotoMedium-boldItalic.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fr.org/backgrounder/hate-speech-social-media-global-comparisons#chapter-title-0-4" TargetMode="External"/><Relationship Id="rId3" Type="http://schemas.openxmlformats.org/officeDocument/2006/relationships/hyperlink" Target="https://www.cfr.org/backgrounder/hate-speech-social-media-global-comparisons#chapter-title-0-4"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nn.com/2022/11/04/tech/twitter-advertisers/index.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877ee46c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b877ee46c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877ee46c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b877ee46c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5e63736a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5e63736a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b877ee46c3_0_2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b877ee46c3_0_2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https://www.eecg.utoronto.ca/~jayar/ece324/2020/download/toxiccommentclassifier.pdf</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9d80fcd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9d80fcd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b5e63736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b5e63736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b877ee46c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b877ee46c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877ee46c3_0_2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877ee46c3_0_2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media users have been increasing rapidly, with an average annual growth rate of about 10% in the last two years. As of 2021, there are 4.2 billion users.</a:t>
            </a:r>
            <a:endParaRPr/>
          </a:p>
          <a:p>
            <a:pPr indent="0" lvl="0" marL="0" rtl="0" algn="l">
              <a:spcBef>
                <a:spcPts val="0"/>
              </a:spcBef>
              <a:spcAft>
                <a:spcPts val="0"/>
              </a:spcAft>
              <a:buNone/>
            </a:pPr>
            <a:r>
              <a:rPr lang="en"/>
              <a:t>As the </a:t>
            </a:r>
            <a:r>
              <a:rPr lang="en"/>
              <a:t>number</a:t>
            </a:r>
            <a:r>
              <a:rPr lang="en"/>
              <a:t> of users increase the production and consumption of the content created by them also increases. Along with this comes content moderation challenges. </a:t>
            </a:r>
            <a:endParaRPr/>
          </a:p>
          <a:p>
            <a:pPr indent="0" lvl="0" marL="0" rtl="0" algn="l">
              <a:spcBef>
                <a:spcPts val="0"/>
              </a:spcBef>
              <a:spcAft>
                <a:spcPts val="0"/>
              </a:spcAft>
              <a:buNone/>
            </a:pPr>
            <a:r>
              <a:rPr lang="en"/>
              <a:t>According to a study done in 2015, about 67% of people in the US </a:t>
            </a:r>
            <a:r>
              <a:rPr lang="en"/>
              <a:t>agreed</a:t>
            </a:r>
            <a:r>
              <a:rPr lang="en"/>
              <a:t> that “People should be able to make statements that are offensive to minority groups publicly”. This implies that more than half the population would prefer</a:t>
            </a:r>
            <a:r>
              <a:rPr lang="en"/>
              <a:t> free speech over moderated content. This brings in new challenges for everyone in the society where social media can be used to disrupt peace and cause political tensions. Even more so is the impact on online platforms that face huge liabilities if unchecked toxic content on their website causes catastrophic events. They are burdened with lawsuits, bad image connotations and consequent reduction in revenues.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a:t>
            </a:r>
            <a:r>
              <a:rPr lang="en" u="sng">
                <a:solidFill>
                  <a:schemeClr val="hlink"/>
                </a:solidFill>
                <a:hlinkClick r:id="rId3"/>
              </a:rPr>
              <a:t>ttps://www.cfr.org/backgrounder/hate-speech-social-media-global-comparisons#chapter-title-0-4</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b5e63736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5e63736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backing reduced ad revenue: </a:t>
            </a:r>
            <a:r>
              <a:rPr lang="en" sz="1200" u="sng">
                <a:solidFill>
                  <a:schemeClr val="hlink"/>
                </a:solidFill>
                <a:highlight>
                  <a:srgbClr val="FFFFFF"/>
                </a:highlight>
                <a:hlinkClick r:id="rId2"/>
              </a:rPr>
              <a:t>https://www.cnn.com/2022/11/04/tech/twitter-advertisers/index.html</a:t>
            </a:r>
            <a:r>
              <a:rPr lang="en" sz="1200">
                <a:solidFill>
                  <a:schemeClr val="dk1"/>
                </a:solidFill>
                <a:highlight>
                  <a:srgbClr val="FFFFFF"/>
                </a:highlight>
              </a:rPr>
              <a:t>: “Most marketers bristle at the thought of having their ads run alongside toxic content such as hate speech, pornography or misinformation.. Ad buying giant Interpublic Group, which works with consumer brands such as Unilever and Coca Cola, earlier this week also recommended its clients pause advertising on the platform”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5e63736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5e63736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5e63736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5e63736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Spelling corrections using TextBlob.correct()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877ee46c3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877ee46c3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spelling corrections done are not 100% correct. Some internet jargons also got converted </a:t>
            </a:r>
            <a:endParaRPr/>
          </a:p>
          <a:p>
            <a:pPr indent="0" lvl="0" marL="0" rtl="0" algn="l">
              <a:spcBef>
                <a:spcPts val="0"/>
              </a:spcBef>
              <a:spcAft>
                <a:spcPts val="0"/>
              </a:spcAft>
              <a:buNone/>
            </a:pPr>
            <a:r>
              <a:rPr lang="en"/>
              <a:t>Also since it was taking so long to run the spelling check, only corrected like 2000-3000 words</a:t>
            </a:r>
            <a:endParaRPr/>
          </a:p>
          <a:p>
            <a:pPr indent="0" lvl="0" marL="0" rtl="0" algn="l">
              <a:spcBef>
                <a:spcPts val="0"/>
              </a:spcBef>
              <a:spcAft>
                <a:spcPts val="0"/>
              </a:spcAft>
              <a:buNone/>
            </a:pPr>
            <a:r>
              <a:rPr lang="en"/>
              <a:t>So spelling corrections might not be done everywhere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5e63736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5e63736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877ee46c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877ee46c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b9d80fc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b9d80fc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roc_auc_score: </a:t>
            </a:r>
            <a:r>
              <a:rPr b="1" lang="en" sz="1200">
                <a:solidFill>
                  <a:schemeClr val="dk1"/>
                </a:solidFill>
                <a:latin typeface="Roboto"/>
                <a:ea typeface="Roboto"/>
                <a:cs typeface="Roboto"/>
                <a:sym typeface="Roboto"/>
              </a:rPr>
              <a:t>0.95</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Recall: </a:t>
            </a:r>
            <a:r>
              <a:rPr b="1" lang="en" sz="1200">
                <a:solidFill>
                  <a:schemeClr val="dk1"/>
                </a:solidFill>
                <a:latin typeface="Roboto"/>
                <a:ea typeface="Roboto"/>
                <a:cs typeface="Roboto"/>
                <a:sym typeface="Roboto"/>
              </a:rPr>
              <a:t>0.56</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Precision: </a:t>
            </a:r>
            <a:r>
              <a:rPr b="1" lang="en" sz="1200">
                <a:solidFill>
                  <a:schemeClr val="dk1"/>
                </a:solidFill>
                <a:latin typeface="Roboto"/>
                <a:ea typeface="Roboto"/>
                <a:cs typeface="Roboto"/>
                <a:sym typeface="Roboto"/>
              </a:rPr>
              <a:t>0.82</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F1_score: </a:t>
            </a:r>
            <a:r>
              <a:rPr b="1" lang="en" sz="1200">
                <a:solidFill>
                  <a:schemeClr val="dk1"/>
                </a:solidFill>
                <a:latin typeface="Roboto"/>
                <a:ea typeface="Roboto"/>
                <a:cs typeface="Roboto"/>
                <a:sym typeface="Roboto"/>
              </a:rPr>
              <a:t>0.66</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17.png"/><Relationship Id="rId7" Type="http://schemas.openxmlformats.org/officeDocument/2006/relationships/image" Target="../media/image6.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Toxic Comment Classification</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Helping online platforms identify toxicity, one comment at a time</a:t>
            </a:r>
            <a:endParaRPr/>
          </a:p>
        </p:txBody>
      </p:sp>
      <p:sp>
        <p:nvSpPr>
          <p:cNvPr id="64" name="Google Shape;64;p13"/>
          <p:cNvSpPr txBox="1"/>
          <p:nvPr/>
        </p:nvSpPr>
        <p:spPr>
          <a:xfrm>
            <a:off x="7314000" y="3268975"/>
            <a:ext cx="18300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Economica"/>
                <a:ea typeface="Economica"/>
                <a:cs typeface="Economica"/>
                <a:sym typeface="Economica"/>
              </a:rPr>
              <a:t>Team Blue:</a:t>
            </a:r>
            <a:endParaRPr b="1" sz="1700">
              <a:latin typeface="Economica"/>
              <a:ea typeface="Economica"/>
              <a:cs typeface="Economica"/>
              <a:sym typeface="Economica"/>
            </a:endParaRPr>
          </a:p>
          <a:p>
            <a:pPr indent="0" lvl="0" marL="0" rtl="0" algn="l">
              <a:spcBef>
                <a:spcPts val="0"/>
              </a:spcBef>
              <a:spcAft>
                <a:spcPts val="0"/>
              </a:spcAft>
              <a:buNone/>
            </a:pPr>
            <a:r>
              <a:rPr lang="en" sz="1700">
                <a:latin typeface="Economica"/>
                <a:ea typeface="Economica"/>
                <a:cs typeface="Economica"/>
                <a:sym typeface="Economica"/>
              </a:rPr>
              <a:t>Amrita Ligga</a:t>
            </a:r>
            <a:endParaRPr sz="1700">
              <a:latin typeface="Economica"/>
              <a:ea typeface="Economica"/>
              <a:cs typeface="Economica"/>
              <a:sym typeface="Economica"/>
            </a:endParaRPr>
          </a:p>
          <a:p>
            <a:pPr indent="0" lvl="0" marL="0" rtl="0" algn="l">
              <a:spcBef>
                <a:spcPts val="0"/>
              </a:spcBef>
              <a:spcAft>
                <a:spcPts val="0"/>
              </a:spcAft>
              <a:buNone/>
            </a:pPr>
            <a:r>
              <a:rPr lang="en" sz="1700">
                <a:latin typeface="Economica"/>
                <a:ea typeface="Economica"/>
                <a:cs typeface="Economica"/>
                <a:sym typeface="Economica"/>
              </a:rPr>
              <a:t>Rizabek Zhumkenov</a:t>
            </a:r>
            <a:endParaRPr sz="1700">
              <a:latin typeface="Economica"/>
              <a:ea typeface="Economica"/>
              <a:cs typeface="Economica"/>
              <a:sym typeface="Economica"/>
            </a:endParaRPr>
          </a:p>
          <a:p>
            <a:pPr indent="0" lvl="0" marL="0" rtl="0" algn="l">
              <a:spcBef>
                <a:spcPts val="0"/>
              </a:spcBef>
              <a:spcAft>
                <a:spcPts val="0"/>
              </a:spcAft>
              <a:buClr>
                <a:schemeClr val="dk1"/>
              </a:buClr>
              <a:buSzPts val="1100"/>
              <a:buFont typeface="Arial"/>
              <a:buNone/>
            </a:pPr>
            <a:r>
              <a:rPr lang="en" sz="1700">
                <a:latin typeface="Economica"/>
                <a:ea typeface="Economica"/>
                <a:cs typeface="Economica"/>
                <a:sym typeface="Economica"/>
              </a:rPr>
              <a:t>Scott Wais</a:t>
            </a:r>
            <a:endParaRPr sz="1700">
              <a:latin typeface="Economica"/>
              <a:ea typeface="Economica"/>
              <a:cs typeface="Economica"/>
              <a:sym typeface="Economica"/>
            </a:endParaRPr>
          </a:p>
          <a:p>
            <a:pPr indent="0" lvl="0" marL="0" rtl="0" algn="l">
              <a:spcBef>
                <a:spcPts val="0"/>
              </a:spcBef>
              <a:spcAft>
                <a:spcPts val="0"/>
              </a:spcAft>
              <a:buClr>
                <a:schemeClr val="dk1"/>
              </a:buClr>
              <a:buSzPts val="1100"/>
              <a:buFont typeface="Arial"/>
              <a:buNone/>
            </a:pPr>
            <a:r>
              <a:rPr lang="en" sz="1700">
                <a:latin typeface="Economica"/>
                <a:ea typeface="Economica"/>
                <a:cs typeface="Economica"/>
                <a:sym typeface="Economica"/>
              </a:rPr>
              <a:t>Sudhanshu Rai</a:t>
            </a:r>
            <a:endParaRPr sz="1700">
              <a:latin typeface="Economica"/>
              <a:ea typeface="Economica"/>
              <a:cs typeface="Economica"/>
              <a:sym typeface="Economica"/>
            </a:endParaRPr>
          </a:p>
          <a:p>
            <a:pPr indent="0" lvl="0" marL="0" rtl="0" algn="l">
              <a:spcBef>
                <a:spcPts val="0"/>
              </a:spcBef>
              <a:spcAft>
                <a:spcPts val="0"/>
              </a:spcAft>
              <a:buNone/>
            </a:pPr>
            <a:r>
              <a:rPr lang="en" sz="1700">
                <a:latin typeface="Economica"/>
                <a:ea typeface="Economica"/>
                <a:cs typeface="Economica"/>
                <a:sym typeface="Economica"/>
              </a:rPr>
              <a:t>Sumeet Duddagi</a:t>
            </a:r>
            <a:endParaRPr sz="17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Deep learning</a:t>
            </a:r>
            <a:r>
              <a:rPr lang="en"/>
              <a:t> model using pre-trained word embedding</a:t>
            </a:r>
            <a:endParaRPr/>
          </a:p>
        </p:txBody>
      </p:sp>
      <p:grpSp>
        <p:nvGrpSpPr>
          <p:cNvPr id="165" name="Google Shape;165;p22"/>
          <p:cNvGrpSpPr/>
          <p:nvPr/>
        </p:nvGrpSpPr>
        <p:grpSpPr>
          <a:xfrm>
            <a:off x="0" y="1189989"/>
            <a:ext cx="2214600" cy="3217636"/>
            <a:chOff x="0" y="1189989"/>
            <a:chExt cx="2214600" cy="3217636"/>
          </a:xfrm>
        </p:grpSpPr>
        <p:sp>
          <p:nvSpPr>
            <p:cNvPr id="166" name="Google Shape;166;p22"/>
            <p:cNvSpPr/>
            <p:nvPr/>
          </p:nvSpPr>
          <p:spPr>
            <a:xfrm>
              <a:off x="0" y="1189989"/>
              <a:ext cx="2214600" cy="669000"/>
            </a:xfrm>
            <a:prstGeom prst="homePlate">
              <a:avLst>
                <a:gd fmla="val 50000" name="adj"/>
              </a:avLst>
            </a:prstGeom>
            <a:solidFill>
              <a:srgbClr val="7F6000"/>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Input data</a:t>
              </a:r>
              <a:endParaRPr>
                <a:solidFill>
                  <a:srgbClr val="FFFFFF"/>
                </a:solidFill>
                <a:latin typeface="Roboto"/>
                <a:ea typeface="Roboto"/>
                <a:cs typeface="Roboto"/>
                <a:sym typeface="Roboto"/>
              </a:endParaRPr>
            </a:p>
          </p:txBody>
        </p:sp>
        <p:sp>
          <p:nvSpPr>
            <p:cNvPr id="167" name="Google Shape;167;p22"/>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Training data set contains </a:t>
              </a:r>
              <a:r>
                <a:rPr b="1" lang="en" sz="1200">
                  <a:latin typeface="Roboto"/>
                  <a:ea typeface="Roboto"/>
                  <a:cs typeface="Roboto"/>
                  <a:sym typeface="Roboto"/>
                </a:rPr>
                <a:t>127,656</a:t>
              </a:r>
              <a:r>
                <a:rPr lang="en" sz="1200">
                  <a:latin typeface="Roboto"/>
                  <a:ea typeface="Roboto"/>
                  <a:cs typeface="Roboto"/>
                  <a:sym typeface="Roboto"/>
                </a:rPr>
                <a:t> words (</a:t>
              </a:r>
              <a:r>
                <a:rPr lang="en" sz="1200">
                  <a:latin typeface="Roboto"/>
                  <a:ea typeface="Roboto"/>
                  <a:cs typeface="Roboto"/>
                  <a:sym typeface="Roboto"/>
                </a:rPr>
                <a:t>lemmatized</a:t>
              </a:r>
              <a:r>
                <a:rPr lang="en" sz="1200">
                  <a:latin typeface="Roboto"/>
                  <a:ea typeface="Roboto"/>
                  <a:cs typeface="Roboto"/>
                  <a:sym typeface="Roboto"/>
                </a:rPr>
                <a:t>). We set the padding length </a:t>
              </a:r>
              <a:r>
                <a:rPr b="1" lang="en" sz="1200">
                  <a:latin typeface="Roboto"/>
                  <a:ea typeface="Roboto"/>
                  <a:cs typeface="Roboto"/>
                  <a:sym typeface="Roboto"/>
                </a:rPr>
                <a:t>200 </a:t>
              </a:r>
              <a:r>
                <a:rPr lang="en" sz="1200">
                  <a:latin typeface="Roboto"/>
                  <a:ea typeface="Roboto"/>
                  <a:cs typeface="Roboto"/>
                  <a:sym typeface="Roboto"/>
                </a:rPr>
                <a:t>based on histogram below.</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Input matrix size is</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127,656x200</a:t>
              </a:r>
              <a:endParaRPr sz="1200">
                <a:latin typeface="Roboto"/>
                <a:ea typeface="Roboto"/>
                <a:cs typeface="Roboto"/>
                <a:sym typeface="Roboto"/>
              </a:endParaRPr>
            </a:p>
          </p:txBody>
        </p:sp>
      </p:grpSp>
      <p:grpSp>
        <p:nvGrpSpPr>
          <p:cNvPr id="168" name="Google Shape;168;p22"/>
          <p:cNvGrpSpPr/>
          <p:nvPr/>
        </p:nvGrpSpPr>
        <p:grpSpPr>
          <a:xfrm>
            <a:off x="1838325" y="1189775"/>
            <a:ext cx="2064000" cy="3217850"/>
            <a:chOff x="1838325" y="1189775"/>
            <a:chExt cx="2064000" cy="3217850"/>
          </a:xfrm>
        </p:grpSpPr>
        <p:sp>
          <p:nvSpPr>
            <p:cNvPr id="169" name="Google Shape;169;p22"/>
            <p:cNvSpPr/>
            <p:nvPr/>
          </p:nvSpPr>
          <p:spPr>
            <a:xfrm>
              <a:off x="1838325" y="1189775"/>
              <a:ext cx="2064000" cy="669000"/>
            </a:xfrm>
            <a:prstGeom prst="chevron">
              <a:avLst>
                <a:gd fmla="val 50000" name="adj"/>
              </a:avLst>
            </a:prstGeom>
            <a:solidFill>
              <a:srgbClr val="BF9000"/>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Embeddings</a:t>
              </a:r>
              <a:endParaRPr>
                <a:solidFill>
                  <a:srgbClr val="FFFFFF"/>
                </a:solidFill>
                <a:latin typeface="Roboto"/>
                <a:ea typeface="Roboto"/>
                <a:cs typeface="Roboto"/>
                <a:sym typeface="Roboto"/>
              </a:endParaRPr>
            </a:p>
          </p:txBody>
        </p:sp>
        <p:sp>
          <p:nvSpPr>
            <p:cNvPr id="170" name="Google Shape;170;p22"/>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We used </a:t>
              </a:r>
              <a:r>
                <a:rPr b="1" i="1" lang="en" sz="1200">
                  <a:latin typeface="Roboto"/>
                  <a:ea typeface="Roboto"/>
                  <a:cs typeface="Roboto"/>
                  <a:sym typeface="Roboto"/>
                </a:rPr>
                <a:t>glova</a:t>
              </a:r>
              <a:r>
                <a:rPr lang="en" sz="1200">
                  <a:latin typeface="Roboto"/>
                  <a:ea typeface="Roboto"/>
                  <a:cs typeface="Roboto"/>
                  <a:sym typeface="Roboto"/>
                </a:rPr>
                <a:t> embedding that has size </a:t>
              </a:r>
              <a:r>
                <a:rPr b="1" lang="en" sz="1200">
                  <a:latin typeface="Roboto"/>
                  <a:ea typeface="Roboto"/>
                  <a:cs typeface="Roboto"/>
                  <a:sym typeface="Roboto"/>
                </a:rPr>
                <a:t>100</a:t>
              </a:r>
              <a:r>
                <a:rPr lang="en" sz="1200">
                  <a:latin typeface="Roboto"/>
                  <a:ea typeface="Roboto"/>
                  <a:cs typeface="Roboto"/>
                  <a:sym typeface="Roboto"/>
                </a:rPr>
                <a:t>.</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Vocab size of </a:t>
              </a:r>
              <a:r>
                <a:rPr lang="en" sz="1200">
                  <a:latin typeface="Roboto"/>
                  <a:ea typeface="Roboto"/>
                  <a:cs typeface="Roboto"/>
                  <a:sym typeface="Roboto"/>
                </a:rPr>
                <a:t>training</a:t>
              </a:r>
              <a:r>
                <a:rPr lang="en" sz="1200">
                  <a:latin typeface="Roboto"/>
                  <a:ea typeface="Roboto"/>
                  <a:cs typeface="Roboto"/>
                  <a:sym typeface="Roboto"/>
                </a:rPr>
                <a:t> set is 138,467.</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Embedding</a:t>
              </a:r>
              <a:r>
                <a:rPr lang="en" sz="1200">
                  <a:latin typeface="Roboto"/>
                  <a:ea typeface="Roboto"/>
                  <a:cs typeface="Roboto"/>
                  <a:sym typeface="Roboto"/>
                </a:rPr>
                <a:t> matrix is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dk1"/>
                  </a:solidFill>
                  <a:latin typeface="Roboto"/>
                  <a:ea typeface="Roboto"/>
                  <a:cs typeface="Roboto"/>
                  <a:sym typeface="Roboto"/>
                </a:rPr>
                <a:t>138,467 x 100 x 200</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p:txBody>
        </p:sp>
      </p:grpSp>
      <p:grpSp>
        <p:nvGrpSpPr>
          <p:cNvPr id="171" name="Google Shape;171;p22"/>
          <p:cNvGrpSpPr/>
          <p:nvPr/>
        </p:nvGrpSpPr>
        <p:grpSpPr>
          <a:xfrm>
            <a:off x="3516750" y="1189775"/>
            <a:ext cx="2064000" cy="3217850"/>
            <a:chOff x="3516750" y="1189775"/>
            <a:chExt cx="2064000" cy="3217850"/>
          </a:xfrm>
        </p:grpSpPr>
        <p:sp>
          <p:nvSpPr>
            <p:cNvPr id="172" name="Google Shape;172;p22"/>
            <p:cNvSpPr/>
            <p:nvPr/>
          </p:nvSpPr>
          <p:spPr>
            <a:xfrm>
              <a:off x="3516750" y="1189775"/>
              <a:ext cx="2064000" cy="669000"/>
            </a:xfrm>
            <a:prstGeom prst="chevron">
              <a:avLst>
                <a:gd fmla="val 50000" name="adj"/>
              </a:avLst>
            </a:prstGeom>
            <a:solidFill>
              <a:schemeClr val="l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Document embeddings</a:t>
              </a:r>
              <a:endParaRPr>
                <a:solidFill>
                  <a:srgbClr val="FFFFFF"/>
                </a:solidFill>
                <a:latin typeface="Roboto"/>
                <a:ea typeface="Roboto"/>
                <a:cs typeface="Roboto"/>
                <a:sym typeface="Roboto"/>
              </a:endParaRPr>
            </a:p>
          </p:txBody>
        </p:sp>
        <p:sp>
          <p:nvSpPr>
            <p:cNvPr id="173" name="Google Shape;173;p22"/>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We defined that </a:t>
              </a:r>
              <a:r>
                <a:rPr b="1" lang="en" sz="1200">
                  <a:solidFill>
                    <a:schemeClr val="dk1"/>
                  </a:solidFill>
                  <a:latin typeface="Roboto"/>
                  <a:ea typeface="Roboto"/>
                  <a:cs typeface="Roboto"/>
                  <a:sym typeface="Roboto"/>
                </a:rPr>
                <a:t>138,467 x 100 </a:t>
              </a:r>
              <a:r>
                <a:rPr lang="en" sz="1200">
                  <a:solidFill>
                    <a:schemeClr val="dk1"/>
                  </a:solidFill>
                  <a:latin typeface="Roboto"/>
                  <a:ea typeface="Roboto"/>
                  <a:cs typeface="Roboto"/>
                  <a:sym typeface="Roboto"/>
                </a:rPr>
                <a:t>parameters as </a:t>
              </a:r>
              <a:r>
                <a:rPr b="1" lang="en" sz="1200">
                  <a:solidFill>
                    <a:schemeClr val="dk1"/>
                  </a:solidFill>
                  <a:latin typeface="Roboto"/>
                  <a:ea typeface="Roboto"/>
                  <a:cs typeface="Roboto"/>
                  <a:sym typeface="Roboto"/>
                </a:rPr>
                <a:t>non-trainable.</a:t>
              </a:r>
              <a:endParaRPr b="1"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p:txBody>
        </p:sp>
      </p:grpSp>
      <p:grpSp>
        <p:nvGrpSpPr>
          <p:cNvPr id="174" name="Google Shape;174;p22"/>
          <p:cNvGrpSpPr/>
          <p:nvPr/>
        </p:nvGrpSpPr>
        <p:grpSpPr>
          <a:xfrm>
            <a:off x="6874025" y="1189775"/>
            <a:ext cx="2064000" cy="3217850"/>
            <a:chOff x="6874025" y="1189775"/>
            <a:chExt cx="2064000" cy="3217850"/>
          </a:xfrm>
        </p:grpSpPr>
        <p:sp>
          <p:nvSpPr>
            <p:cNvPr id="175" name="Google Shape;175;p22"/>
            <p:cNvSpPr/>
            <p:nvPr/>
          </p:nvSpPr>
          <p:spPr>
            <a:xfrm>
              <a:off x="6874025" y="1189775"/>
              <a:ext cx="2064000" cy="669000"/>
            </a:xfrm>
            <a:prstGeom prst="chevron">
              <a:avLst>
                <a:gd fmla="val 50000" name="adj"/>
              </a:avLst>
            </a:prstGeom>
            <a:solidFill>
              <a:schemeClr val="dk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Testing result</a:t>
              </a:r>
              <a:endParaRPr>
                <a:solidFill>
                  <a:srgbClr val="FFFFFF"/>
                </a:solidFill>
                <a:latin typeface="Roboto"/>
                <a:ea typeface="Roboto"/>
                <a:cs typeface="Roboto"/>
                <a:sym typeface="Roboto"/>
              </a:endParaRPr>
            </a:p>
          </p:txBody>
        </p:sp>
        <p:sp>
          <p:nvSpPr>
            <p:cNvPr id="176" name="Google Shape;176;p22"/>
            <p:cNvSpPr txBox="1"/>
            <p:nvPr/>
          </p:nvSpPr>
          <p:spPr>
            <a:xfrm>
              <a:off x="71838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r</a:t>
              </a:r>
              <a:r>
                <a:rPr lang="en" sz="1200">
                  <a:latin typeface="Roboto"/>
                  <a:ea typeface="Roboto"/>
                  <a:cs typeface="Roboto"/>
                  <a:sym typeface="Roboto"/>
                </a:rPr>
                <a:t>oc_auc_score: </a:t>
              </a:r>
              <a:r>
                <a:rPr b="1" lang="en" sz="1200">
                  <a:latin typeface="Roboto"/>
                  <a:ea typeface="Roboto"/>
                  <a:cs typeface="Roboto"/>
                  <a:sym typeface="Roboto"/>
                </a:rPr>
                <a:t>0.87</a:t>
              </a:r>
              <a:endParaRPr b="1"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Recall: </a:t>
              </a:r>
              <a:r>
                <a:rPr b="1" lang="en" sz="1200">
                  <a:latin typeface="Roboto"/>
                  <a:ea typeface="Roboto"/>
                  <a:cs typeface="Roboto"/>
                  <a:sym typeface="Roboto"/>
                </a:rPr>
                <a:t>0.52</a:t>
              </a:r>
              <a:endParaRPr b="1"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Precision: </a:t>
              </a:r>
              <a:r>
                <a:rPr b="1" lang="en" sz="1200">
                  <a:latin typeface="Roboto"/>
                  <a:ea typeface="Roboto"/>
                  <a:cs typeface="Roboto"/>
                  <a:sym typeface="Roboto"/>
                </a:rPr>
                <a:t>0.67</a:t>
              </a:r>
              <a:endParaRPr b="1"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F1_score: </a:t>
              </a:r>
              <a:r>
                <a:rPr b="1" lang="en" sz="1200">
                  <a:latin typeface="Roboto"/>
                  <a:ea typeface="Roboto"/>
                  <a:cs typeface="Roboto"/>
                  <a:sym typeface="Roboto"/>
                </a:rPr>
                <a:t>0.52</a:t>
              </a:r>
              <a:endParaRPr b="1" sz="1200">
                <a:latin typeface="Roboto"/>
                <a:ea typeface="Roboto"/>
                <a:cs typeface="Roboto"/>
                <a:sym typeface="Roboto"/>
              </a:endParaRPr>
            </a:p>
          </p:txBody>
        </p:sp>
      </p:grpSp>
      <p:grpSp>
        <p:nvGrpSpPr>
          <p:cNvPr id="177" name="Google Shape;177;p22"/>
          <p:cNvGrpSpPr/>
          <p:nvPr/>
        </p:nvGrpSpPr>
        <p:grpSpPr>
          <a:xfrm>
            <a:off x="5195350" y="1189775"/>
            <a:ext cx="2064000" cy="3217850"/>
            <a:chOff x="5195350" y="1189775"/>
            <a:chExt cx="2064000" cy="3217850"/>
          </a:xfrm>
        </p:grpSpPr>
        <p:sp>
          <p:nvSpPr>
            <p:cNvPr id="178" name="Google Shape;178;p22"/>
            <p:cNvSpPr/>
            <p:nvPr/>
          </p:nvSpPr>
          <p:spPr>
            <a:xfrm>
              <a:off x="5195350" y="1189775"/>
              <a:ext cx="2064000" cy="669000"/>
            </a:xfrm>
            <a:prstGeom prst="chevron">
              <a:avLst>
                <a:gd fmla="val 50000" name="adj"/>
              </a:avLst>
            </a:prstGeom>
            <a:solidFill>
              <a:srgbClr val="F1C23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Flatten and Dense</a:t>
              </a:r>
              <a:endParaRPr>
                <a:solidFill>
                  <a:srgbClr val="FFFFFF"/>
                </a:solidFill>
                <a:latin typeface="Roboto"/>
                <a:ea typeface="Roboto"/>
                <a:cs typeface="Roboto"/>
                <a:sym typeface="Roboto"/>
              </a:endParaRPr>
            </a:p>
          </p:txBody>
        </p:sp>
        <p:sp>
          <p:nvSpPr>
            <p:cNvPr id="179" name="Google Shape;179;p22"/>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Flatten layer has 20,000 parameters (200 x 100).</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Dense = 1</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Total </a:t>
              </a:r>
              <a:r>
                <a:rPr b="1" lang="en" sz="1200">
                  <a:latin typeface="Roboto"/>
                  <a:ea typeface="Roboto"/>
                  <a:cs typeface="Roboto"/>
                  <a:sym typeface="Roboto"/>
                </a:rPr>
                <a:t>20,001 trainable</a:t>
              </a:r>
              <a:r>
                <a:rPr lang="en" sz="1200">
                  <a:latin typeface="Roboto"/>
                  <a:ea typeface="Roboto"/>
                  <a:cs typeface="Roboto"/>
                  <a:sym typeface="Roboto"/>
                </a:rPr>
                <a:t> parameters. </a:t>
              </a:r>
              <a:endParaRPr sz="1200">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Deep Learning (RNN and LSTM)</a:t>
            </a:r>
            <a:endParaRPr/>
          </a:p>
        </p:txBody>
      </p:sp>
      <p:sp>
        <p:nvSpPr>
          <p:cNvPr id="185" name="Google Shape;185;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sz="1400"/>
              <a:t>Summary:</a:t>
            </a:r>
            <a:r>
              <a:rPr lang="en" sz="1400"/>
              <a:t> </a:t>
            </a:r>
            <a:r>
              <a:rPr lang="en" sz="1200"/>
              <a:t>The deep learning models did not perform well giving low precision of ~10%, due to data imbalance.</a:t>
            </a:r>
            <a:endParaRPr sz="1200"/>
          </a:p>
        </p:txBody>
      </p:sp>
      <p:graphicFrame>
        <p:nvGraphicFramePr>
          <p:cNvPr id="186" name="Google Shape;186;p23"/>
          <p:cNvGraphicFramePr/>
          <p:nvPr/>
        </p:nvGraphicFramePr>
        <p:xfrm>
          <a:off x="243400" y="1092895"/>
          <a:ext cx="3000000" cy="3000000"/>
        </p:xfrm>
        <a:graphic>
          <a:graphicData uri="http://schemas.openxmlformats.org/drawingml/2006/table">
            <a:tbl>
              <a:tblPr>
                <a:noFill/>
                <a:tableStyleId>{6EB03115-C78E-4F44-9ACC-38D46992305E}</a:tableStyleId>
              </a:tblPr>
              <a:tblGrid>
                <a:gridCol w="4267100"/>
                <a:gridCol w="4253500"/>
              </a:tblGrid>
              <a:tr h="377675">
                <a:tc>
                  <a:txBody>
                    <a:bodyPr/>
                    <a:lstStyle/>
                    <a:p>
                      <a:pPr indent="0" lvl="0" marL="0" rtl="0" algn="ctr">
                        <a:spcBef>
                          <a:spcPts val="0"/>
                        </a:spcBef>
                        <a:spcAft>
                          <a:spcPts val="0"/>
                        </a:spcAft>
                        <a:buNone/>
                      </a:pPr>
                      <a:r>
                        <a:rPr b="1" lang="en"/>
                        <a:t>RNN</a:t>
                      </a:r>
                      <a:endParaRPr b="1"/>
                    </a:p>
                  </a:txBody>
                  <a:tcPr marT="91425" marB="91425" marR="91425" marL="91425"/>
                </a:tc>
                <a:tc>
                  <a:txBody>
                    <a:bodyPr/>
                    <a:lstStyle/>
                    <a:p>
                      <a:pPr indent="0" lvl="0" marL="0" rtl="0" algn="ctr">
                        <a:spcBef>
                          <a:spcPts val="0"/>
                        </a:spcBef>
                        <a:spcAft>
                          <a:spcPts val="0"/>
                        </a:spcAft>
                        <a:buNone/>
                      </a:pPr>
                      <a:r>
                        <a:rPr b="1" lang="en"/>
                        <a:t>LSTM</a:t>
                      </a:r>
                      <a:endParaRPr b="1"/>
                    </a:p>
                  </a:txBody>
                  <a:tcPr marT="91425" marB="91425" marR="91425" marL="91425"/>
                </a:tc>
              </a:tr>
              <a:tr h="1760475">
                <a:tc>
                  <a:txBody>
                    <a:bodyPr/>
                    <a:lstStyle/>
                    <a:p>
                      <a:pPr indent="-317500" lvl="0" marL="457200" rtl="0" algn="l">
                        <a:spcBef>
                          <a:spcPts val="0"/>
                        </a:spcBef>
                        <a:spcAft>
                          <a:spcPts val="0"/>
                        </a:spcAft>
                        <a:buSzPts val="1400"/>
                        <a:buChar char="●"/>
                      </a:pPr>
                      <a:r>
                        <a:rPr lang="en"/>
                        <a:t>Number of Tokens: 10,000</a:t>
                      </a:r>
                      <a:endParaRPr/>
                    </a:p>
                    <a:p>
                      <a:pPr indent="-317500" lvl="0" marL="457200" rtl="0" algn="l">
                        <a:spcBef>
                          <a:spcPts val="0"/>
                        </a:spcBef>
                        <a:spcAft>
                          <a:spcPts val="0"/>
                        </a:spcAft>
                        <a:buSzPts val="1400"/>
                        <a:buChar char="●"/>
                      </a:pPr>
                      <a:r>
                        <a:rPr lang="en"/>
                        <a:t>Max Sequence Length: 200</a:t>
                      </a:r>
                      <a:endParaRPr/>
                    </a:p>
                    <a:p>
                      <a:pPr indent="-317500" lvl="0" marL="457200" rtl="0" algn="l">
                        <a:spcBef>
                          <a:spcPts val="0"/>
                        </a:spcBef>
                        <a:spcAft>
                          <a:spcPts val="0"/>
                        </a:spcAft>
                        <a:buSzPts val="1400"/>
                        <a:buChar char="●"/>
                      </a:pPr>
                      <a:r>
                        <a:rPr lang="en"/>
                        <a:t>Glove Embeddings (size:100)</a:t>
                      </a:r>
                      <a:endParaRPr/>
                    </a:p>
                    <a:p>
                      <a:pPr indent="-317500" lvl="0" marL="457200" rtl="0" algn="l">
                        <a:spcBef>
                          <a:spcPts val="0"/>
                        </a:spcBef>
                        <a:spcAft>
                          <a:spcPts val="0"/>
                        </a:spcAft>
                        <a:buSzPts val="1400"/>
                        <a:buChar char="●"/>
                      </a:pPr>
                      <a:r>
                        <a:rPr lang="en"/>
                        <a:t>Total Parameters: 18,582,417</a:t>
                      </a:r>
                      <a:endParaRPr/>
                    </a:p>
                    <a:p>
                      <a:pPr indent="-317500" lvl="0" marL="457200" rtl="0" algn="l">
                        <a:spcBef>
                          <a:spcPts val="0"/>
                        </a:spcBef>
                        <a:spcAft>
                          <a:spcPts val="0"/>
                        </a:spcAft>
                        <a:buSzPts val="1400"/>
                        <a:buChar char="●"/>
                      </a:pPr>
                      <a:r>
                        <a:rPr lang="en"/>
                        <a:t>Number of Trained Parameters: 11,61</a:t>
                      </a:r>
                      <a:r>
                        <a:rPr lang="en"/>
                        <a:t>7</a:t>
                      </a:r>
                      <a:endParaRPr/>
                    </a:p>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121"/>
                        </a:solidFill>
                        <a:highlight>
                          <a:srgbClr val="FFFFFF"/>
                        </a:highlight>
                        <a:latin typeface="Courier New"/>
                        <a:ea typeface="Courier New"/>
                        <a:cs typeface="Courier New"/>
                        <a:sym typeface="Courier New"/>
                      </a:endParaRPr>
                    </a:p>
                  </a:txBody>
                  <a:tcPr marT="91425" marB="91425" marR="91425" marL="91425"/>
                </a:tc>
                <a:tc>
                  <a:txBody>
                    <a:bodyPr/>
                    <a:lstStyle/>
                    <a:p>
                      <a:pPr indent="-317500" lvl="0" marL="457200" rtl="0" algn="l">
                        <a:spcBef>
                          <a:spcPts val="0"/>
                        </a:spcBef>
                        <a:spcAft>
                          <a:spcPts val="0"/>
                        </a:spcAft>
                        <a:buClr>
                          <a:schemeClr val="dk1"/>
                        </a:buClr>
                        <a:buSzPts val="1400"/>
                        <a:buChar char="●"/>
                      </a:pPr>
                      <a:r>
                        <a:rPr lang="en">
                          <a:solidFill>
                            <a:schemeClr val="dk1"/>
                          </a:solidFill>
                        </a:rPr>
                        <a:t>Number of Tokens: 10,000</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Max Sequence Length: 200</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Glove Embeddings (size:100)</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Total Parameters: 18,588,369</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Number of Trained Parameters: 17,569</a:t>
                      </a:r>
                      <a:endParaRPr>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pic>
        <p:nvPicPr>
          <p:cNvPr id="187" name="Google Shape;187;p23"/>
          <p:cNvPicPr preferRelativeResize="0"/>
          <p:nvPr/>
        </p:nvPicPr>
        <p:blipFill>
          <a:blip r:embed="rId3">
            <a:alphaModFix/>
          </a:blip>
          <a:stretch>
            <a:fillRect/>
          </a:stretch>
        </p:blipFill>
        <p:spPr>
          <a:xfrm>
            <a:off x="417050" y="2785975"/>
            <a:ext cx="3840350" cy="296525"/>
          </a:xfrm>
          <a:prstGeom prst="rect">
            <a:avLst/>
          </a:prstGeom>
          <a:noFill/>
          <a:ln>
            <a:noFill/>
          </a:ln>
        </p:spPr>
      </p:pic>
      <p:pic>
        <p:nvPicPr>
          <p:cNvPr id="188" name="Google Shape;188;p23"/>
          <p:cNvPicPr preferRelativeResize="0"/>
          <p:nvPr/>
        </p:nvPicPr>
        <p:blipFill>
          <a:blip r:embed="rId4">
            <a:alphaModFix/>
          </a:blip>
          <a:stretch>
            <a:fillRect/>
          </a:stretch>
        </p:blipFill>
        <p:spPr>
          <a:xfrm>
            <a:off x="4705550" y="2804500"/>
            <a:ext cx="3360517" cy="259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311700" y="873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All Models</a:t>
            </a:r>
            <a:endParaRPr/>
          </a:p>
        </p:txBody>
      </p:sp>
      <p:graphicFrame>
        <p:nvGraphicFramePr>
          <p:cNvPr id="194" name="Google Shape;194;p24"/>
          <p:cNvGraphicFramePr/>
          <p:nvPr/>
        </p:nvGraphicFramePr>
        <p:xfrm>
          <a:off x="812875" y="892625"/>
          <a:ext cx="3000000" cy="3000000"/>
        </p:xfrm>
        <a:graphic>
          <a:graphicData uri="http://schemas.openxmlformats.org/drawingml/2006/table">
            <a:tbl>
              <a:tblPr>
                <a:noFill/>
                <a:tableStyleId>{6EB03115-C78E-4F44-9ACC-38D46992305E}</a:tableStyleId>
              </a:tblPr>
              <a:tblGrid>
                <a:gridCol w="1966875"/>
                <a:gridCol w="1078000"/>
                <a:gridCol w="1454600"/>
                <a:gridCol w="1291725"/>
                <a:gridCol w="1447800"/>
              </a:tblGrid>
              <a:tr h="558875">
                <a:tc>
                  <a:txBody>
                    <a:bodyPr/>
                    <a:lstStyle/>
                    <a:p>
                      <a:pPr indent="0" lvl="0" marL="0" rtl="0" algn="ctr">
                        <a:spcBef>
                          <a:spcPts val="0"/>
                        </a:spcBef>
                        <a:spcAft>
                          <a:spcPts val="0"/>
                        </a:spcAft>
                        <a:buNone/>
                      </a:pPr>
                      <a:r>
                        <a:rPr lang="en"/>
                        <a:t>Model</a:t>
                      </a:r>
                      <a:endParaRPr/>
                    </a:p>
                  </a:txBody>
                  <a:tcPr marT="91425" marB="91425" marR="91425" marL="91425"/>
                </a:tc>
                <a:tc>
                  <a:txBody>
                    <a:bodyPr/>
                    <a:lstStyle/>
                    <a:p>
                      <a:pPr indent="0" lvl="0" marL="0" rtl="0" algn="ctr">
                        <a:spcBef>
                          <a:spcPts val="0"/>
                        </a:spcBef>
                        <a:spcAft>
                          <a:spcPts val="0"/>
                        </a:spcAft>
                        <a:buNone/>
                      </a:pPr>
                      <a:r>
                        <a:rPr lang="en"/>
                        <a:t>ROC-AUC</a:t>
                      </a:r>
                      <a:endParaRPr/>
                    </a:p>
                  </a:txBody>
                  <a:tcPr marT="91425" marB="91425" marR="91425" marL="91425"/>
                </a:tc>
                <a:tc>
                  <a:txBody>
                    <a:bodyPr/>
                    <a:lstStyle/>
                    <a:p>
                      <a:pPr indent="0" lvl="0" marL="0" rtl="0" algn="ctr">
                        <a:spcBef>
                          <a:spcPts val="0"/>
                        </a:spcBef>
                        <a:spcAft>
                          <a:spcPts val="0"/>
                        </a:spcAft>
                        <a:buNone/>
                      </a:pPr>
                      <a:r>
                        <a:rPr lang="en"/>
                        <a:t>Precision</a:t>
                      </a:r>
                      <a:endParaRPr/>
                    </a:p>
                  </a:txBody>
                  <a:tcPr marT="91425" marB="91425" marR="91425" marL="91425"/>
                </a:tc>
                <a:tc>
                  <a:txBody>
                    <a:bodyPr/>
                    <a:lstStyle/>
                    <a:p>
                      <a:pPr indent="0" lvl="0" marL="0" rtl="0" algn="ctr">
                        <a:spcBef>
                          <a:spcPts val="0"/>
                        </a:spcBef>
                        <a:spcAft>
                          <a:spcPts val="0"/>
                        </a:spcAft>
                        <a:buNone/>
                      </a:pPr>
                      <a:r>
                        <a:rPr lang="en"/>
                        <a:t>Recall</a:t>
                      </a:r>
                      <a:endParaRPr/>
                    </a:p>
                  </a:txBody>
                  <a:tcPr marT="91425" marB="91425" marR="91425" marL="91425"/>
                </a:tc>
                <a:tc>
                  <a:txBody>
                    <a:bodyPr/>
                    <a:lstStyle/>
                    <a:p>
                      <a:pPr indent="0" lvl="0" marL="0" rtl="0" algn="ctr">
                        <a:spcBef>
                          <a:spcPts val="0"/>
                        </a:spcBef>
                        <a:spcAft>
                          <a:spcPts val="0"/>
                        </a:spcAft>
                        <a:buNone/>
                      </a:pPr>
                      <a:r>
                        <a:rPr lang="en"/>
                        <a:t>F1-Score</a:t>
                      </a:r>
                      <a:endParaRPr/>
                    </a:p>
                  </a:txBody>
                  <a:tcPr marT="91425" marB="91425" marR="91425" marL="91425"/>
                </a:tc>
              </a:tr>
              <a:tr h="754475">
                <a:tc>
                  <a:txBody>
                    <a:bodyPr/>
                    <a:lstStyle/>
                    <a:p>
                      <a:pPr indent="0" lvl="0" marL="0" rtl="0" algn="l">
                        <a:spcBef>
                          <a:spcPts val="0"/>
                        </a:spcBef>
                        <a:spcAft>
                          <a:spcPts val="0"/>
                        </a:spcAft>
                        <a:buNone/>
                      </a:pPr>
                      <a:r>
                        <a:rPr b="1" lang="en"/>
                        <a:t>Logistic Regression</a:t>
                      </a:r>
                      <a:endParaRPr b="1"/>
                    </a:p>
                    <a:p>
                      <a:pPr indent="0" lvl="0" marL="0" rtl="0" algn="l">
                        <a:spcBef>
                          <a:spcPts val="0"/>
                        </a:spcBef>
                        <a:spcAft>
                          <a:spcPts val="0"/>
                        </a:spcAft>
                        <a:buNone/>
                      </a:pPr>
                      <a:r>
                        <a:rPr b="1" lang="en"/>
                        <a:t>(</a:t>
                      </a:r>
                      <a:r>
                        <a:rPr b="1" lang="en">
                          <a:solidFill>
                            <a:schemeClr val="dk1"/>
                          </a:solidFill>
                        </a:rPr>
                        <a:t>Word2Vec embeddings)</a:t>
                      </a:r>
                      <a:endParaRPr b="1"/>
                    </a:p>
                  </a:txBody>
                  <a:tcPr marT="91425" marB="91425" marR="91425" marL="91425">
                    <a:solidFill>
                      <a:schemeClr val="lt2"/>
                    </a:solidFill>
                  </a:tcPr>
                </a:tc>
                <a:tc>
                  <a:txBody>
                    <a:bodyPr/>
                    <a:lstStyle/>
                    <a:p>
                      <a:pPr indent="0" lvl="0" marL="0" rtl="0" algn="ctr">
                        <a:spcBef>
                          <a:spcPts val="0"/>
                        </a:spcBef>
                        <a:spcAft>
                          <a:spcPts val="0"/>
                        </a:spcAft>
                        <a:buNone/>
                      </a:pPr>
                      <a:r>
                        <a:rPr b="1" lang="en" sz="1300"/>
                        <a:t>0.95</a:t>
                      </a:r>
                      <a:endParaRPr b="1" sz="1300"/>
                    </a:p>
                  </a:txBody>
                  <a:tcPr marT="91425" marB="91425" marR="91425" marL="91425">
                    <a:solidFill>
                      <a:schemeClr val="lt2"/>
                    </a:solidFill>
                  </a:tcPr>
                </a:tc>
                <a:tc>
                  <a:txBody>
                    <a:bodyPr/>
                    <a:lstStyle/>
                    <a:p>
                      <a:pPr indent="0" lvl="0" marL="0" rtl="0" algn="ctr">
                        <a:spcBef>
                          <a:spcPts val="0"/>
                        </a:spcBef>
                        <a:spcAft>
                          <a:spcPts val="0"/>
                        </a:spcAft>
                        <a:buNone/>
                      </a:pPr>
                      <a:r>
                        <a:rPr b="1" lang="en" sz="1300"/>
                        <a:t>0.82</a:t>
                      </a:r>
                      <a:endParaRPr b="1" sz="1300"/>
                    </a:p>
                  </a:txBody>
                  <a:tcPr marT="91425" marB="91425" marR="91425" marL="91425">
                    <a:solidFill>
                      <a:schemeClr val="lt2"/>
                    </a:solidFill>
                  </a:tcPr>
                </a:tc>
                <a:tc>
                  <a:txBody>
                    <a:bodyPr/>
                    <a:lstStyle/>
                    <a:p>
                      <a:pPr indent="0" lvl="0" marL="0" rtl="0" algn="ctr">
                        <a:spcBef>
                          <a:spcPts val="0"/>
                        </a:spcBef>
                        <a:spcAft>
                          <a:spcPts val="0"/>
                        </a:spcAft>
                        <a:buNone/>
                      </a:pPr>
                      <a:r>
                        <a:rPr b="1" lang="en" sz="1300"/>
                        <a:t>0.56</a:t>
                      </a:r>
                      <a:endParaRPr b="1" sz="1300"/>
                    </a:p>
                  </a:txBody>
                  <a:tcPr marT="91425" marB="91425" marR="91425" marL="91425">
                    <a:solidFill>
                      <a:schemeClr val="lt2"/>
                    </a:solidFill>
                  </a:tcPr>
                </a:tc>
                <a:tc>
                  <a:txBody>
                    <a:bodyPr/>
                    <a:lstStyle/>
                    <a:p>
                      <a:pPr indent="0" lvl="0" marL="0" rtl="0" algn="ctr">
                        <a:spcBef>
                          <a:spcPts val="0"/>
                        </a:spcBef>
                        <a:spcAft>
                          <a:spcPts val="0"/>
                        </a:spcAft>
                        <a:buNone/>
                      </a:pPr>
                      <a:r>
                        <a:rPr b="1" lang="en" sz="1300"/>
                        <a:t>0.58</a:t>
                      </a:r>
                      <a:endParaRPr b="1" sz="1300"/>
                    </a:p>
                  </a:txBody>
                  <a:tcPr marT="91425" marB="91425" marR="91425" marL="91425">
                    <a:solidFill>
                      <a:schemeClr val="lt2"/>
                    </a:solidFill>
                  </a:tcPr>
                </a:tc>
              </a:tr>
              <a:tr h="530925">
                <a:tc>
                  <a:txBody>
                    <a:bodyPr/>
                    <a:lstStyle/>
                    <a:p>
                      <a:pPr indent="0" lvl="0" marL="0" rtl="0" algn="l">
                        <a:spcBef>
                          <a:spcPts val="0"/>
                        </a:spcBef>
                        <a:spcAft>
                          <a:spcPts val="0"/>
                        </a:spcAft>
                        <a:buNone/>
                      </a:pPr>
                      <a:r>
                        <a:rPr lang="en" sz="1300"/>
                        <a:t>DL pre-trained embedding glova</a:t>
                      </a:r>
                      <a:endParaRPr sz="13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300"/>
                        <a:t>0.87</a:t>
                      </a:r>
                      <a:endParaRPr sz="13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300"/>
                        <a:t>0.67</a:t>
                      </a:r>
                      <a:endParaRPr sz="13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300"/>
                        <a:t>0.52</a:t>
                      </a:r>
                      <a:endParaRPr sz="13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300"/>
                        <a:t> 0.52</a:t>
                      </a:r>
                      <a:endParaRPr sz="1300"/>
                    </a:p>
                  </a:txBody>
                  <a:tcPr marT="91425" marB="91425" marR="91425" marL="91425"/>
                </a:tc>
              </a:tr>
              <a:tr h="712575">
                <a:tc>
                  <a:txBody>
                    <a:bodyPr/>
                    <a:lstStyle/>
                    <a:p>
                      <a:pPr indent="0" lvl="0" marL="0" rtl="0" algn="l">
                        <a:spcBef>
                          <a:spcPts val="0"/>
                        </a:spcBef>
                        <a:spcAft>
                          <a:spcPts val="0"/>
                        </a:spcAft>
                        <a:buClr>
                          <a:schemeClr val="dk1"/>
                        </a:buClr>
                        <a:buSzPts val="1100"/>
                        <a:buFont typeface="Arial"/>
                        <a:buNone/>
                      </a:pPr>
                      <a:r>
                        <a:rPr lang="en" sz="1300">
                          <a:solidFill>
                            <a:schemeClr val="dk1"/>
                          </a:solidFill>
                        </a:rPr>
                        <a:t>Logistic Regression</a:t>
                      </a:r>
                      <a:endParaRPr sz="1300"/>
                    </a:p>
                    <a:p>
                      <a:pPr indent="0" lvl="0" marL="0" rtl="0" algn="l">
                        <a:spcBef>
                          <a:spcPts val="0"/>
                        </a:spcBef>
                        <a:spcAft>
                          <a:spcPts val="0"/>
                        </a:spcAft>
                        <a:buNone/>
                      </a:pPr>
                      <a:r>
                        <a:rPr lang="en" sz="1300"/>
                        <a:t>(CountVectorizer)</a:t>
                      </a:r>
                      <a:endParaRPr sz="1300"/>
                    </a:p>
                    <a:p>
                      <a:pPr indent="0" lvl="0" marL="0" rtl="0" algn="l">
                        <a:spcBef>
                          <a:spcPts val="0"/>
                        </a:spcBef>
                        <a:spcAft>
                          <a:spcPts val="0"/>
                        </a:spcAft>
                        <a:buNone/>
                      </a:pPr>
                      <a:r>
                        <a:t/>
                      </a:r>
                      <a:endParaRPr sz="1300"/>
                    </a:p>
                  </a:txBody>
                  <a:tcPr marT="91425" marB="91425" marR="91425" marL="91425"/>
                </a:tc>
                <a:tc>
                  <a:txBody>
                    <a:bodyPr/>
                    <a:lstStyle/>
                    <a:p>
                      <a:pPr indent="0" lvl="0" marL="0" rtl="0" algn="ctr">
                        <a:spcBef>
                          <a:spcPts val="0"/>
                        </a:spcBef>
                        <a:spcAft>
                          <a:spcPts val="0"/>
                        </a:spcAft>
                        <a:buNone/>
                      </a:pPr>
                      <a:r>
                        <a:rPr lang="en" sz="1300"/>
                        <a:t>0.53</a:t>
                      </a:r>
                      <a:endParaRPr sz="1300"/>
                    </a:p>
                  </a:txBody>
                  <a:tcPr marT="91425" marB="91425" marR="91425" marL="91425"/>
                </a:tc>
                <a:tc>
                  <a:txBody>
                    <a:bodyPr/>
                    <a:lstStyle/>
                    <a:p>
                      <a:pPr indent="0" lvl="0" marL="0" rtl="0" algn="ctr">
                        <a:spcBef>
                          <a:spcPts val="0"/>
                        </a:spcBef>
                        <a:spcAft>
                          <a:spcPts val="0"/>
                        </a:spcAft>
                        <a:buNone/>
                      </a:pPr>
                      <a:r>
                        <a:rPr lang="en" sz="1300"/>
                        <a:t>0.10</a:t>
                      </a:r>
                      <a:endParaRPr sz="1300"/>
                    </a:p>
                  </a:txBody>
                  <a:tcPr marT="91425" marB="91425" marR="91425" marL="91425"/>
                </a:tc>
                <a:tc>
                  <a:txBody>
                    <a:bodyPr/>
                    <a:lstStyle/>
                    <a:p>
                      <a:pPr indent="0" lvl="0" marL="0" rtl="0" algn="ctr">
                        <a:spcBef>
                          <a:spcPts val="0"/>
                        </a:spcBef>
                        <a:spcAft>
                          <a:spcPts val="0"/>
                        </a:spcAft>
                        <a:buNone/>
                      </a:pPr>
                      <a:r>
                        <a:rPr lang="en" sz="1300"/>
                        <a:t>0.97</a:t>
                      </a:r>
                      <a:endParaRPr sz="1300"/>
                    </a:p>
                  </a:txBody>
                  <a:tcPr marT="91425" marB="91425" marR="91425" marL="91425"/>
                </a:tc>
                <a:tc>
                  <a:txBody>
                    <a:bodyPr/>
                    <a:lstStyle/>
                    <a:p>
                      <a:pPr indent="0" lvl="0" marL="0" rtl="0" algn="ctr">
                        <a:spcBef>
                          <a:spcPts val="0"/>
                        </a:spcBef>
                        <a:spcAft>
                          <a:spcPts val="0"/>
                        </a:spcAft>
                        <a:buNone/>
                      </a:pPr>
                      <a:r>
                        <a:rPr lang="en" sz="1300"/>
                        <a:t>0.18</a:t>
                      </a:r>
                      <a:endParaRPr sz="1300"/>
                    </a:p>
                  </a:txBody>
                  <a:tcPr marT="91425" marB="91425" marR="91425" marL="91425"/>
                </a:tc>
              </a:tr>
              <a:tr h="530925">
                <a:tc>
                  <a:txBody>
                    <a:bodyPr/>
                    <a:lstStyle/>
                    <a:p>
                      <a:pPr indent="0" lvl="0" marL="0" rtl="0" algn="l">
                        <a:spcBef>
                          <a:spcPts val="0"/>
                        </a:spcBef>
                        <a:spcAft>
                          <a:spcPts val="0"/>
                        </a:spcAft>
                        <a:buNone/>
                      </a:pPr>
                      <a:r>
                        <a:rPr lang="en" sz="1300"/>
                        <a:t>Logistic Regression (</a:t>
                      </a:r>
                      <a:r>
                        <a:rPr lang="en" sz="1300">
                          <a:solidFill>
                            <a:schemeClr val="dk1"/>
                          </a:solidFill>
                        </a:rPr>
                        <a:t>TF-IDF)</a:t>
                      </a:r>
                      <a:endParaRPr sz="1300"/>
                    </a:p>
                  </a:txBody>
                  <a:tcPr marT="91425" marB="91425" marR="91425" marL="91425"/>
                </a:tc>
                <a:tc>
                  <a:txBody>
                    <a:bodyPr/>
                    <a:lstStyle/>
                    <a:p>
                      <a:pPr indent="0" lvl="0" marL="0" rtl="0" algn="ctr">
                        <a:spcBef>
                          <a:spcPts val="0"/>
                        </a:spcBef>
                        <a:spcAft>
                          <a:spcPts val="0"/>
                        </a:spcAft>
                        <a:buNone/>
                      </a:pPr>
                      <a:r>
                        <a:rPr lang="en" sz="1300"/>
                        <a:t>0.89</a:t>
                      </a:r>
                      <a:endParaRPr sz="1300"/>
                    </a:p>
                  </a:txBody>
                  <a:tcPr marT="91425" marB="91425" marR="91425" marL="91425"/>
                </a:tc>
                <a:tc>
                  <a:txBody>
                    <a:bodyPr/>
                    <a:lstStyle/>
                    <a:p>
                      <a:pPr indent="0" lvl="0" marL="0" rtl="0" algn="ctr">
                        <a:spcBef>
                          <a:spcPts val="0"/>
                        </a:spcBef>
                        <a:spcAft>
                          <a:spcPts val="0"/>
                        </a:spcAft>
                        <a:buNone/>
                      </a:pPr>
                      <a:r>
                        <a:rPr lang="en" sz="1300"/>
                        <a:t>0.42</a:t>
                      </a:r>
                      <a:endParaRPr sz="1300"/>
                    </a:p>
                  </a:txBody>
                  <a:tcPr marT="91425" marB="91425" marR="91425" marL="91425"/>
                </a:tc>
                <a:tc>
                  <a:txBody>
                    <a:bodyPr/>
                    <a:lstStyle/>
                    <a:p>
                      <a:pPr indent="0" lvl="0" marL="0" rtl="0" algn="ctr">
                        <a:spcBef>
                          <a:spcPts val="0"/>
                        </a:spcBef>
                        <a:spcAft>
                          <a:spcPts val="0"/>
                        </a:spcAft>
                        <a:buNone/>
                      </a:pPr>
                      <a:r>
                        <a:rPr lang="en" sz="1300"/>
                        <a:t>0.66</a:t>
                      </a:r>
                      <a:endParaRPr sz="1300"/>
                    </a:p>
                  </a:txBody>
                  <a:tcPr marT="91425" marB="91425" marR="91425" marL="91425"/>
                </a:tc>
                <a:tc>
                  <a:txBody>
                    <a:bodyPr/>
                    <a:lstStyle/>
                    <a:p>
                      <a:pPr indent="0" lvl="0" marL="0" rtl="0" algn="ctr">
                        <a:spcBef>
                          <a:spcPts val="0"/>
                        </a:spcBef>
                        <a:spcAft>
                          <a:spcPts val="0"/>
                        </a:spcAft>
                        <a:buNone/>
                      </a:pPr>
                      <a:r>
                        <a:rPr lang="en" sz="1300"/>
                        <a:t>0.52</a:t>
                      </a:r>
                      <a:endParaRPr sz="1300"/>
                    </a:p>
                  </a:txBody>
                  <a:tcPr marT="91425" marB="91425" marR="91425" marL="91425"/>
                </a:tc>
              </a:tr>
              <a:tr h="349300">
                <a:tc>
                  <a:txBody>
                    <a:bodyPr/>
                    <a:lstStyle/>
                    <a:p>
                      <a:pPr indent="0" lvl="0" marL="0" rtl="0" algn="l">
                        <a:spcBef>
                          <a:spcPts val="0"/>
                        </a:spcBef>
                        <a:spcAft>
                          <a:spcPts val="0"/>
                        </a:spcAft>
                        <a:buNone/>
                      </a:pPr>
                      <a:r>
                        <a:rPr lang="en" sz="1300"/>
                        <a:t>RNN</a:t>
                      </a:r>
                      <a:endParaRPr sz="1300"/>
                    </a:p>
                  </a:txBody>
                  <a:tcPr marT="91425" marB="91425" marR="91425" marL="91425"/>
                </a:tc>
                <a:tc>
                  <a:txBody>
                    <a:bodyPr/>
                    <a:lstStyle/>
                    <a:p>
                      <a:pPr indent="0" lvl="0" marL="0" rtl="0" algn="ctr">
                        <a:spcBef>
                          <a:spcPts val="0"/>
                        </a:spcBef>
                        <a:spcAft>
                          <a:spcPts val="0"/>
                        </a:spcAft>
                        <a:buNone/>
                      </a:pPr>
                      <a:r>
                        <a:rPr lang="en" sz="1300"/>
                        <a:t>0.5</a:t>
                      </a:r>
                      <a:endParaRPr sz="1300"/>
                    </a:p>
                  </a:txBody>
                  <a:tcPr marT="91425" marB="91425" marR="91425" marL="91425"/>
                </a:tc>
                <a:tc>
                  <a:txBody>
                    <a:bodyPr/>
                    <a:lstStyle/>
                    <a:p>
                      <a:pPr indent="0" lvl="0" marL="0" rtl="0" algn="ctr">
                        <a:spcBef>
                          <a:spcPts val="0"/>
                        </a:spcBef>
                        <a:spcAft>
                          <a:spcPts val="0"/>
                        </a:spcAft>
                        <a:buNone/>
                      </a:pPr>
                      <a:r>
                        <a:rPr lang="en" sz="1300"/>
                        <a:t>0.0956</a:t>
                      </a:r>
                      <a:endParaRPr sz="1300"/>
                    </a:p>
                  </a:txBody>
                  <a:tcPr marT="91425" marB="91425" marR="91425" marL="91425"/>
                </a:tc>
                <a:tc>
                  <a:txBody>
                    <a:bodyPr/>
                    <a:lstStyle/>
                    <a:p>
                      <a:pPr indent="0" lvl="0" marL="0" rtl="0" algn="ctr">
                        <a:spcBef>
                          <a:spcPts val="0"/>
                        </a:spcBef>
                        <a:spcAft>
                          <a:spcPts val="0"/>
                        </a:spcAft>
                        <a:buNone/>
                      </a:pPr>
                      <a:r>
                        <a:rPr lang="en" sz="1300"/>
                        <a:t>1.00</a:t>
                      </a:r>
                      <a:endParaRPr sz="1300"/>
                    </a:p>
                  </a:txBody>
                  <a:tcPr marT="91425" marB="91425" marR="91425" marL="91425"/>
                </a:tc>
                <a:tc>
                  <a:txBody>
                    <a:bodyPr/>
                    <a:lstStyle/>
                    <a:p>
                      <a:pPr indent="0" lvl="0" marL="0" rtl="0" algn="ctr">
                        <a:spcBef>
                          <a:spcPts val="0"/>
                        </a:spcBef>
                        <a:spcAft>
                          <a:spcPts val="0"/>
                        </a:spcAft>
                        <a:buNone/>
                      </a:pPr>
                      <a:r>
                        <a:rPr lang="en" sz="1300"/>
                        <a:t>0.174</a:t>
                      </a:r>
                      <a:endParaRPr sz="1300"/>
                    </a:p>
                  </a:txBody>
                  <a:tcPr marT="91425" marB="91425" marR="91425" marL="91425"/>
                </a:tc>
              </a:tr>
              <a:tr h="349300">
                <a:tc>
                  <a:txBody>
                    <a:bodyPr/>
                    <a:lstStyle/>
                    <a:p>
                      <a:pPr indent="0" lvl="0" marL="0" rtl="0" algn="l">
                        <a:spcBef>
                          <a:spcPts val="0"/>
                        </a:spcBef>
                        <a:spcAft>
                          <a:spcPts val="0"/>
                        </a:spcAft>
                        <a:buNone/>
                      </a:pPr>
                      <a:r>
                        <a:rPr lang="en" sz="1300"/>
                        <a:t>LSTM</a:t>
                      </a:r>
                      <a:endParaRPr sz="1300"/>
                    </a:p>
                  </a:txBody>
                  <a:tcPr marT="91425" marB="91425" marR="91425" marL="91425"/>
                </a:tc>
                <a:tc>
                  <a:txBody>
                    <a:bodyPr/>
                    <a:lstStyle/>
                    <a:p>
                      <a:pPr indent="0" lvl="0" marL="0" rtl="0" algn="ctr">
                        <a:spcBef>
                          <a:spcPts val="0"/>
                        </a:spcBef>
                        <a:spcAft>
                          <a:spcPts val="0"/>
                        </a:spcAft>
                        <a:buNone/>
                      </a:pPr>
                      <a:r>
                        <a:rPr lang="en" sz="1300"/>
                        <a:t>0.5</a:t>
                      </a:r>
                      <a:endParaRPr sz="1300"/>
                    </a:p>
                  </a:txBody>
                  <a:tcPr marT="91425" marB="91425" marR="91425" marL="91425"/>
                </a:tc>
                <a:tc>
                  <a:txBody>
                    <a:bodyPr/>
                    <a:lstStyle/>
                    <a:p>
                      <a:pPr indent="0" lvl="0" marL="0" rtl="0" algn="ctr">
                        <a:spcBef>
                          <a:spcPts val="0"/>
                        </a:spcBef>
                        <a:spcAft>
                          <a:spcPts val="0"/>
                        </a:spcAft>
                        <a:buNone/>
                      </a:pPr>
                      <a:r>
                        <a:rPr lang="en" sz="1300"/>
                        <a:t>0.0958</a:t>
                      </a:r>
                      <a:endParaRPr sz="1300"/>
                    </a:p>
                  </a:txBody>
                  <a:tcPr marT="91425" marB="91425" marR="91425" marL="91425"/>
                </a:tc>
                <a:tc>
                  <a:txBody>
                    <a:bodyPr/>
                    <a:lstStyle/>
                    <a:p>
                      <a:pPr indent="0" lvl="0" marL="0" rtl="0" algn="ctr">
                        <a:spcBef>
                          <a:spcPts val="0"/>
                        </a:spcBef>
                        <a:spcAft>
                          <a:spcPts val="0"/>
                        </a:spcAft>
                        <a:buNone/>
                      </a:pPr>
                      <a:r>
                        <a:rPr lang="en" sz="1300"/>
                        <a:t>1.00</a:t>
                      </a:r>
                      <a:endParaRPr sz="1300"/>
                    </a:p>
                  </a:txBody>
                  <a:tcPr marT="91425" marB="91425" marR="91425" marL="91425"/>
                </a:tc>
                <a:tc>
                  <a:txBody>
                    <a:bodyPr/>
                    <a:lstStyle/>
                    <a:p>
                      <a:pPr indent="0" lvl="0" marL="0" rtl="0" algn="ctr">
                        <a:spcBef>
                          <a:spcPts val="0"/>
                        </a:spcBef>
                        <a:spcAft>
                          <a:spcPts val="0"/>
                        </a:spcAft>
                        <a:buNone/>
                      </a:pPr>
                      <a:r>
                        <a:rPr lang="en" sz="1300"/>
                        <a:t>0.175</a:t>
                      </a:r>
                      <a:endParaRPr sz="1300"/>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nvSpPr>
        <p:spPr>
          <a:xfrm>
            <a:off x="5569675" y="1462225"/>
            <a:ext cx="28803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Open Sans"/>
                <a:ea typeface="Open Sans"/>
                <a:cs typeface="Open Sans"/>
                <a:sym typeface="Open Sans"/>
              </a:rPr>
              <a:t>Comments</a:t>
            </a:r>
            <a:endParaRPr b="1" sz="1300">
              <a:latin typeface="Open Sans"/>
              <a:ea typeface="Open Sans"/>
              <a:cs typeface="Open Sans"/>
              <a:sym typeface="Open Sans"/>
            </a:endParaRPr>
          </a:p>
          <a:p>
            <a:pPr indent="0" lvl="0" marL="0" rtl="0" algn="l">
              <a:spcBef>
                <a:spcPts val="0"/>
              </a:spcBef>
              <a:spcAft>
                <a:spcPts val="0"/>
              </a:spcAft>
              <a:buNone/>
            </a:pPr>
            <a:r>
              <a:rPr lang="en" sz="1300">
                <a:latin typeface="Open Sans"/>
                <a:ea typeface="Open Sans"/>
                <a:cs typeface="Open Sans"/>
                <a:sym typeface="Open Sans"/>
              </a:rPr>
              <a:t>Simple </a:t>
            </a:r>
            <a:r>
              <a:rPr lang="en" sz="1300">
                <a:latin typeface="Open Sans"/>
                <a:ea typeface="Open Sans"/>
                <a:cs typeface="Open Sans"/>
                <a:sym typeface="Open Sans"/>
              </a:rPr>
              <a:t>keyword search is an ineffective method of identifying toxic comments. This method has high recall but leads to high rates of false positives.</a:t>
            </a:r>
            <a:endParaRPr sz="1300">
              <a:latin typeface="Open Sans"/>
              <a:ea typeface="Open Sans"/>
              <a:cs typeface="Open Sans"/>
              <a:sym typeface="Open Sans"/>
            </a:endParaRPr>
          </a:p>
          <a:p>
            <a:pPr indent="0" lvl="0" marL="0" rtl="0" algn="l">
              <a:spcBef>
                <a:spcPts val="0"/>
              </a:spcBef>
              <a:spcAft>
                <a:spcPts val="0"/>
              </a:spcAft>
              <a:buNone/>
            </a:pPr>
            <a:r>
              <a:t/>
            </a:r>
            <a:endParaRPr sz="1300">
              <a:latin typeface="Open Sans"/>
              <a:ea typeface="Open Sans"/>
              <a:cs typeface="Open Sans"/>
              <a:sym typeface="Open Sans"/>
            </a:endParaRPr>
          </a:p>
          <a:p>
            <a:pPr indent="0" lvl="0" marL="0" rtl="0" algn="l">
              <a:spcBef>
                <a:spcPts val="0"/>
              </a:spcBef>
              <a:spcAft>
                <a:spcPts val="0"/>
              </a:spcAft>
              <a:buNone/>
            </a:pPr>
            <a:r>
              <a:rPr lang="en" sz="1300">
                <a:latin typeface="Open Sans"/>
                <a:ea typeface="Open Sans"/>
                <a:cs typeface="Open Sans"/>
                <a:sym typeface="Open Sans"/>
              </a:rPr>
              <a:t>The table compares cost of human moderation for 10,000 comments.</a:t>
            </a:r>
            <a:endParaRPr sz="1300">
              <a:latin typeface="Open Sans"/>
              <a:ea typeface="Open Sans"/>
              <a:cs typeface="Open Sans"/>
              <a:sym typeface="Open Sans"/>
            </a:endParaRPr>
          </a:p>
        </p:txBody>
      </p:sp>
      <p:sp>
        <p:nvSpPr>
          <p:cNvPr id="200" name="Google Shape;200;p25"/>
          <p:cNvSpPr txBox="1"/>
          <p:nvPr>
            <p:ph type="title"/>
          </p:nvPr>
        </p:nvSpPr>
        <p:spPr>
          <a:xfrm>
            <a:off x="311700" y="315925"/>
            <a:ext cx="8520600" cy="62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880"/>
              <a:t>The N</a:t>
            </a:r>
            <a:r>
              <a:rPr lang="en" sz="2880"/>
              <a:t>LP model could reduce the content moderation cost </a:t>
            </a:r>
            <a:r>
              <a:rPr b="1" lang="en" sz="2880"/>
              <a:t>by 76% </a:t>
            </a:r>
            <a:endParaRPr b="1" sz="2880"/>
          </a:p>
        </p:txBody>
      </p:sp>
      <p:pic>
        <p:nvPicPr>
          <p:cNvPr id="201" name="Google Shape;201;p25"/>
          <p:cNvPicPr preferRelativeResize="0"/>
          <p:nvPr/>
        </p:nvPicPr>
        <p:blipFill>
          <a:blip r:embed="rId3">
            <a:alphaModFix/>
          </a:blip>
          <a:stretch>
            <a:fillRect/>
          </a:stretch>
        </p:blipFill>
        <p:spPr>
          <a:xfrm>
            <a:off x="311700" y="1097550"/>
            <a:ext cx="4920100" cy="294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 Risk and Assumptions</a:t>
            </a:r>
            <a:endParaRPr/>
          </a:p>
        </p:txBody>
      </p:sp>
      <p:sp>
        <p:nvSpPr>
          <p:cNvPr id="207" name="Google Shape;207;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case assumes that the company uses simple keyword search to moderate comments. We didn’t compare our model with existing solutions on the market </a:t>
            </a:r>
            <a:endParaRPr/>
          </a:p>
          <a:p>
            <a:pPr indent="-342900" lvl="0" marL="457200" rtl="0" algn="l">
              <a:spcBef>
                <a:spcPts val="0"/>
              </a:spcBef>
              <a:spcAft>
                <a:spcPts val="0"/>
              </a:spcAft>
              <a:buSzPts val="1800"/>
              <a:buChar char="●"/>
            </a:pPr>
            <a:r>
              <a:rPr lang="en"/>
              <a:t>Although the best NLP model </a:t>
            </a:r>
            <a:r>
              <a:rPr lang="en"/>
              <a:t>reduces</a:t>
            </a:r>
            <a:r>
              <a:rPr lang="en"/>
              <a:t> the number of comments to be reviewed by humans, the number of false </a:t>
            </a:r>
            <a:r>
              <a:rPr lang="en"/>
              <a:t>negative</a:t>
            </a:r>
            <a:r>
              <a:rPr lang="en"/>
              <a:t> comments will increase</a:t>
            </a:r>
            <a:endParaRPr/>
          </a:p>
          <a:p>
            <a:pPr indent="-342900" lvl="0" marL="457200" rtl="0" algn="l">
              <a:spcBef>
                <a:spcPts val="0"/>
              </a:spcBef>
              <a:spcAft>
                <a:spcPts val="0"/>
              </a:spcAft>
              <a:buSzPts val="1800"/>
              <a:buChar char="●"/>
            </a:pPr>
            <a:r>
              <a:rPr lang="en"/>
              <a:t>These false negatives carry a hidden cost because they could lead to bad user experiences on our platform. We are assuming that our increase in </a:t>
            </a:r>
            <a:r>
              <a:rPr lang="en"/>
              <a:t>precision</a:t>
            </a:r>
            <a:r>
              <a:rPr lang="en"/>
              <a:t> will </a:t>
            </a:r>
            <a:r>
              <a:rPr lang="en"/>
              <a:t>outweigh this decrease in recall</a:t>
            </a:r>
            <a:endParaRPr/>
          </a:p>
          <a:p>
            <a:pPr indent="-342900" lvl="0" marL="457200" rtl="0" algn="l">
              <a:spcBef>
                <a:spcPts val="0"/>
              </a:spcBef>
              <a:spcAft>
                <a:spcPts val="0"/>
              </a:spcAft>
              <a:buSzPts val="1800"/>
              <a:buChar char="●"/>
            </a:pPr>
            <a:r>
              <a:rPr lang="en"/>
              <a:t>Even though our dataset was smaller than a real-world dataset, some of our models required a relatively longer time to run and we were limited by less processing power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13" name="Google Shape;213;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Toxicity is a major problem on online platforms and advanced NLP techniques can be used to reduce it with lesser human intervention</a:t>
            </a:r>
            <a:endParaRPr/>
          </a:p>
          <a:p>
            <a:pPr indent="-342900" lvl="0" marL="457200" rtl="0" algn="l">
              <a:spcBef>
                <a:spcPts val="0"/>
              </a:spcBef>
              <a:spcAft>
                <a:spcPts val="0"/>
              </a:spcAft>
              <a:buSzPts val="1800"/>
              <a:buChar char="●"/>
            </a:pPr>
            <a:r>
              <a:rPr lang="en"/>
              <a:t>After preprocessing, we tried various models from simple to complex to identify toxic comments </a:t>
            </a:r>
            <a:endParaRPr/>
          </a:p>
          <a:p>
            <a:pPr indent="-342900" lvl="0" marL="457200" rtl="0" algn="l">
              <a:spcBef>
                <a:spcPts val="0"/>
              </a:spcBef>
              <a:spcAft>
                <a:spcPts val="0"/>
              </a:spcAft>
              <a:buSzPts val="1800"/>
              <a:buChar char="●"/>
            </a:pPr>
            <a:r>
              <a:rPr lang="en"/>
              <a:t>The best model is Logistic Regression with Average Word2Vec embeddings, providing an F1 score of 0.58 and AUC of 0.95</a:t>
            </a:r>
            <a:endParaRPr/>
          </a:p>
          <a:p>
            <a:pPr indent="-342900" lvl="0" marL="457200" rtl="0" algn="l">
              <a:spcBef>
                <a:spcPts val="0"/>
              </a:spcBef>
              <a:spcAft>
                <a:spcPts val="0"/>
              </a:spcAft>
              <a:buSzPts val="1800"/>
              <a:buChar char="●"/>
            </a:pPr>
            <a:r>
              <a:rPr lang="en"/>
              <a:t>The approximate ROI is a </a:t>
            </a:r>
            <a:r>
              <a:rPr b="1" lang="en"/>
              <a:t>76%</a:t>
            </a:r>
            <a:r>
              <a:rPr lang="en"/>
              <a:t> reduction in moderation cost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Further Improvements (</a:t>
            </a:r>
            <a:r>
              <a:rPr lang="en"/>
              <a:t>BERT)</a:t>
            </a:r>
            <a:endParaRPr/>
          </a:p>
        </p:txBody>
      </p:sp>
      <p:sp>
        <p:nvSpPr>
          <p:cNvPr id="219" name="Google Shape;219;p28"/>
          <p:cNvSpPr txBox="1"/>
          <p:nvPr>
            <p:ph idx="1" type="body"/>
          </p:nvPr>
        </p:nvSpPr>
        <p:spPr>
          <a:xfrm>
            <a:off x="311700" y="1225225"/>
            <a:ext cx="44325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If given more time we would do the following:</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Collect better data in consultation with experts</a:t>
            </a:r>
            <a:endParaRPr sz="1600"/>
          </a:p>
          <a:p>
            <a:pPr indent="-330200" lvl="0" marL="457200" rtl="0" algn="l">
              <a:spcBef>
                <a:spcPts val="0"/>
              </a:spcBef>
              <a:spcAft>
                <a:spcPts val="0"/>
              </a:spcAft>
              <a:buSzPts val="1600"/>
              <a:buChar char="-"/>
            </a:pPr>
            <a:r>
              <a:rPr lang="en" sz="1600"/>
              <a:t>We attempted implementing tiny-BERT but could have tried larger models given more processing power</a:t>
            </a:r>
            <a:endParaRPr sz="1600"/>
          </a:p>
          <a:p>
            <a:pPr indent="-330200" lvl="0" marL="457200" rtl="0" algn="l">
              <a:spcBef>
                <a:spcPts val="0"/>
              </a:spcBef>
              <a:spcAft>
                <a:spcPts val="0"/>
              </a:spcAft>
              <a:buSzPts val="1600"/>
              <a:buChar char="-"/>
            </a:pPr>
            <a:r>
              <a:rPr lang="en" sz="1600"/>
              <a:t>We could also explore </a:t>
            </a:r>
            <a:r>
              <a:rPr lang="en" sz="1600"/>
              <a:t>hyper</a:t>
            </a:r>
            <a:r>
              <a:rPr lang="en" sz="1600"/>
              <a:t> parameter tuning given more time</a:t>
            </a:r>
            <a:endParaRPr sz="1600"/>
          </a:p>
        </p:txBody>
      </p:sp>
      <p:pic>
        <p:nvPicPr>
          <p:cNvPr id="220" name="Google Shape;220;p28"/>
          <p:cNvPicPr preferRelativeResize="0"/>
          <p:nvPr/>
        </p:nvPicPr>
        <p:blipFill>
          <a:blip r:embed="rId3">
            <a:alphaModFix/>
          </a:blip>
          <a:stretch>
            <a:fillRect/>
          </a:stretch>
        </p:blipFill>
        <p:spPr>
          <a:xfrm>
            <a:off x="4817800" y="1519975"/>
            <a:ext cx="3980849" cy="229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4648400" y="960075"/>
            <a:ext cx="4176000" cy="3807300"/>
          </a:xfrm>
          <a:prstGeom prst="rect">
            <a:avLst/>
          </a:prstGeom>
          <a:solidFill>
            <a:schemeClr val="lt2"/>
          </a:solidFill>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chemeClr val="lt1"/>
                </a:solidFill>
              </a:rPr>
              <a:t>Effect on Online Platforms</a:t>
            </a:r>
            <a:endParaRPr b="1">
              <a:solidFill>
                <a:schemeClr val="lt1"/>
              </a:solidFill>
            </a:endParaRPr>
          </a:p>
        </p:txBody>
      </p:sp>
      <p:sp>
        <p:nvSpPr>
          <p:cNvPr id="70" name="Google Shape;70;p14"/>
          <p:cNvSpPr txBox="1"/>
          <p:nvPr>
            <p:ph type="title"/>
          </p:nvPr>
        </p:nvSpPr>
        <p:spPr>
          <a:xfrm>
            <a:off x="266075" y="1106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Toxicity - a widespread problem</a:t>
            </a:r>
            <a:endParaRPr/>
          </a:p>
        </p:txBody>
      </p:sp>
      <p:sp>
        <p:nvSpPr>
          <p:cNvPr id="71" name="Google Shape;71;p14"/>
          <p:cNvSpPr txBox="1"/>
          <p:nvPr>
            <p:ph idx="1" type="body"/>
          </p:nvPr>
        </p:nvSpPr>
        <p:spPr>
          <a:xfrm>
            <a:off x="252025" y="941950"/>
            <a:ext cx="4121100" cy="3825300"/>
          </a:xfrm>
          <a:prstGeom prst="rect">
            <a:avLst/>
          </a:prstGeom>
          <a:solidFill>
            <a:schemeClr val="lt2"/>
          </a:solidFill>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b="1" lang="en">
                <a:solidFill>
                  <a:schemeClr val="lt1"/>
                </a:solidFill>
              </a:rPr>
              <a:t>Toxic content growth</a:t>
            </a:r>
            <a:endParaRPr b="1">
              <a:solidFill>
                <a:schemeClr val="lt1"/>
              </a:solidFill>
            </a:endParaRPr>
          </a:p>
        </p:txBody>
      </p:sp>
      <p:pic>
        <p:nvPicPr>
          <p:cNvPr id="72" name="Google Shape;72;p14"/>
          <p:cNvPicPr preferRelativeResize="0"/>
          <p:nvPr/>
        </p:nvPicPr>
        <p:blipFill>
          <a:blip r:embed="rId3">
            <a:alphaModFix/>
          </a:blip>
          <a:stretch>
            <a:fillRect/>
          </a:stretch>
        </p:blipFill>
        <p:spPr>
          <a:xfrm>
            <a:off x="403251" y="2459274"/>
            <a:ext cx="3731084" cy="1510875"/>
          </a:xfrm>
          <a:prstGeom prst="rect">
            <a:avLst/>
          </a:prstGeom>
          <a:noFill/>
          <a:ln>
            <a:noFill/>
          </a:ln>
        </p:spPr>
      </p:pic>
      <p:pic>
        <p:nvPicPr>
          <p:cNvPr id="73" name="Google Shape;73;p14"/>
          <p:cNvPicPr preferRelativeResize="0"/>
          <p:nvPr/>
        </p:nvPicPr>
        <p:blipFill>
          <a:blip r:embed="rId4">
            <a:alphaModFix/>
          </a:blip>
          <a:stretch>
            <a:fillRect/>
          </a:stretch>
        </p:blipFill>
        <p:spPr>
          <a:xfrm>
            <a:off x="223588" y="4031050"/>
            <a:ext cx="4176123" cy="647450"/>
          </a:xfrm>
          <a:prstGeom prst="rect">
            <a:avLst/>
          </a:prstGeom>
          <a:noFill/>
          <a:ln>
            <a:noFill/>
          </a:ln>
        </p:spPr>
      </p:pic>
      <p:pic>
        <p:nvPicPr>
          <p:cNvPr id="74" name="Google Shape;74;p14"/>
          <p:cNvPicPr preferRelativeResize="0"/>
          <p:nvPr/>
        </p:nvPicPr>
        <p:blipFill>
          <a:blip r:embed="rId5">
            <a:alphaModFix/>
          </a:blip>
          <a:stretch>
            <a:fillRect/>
          </a:stretch>
        </p:blipFill>
        <p:spPr>
          <a:xfrm>
            <a:off x="4675900" y="1377625"/>
            <a:ext cx="4176126" cy="647450"/>
          </a:xfrm>
          <a:prstGeom prst="rect">
            <a:avLst/>
          </a:prstGeom>
          <a:noFill/>
          <a:ln>
            <a:noFill/>
          </a:ln>
        </p:spPr>
      </p:pic>
      <p:pic>
        <p:nvPicPr>
          <p:cNvPr id="75" name="Google Shape;75;p14"/>
          <p:cNvPicPr preferRelativeResize="0"/>
          <p:nvPr/>
        </p:nvPicPr>
        <p:blipFill>
          <a:blip r:embed="rId6">
            <a:alphaModFix/>
          </a:blip>
          <a:stretch>
            <a:fillRect/>
          </a:stretch>
        </p:blipFill>
        <p:spPr>
          <a:xfrm>
            <a:off x="848150" y="1323850"/>
            <a:ext cx="2927010" cy="1109237"/>
          </a:xfrm>
          <a:prstGeom prst="rect">
            <a:avLst/>
          </a:prstGeom>
          <a:noFill/>
          <a:ln>
            <a:noFill/>
          </a:ln>
        </p:spPr>
      </p:pic>
      <p:pic>
        <p:nvPicPr>
          <p:cNvPr id="76" name="Google Shape;76;p14"/>
          <p:cNvPicPr preferRelativeResize="0"/>
          <p:nvPr/>
        </p:nvPicPr>
        <p:blipFill>
          <a:blip r:embed="rId7">
            <a:alphaModFix/>
          </a:blip>
          <a:stretch>
            <a:fillRect/>
          </a:stretch>
        </p:blipFill>
        <p:spPr>
          <a:xfrm>
            <a:off x="4648400" y="2161550"/>
            <a:ext cx="4176125" cy="501200"/>
          </a:xfrm>
          <a:prstGeom prst="rect">
            <a:avLst/>
          </a:prstGeom>
          <a:noFill/>
          <a:ln>
            <a:noFill/>
          </a:ln>
        </p:spPr>
      </p:pic>
      <p:pic>
        <p:nvPicPr>
          <p:cNvPr id="77" name="Google Shape;77;p14"/>
          <p:cNvPicPr preferRelativeResize="0"/>
          <p:nvPr/>
        </p:nvPicPr>
        <p:blipFill>
          <a:blip r:embed="rId8">
            <a:alphaModFix/>
          </a:blip>
          <a:stretch>
            <a:fillRect/>
          </a:stretch>
        </p:blipFill>
        <p:spPr>
          <a:xfrm>
            <a:off x="4648375" y="2799225"/>
            <a:ext cx="4203650" cy="696025"/>
          </a:xfrm>
          <a:prstGeom prst="rect">
            <a:avLst/>
          </a:prstGeom>
          <a:noFill/>
          <a:ln>
            <a:noFill/>
          </a:ln>
        </p:spPr>
      </p:pic>
      <p:pic>
        <p:nvPicPr>
          <p:cNvPr id="78" name="Google Shape;78;p14"/>
          <p:cNvPicPr preferRelativeResize="0"/>
          <p:nvPr/>
        </p:nvPicPr>
        <p:blipFill>
          <a:blip r:embed="rId9">
            <a:alphaModFix/>
          </a:blip>
          <a:stretch>
            <a:fillRect/>
          </a:stretch>
        </p:blipFill>
        <p:spPr>
          <a:xfrm>
            <a:off x="4648375" y="3620450"/>
            <a:ext cx="4176125" cy="58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84" name="Google Shape;84;p15"/>
          <p:cNvSpPr txBox="1"/>
          <p:nvPr>
            <p:ph idx="1" type="body"/>
          </p:nvPr>
        </p:nvSpPr>
        <p:spPr>
          <a:xfrm>
            <a:off x="311700" y="135067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t>The internet is a place where people can post their views easily, resulting in challenges for online platforms to regulate what is being posted. These platforms might struggle to prevent online abuse or harassment of different communities. </a:t>
            </a:r>
            <a:r>
              <a:rPr lang="en"/>
              <a:t>Not handling toxic comments can cause several problems for the platforms:</a:t>
            </a:r>
            <a:endParaRPr/>
          </a:p>
          <a:p>
            <a:pPr indent="-334327" lvl="0" marL="457200" rtl="0" algn="just">
              <a:spcBef>
                <a:spcPts val="1200"/>
              </a:spcBef>
              <a:spcAft>
                <a:spcPts val="0"/>
              </a:spcAft>
              <a:buSzPct val="100000"/>
              <a:buChar char="●"/>
            </a:pPr>
            <a:r>
              <a:rPr lang="en"/>
              <a:t>Lawsuits </a:t>
            </a:r>
            <a:endParaRPr/>
          </a:p>
          <a:p>
            <a:pPr indent="-334327" lvl="0" marL="457200" rtl="0" algn="just">
              <a:spcBef>
                <a:spcPts val="0"/>
              </a:spcBef>
              <a:spcAft>
                <a:spcPts val="0"/>
              </a:spcAft>
              <a:buSzPct val="100000"/>
              <a:buChar char="●"/>
            </a:pPr>
            <a:r>
              <a:rPr lang="en"/>
              <a:t>Damage to reputation</a:t>
            </a:r>
            <a:endParaRPr/>
          </a:p>
          <a:p>
            <a:pPr indent="-334327" lvl="0" marL="457200" rtl="0" algn="just">
              <a:spcBef>
                <a:spcPts val="0"/>
              </a:spcBef>
              <a:spcAft>
                <a:spcPts val="0"/>
              </a:spcAft>
              <a:buSzPct val="100000"/>
              <a:buChar char="●"/>
            </a:pPr>
            <a:r>
              <a:rPr lang="en"/>
              <a:t>Reduced traffic</a:t>
            </a:r>
            <a:endParaRPr/>
          </a:p>
          <a:p>
            <a:pPr indent="-334327" lvl="0" marL="457200" rtl="0" algn="just">
              <a:spcBef>
                <a:spcPts val="0"/>
              </a:spcBef>
              <a:spcAft>
                <a:spcPts val="0"/>
              </a:spcAft>
              <a:buSzPct val="100000"/>
              <a:buChar char="●"/>
            </a:pPr>
            <a:r>
              <a:rPr lang="en"/>
              <a:t>Reduced Ad revenue</a:t>
            </a:r>
            <a:endParaRPr/>
          </a:p>
          <a:p>
            <a:pPr indent="0" lvl="0" marL="0" rtl="0" algn="just">
              <a:spcBef>
                <a:spcPts val="1200"/>
              </a:spcBef>
              <a:spcAft>
                <a:spcPts val="0"/>
              </a:spcAft>
              <a:buNone/>
            </a:pPr>
            <a:r>
              <a:rPr i="1" lang="en"/>
              <a:t>Using this dataset and text analytics techniques, we aim to build a model to identify toxic comments for such online platforms.</a:t>
            </a:r>
            <a:endParaRPr i="1"/>
          </a:p>
          <a:p>
            <a:pPr indent="0" lvl="0" marL="0" rtl="0" algn="just">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a:t>
            </a:r>
            <a:endParaRPr/>
          </a:p>
        </p:txBody>
      </p:sp>
      <p:sp>
        <p:nvSpPr>
          <p:cNvPr id="90" name="Google Shape;90;p16"/>
          <p:cNvSpPr txBox="1"/>
          <p:nvPr>
            <p:ph idx="1" type="body"/>
          </p:nvPr>
        </p:nvSpPr>
        <p:spPr>
          <a:xfrm>
            <a:off x="311700" y="1152475"/>
            <a:ext cx="4432500" cy="3763800"/>
          </a:xfrm>
          <a:prstGeom prst="rect">
            <a:avLst/>
          </a:prstGeom>
        </p:spPr>
        <p:txBody>
          <a:bodyPr anchorCtr="0" anchor="t" bIns="91425" lIns="91425" spcFirstLastPara="1" rIns="91425" wrap="square" tIns="91425">
            <a:normAutofit/>
          </a:bodyPr>
          <a:lstStyle/>
          <a:p>
            <a:pPr indent="-323850" lvl="0" marL="457200" rtl="0" algn="l">
              <a:lnSpc>
                <a:spcPct val="105000"/>
              </a:lnSpc>
              <a:spcBef>
                <a:spcPts val="0"/>
              </a:spcBef>
              <a:spcAft>
                <a:spcPts val="0"/>
              </a:spcAft>
              <a:buSzPts val="1500"/>
              <a:buChar char="●"/>
            </a:pPr>
            <a:r>
              <a:rPr lang="en" sz="1500"/>
              <a:t>159,571 Wikipedia comments</a:t>
            </a:r>
            <a:endParaRPr sz="1500"/>
          </a:p>
          <a:p>
            <a:pPr indent="-323850" lvl="0" marL="457200" rtl="0" algn="l">
              <a:lnSpc>
                <a:spcPct val="105000"/>
              </a:lnSpc>
              <a:spcBef>
                <a:spcPts val="0"/>
              </a:spcBef>
              <a:spcAft>
                <a:spcPts val="0"/>
              </a:spcAft>
              <a:buSzPts val="1500"/>
              <a:buChar char="●"/>
            </a:pPr>
            <a:r>
              <a:rPr lang="en" sz="1500"/>
              <a:t>3 Columns: id, comment_text, toxic label</a:t>
            </a:r>
            <a:endParaRPr sz="1500"/>
          </a:p>
          <a:p>
            <a:pPr indent="0" lvl="0" marL="457200" rtl="0" algn="l">
              <a:lnSpc>
                <a:spcPct val="105000"/>
              </a:lnSpc>
              <a:spcBef>
                <a:spcPts val="1200"/>
              </a:spcBef>
              <a:spcAft>
                <a:spcPts val="0"/>
              </a:spcAft>
              <a:buNone/>
            </a:pPr>
            <a:r>
              <a:t/>
            </a:r>
            <a:endParaRPr sz="1500"/>
          </a:p>
          <a:p>
            <a:pPr indent="0" lvl="0" marL="457200" rtl="0" algn="l">
              <a:lnSpc>
                <a:spcPct val="105000"/>
              </a:lnSpc>
              <a:spcBef>
                <a:spcPts val="1200"/>
              </a:spcBef>
              <a:spcAft>
                <a:spcPts val="0"/>
              </a:spcAft>
              <a:buNone/>
            </a:pPr>
            <a:r>
              <a:t/>
            </a:r>
            <a:endParaRPr sz="1500"/>
          </a:p>
          <a:p>
            <a:pPr indent="0" lvl="0" marL="457200" rtl="0" algn="l">
              <a:lnSpc>
                <a:spcPct val="105000"/>
              </a:lnSpc>
              <a:spcBef>
                <a:spcPts val="1200"/>
              </a:spcBef>
              <a:spcAft>
                <a:spcPts val="0"/>
              </a:spcAft>
              <a:buNone/>
            </a:pPr>
            <a:r>
              <a:t/>
            </a:r>
            <a:endParaRPr sz="1500"/>
          </a:p>
          <a:p>
            <a:pPr indent="0" lvl="0" marL="457200" rtl="0" algn="l">
              <a:lnSpc>
                <a:spcPct val="105000"/>
              </a:lnSpc>
              <a:spcBef>
                <a:spcPts val="1200"/>
              </a:spcBef>
              <a:spcAft>
                <a:spcPts val="0"/>
              </a:spcAft>
              <a:buNone/>
            </a:pPr>
            <a:r>
              <a:t/>
            </a:r>
            <a:endParaRPr sz="1500"/>
          </a:p>
          <a:p>
            <a:pPr indent="-323850" lvl="0" marL="457200" rtl="0" algn="l">
              <a:lnSpc>
                <a:spcPct val="105000"/>
              </a:lnSpc>
              <a:spcBef>
                <a:spcPts val="1200"/>
              </a:spcBef>
              <a:spcAft>
                <a:spcPts val="0"/>
              </a:spcAft>
              <a:buSzPts val="1500"/>
              <a:buChar char="●"/>
            </a:pPr>
            <a:r>
              <a:rPr lang="en" sz="1500"/>
              <a:t>Toxic comments: ~10%</a:t>
            </a:r>
            <a:endParaRPr sz="1500"/>
          </a:p>
          <a:p>
            <a:pPr indent="-323850" lvl="0" marL="457200" rtl="0" algn="l">
              <a:lnSpc>
                <a:spcPct val="105000"/>
              </a:lnSpc>
              <a:spcBef>
                <a:spcPts val="0"/>
              </a:spcBef>
              <a:spcAft>
                <a:spcPts val="0"/>
              </a:spcAft>
              <a:buSzPts val="1500"/>
              <a:buChar char="●"/>
            </a:pPr>
            <a:r>
              <a:rPr lang="en" sz="1500"/>
              <a:t>Comment Length Distribution: Right skewed with most comments between 0-500 characters or 0-100 words long</a:t>
            </a:r>
            <a:endParaRPr sz="1500"/>
          </a:p>
        </p:txBody>
      </p:sp>
      <p:pic>
        <p:nvPicPr>
          <p:cNvPr id="91" name="Google Shape;91;p16"/>
          <p:cNvPicPr preferRelativeResize="0"/>
          <p:nvPr/>
        </p:nvPicPr>
        <p:blipFill rotWithShape="1">
          <a:blip r:embed="rId3">
            <a:alphaModFix/>
          </a:blip>
          <a:srcRect b="0" l="0" r="8071" t="0"/>
          <a:stretch/>
        </p:blipFill>
        <p:spPr>
          <a:xfrm>
            <a:off x="4629525" y="3404700"/>
            <a:ext cx="2453276" cy="1344274"/>
          </a:xfrm>
          <a:prstGeom prst="rect">
            <a:avLst/>
          </a:prstGeom>
          <a:noFill/>
          <a:ln>
            <a:noFill/>
          </a:ln>
        </p:spPr>
      </p:pic>
      <p:pic>
        <p:nvPicPr>
          <p:cNvPr id="92" name="Google Shape;92;p16"/>
          <p:cNvPicPr preferRelativeResize="0"/>
          <p:nvPr/>
        </p:nvPicPr>
        <p:blipFill>
          <a:blip r:embed="rId4">
            <a:alphaModFix/>
          </a:blip>
          <a:stretch>
            <a:fillRect/>
          </a:stretch>
        </p:blipFill>
        <p:spPr>
          <a:xfrm>
            <a:off x="630263" y="1808000"/>
            <a:ext cx="4067175" cy="1390650"/>
          </a:xfrm>
          <a:prstGeom prst="rect">
            <a:avLst/>
          </a:prstGeom>
          <a:noFill/>
          <a:ln>
            <a:noFill/>
          </a:ln>
        </p:spPr>
      </p:pic>
      <p:pic>
        <p:nvPicPr>
          <p:cNvPr id="93" name="Google Shape;93;p16"/>
          <p:cNvPicPr preferRelativeResize="0"/>
          <p:nvPr/>
        </p:nvPicPr>
        <p:blipFill>
          <a:blip r:embed="rId5">
            <a:alphaModFix/>
          </a:blip>
          <a:stretch>
            <a:fillRect/>
          </a:stretch>
        </p:blipFill>
        <p:spPr>
          <a:xfrm>
            <a:off x="5236475" y="1209500"/>
            <a:ext cx="3303100" cy="1749376"/>
          </a:xfrm>
          <a:prstGeom prst="rect">
            <a:avLst/>
          </a:prstGeom>
          <a:noFill/>
          <a:ln>
            <a:noFill/>
          </a:ln>
        </p:spPr>
      </p:pic>
      <p:pic>
        <p:nvPicPr>
          <p:cNvPr id="94" name="Google Shape;94;p16"/>
          <p:cNvPicPr preferRelativeResize="0"/>
          <p:nvPr/>
        </p:nvPicPr>
        <p:blipFill rotWithShape="1">
          <a:blip r:embed="rId6">
            <a:alphaModFix/>
          </a:blip>
          <a:srcRect b="0" l="3440" r="-3439" t="0"/>
          <a:stretch/>
        </p:blipFill>
        <p:spPr>
          <a:xfrm>
            <a:off x="7011075" y="3381513"/>
            <a:ext cx="2212750" cy="13442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Cleaning and Data Preparation</a:t>
            </a:r>
            <a:endParaRPr/>
          </a:p>
        </p:txBody>
      </p:sp>
      <p:grpSp>
        <p:nvGrpSpPr>
          <p:cNvPr id="100" name="Google Shape;100;p17"/>
          <p:cNvGrpSpPr/>
          <p:nvPr/>
        </p:nvGrpSpPr>
        <p:grpSpPr>
          <a:xfrm>
            <a:off x="0" y="1189989"/>
            <a:ext cx="2726700" cy="3533186"/>
            <a:chOff x="0" y="1189989"/>
            <a:chExt cx="2726700" cy="3533186"/>
          </a:xfrm>
        </p:grpSpPr>
        <p:sp>
          <p:nvSpPr>
            <p:cNvPr id="101" name="Google Shape;101;p17"/>
            <p:cNvSpPr/>
            <p:nvPr/>
          </p:nvSpPr>
          <p:spPr>
            <a:xfrm>
              <a:off x="0" y="1189989"/>
              <a:ext cx="2726700" cy="669000"/>
            </a:xfrm>
            <a:prstGeom prst="homePlate">
              <a:avLst>
                <a:gd fmla="val 50000" name="adj"/>
              </a:avLst>
            </a:prstGeom>
            <a:solidFill>
              <a:srgbClr val="7F6000"/>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Average Count Caps Column</a:t>
              </a:r>
              <a:endParaRPr>
                <a:solidFill>
                  <a:srgbClr val="FFFFFF"/>
                </a:solidFill>
                <a:latin typeface="Roboto"/>
                <a:ea typeface="Roboto"/>
                <a:cs typeface="Roboto"/>
                <a:sym typeface="Roboto"/>
              </a:endParaRPr>
            </a:p>
          </p:txBody>
        </p:sp>
        <p:sp>
          <p:nvSpPr>
            <p:cNvPr id="102" name="Google Shape;102;p17"/>
            <p:cNvSpPr txBox="1"/>
            <p:nvPr/>
          </p:nvSpPr>
          <p:spPr>
            <a:xfrm>
              <a:off x="102625" y="2107475"/>
              <a:ext cx="23151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Many toxic comments use </a:t>
              </a:r>
              <a:r>
                <a:rPr lang="en" sz="1200">
                  <a:solidFill>
                    <a:srgbClr val="85200C"/>
                  </a:solidFill>
                  <a:latin typeface="Roboto"/>
                  <a:ea typeface="Roboto"/>
                  <a:cs typeface="Roboto"/>
                  <a:sym typeface="Roboto"/>
                </a:rPr>
                <a:t>capital letters</a:t>
              </a:r>
              <a:r>
                <a:rPr lang="en" sz="1200">
                  <a:latin typeface="Roboto"/>
                  <a:ea typeface="Roboto"/>
                  <a:cs typeface="Roboto"/>
                  <a:sym typeface="Roboto"/>
                </a:rPr>
                <a:t> to emphasize strong emotions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This column calculates the following:</a:t>
              </a:r>
              <a:endParaRPr sz="1200">
                <a:latin typeface="Roboto"/>
                <a:ea typeface="Roboto"/>
                <a:cs typeface="Roboto"/>
                <a:sym typeface="Roboto"/>
              </a:endParaRPr>
            </a:p>
            <a:p>
              <a:pPr indent="-304800" lvl="0" marL="457200" rtl="0" algn="l">
                <a:lnSpc>
                  <a:spcPct val="115000"/>
                </a:lnSpc>
                <a:spcBef>
                  <a:spcPts val="0"/>
                </a:spcBef>
                <a:spcAft>
                  <a:spcPts val="0"/>
                </a:spcAft>
                <a:buClr>
                  <a:srgbClr val="85200C"/>
                </a:buClr>
                <a:buSzPts val="1200"/>
                <a:buFont typeface="Roboto"/>
                <a:buChar char="●"/>
              </a:pPr>
              <a:r>
                <a:rPr lang="en" sz="1200">
                  <a:solidFill>
                    <a:srgbClr val="85200C"/>
                  </a:solidFill>
                  <a:latin typeface="Roboto"/>
                  <a:ea typeface="Roboto"/>
                  <a:cs typeface="Roboto"/>
                  <a:sym typeface="Roboto"/>
                </a:rPr>
                <a:t>[total </a:t>
              </a:r>
              <a:r>
                <a:rPr lang="en" sz="1200">
                  <a:solidFill>
                    <a:srgbClr val="85200C"/>
                  </a:solidFill>
                  <a:latin typeface="Roboto"/>
                  <a:ea typeface="Roboto"/>
                  <a:cs typeface="Roboto"/>
                  <a:sym typeface="Roboto"/>
                </a:rPr>
                <a:t>capital</a:t>
              </a:r>
              <a:r>
                <a:rPr lang="en" sz="1200">
                  <a:solidFill>
                    <a:srgbClr val="85200C"/>
                  </a:solidFill>
                  <a:latin typeface="Roboto"/>
                  <a:ea typeface="Roboto"/>
                  <a:cs typeface="Roboto"/>
                  <a:sym typeface="Roboto"/>
                </a:rPr>
                <a:t> letters/total letters] </a:t>
              </a:r>
              <a:endParaRPr sz="1200">
                <a:solidFill>
                  <a:srgbClr val="85200C"/>
                </a:solidFill>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This was done before any pre-processing</a:t>
              </a:r>
              <a:endParaRPr sz="1200">
                <a:latin typeface="Roboto"/>
                <a:ea typeface="Roboto"/>
                <a:cs typeface="Roboto"/>
                <a:sym typeface="Roboto"/>
              </a:endParaRPr>
            </a:p>
          </p:txBody>
        </p:sp>
      </p:grpSp>
      <p:grpSp>
        <p:nvGrpSpPr>
          <p:cNvPr id="103" name="Google Shape;103;p17"/>
          <p:cNvGrpSpPr/>
          <p:nvPr/>
        </p:nvGrpSpPr>
        <p:grpSpPr>
          <a:xfrm>
            <a:off x="2263425" y="1189775"/>
            <a:ext cx="2541300" cy="3559250"/>
            <a:chOff x="2263425" y="1189775"/>
            <a:chExt cx="2541300" cy="3559250"/>
          </a:xfrm>
        </p:grpSpPr>
        <p:sp>
          <p:nvSpPr>
            <p:cNvPr id="104" name="Google Shape;104;p17"/>
            <p:cNvSpPr/>
            <p:nvPr/>
          </p:nvSpPr>
          <p:spPr>
            <a:xfrm>
              <a:off x="2263425" y="1189775"/>
              <a:ext cx="2541300" cy="669000"/>
            </a:xfrm>
            <a:prstGeom prst="chevron">
              <a:avLst>
                <a:gd fmla="val 50000" name="adj"/>
              </a:avLst>
            </a:prstGeom>
            <a:solidFill>
              <a:srgbClr val="BF9000"/>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Word Replacements</a:t>
              </a:r>
              <a:endParaRPr>
                <a:solidFill>
                  <a:srgbClr val="FFFFFF"/>
                </a:solidFill>
                <a:latin typeface="Roboto"/>
                <a:ea typeface="Roboto"/>
                <a:cs typeface="Roboto"/>
                <a:sym typeface="Roboto"/>
              </a:endParaRPr>
            </a:p>
          </p:txBody>
        </p:sp>
        <p:sp>
          <p:nvSpPr>
            <p:cNvPr id="105" name="Google Shape;105;p17"/>
            <p:cNvSpPr txBox="1"/>
            <p:nvPr/>
          </p:nvSpPr>
          <p:spPr>
            <a:xfrm>
              <a:off x="2263425" y="2133325"/>
              <a:ext cx="2308500" cy="26157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sz="1200">
                  <a:latin typeface="Roboto"/>
                  <a:ea typeface="Roboto"/>
                  <a:cs typeface="Roboto"/>
                  <a:sym typeface="Roboto"/>
                </a:rPr>
                <a:t>Word contractions: </a:t>
              </a:r>
              <a:r>
                <a:rPr lang="en" sz="1150">
                  <a:solidFill>
                    <a:srgbClr val="A31515"/>
                  </a:solidFill>
                  <a:highlight>
                    <a:srgbClr val="FFFFFE"/>
                  </a:highlight>
                  <a:latin typeface="Roboto"/>
                  <a:ea typeface="Roboto"/>
                  <a:cs typeface="Roboto"/>
                  <a:sym typeface="Roboto"/>
                </a:rPr>
                <a:t>"</a:t>
              </a:r>
              <a:r>
                <a:rPr lang="en" sz="1150">
                  <a:solidFill>
                    <a:srgbClr val="85200C"/>
                  </a:solidFill>
                  <a:highlight>
                    <a:srgbClr val="FFFFFE"/>
                  </a:highlight>
                  <a:latin typeface="Roboto"/>
                  <a:ea typeface="Roboto"/>
                  <a:cs typeface="Roboto"/>
                  <a:sym typeface="Roboto"/>
                </a:rPr>
                <a:t>mustn't</a:t>
              </a:r>
              <a:r>
                <a:rPr lang="en" sz="1150">
                  <a:solidFill>
                    <a:srgbClr val="A31515"/>
                  </a:solidFill>
                  <a:highlight>
                    <a:srgbClr val="FFFFFE"/>
                  </a:highlight>
                  <a:latin typeface="Roboto"/>
                  <a:ea typeface="Roboto"/>
                  <a:cs typeface="Roboto"/>
                  <a:sym typeface="Roboto"/>
                </a:rPr>
                <a:t>"</a:t>
              </a:r>
              <a:r>
                <a:rPr lang="en" sz="1150">
                  <a:solidFill>
                    <a:schemeClr val="dk1"/>
                  </a:solidFill>
                  <a:highlight>
                    <a:srgbClr val="FFFFFE"/>
                  </a:highlight>
                  <a:latin typeface="Roboto"/>
                  <a:ea typeface="Roboto"/>
                  <a:cs typeface="Roboto"/>
                  <a:sym typeface="Roboto"/>
                </a:rPr>
                <a:t> -&gt; </a:t>
              </a:r>
              <a:r>
                <a:rPr lang="en" sz="1150">
                  <a:solidFill>
                    <a:srgbClr val="A31515"/>
                  </a:solidFill>
                  <a:highlight>
                    <a:srgbClr val="FFFFFE"/>
                  </a:highlight>
                  <a:latin typeface="Roboto"/>
                  <a:ea typeface="Roboto"/>
                  <a:cs typeface="Roboto"/>
                  <a:sym typeface="Roboto"/>
                </a:rPr>
                <a:t>"</a:t>
              </a:r>
              <a:r>
                <a:rPr lang="en" sz="1150">
                  <a:solidFill>
                    <a:srgbClr val="85200C"/>
                  </a:solidFill>
                  <a:highlight>
                    <a:srgbClr val="FFFFFE"/>
                  </a:highlight>
                  <a:latin typeface="Roboto"/>
                  <a:ea typeface="Roboto"/>
                  <a:cs typeface="Roboto"/>
                  <a:sym typeface="Roboto"/>
                </a:rPr>
                <a:t>must not</a:t>
              </a:r>
              <a:r>
                <a:rPr lang="en" sz="1150">
                  <a:solidFill>
                    <a:srgbClr val="A31515"/>
                  </a:solidFill>
                  <a:highlight>
                    <a:srgbClr val="FFFFFE"/>
                  </a:highlight>
                  <a:latin typeface="Roboto"/>
                  <a:ea typeface="Roboto"/>
                  <a:cs typeface="Roboto"/>
                  <a:sym typeface="Roboto"/>
                </a:rPr>
                <a:t>"</a:t>
              </a:r>
              <a:endParaRPr sz="1150">
                <a:solidFill>
                  <a:srgbClr val="A31515"/>
                </a:solidFill>
                <a:highlight>
                  <a:srgbClr val="FFFFFE"/>
                </a:highlight>
                <a:latin typeface="Roboto"/>
                <a:ea typeface="Roboto"/>
                <a:cs typeface="Roboto"/>
                <a:sym typeface="Roboto"/>
              </a:endParaRPr>
            </a:p>
            <a:p>
              <a:pPr indent="-301625" lvl="0" marL="457200" rtl="0" algn="l">
                <a:lnSpc>
                  <a:spcPct val="115000"/>
                </a:lnSpc>
                <a:spcBef>
                  <a:spcPts val="0"/>
                </a:spcBef>
                <a:spcAft>
                  <a:spcPts val="0"/>
                </a:spcAft>
                <a:buClr>
                  <a:schemeClr val="dk1"/>
                </a:buClr>
                <a:buSzPts val="1150"/>
                <a:buFont typeface="Roboto"/>
                <a:buChar char="●"/>
              </a:pPr>
              <a:r>
                <a:rPr lang="en" sz="1150">
                  <a:solidFill>
                    <a:schemeClr val="dk1"/>
                  </a:solidFill>
                  <a:highlight>
                    <a:srgbClr val="FFFFFE"/>
                  </a:highlight>
                  <a:latin typeface="Roboto"/>
                  <a:ea typeface="Roboto"/>
                  <a:cs typeface="Roboto"/>
                  <a:sym typeface="Roboto"/>
                </a:rPr>
                <a:t>Regex Groupings using Textacy [</a:t>
              </a:r>
              <a:r>
                <a:rPr lang="en" sz="1150">
                  <a:solidFill>
                    <a:srgbClr val="85200C"/>
                  </a:solidFill>
                  <a:highlight>
                    <a:srgbClr val="FFFFFE"/>
                  </a:highlight>
                  <a:latin typeface="Roboto"/>
                  <a:ea typeface="Roboto"/>
                  <a:cs typeface="Roboto"/>
                  <a:sym typeface="Roboto"/>
                </a:rPr>
                <a:t>URLs, emails, currency, emojis</a:t>
              </a:r>
              <a:r>
                <a:rPr lang="en" sz="1150">
                  <a:solidFill>
                    <a:schemeClr val="dk1"/>
                  </a:solidFill>
                  <a:highlight>
                    <a:srgbClr val="FFFFFE"/>
                  </a:highlight>
                  <a:latin typeface="Roboto"/>
                  <a:ea typeface="Roboto"/>
                  <a:cs typeface="Roboto"/>
                  <a:sym typeface="Roboto"/>
                </a:rPr>
                <a:t>]</a:t>
              </a:r>
              <a:endParaRPr sz="1150">
                <a:solidFill>
                  <a:schemeClr val="dk1"/>
                </a:solidFill>
                <a:highlight>
                  <a:srgbClr val="FFFFFE"/>
                </a:highlight>
                <a:latin typeface="Roboto"/>
                <a:ea typeface="Roboto"/>
                <a:cs typeface="Roboto"/>
                <a:sym typeface="Roboto"/>
              </a:endParaRPr>
            </a:p>
            <a:p>
              <a:pPr indent="-301625" lvl="0" marL="457200" rtl="0" algn="l">
                <a:lnSpc>
                  <a:spcPct val="115000"/>
                </a:lnSpc>
                <a:spcBef>
                  <a:spcPts val="0"/>
                </a:spcBef>
                <a:spcAft>
                  <a:spcPts val="0"/>
                </a:spcAft>
                <a:buClr>
                  <a:schemeClr val="dk1"/>
                </a:buClr>
                <a:buSzPts val="1150"/>
                <a:buFont typeface="Roboto"/>
                <a:buChar char="●"/>
              </a:pPr>
              <a:r>
                <a:rPr lang="en" sz="1150">
                  <a:solidFill>
                    <a:schemeClr val="dk1"/>
                  </a:solidFill>
                  <a:highlight>
                    <a:srgbClr val="FFFFFE"/>
                  </a:highlight>
                  <a:latin typeface="Roboto"/>
                  <a:ea typeface="Roboto"/>
                  <a:cs typeface="Roboto"/>
                  <a:sym typeface="Roboto"/>
                </a:rPr>
                <a:t>Custom Regex Groupings </a:t>
              </a:r>
              <a:r>
                <a:rPr lang="en" sz="1150">
                  <a:solidFill>
                    <a:srgbClr val="85200C"/>
                  </a:solidFill>
                  <a:highlight>
                    <a:srgbClr val="FFFFFE"/>
                  </a:highlight>
                  <a:latin typeface="Roboto"/>
                  <a:ea typeface="Roboto"/>
                  <a:cs typeface="Roboto"/>
                  <a:sym typeface="Roboto"/>
                </a:rPr>
                <a:t>[IP Addresses, Dates, Child</a:t>
              </a:r>
              <a:r>
                <a:rPr lang="en" sz="1150">
                  <a:solidFill>
                    <a:schemeClr val="dk1"/>
                  </a:solidFill>
                  <a:highlight>
                    <a:srgbClr val="FFFFFE"/>
                  </a:highlight>
                  <a:latin typeface="Roboto"/>
                  <a:ea typeface="Roboto"/>
                  <a:cs typeface="Roboto"/>
                  <a:sym typeface="Roboto"/>
                </a:rPr>
                <a:t>]</a:t>
              </a:r>
              <a:endParaRPr sz="1150">
                <a:solidFill>
                  <a:schemeClr val="dk1"/>
                </a:solidFill>
                <a:highlight>
                  <a:srgbClr val="FFFFFE"/>
                </a:highlight>
                <a:latin typeface="Roboto"/>
                <a:ea typeface="Roboto"/>
                <a:cs typeface="Roboto"/>
                <a:sym typeface="Roboto"/>
              </a:endParaRPr>
            </a:p>
            <a:p>
              <a:pPr indent="0" lvl="0" marL="0" rtl="0" algn="l">
                <a:lnSpc>
                  <a:spcPct val="115000"/>
                </a:lnSpc>
                <a:spcBef>
                  <a:spcPts val="0"/>
                </a:spcBef>
                <a:spcAft>
                  <a:spcPts val="0"/>
                </a:spcAft>
                <a:buNone/>
              </a:pPr>
              <a:r>
                <a:t/>
              </a:r>
              <a:endParaRPr sz="1150">
                <a:solidFill>
                  <a:schemeClr val="dk1"/>
                </a:solidFill>
                <a:highlight>
                  <a:srgbClr val="FFFFFE"/>
                </a:highlight>
                <a:latin typeface="Roboto"/>
                <a:ea typeface="Roboto"/>
                <a:cs typeface="Roboto"/>
                <a:sym typeface="Roboto"/>
              </a:endParaRPr>
            </a:p>
            <a:p>
              <a:pPr indent="0" lvl="0" marL="0" rtl="0" algn="l">
                <a:lnSpc>
                  <a:spcPct val="115000"/>
                </a:lnSpc>
                <a:spcBef>
                  <a:spcPts val="0"/>
                </a:spcBef>
                <a:spcAft>
                  <a:spcPts val="0"/>
                </a:spcAft>
                <a:buNone/>
              </a:pPr>
              <a:r>
                <a:t/>
              </a:r>
              <a:endParaRPr sz="1150">
                <a:solidFill>
                  <a:schemeClr val="dk1"/>
                </a:solidFill>
                <a:highlight>
                  <a:srgbClr val="FFFFFE"/>
                </a:highlight>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06" name="Google Shape;106;p17"/>
          <p:cNvGrpSpPr/>
          <p:nvPr/>
        </p:nvGrpSpPr>
        <p:grpSpPr>
          <a:xfrm>
            <a:off x="4406174" y="1190000"/>
            <a:ext cx="2541300" cy="3360900"/>
            <a:chOff x="4329974" y="1202925"/>
            <a:chExt cx="2541300" cy="3360900"/>
          </a:xfrm>
        </p:grpSpPr>
        <p:sp>
          <p:nvSpPr>
            <p:cNvPr id="107" name="Google Shape;107;p17"/>
            <p:cNvSpPr/>
            <p:nvPr/>
          </p:nvSpPr>
          <p:spPr>
            <a:xfrm>
              <a:off x="4329974" y="1202925"/>
              <a:ext cx="2541300" cy="669000"/>
            </a:xfrm>
            <a:prstGeom prst="chevron">
              <a:avLst>
                <a:gd fmla="val 50000" name="adj"/>
              </a:avLst>
            </a:prstGeom>
            <a:solidFill>
              <a:schemeClr val="lt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Word Removals</a:t>
              </a:r>
              <a:endParaRPr>
                <a:solidFill>
                  <a:srgbClr val="FFFFFF"/>
                </a:solidFill>
                <a:latin typeface="Roboto"/>
                <a:ea typeface="Roboto"/>
                <a:cs typeface="Roboto"/>
                <a:sym typeface="Roboto"/>
              </a:endParaRPr>
            </a:p>
          </p:txBody>
        </p:sp>
        <p:sp>
          <p:nvSpPr>
            <p:cNvPr id="108" name="Google Shape;108;p17"/>
            <p:cNvSpPr txBox="1"/>
            <p:nvPr/>
          </p:nvSpPr>
          <p:spPr>
            <a:xfrm>
              <a:off x="4447825" y="1948125"/>
              <a:ext cx="2070600" cy="26157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solidFill>
                    <a:srgbClr val="85200C"/>
                  </a:solidFill>
                  <a:latin typeface="Roboto"/>
                  <a:ea typeface="Roboto"/>
                  <a:cs typeface="Roboto"/>
                  <a:sym typeface="Roboto"/>
                </a:rPr>
                <a:t>Non English</a:t>
              </a:r>
              <a:r>
                <a:rPr lang="en" sz="1200">
                  <a:latin typeface="Roboto"/>
                  <a:ea typeface="Roboto"/>
                  <a:cs typeface="Roboto"/>
                  <a:sym typeface="Roboto"/>
                </a:rPr>
                <a:t> Words</a:t>
              </a:r>
              <a:endParaRPr sz="1200">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rgbClr val="85200C"/>
                  </a:solidFill>
                  <a:latin typeface="Roboto"/>
                  <a:ea typeface="Roboto"/>
                  <a:cs typeface="Roboto"/>
                  <a:sym typeface="Roboto"/>
                </a:rPr>
                <a:t>S</a:t>
              </a:r>
              <a:r>
                <a:rPr lang="en" sz="1200">
                  <a:solidFill>
                    <a:srgbClr val="85200C"/>
                  </a:solidFill>
                  <a:latin typeface="Roboto"/>
                  <a:ea typeface="Roboto"/>
                  <a:cs typeface="Roboto"/>
                  <a:sym typeface="Roboto"/>
                </a:rPr>
                <a:t>pecial </a:t>
              </a:r>
              <a:r>
                <a:rPr lang="en" sz="1200">
                  <a:solidFill>
                    <a:schemeClr val="dk1"/>
                  </a:solidFill>
                  <a:latin typeface="Roboto"/>
                  <a:ea typeface="Roboto"/>
                  <a:cs typeface="Roboto"/>
                  <a:sym typeface="Roboto"/>
                </a:rPr>
                <a:t>characters like ~, *, +, =</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Sentence </a:t>
              </a:r>
              <a:r>
                <a:rPr lang="en" sz="1200">
                  <a:solidFill>
                    <a:srgbClr val="85200C"/>
                  </a:solidFill>
                  <a:latin typeface="Roboto"/>
                  <a:ea typeface="Roboto"/>
                  <a:cs typeface="Roboto"/>
                  <a:sym typeface="Roboto"/>
                </a:rPr>
                <a:t>punctuations</a:t>
              </a:r>
              <a:endParaRPr sz="1200">
                <a:solidFill>
                  <a:srgbClr val="85200C"/>
                </a:solidFill>
                <a:latin typeface="Roboto"/>
                <a:ea typeface="Roboto"/>
                <a:cs typeface="Roboto"/>
                <a:sym typeface="Roboto"/>
              </a:endParaRPr>
            </a:p>
            <a:p>
              <a:pPr indent="-304800" lvl="0" marL="457200" rtl="0" algn="l">
                <a:lnSpc>
                  <a:spcPct val="115000"/>
                </a:lnSpc>
                <a:spcBef>
                  <a:spcPts val="0"/>
                </a:spcBef>
                <a:spcAft>
                  <a:spcPts val="0"/>
                </a:spcAft>
                <a:buClr>
                  <a:srgbClr val="3D3D3D"/>
                </a:buClr>
                <a:buSzPts val="1200"/>
                <a:buFont typeface="Roboto"/>
                <a:buChar char="●"/>
              </a:pPr>
              <a:r>
                <a:rPr lang="en" sz="1200">
                  <a:solidFill>
                    <a:srgbClr val="85200C"/>
                  </a:solidFill>
                  <a:latin typeface="Roboto"/>
                  <a:ea typeface="Roboto"/>
                  <a:cs typeface="Roboto"/>
                  <a:sym typeface="Roboto"/>
                </a:rPr>
                <a:t>HTML </a:t>
              </a:r>
              <a:r>
                <a:rPr lang="en" sz="1200">
                  <a:solidFill>
                    <a:srgbClr val="3D3D3D"/>
                  </a:solidFill>
                  <a:latin typeface="Roboto"/>
                  <a:ea typeface="Roboto"/>
                  <a:cs typeface="Roboto"/>
                  <a:sym typeface="Roboto"/>
                </a:rPr>
                <a:t>characters like \n</a:t>
              </a:r>
              <a:endParaRPr sz="1200">
                <a:solidFill>
                  <a:srgbClr val="3D3D3D"/>
                </a:solidFill>
                <a:latin typeface="Roboto"/>
                <a:ea typeface="Roboto"/>
                <a:cs typeface="Roboto"/>
                <a:sym typeface="Roboto"/>
              </a:endParaRPr>
            </a:p>
            <a:p>
              <a:pPr indent="-304800" lvl="0" marL="457200" rtl="0" algn="l">
                <a:lnSpc>
                  <a:spcPct val="115000"/>
                </a:lnSpc>
                <a:spcBef>
                  <a:spcPts val="0"/>
                </a:spcBef>
                <a:spcAft>
                  <a:spcPts val="0"/>
                </a:spcAft>
                <a:buClr>
                  <a:srgbClr val="85200C"/>
                </a:buClr>
                <a:buSzPts val="1200"/>
                <a:buFont typeface="Roboto"/>
                <a:buChar char="●"/>
              </a:pPr>
              <a:r>
                <a:rPr lang="en" sz="1200">
                  <a:solidFill>
                    <a:srgbClr val="85200C"/>
                  </a:solidFill>
                  <a:latin typeface="Roboto"/>
                  <a:ea typeface="Roboto"/>
                  <a:cs typeface="Roboto"/>
                  <a:sym typeface="Roboto"/>
                </a:rPr>
                <a:t>Stopwords</a:t>
              </a:r>
              <a:endParaRPr sz="1200">
                <a:solidFill>
                  <a:srgbClr val="85200C"/>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09" name="Google Shape;109;p17"/>
          <p:cNvGrpSpPr/>
          <p:nvPr/>
        </p:nvGrpSpPr>
        <p:grpSpPr>
          <a:xfrm>
            <a:off x="6396739" y="1189775"/>
            <a:ext cx="2541300" cy="3559250"/>
            <a:chOff x="6396739" y="1189775"/>
            <a:chExt cx="2541300" cy="3559250"/>
          </a:xfrm>
        </p:grpSpPr>
        <p:sp>
          <p:nvSpPr>
            <p:cNvPr id="110" name="Google Shape;110;p17"/>
            <p:cNvSpPr/>
            <p:nvPr/>
          </p:nvSpPr>
          <p:spPr>
            <a:xfrm>
              <a:off x="6396739" y="1189775"/>
              <a:ext cx="2541300" cy="669000"/>
            </a:xfrm>
            <a:prstGeom prst="chevron">
              <a:avLst>
                <a:gd fmla="val 50000" name="adj"/>
              </a:avLst>
            </a:prstGeom>
            <a:solidFill>
              <a:srgbClr val="F1C232"/>
            </a:solidFill>
            <a:ln>
              <a:noFill/>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Final Preparation</a:t>
              </a:r>
              <a:endParaRPr>
                <a:solidFill>
                  <a:srgbClr val="FFFFFF"/>
                </a:solidFill>
                <a:latin typeface="Roboto"/>
                <a:ea typeface="Roboto"/>
                <a:cs typeface="Roboto"/>
                <a:sym typeface="Roboto"/>
              </a:endParaRPr>
            </a:p>
          </p:txBody>
        </p:sp>
        <p:sp>
          <p:nvSpPr>
            <p:cNvPr id="111" name="Google Shape;111;p17"/>
            <p:cNvSpPr txBox="1"/>
            <p:nvPr/>
          </p:nvSpPr>
          <p:spPr>
            <a:xfrm>
              <a:off x="6477850" y="2133325"/>
              <a:ext cx="2142000" cy="26157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solidFill>
                    <a:srgbClr val="85200C"/>
                  </a:solidFill>
                  <a:latin typeface="Roboto"/>
                  <a:ea typeface="Roboto"/>
                  <a:cs typeface="Roboto"/>
                  <a:sym typeface="Roboto"/>
                </a:rPr>
                <a:t>Spelling </a:t>
              </a:r>
              <a:r>
                <a:rPr lang="en" sz="1200">
                  <a:latin typeface="Roboto"/>
                  <a:ea typeface="Roboto"/>
                  <a:cs typeface="Roboto"/>
                  <a:sym typeface="Roboto"/>
                </a:rPr>
                <a:t>corrections using probability theory</a:t>
              </a:r>
              <a:endParaRPr sz="1200">
                <a:latin typeface="Roboto"/>
                <a:ea typeface="Roboto"/>
                <a:cs typeface="Roboto"/>
                <a:sym typeface="Roboto"/>
              </a:endParaRPr>
            </a:p>
            <a:p>
              <a:pPr indent="-304800" lvl="0" marL="457200" rtl="0" algn="l">
                <a:lnSpc>
                  <a:spcPct val="115000"/>
                </a:lnSpc>
                <a:spcBef>
                  <a:spcPts val="0"/>
                </a:spcBef>
                <a:spcAft>
                  <a:spcPts val="0"/>
                </a:spcAft>
                <a:buClr>
                  <a:srgbClr val="85200C"/>
                </a:buClr>
                <a:buSzPts val="1200"/>
                <a:buFont typeface="Roboto"/>
                <a:buChar char="●"/>
              </a:pPr>
              <a:r>
                <a:rPr lang="en" sz="1200">
                  <a:solidFill>
                    <a:srgbClr val="85200C"/>
                  </a:solidFill>
                  <a:latin typeface="Roboto"/>
                  <a:ea typeface="Roboto"/>
                  <a:cs typeface="Roboto"/>
                  <a:sym typeface="Roboto"/>
                </a:rPr>
                <a:t>Tokenization</a:t>
              </a:r>
              <a:endParaRPr sz="1200">
                <a:solidFill>
                  <a:srgbClr val="85200C"/>
                </a:solidFill>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solidFill>
                    <a:srgbClr val="85200C"/>
                  </a:solidFill>
                  <a:latin typeface="Roboto"/>
                  <a:ea typeface="Roboto"/>
                  <a:cs typeface="Roboto"/>
                  <a:sym typeface="Roboto"/>
                </a:rPr>
                <a:t>Lemmatization </a:t>
              </a:r>
              <a:r>
                <a:rPr lang="en" sz="1200">
                  <a:latin typeface="Roboto"/>
                  <a:ea typeface="Roboto"/>
                  <a:cs typeface="Roboto"/>
                  <a:sym typeface="Roboto"/>
                </a:rPr>
                <a:t>and stemming</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Train test </a:t>
              </a:r>
              <a:r>
                <a:rPr lang="en" sz="1200">
                  <a:solidFill>
                    <a:schemeClr val="dk1"/>
                  </a:solidFill>
                  <a:latin typeface="Roboto"/>
                  <a:ea typeface="Roboto"/>
                  <a:cs typeface="Roboto"/>
                  <a:sym typeface="Roboto"/>
                </a:rPr>
                <a:t>split </a:t>
              </a:r>
              <a:r>
                <a:rPr lang="en" sz="1200">
                  <a:latin typeface="Roboto"/>
                  <a:ea typeface="Roboto"/>
                  <a:cs typeface="Roboto"/>
                  <a:sym typeface="Roboto"/>
                </a:rPr>
                <a:t>(80:20)</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74825" y="26255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 Cleaning Samples</a:t>
            </a:r>
            <a:endParaRPr/>
          </a:p>
        </p:txBody>
      </p:sp>
      <p:sp>
        <p:nvSpPr>
          <p:cNvPr id="117" name="Google Shape;117;p18"/>
          <p:cNvSpPr txBox="1"/>
          <p:nvPr>
            <p:ph idx="1" type="body"/>
          </p:nvPr>
        </p:nvSpPr>
        <p:spPr>
          <a:xfrm>
            <a:off x="260575" y="2944775"/>
            <a:ext cx="8461800" cy="519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688"/>
              <a:buNone/>
            </a:pPr>
            <a:r>
              <a:rPr lang="en" sz="1025"/>
              <a:t>Created different versions of cleaned columns for example with and without stopword removal since some algorithms could work better with stopwords included:</a:t>
            </a:r>
            <a:endParaRPr sz="1025"/>
          </a:p>
        </p:txBody>
      </p:sp>
      <p:pic>
        <p:nvPicPr>
          <p:cNvPr id="118" name="Google Shape;118;p18"/>
          <p:cNvPicPr preferRelativeResize="0"/>
          <p:nvPr/>
        </p:nvPicPr>
        <p:blipFill>
          <a:blip r:embed="rId3">
            <a:alphaModFix/>
          </a:blip>
          <a:stretch>
            <a:fillRect/>
          </a:stretch>
        </p:blipFill>
        <p:spPr>
          <a:xfrm>
            <a:off x="311700" y="3315500"/>
            <a:ext cx="8218974" cy="1742575"/>
          </a:xfrm>
          <a:prstGeom prst="rect">
            <a:avLst/>
          </a:prstGeom>
          <a:noFill/>
          <a:ln>
            <a:noFill/>
          </a:ln>
        </p:spPr>
      </p:pic>
      <p:graphicFrame>
        <p:nvGraphicFramePr>
          <p:cNvPr id="119" name="Google Shape;119;p18"/>
          <p:cNvGraphicFramePr/>
          <p:nvPr/>
        </p:nvGraphicFramePr>
        <p:xfrm>
          <a:off x="311700" y="789620"/>
          <a:ext cx="3000000" cy="3000000"/>
        </p:xfrm>
        <a:graphic>
          <a:graphicData uri="http://schemas.openxmlformats.org/drawingml/2006/table">
            <a:tbl>
              <a:tblPr>
                <a:noFill/>
                <a:tableStyleId>{6EB03115-C78E-4F44-9ACC-38D46992305E}</a:tableStyleId>
              </a:tblPr>
              <a:tblGrid>
                <a:gridCol w="4260300"/>
                <a:gridCol w="4260300"/>
              </a:tblGrid>
              <a:tr h="314925">
                <a:tc>
                  <a:txBody>
                    <a:bodyPr/>
                    <a:lstStyle/>
                    <a:p>
                      <a:pPr indent="0" lvl="0" marL="0" rtl="0" algn="l">
                        <a:spcBef>
                          <a:spcPts val="0"/>
                        </a:spcBef>
                        <a:spcAft>
                          <a:spcPts val="0"/>
                        </a:spcAft>
                        <a:buNone/>
                      </a:pPr>
                      <a:r>
                        <a:rPr lang="en" sz="1100"/>
                        <a:t>Original</a:t>
                      </a:r>
                      <a:endParaRPr sz="1100"/>
                    </a:p>
                  </a:txBody>
                  <a:tcPr marT="91425" marB="91425" marR="91425" marL="91425"/>
                </a:tc>
                <a:tc>
                  <a:txBody>
                    <a:bodyPr/>
                    <a:lstStyle/>
                    <a:p>
                      <a:pPr indent="0" lvl="0" marL="0" rtl="0" algn="l">
                        <a:spcBef>
                          <a:spcPts val="0"/>
                        </a:spcBef>
                        <a:spcAft>
                          <a:spcPts val="0"/>
                        </a:spcAft>
                        <a:buNone/>
                      </a:pPr>
                      <a:r>
                        <a:rPr lang="en" sz="1100"/>
                        <a:t>Cleaned(with stopwords)</a:t>
                      </a:r>
                      <a:endParaRPr sz="1100"/>
                    </a:p>
                  </a:txBody>
                  <a:tcPr marT="91425" marB="91425" marR="91425" marL="91425"/>
                </a:tc>
              </a:tr>
              <a:tr h="616200">
                <a:tc>
                  <a:txBody>
                    <a:bodyPr/>
                    <a:lstStyle/>
                    <a:p>
                      <a:pPr indent="0" lvl="0" marL="0" rtl="0" algn="l">
                        <a:spcBef>
                          <a:spcPts val="0"/>
                        </a:spcBef>
                        <a:spcAft>
                          <a:spcPts val="0"/>
                        </a:spcAft>
                        <a:buNone/>
                      </a:pPr>
                      <a:r>
                        <a:rPr i="1" lang="en" sz="1000">
                          <a:solidFill>
                            <a:schemeClr val="accent2"/>
                          </a:solidFill>
                          <a:highlight>
                            <a:srgbClr val="FFFFFF"/>
                          </a:highlight>
                          <a:latin typeface="Courier New"/>
                          <a:ea typeface="Courier New"/>
                          <a:cs typeface="Courier New"/>
                          <a:sym typeface="Courier New"/>
                        </a:rPr>
                        <a:t>You are wrong about everything </a:t>
                      </a:r>
                      <a:r>
                        <a:rPr i="1" lang="en" sz="1000">
                          <a:solidFill>
                            <a:srgbClr val="A72A1E"/>
                          </a:solidFill>
                          <a:highlight>
                            <a:srgbClr val="FFFFFF"/>
                          </a:highlight>
                          <a:latin typeface="Courier New"/>
                          <a:ea typeface="Courier New"/>
                          <a:cs typeface="Courier New"/>
                          <a:sym typeface="Courier New"/>
                        </a:rPr>
                        <a:t>\n\n</a:t>
                      </a:r>
                      <a:r>
                        <a:rPr i="1" lang="en" sz="1000">
                          <a:solidFill>
                            <a:schemeClr val="accent2"/>
                          </a:solidFill>
                          <a:highlight>
                            <a:srgbClr val="FFFFFF"/>
                          </a:highlight>
                          <a:latin typeface="Courier New"/>
                          <a:ea typeface="Courier New"/>
                          <a:cs typeface="Courier New"/>
                          <a:sym typeface="Courier New"/>
                        </a:rPr>
                        <a:t>but for too stupid to notice. You are a lost cause. Your existence is a blemish.</a:t>
                      </a:r>
                      <a:r>
                        <a:rPr i="1" lang="en" sz="1000">
                          <a:solidFill>
                            <a:srgbClr val="980000"/>
                          </a:solidFill>
                          <a:highlight>
                            <a:srgbClr val="FFFFFF"/>
                          </a:highlight>
                          <a:latin typeface="Courier New"/>
                          <a:ea typeface="Courier New"/>
                          <a:cs typeface="Courier New"/>
                          <a:sym typeface="Courier New"/>
                        </a:rPr>
                        <a:t>137.205.183.70</a:t>
                      </a:r>
                      <a:endParaRPr sz="1000">
                        <a:solidFill>
                          <a:srgbClr val="980000"/>
                        </a:solidFill>
                      </a:endParaRPr>
                    </a:p>
                  </a:txBody>
                  <a:tcPr marT="91425" marB="91425" marR="91425" marL="91425"/>
                </a:tc>
                <a:tc>
                  <a:txBody>
                    <a:bodyPr/>
                    <a:lstStyle/>
                    <a:p>
                      <a:pPr indent="0" lvl="0" marL="0" rtl="0" algn="l">
                        <a:lnSpc>
                          <a:spcPct val="115000"/>
                        </a:lnSpc>
                        <a:spcBef>
                          <a:spcPts val="1200"/>
                        </a:spcBef>
                        <a:spcAft>
                          <a:spcPts val="1200"/>
                        </a:spcAft>
                        <a:buNone/>
                      </a:pPr>
                      <a:r>
                        <a:rPr i="1" lang="en" sz="1000">
                          <a:solidFill>
                            <a:schemeClr val="accent2"/>
                          </a:solidFill>
                          <a:highlight>
                            <a:srgbClr val="FFFFFF"/>
                          </a:highlight>
                          <a:latin typeface="Courier New"/>
                          <a:ea typeface="Courier New"/>
                          <a:cs typeface="Courier New"/>
                          <a:sym typeface="Courier New"/>
                        </a:rPr>
                        <a:t>you are wrong about everything but for too stupid to notice you are a lost cause your existence is a blemish </a:t>
                      </a:r>
                      <a:r>
                        <a:rPr i="1" lang="en" sz="1000">
                          <a:solidFill>
                            <a:srgbClr val="980000"/>
                          </a:solidFill>
                          <a:highlight>
                            <a:srgbClr val="FFFFFF"/>
                          </a:highlight>
                          <a:latin typeface="Courier New"/>
                          <a:ea typeface="Courier New"/>
                          <a:cs typeface="Courier New"/>
                          <a:sym typeface="Courier New"/>
                        </a:rPr>
                        <a:t>_ipaddress_</a:t>
                      </a:r>
                      <a:endParaRPr sz="1000">
                        <a:solidFill>
                          <a:srgbClr val="980000"/>
                        </a:solidFill>
                      </a:endParaRPr>
                    </a:p>
                  </a:txBody>
                  <a:tcPr marT="91425" marB="91425" marR="91425" marL="91425"/>
                </a:tc>
              </a:tr>
              <a:tr h="445025">
                <a:tc>
                  <a:txBody>
                    <a:bodyPr/>
                    <a:lstStyle/>
                    <a:p>
                      <a:pPr indent="0" lvl="0" marL="0" rtl="0" algn="l">
                        <a:spcBef>
                          <a:spcPts val="0"/>
                        </a:spcBef>
                        <a:spcAft>
                          <a:spcPts val="0"/>
                        </a:spcAft>
                        <a:buNone/>
                      </a:pPr>
                      <a:r>
                        <a:rPr lang="en" sz="1000">
                          <a:solidFill>
                            <a:srgbClr val="980000"/>
                          </a:solidFill>
                          <a:highlight>
                            <a:srgbClr val="FFFFFF"/>
                          </a:highlight>
                          <a:latin typeface="Courier New"/>
                          <a:ea typeface="Courier New"/>
                          <a:cs typeface="Courier New"/>
                          <a:sym typeface="Courier New"/>
                        </a:rPr>
                        <a:t>27 January 2010 </a:t>
                      </a:r>
                      <a:r>
                        <a:rPr lang="en" sz="1000">
                          <a:solidFill>
                            <a:schemeClr val="accent2"/>
                          </a:solidFill>
                          <a:highlight>
                            <a:srgbClr val="FFFFFF"/>
                          </a:highlight>
                          <a:latin typeface="Courier New"/>
                          <a:ea typeface="Courier New"/>
                          <a:cs typeface="Courier New"/>
                          <a:sym typeface="Courier New"/>
                        </a:rPr>
                        <a:t>(UTC)\n\nI have filed a complaint against Cshay for edit warring.\n </a:t>
                      </a:r>
                      <a:r>
                        <a:rPr lang="en" sz="1000">
                          <a:solidFill>
                            <a:srgbClr val="980000"/>
                          </a:solidFill>
                          <a:highlight>
                            <a:srgbClr val="FFFFFF"/>
                          </a:highlight>
                          <a:latin typeface="Courier New"/>
                          <a:ea typeface="Courier New"/>
                          <a:cs typeface="Courier New"/>
                          <a:sym typeface="Courier New"/>
                        </a:rPr>
                        <a:t>22:18</a:t>
                      </a:r>
                      <a:endParaRPr sz="1000">
                        <a:solidFill>
                          <a:srgbClr val="980000"/>
                        </a:solidFill>
                      </a:endParaRPr>
                    </a:p>
                  </a:txBody>
                  <a:tcPr marT="91425" marB="91425" marR="91425" marL="91425"/>
                </a:tc>
                <a:tc>
                  <a:txBody>
                    <a:bodyPr/>
                    <a:lstStyle/>
                    <a:p>
                      <a:pPr indent="0" lvl="0" marL="0" rtl="0" algn="l">
                        <a:spcBef>
                          <a:spcPts val="0"/>
                        </a:spcBef>
                        <a:spcAft>
                          <a:spcPts val="0"/>
                        </a:spcAft>
                        <a:buNone/>
                      </a:pPr>
                      <a:r>
                        <a:rPr lang="en" sz="1050">
                          <a:solidFill>
                            <a:srgbClr val="980000"/>
                          </a:solidFill>
                          <a:highlight>
                            <a:srgbClr val="FFFFFF"/>
                          </a:highlight>
                          <a:latin typeface="Courier New"/>
                          <a:ea typeface="Courier New"/>
                          <a:cs typeface="Courier New"/>
                          <a:sym typeface="Courier New"/>
                        </a:rPr>
                        <a:t>_</a:t>
                      </a:r>
                      <a:r>
                        <a:rPr lang="en" sz="1000">
                          <a:solidFill>
                            <a:srgbClr val="980000"/>
                          </a:solidFill>
                          <a:highlight>
                            <a:srgbClr val="FFFFFF"/>
                          </a:highlight>
                          <a:latin typeface="Courier New"/>
                          <a:ea typeface="Courier New"/>
                          <a:cs typeface="Courier New"/>
                          <a:sym typeface="Courier New"/>
                        </a:rPr>
                        <a:t>datetime_</a:t>
                      </a:r>
                      <a:r>
                        <a:rPr lang="en" sz="1000">
                          <a:solidFill>
                            <a:schemeClr val="accent2"/>
                          </a:solidFill>
                          <a:highlight>
                            <a:srgbClr val="FFFFFF"/>
                          </a:highlight>
                          <a:latin typeface="Courier New"/>
                          <a:ea typeface="Courier New"/>
                          <a:cs typeface="Courier New"/>
                          <a:sym typeface="Courier New"/>
                        </a:rPr>
                        <a:t> utc   i have filed a complaint against cshay for edit warring	</a:t>
                      </a:r>
                      <a:r>
                        <a:rPr lang="en" sz="1000">
                          <a:solidFill>
                            <a:srgbClr val="980000"/>
                          </a:solidFill>
                          <a:highlight>
                            <a:srgbClr val="FFFFFF"/>
                          </a:highlight>
                          <a:latin typeface="Courier New"/>
                          <a:ea typeface="Courier New"/>
                          <a:cs typeface="Courier New"/>
                          <a:sym typeface="Courier New"/>
                        </a:rPr>
                        <a:t>_time_</a:t>
                      </a:r>
                      <a:endParaRPr sz="1000">
                        <a:solidFill>
                          <a:srgbClr val="980000"/>
                        </a:solidFill>
                        <a:highlight>
                          <a:srgbClr val="FFFFFF"/>
                        </a:highlight>
                        <a:latin typeface="Courier New"/>
                        <a:ea typeface="Courier New"/>
                        <a:cs typeface="Courier New"/>
                        <a:sym typeface="Courier New"/>
                      </a:endParaRPr>
                    </a:p>
                  </a:txBody>
                  <a:tcPr marT="91425" marB="91425" marR="91425" marL="91425"/>
                </a:tc>
              </a:tr>
              <a:tr h="451875">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I only </a:t>
                      </a:r>
                      <a:r>
                        <a:rPr lang="en" sz="1050">
                          <a:solidFill>
                            <a:srgbClr val="980000"/>
                          </a:solidFill>
                          <a:highlight>
                            <a:srgbClr val="FFFFFF"/>
                          </a:highlight>
                          <a:latin typeface="Courier New"/>
                          <a:ea typeface="Courier New"/>
                          <a:cs typeface="Courier New"/>
                          <a:sym typeface="Courier New"/>
                        </a:rPr>
                        <a:t>comunicate </a:t>
                      </a:r>
                      <a:r>
                        <a:rPr lang="en" sz="1050">
                          <a:solidFill>
                            <a:schemeClr val="accent2"/>
                          </a:solidFill>
                          <a:highlight>
                            <a:srgbClr val="FFFFFF"/>
                          </a:highlight>
                          <a:latin typeface="Courier New"/>
                          <a:ea typeface="Courier New"/>
                          <a:cs typeface="Courier New"/>
                          <a:sym typeface="Courier New"/>
                        </a:rPr>
                        <a:t>you. I can </a:t>
                      </a:r>
                      <a:r>
                        <a:rPr lang="en" sz="1050">
                          <a:solidFill>
                            <a:srgbClr val="980000"/>
                          </a:solidFill>
                          <a:highlight>
                            <a:srgbClr val="FFFFFF"/>
                          </a:highlight>
                          <a:latin typeface="Courier New"/>
                          <a:ea typeface="Courier New"/>
                          <a:cs typeface="Courier New"/>
                          <a:sym typeface="Courier New"/>
                        </a:rPr>
                        <a:t>discute </a:t>
                      </a:r>
                      <a:r>
                        <a:rPr lang="en" sz="1050">
                          <a:solidFill>
                            <a:schemeClr val="accent2"/>
                          </a:solidFill>
                          <a:highlight>
                            <a:srgbClr val="FFFFFF"/>
                          </a:highlight>
                          <a:latin typeface="Courier New"/>
                          <a:ea typeface="Courier New"/>
                          <a:cs typeface="Courier New"/>
                          <a:sym typeface="Courier New"/>
                        </a:rPr>
                        <a:t>the article because it´s judging by Wikipedia moderators.</a:t>
                      </a:r>
                      <a:endParaRPr sz="1000">
                        <a:solidFill>
                          <a:srgbClr val="980000"/>
                        </a:solidFill>
                        <a:highlight>
                          <a:srgbClr val="FFFFFF"/>
                        </a:highlight>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50">
                          <a:solidFill>
                            <a:schemeClr val="accent2"/>
                          </a:solidFill>
                          <a:highlight>
                            <a:srgbClr val="FFFFFF"/>
                          </a:highlight>
                          <a:latin typeface="Courier New"/>
                          <a:ea typeface="Courier New"/>
                          <a:cs typeface="Courier New"/>
                          <a:sym typeface="Courier New"/>
                        </a:rPr>
                        <a:t>i only </a:t>
                      </a:r>
                      <a:r>
                        <a:rPr lang="en" sz="1050">
                          <a:solidFill>
                            <a:srgbClr val="980000"/>
                          </a:solidFill>
                          <a:highlight>
                            <a:srgbClr val="FFFFFF"/>
                          </a:highlight>
                          <a:latin typeface="Courier New"/>
                          <a:ea typeface="Courier New"/>
                          <a:cs typeface="Courier New"/>
                          <a:sym typeface="Courier New"/>
                        </a:rPr>
                        <a:t>communicate </a:t>
                      </a:r>
                      <a:r>
                        <a:rPr lang="en" sz="1050">
                          <a:solidFill>
                            <a:schemeClr val="accent2"/>
                          </a:solidFill>
                          <a:highlight>
                            <a:srgbClr val="FFFFFF"/>
                          </a:highlight>
                          <a:latin typeface="Courier New"/>
                          <a:ea typeface="Courier New"/>
                          <a:cs typeface="Courier New"/>
                          <a:sym typeface="Courier New"/>
                        </a:rPr>
                        <a:t>you i can </a:t>
                      </a:r>
                      <a:r>
                        <a:rPr lang="en" sz="1050">
                          <a:solidFill>
                            <a:srgbClr val="980000"/>
                          </a:solidFill>
                          <a:highlight>
                            <a:srgbClr val="FFFFFF"/>
                          </a:highlight>
                          <a:latin typeface="Courier New"/>
                          <a:ea typeface="Courier New"/>
                          <a:cs typeface="Courier New"/>
                          <a:sym typeface="Courier New"/>
                        </a:rPr>
                        <a:t>dispute </a:t>
                      </a:r>
                      <a:r>
                        <a:rPr lang="en" sz="1050">
                          <a:solidFill>
                            <a:schemeClr val="accent2"/>
                          </a:solidFill>
                          <a:highlight>
                            <a:srgbClr val="FFFFFF"/>
                          </a:highlight>
                          <a:latin typeface="Courier New"/>
                          <a:ea typeface="Courier New"/>
                          <a:cs typeface="Courier New"/>
                          <a:sym typeface="Courier New"/>
                        </a:rPr>
                        <a:t>the article because it s judging by wikipedia moderators </a:t>
                      </a:r>
                      <a:endParaRPr sz="1050">
                        <a:solidFill>
                          <a:srgbClr val="980000"/>
                        </a:solidFill>
                        <a:highlight>
                          <a:srgbClr val="FFFFFF"/>
                        </a:highlight>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2171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Countvectorizer</a:t>
            </a:r>
            <a:endParaRPr/>
          </a:p>
        </p:txBody>
      </p:sp>
      <p:sp>
        <p:nvSpPr>
          <p:cNvPr id="125" name="Google Shape;125;p19"/>
          <p:cNvSpPr txBox="1"/>
          <p:nvPr/>
        </p:nvSpPr>
        <p:spPr>
          <a:xfrm>
            <a:off x="437450" y="3732400"/>
            <a:ext cx="87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6" name="Google Shape;126;p19"/>
          <p:cNvSpPr txBox="1"/>
          <p:nvPr/>
        </p:nvSpPr>
        <p:spPr>
          <a:xfrm>
            <a:off x="70550" y="3421950"/>
            <a:ext cx="8763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We used lemmatized comments with no stop words for countvectorization. We used the above model </a:t>
            </a:r>
            <a:r>
              <a:rPr lang="en">
                <a:latin typeface="Open Sans"/>
                <a:ea typeface="Open Sans"/>
                <a:cs typeface="Open Sans"/>
                <a:sym typeface="Open Sans"/>
              </a:rPr>
              <a:t>combinations</a:t>
            </a:r>
            <a:r>
              <a:rPr lang="en">
                <a:latin typeface="Open Sans"/>
                <a:ea typeface="Open Sans"/>
                <a:cs typeface="Open Sans"/>
                <a:sym typeface="Open Sans"/>
              </a:rPr>
              <a:t> to test on testing set using auc roc score, recall, and precision.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dataset was initially undersampled with 10,000 toxic and 10,000 non-toxic entries, and this was utilized as a training set and evaluated on test set.</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Next, the complete dataset was utilized as a training set and tested on test set.</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Finally, undersampled dataset performed comparatively better through logistic regression model trigrams with recall of 97.91%, precision </a:t>
            </a:r>
            <a:r>
              <a:rPr lang="en">
                <a:latin typeface="Open Sans"/>
                <a:ea typeface="Open Sans"/>
                <a:cs typeface="Open Sans"/>
                <a:sym typeface="Open Sans"/>
              </a:rPr>
              <a:t>of 10</a:t>
            </a:r>
            <a:r>
              <a:rPr lang="en">
                <a:latin typeface="Open Sans"/>
                <a:ea typeface="Open Sans"/>
                <a:cs typeface="Open Sans"/>
                <a:sym typeface="Open Sans"/>
              </a:rPr>
              <a:t>.21%, auc_roc score of 0.53 and f1 score of 0.18</a:t>
            </a:r>
            <a:endParaRPr>
              <a:latin typeface="Open Sans"/>
              <a:ea typeface="Open Sans"/>
              <a:cs typeface="Open Sans"/>
              <a:sym typeface="Open Sans"/>
            </a:endParaRPr>
          </a:p>
        </p:txBody>
      </p:sp>
      <p:sp>
        <p:nvSpPr>
          <p:cNvPr id="127" name="Google Shape;127;p19"/>
          <p:cNvSpPr/>
          <p:nvPr/>
        </p:nvSpPr>
        <p:spPr>
          <a:xfrm>
            <a:off x="3803243" y="687225"/>
            <a:ext cx="1538100" cy="4425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Countvectorizer</a:t>
            </a:r>
            <a:endParaRPr>
              <a:solidFill>
                <a:srgbClr val="FFFFFF"/>
              </a:solidFill>
            </a:endParaRPr>
          </a:p>
        </p:txBody>
      </p:sp>
      <p:sp>
        <p:nvSpPr>
          <p:cNvPr id="128" name="Google Shape;128;p19"/>
          <p:cNvSpPr/>
          <p:nvPr/>
        </p:nvSpPr>
        <p:spPr>
          <a:xfrm>
            <a:off x="6836915" y="1793176"/>
            <a:ext cx="1538100" cy="4425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(3,3)</a:t>
            </a:r>
            <a:endParaRPr>
              <a:solidFill>
                <a:srgbClr val="FFFFFF"/>
              </a:solidFill>
            </a:endParaRPr>
          </a:p>
        </p:txBody>
      </p:sp>
      <p:sp>
        <p:nvSpPr>
          <p:cNvPr id="129" name="Google Shape;129;p19"/>
          <p:cNvSpPr/>
          <p:nvPr/>
        </p:nvSpPr>
        <p:spPr>
          <a:xfrm>
            <a:off x="939022" y="1793176"/>
            <a:ext cx="1538100" cy="4425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(1,1)</a:t>
            </a:r>
            <a:endParaRPr>
              <a:solidFill>
                <a:srgbClr val="FFFFFF"/>
              </a:solidFill>
            </a:endParaRPr>
          </a:p>
        </p:txBody>
      </p:sp>
      <p:sp>
        <p:nvSpPr>
          <p:cNvPr id="130" name="Google Shape;130;p19"/>
          <p:cNvSpPr/>
          <p:nvPr/>
        </p:nvSpPr>
        <p:spPr>
          <a:xfrm>
            <a:off x="0" y="2783938"/>
            <a:ext cx="1319400" cy="4002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Logistic regression</a:t>
            </a:r>
            <a:endParaRPr>
              <a:solidFill>
                <a:srgbClr val="FFFFFF"/>
              </a:solidFill>
            </a:endParaRPr>
          </a:p>
        </p:txBody>
      </p:sp>
      <p:sp>
        <p:nvSpPr>
          <p:cNvPr id="131" name="Google Shape;131;p19"/>
          <p:cNvSpPr/>
          <p:nvPr/>
        </p:nvSpPr>
        <p:spPr>
          <a:xfrm>
            <a:off x="1445600" y="2784075"/>
            <a:ext cx="1319400" cy="4002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Random forest</a:t>
            </a:r>
            <a:endParaRPr>
              <a:solidFill>
                <a:srgbClr val="FFFFFF"/>
              </a:solidFill>
            </a:endParaRPr>
          </a:p>
        </p:txBody>
      </p:sp>
      <p:cxnSp>
        <p:nvCxnSpPr>
          <p:cNvPr id="132" name="Google Shape;132;p19"/>
          <p:cNvCxnSpPr>
            <a:stCxn id="127" idx="2"/>
            <a:endCxn id="128" idx="0"/>
          </p:cNvCxnSpPr>
          <p:nvPr/>
        </p:nvCxnSpPr>
        <p:spPr>
          <a:xfrm flipH="1" rot="-5400000">
            <a:off x="5757293" y="-55275"/>
            <a:ext cx="663600" cy="3033600"/>
          </a:xfrm>
          <a:prstGeom prst="bentConnector3">
            <a:avLst>
              <a:gd fmla="val 49989" name="adj1"/>
            </a:avLst>
          </a:prstGeom>
          <a:noFill/>
          <a:ln cap="flat" cmpd="sng" w="9525">
            <a:solidFill>
              <a:srgbClr val="C2C2C2"/>
            </a:solidFill>
            <a:prstDash val="solid"/>
            <a:round/>
            <a:headEnd len="sm" w="sm" type="none"/>
            <a:tailEnd len="sm" w="sm" type="none"/>
          </a:ln>
        </p:spPr>
      </p:cxnSp>
      <p:cxnSp>
        <p:nvCxnSpPr>
          <p:cNvPr id="133" name="Google Shape;133;p19"/>
          <p:cNvCxnSpPr>
            <a:stCxn id="129" idx="0"/>
            <a:endCxn id="127" idx="2"/>
          </p:cNvCxnSpPr>
          <p:nvPr/>
        </p:nvCxnSpPr>
        <p:spPr>
          <a:xfrm rot="-5400000">
            <a:off x="2808322" y="29326"/>
            <a:ext cx="663600" cy="2864100"/>
          </a:xfrm>
          <a:prstGeom prst="bentConnector3">
            <a:avLst>
              <a:gd fmla="val 49989" name="adj1"/>
            </a:avLst>
          </a:prstGeom>
          <a:noFill/>
          <a:ln cap="flat" cmpd="sng" w="9525">
            <a:solidFill>
              <a:srgbClr val="C2C2C2"/>
            </a:solidFill>
            <a:prstDash val="solid"/>
            <a:round/>
            <a:headEnd len="sm" w="sm" type="none"/>
            <a:tailEnd len="sm" w="sm" type="none"/>
          </a:ln>
        </p:spPr>
      </p:cxnSp>
      <p:cxnSp>
        <p:nvCxnSpPr>
          <p:cNvPr id="134" name="Google Shape;134;p19"/>
          <p:cNvCxnSpPr>
            <a:stCxn id="129" idx="2"/>
            <a:endCxn id="131" idx="0"/>
          </p:cNvCxnSpPr>
          <p:nvPr/>
        </p:nvCxnSpPr>
        <p:spPr>
          <a:xfrm flipH="1" rot="-5400000">
            <a:off x="1632472" y="2311276"/>
            <a:ext cx="548400" cy="3972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35" name="Google Shape;135;p19"/>
          <p:cNvCxnSpPr>
            <a:stCxn id="130" idx="0"/>
          </p:cNvCxnSpPr>
          <p:nvPr/>
        </p:nvCxnSpPr>
        <p:spPr>
          <a:xfrm rot="-5400000">
            <a:off x="648900" y="2254438"/>
            <a:ext cx="540300" cy="5187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136" name="Google Shape;136;p19"/>
          <p:cNvSpPr/>
          <p:nvPr/>
        </p:nvSpPr>
        <p:spPr>
          <a:xfrm>
            <a:off x="3802947" y="1793176"/>
            <a:ext cx="1538100" cy="4425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(2,2)</a:t>
            </a:r>
            <a:endParaRPr>
              <a:solidFill>
                <a:srgbClr val="FFFFFF"/>
              </a:solidFill>
            </a:endParaRPr>
          </a:p>
        </p:txBody>
      </p:sp>
      <p:sp>
        <p:nvSpPr>
          <p:cNvPr id="137" name="Google Shape;137;p19"/>
          <p:cNvSpPr/>
          <p:nvPr/>
        </p:nvSpPr>
        <p:spPr>
          <a:xfrm>
            <a:off x="2891200" y="2783925"/>
            <a:ext cx="1319400" cy="4002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000">
                <a:solidFill>
                  <a:schemeClr val="lt1"/>
                </a:solidFill>
                <a:latin typeface="Roboto"/>
                <a:ea typeface="Roboto"/>
                <a:cs typeface="Roboto"/>
                <a:sym typeface="Roboto"/>
              </a:rPr>
              <a:t>Logistic regression</a:t>
            </a:r>
            <a:endParaRPr>
              <a:solidFill>
                <a:schemeClr val="lt1"/>
              </a:solidFill>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sp>
        <p:nvSpPr>
          <p:cNvPr id="138" name="Google Shape;138;p19"/>
          <p:cNvSpPr/>
          <p:nvPr/>
        </p:nvSpPr>
        <p:spPr>
          <a:xfrm>
            <a:off x="4365150" y="2783938"/>
            <a:ext cx="1319400" cy="4002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000">
                <a:solidFill>
                  <a:schemeClr val="lt1"/>
                </a:solidFill>
                <a:latin typeface="Roboto"/>
                <a:ea typeface="Roboto"/>
                <a:cs typeface="Roboto"/>
                <a:sym typeface="Roboto"/>
              </a:rPr>
              <a:t>Random forest</a:t>
            </a:r>
            <a:endParaRPr>
              <a:solidFill>
                <a:schemeClr val="lt1"/>
              </a:solidFill>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sp>
        <p:nvSpPr>
          <p:cNvPr id="139" name="Google Shape;139;p19"/>
          <p:cNvSpPr/>
          <p:nvPr/>
        </p:nvSpPr>
        <p:spPr>
          <a:xfrm>
            <a:off x="6073650" y="2783925"/>
            <a:ext cx="1319400" cy="4002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000">
              <a:solidFill>
                <a:schemeClr val="lt1"/>
              </a:solidFill>
              <a:latin typeface="Roboto"/>
              <a:ea typeface="Roboto"/>
              <a:cs typeface="Roboto"/>
              <a:sym typeface="Roboto"/>
            </a:endParaRPr>
          </a:p>
          <a:p>
            <a:pPr indent="0" lvl="0" marL="0" rtl="0" algn="ctr">
              <a:spcBef>
                <a:spcPts val="0"/>
              </a:spcBef>
              <a:spcAft>
                <a:spcPts val="0"/>
              </a:spcAft>
              <a:buNone/>
            </a:pPr>
            <a:r>
              <a:t/>
            </a:r>
            <a:endParaRPr sz="1000">
              <a:solidFill>
                <a:schemeClr val="lt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000">
                <a:solidFill>
                  <a:schemeClr val="lt1"/>
                </a:solidFill>
                <a:latin typeface="Roboto"/>
                <a:ea typeface="Roboto"/>
                <a:cs typeface="Roboto"/>
                <a:sym typeface="Roboto"/>
              </a:rPr>
              <a:t>Logistic regression</a:t>
            </a:r>
            <a:endParaRPr>
              <a:solidFill>
                <a:schemeClr val="lt1"/>
              </a:solidFill>
            </a:endParaRPr>
          </a:p>
          <a:p>
            <a:pPr indent="0" lvl="0" marL="0" rtl="0" algn="ctr">
              <a:spcBef>
                <a:spcPts val="0"/>
              </a:spcBef>
              <a:spcAft>
                <a:spcPts val="0"/>
              </a:spcAft>
              <a:buClr>
                <a:schemeClr val="dk1"/>
              </a:buClr>
              <a:buSzPts val="1100"/>
              <a:buFont typeface="Arial"/>
              <a:buNone/>
            </a:pPr>
            <a:r>
              <a:t/>
            </a:r>
            <a:endParaRPr sz="1000">
              <a:solidFill>
                <a:schemeClr val="lt1"/>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sp>
        <p:nvSpPr>
          <p:cNvPr id="140" name="Google Shape;140;p19"/>
          <p:cNvSpPr/>
          <p:nvPr/>
        </p:nvSpPr>
        <p:spPr>
          <a:xfrm>
            <a:off x="7514150" y="2783938"/>
            <a:ext cx="1319400" cy="4002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000">
                <a:solidFill>
                  <a:schemeClr val="lt1"/>
                </a:solidFill>
                <a:latin typeface="Roboto"/>
                <a:ea typeface="Roboto"/>
                <a:cs typeface="Roboto"/>
                <a:sym typeface="Roboto"/>
              </a:rPr>
              <a:t>Random forest</a:t>
            </a:r>
            <a:endParaRPr>
              <a:solidFill>
                <a:schemeClr val="lt1"/>
              </a:solidFill>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cxnSp>
        <p:nvCxnSpPr>
          <p:cNvPr id="141" name="Google Shape;141;p19"/>
          <p:cNvCxnSpPr/>
          <p:nvPr/>
        </p:nvCxnSpPr>
        <p:spPr>
          <a:xfrm flipH="1" rot="-5400000">
            <a:off x="4669509" y="2311276"/>
            <a:ext cx="548400" cy="3972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42" name="Google Shape;142;p19"/>
          <p:cNvCxnSpPr/>
          <p:nvPr/>
        </p:nvCxnSpPr>
        <p:spPr>
          <a:xfrm rot="-5400000">
            <a:off x="3737513" y="2243913"/>
            <a:ext cx="540300" cy="5187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43" name="Google Shape;143;p19"/>
          <p:cNvCxnSpPr/>
          <p:nvPr/>
        </p:nvCxnSpPr>
        <p:spPr>
          <a:xfrm rot="-5400000">
            <a:off x="6902613" y="2243913"/>
            <a:ext cx="540300" cy="5187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44" name="Google Shape;144;p19"/>
          <p:cNvCxnSpPr/>
          <p:nvPr/>
        </p:nvCxnSpPr>
        <p:spPr>
          <a:xfrm flipH="1" rot="-5400000">
            <a:off x="7565584" y="2315201"/>
            <a:ext cx="548400" cy="3972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45" name="Google Shape;145;p19"/>
          <p:cNvCxnSpPr>
            <a:stCxn id="136" idx="0"/>
          </p:cNvCxnSpPr>
          <p:nvPr/>
        </p:nvCxnSpPr>
        <p:spPr>
          <a:xfrm rot="-5400000">
            <a:off x="4321347" y="1541926"/>
            <a:ext cx="501900" cy="6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TF-IDF Vectorizer</a:t>
            </a:r>
            <a:endParaRPr/>
          </a:p>
        </p:txBody>
      </p:sp>
      <p:sp>
        <p:nvSpPr>
          <p:cNvPr id="151" name="Google Shape;151;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Vectorized comments with unigrams, bigrams, and trigrams</a:t>
            </a:r>
            <a:endParaRPr/>
          </a:p>
          <a:p>
            <a:pPr indent="-310832" lvl="1" marL="914400" rtl="0" algn="l">
              <a:spcBef>
                <a:spcPts val="0"/>
              </a:spcBef>
              <a:spcAft>
                <a:spcPts val="0"/>
              </a:spcAft>
              <a:buSzPct val="100000"/>
              <a:buChar char="○"/>
            </a:pPr>
            <a:r>
              <a:rPr lang="en"/>
              <a:t>Used comments that had been cleaned, spell checked, and lemmatized (stopwords removed)</a:t>
            </a:r>
            <a:endParaRPr/>
          </a:p>
          <a:p>
            <a:pPr indent="-310832" lvl="1" marL="914400" rtl="0" algn="l">
              <a:spcBef>
                <a:spcPts val="0"/>
              </a:spcBef>
              <a:spcAft>
                <a:spcPts val="0"/>
              </a:spcAft>
              <a:buSzPct val="100000"/>
              <a:buChar char="○"/>
            </a:pPr>
            <a:r>
              <a:rPr lang="en"/>
              <a:t>Concatenated vectorized comments with avg_count_caps feature</a:t>
            </a:r>
            <a:endParaRPr/>
          </a:p>
          <a:p>
            <a:pPr indent="-334327" lvl="0" marL="457200" rtl="0" algn="l">
              <a:spcBef>
                <a:spcPts val="0"/>
              </a:spcBef>
              <a:spcAft>
                <a:spcPts val="0"/>
              </a:spcAft>
              <a:buSzPct val="100000"/>
              <a:buChar char="●"/>
            </a:pPr>
            <a:r>
              <a:rPr lang="en"/>
              <a:t>For each feature set, </a:t>
            </a:r>
            <a:r>
              <a:rPr lang="en"/>
              <a:t>built</a:t>
            </a:r>
            <a:r>
              <a:rPr lang="en"/>
              <a:t> three Logistic Regressions and Random </a:t>
            </a:r>
            <a:r>
              <a:rPr lang="en"/>
              <a:t>Forests</a:t>
            </a:r>
            <a:endParaRPr/>
          </a:p>
          <a:p>
            <a:pPr indent="-310832" lvl="1" marL="914400" rtl="0" algn="l">
              <a:spcBef>
                <a:spcPts val="0"/>
              </a:spcBef>
              <a:spcAft>
                <a:spcPts val="0"/>
              </a:spcAft>
              <a:buSzPct val="100000"/>
              <a:buChar char="○"/>
            </a:pPr>
            <a:r>
              <a:rPr lang="en"/>
              <a:t>Experimented with different probability cutoffs around the true toxic proportion [0.05,0.1,0.15]</a:t>
            </a:r>
            <a:endParaRPr/>
          </a:p>
          <a:p>
            <a:pPr indent="-310832" lvl="1" marL="914400" rtl="0" algn="l">
              <a:spcBef>
                <a:spcPts val="0"/>
              </a:spcBef>
              <a:spcAft>
                <a:spcPts val="0"/>
              </a:spcAft>
              <a:buSzPct val="100000"/>
              <a:buChar char="○"/>
            </a:pPr>
            <a:r>
              <a:rPr lang="en"/>
              <a:t>Evaluated performance using precision, recall, and f1-score</a:t>
            </a:r>
            <a:endParaRPr/>
          </a:p>
          <a:p>
            <a:pPr indent="-334327" lvl="0" marL="457200" rtl="0" algn="l">
              <a:spcBef>
                <a:spcPts val="0"/>
              </a:spcBef>
              <a:spcAft>
                <a:spcPts val="0"/>
              </a:spcAft>
              <a:buSzPct val="100000"/>
              <a:buChar char="●"/>
            </a:pPr>
            <a:r>
              <a:rPr lang="en"/>
              <a:t>Best performance:</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334327" lvl="0" marL="457200" rtl="0" algn="l">
              <a:spcBef>
                <a:spcPts val="1200"/>
              </a:spcBef>
              <a:spcAft>
                <a:spcPts val="0"/>
              </a:spcAft>
              <a:buSzPct val="100000"/>
              <a:buChar char="●"/>
            </a:pPr>
            <a:r>
              <a:rPr lang="en"/>
              <a:t>ROC AUC for this model: </a:t>
            </a:r>
            <a:r>
              <a:rPr b="1" lang="en"/>
              <a:t>0.891</a:t>
            </a:r>
            <a:endParaRPr b="1"/>
          </a:p>
        </p:txBody>
      </p:sp>
      <p:pic>
        <p:nvPicPr>
          <p:cNvPr id="152" name="Google Shape;152;p20"/>
          <p:cNvPicPr preferRelativeResize="0"/>
          <p:nvPr/>
        </p:nvPicPr>
        <p:blipFill>
          <a:blip r:embed="rId3">
            <a:alphaModFix/>
          </a:blip>
          <a:stretch>
            <a:fillRect/>
          </a:stretch>
        </p:blipFill>
        <p:spPr>
          <a:xfrm>
            <a:off x="2212325" y="3103050"/>
            <a:ext cx="4719351" cy="83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Logistic regression (Word2Vec)</a:t>
            </a:r>
            <a:endParaRPr/>
          </a:p>
        </p:txBody>
      </p:sp>
      <p:sp>
        <p:nvSpPr>
          <p:cNvPr id="158" name="Google Shape;158;p21"/>
          <p:cNvSpPr txBox="1"/>
          <p:nvPr/>
        </p:nvSpPr>
        <p:spPr>
          <a:xfrm>
            <a:off x="710674" y="1373350"/>
            <a:ext cx="2004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85631"/>
                </a:solidFill>
                <a:latin typeface="Roboto Medium"/>
                <a:ea typeface="Roboto Medium"/>
                <a:cs typeface="Roboto Medium"/>
                <a:sym typeface="Roboto Medium"/>
              </a:rPr>
              <a:t> </a:t>
            </a:r>
            <a:endParaRPr sz="4400">
              <a:solidFill>
                <a:srgbClr val="085631"/>
              </a:solidFill>
              <a:latin typeface="Roboto Medium"/>
              <a:ea typeface="Roboto Medium"/>
              <a:cs typeface="Roboto Medium"/>
              <a:sym typeface="Roboto Medium"/>
            </a:endParaRPr>
          </a:p>
        </p:txBody>
      </p:sp>
      <p:sp>
        <p:nvSpPr>
          <p:cNvPr id="159" name="Google Shape;159;p21"/>
          <p:cNvSpPr txBox="1"/>
          <p:nvPr/>
        </p:nvSpPr>
        <p:spPr>
          <a:xfrm>
            <a:off x="385550" y="1419500"/>
            <a:ext cx="7530600" cy="3126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Vectorized comments using average word2vec embedding</a:t>
            </a:r>
            <a:endParaRPr sz="1800">
              <a:solidFill>
                <a:schemeClr val="dk1"/>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Used comments that had been cleaned, spell checked, and lemmatized (stopwords removed)</a:t>
            </a:r>
            <a:endParaRPr>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Built a Logistic Regression model for the feature set</a:t>
            </a:r>
            <a:endParaRPr sz="1800">
              <a:solidFill>
                <a:schemeClr val="dk1"/>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Put probability cutoffs 0.5</a:t>
            </a:r>
            <a:endParaRPr>
              <a:solidFill>
                <a:schemeClr val="dk1"/>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Evaluated performance using precision, recall, and f1-score</a:t>
            </a:r>
            <a:endParaRPr>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Best performance: </a:t>
            </a:r>
            <a:endParaRPr sz="1800">
              <a:solidFill>
                <a:schemeClr val="dk1"/>
              </a:solidFill>
              <a:latin typeface="Open Sans"/>
              <a:ea typeface="Open Sans"/>
              <a:cs typeface="Open Sans"/>
              <a:sym typeface="Open Sans"/>
            </a:endParaRPr>
          </a:p>
          <a:p>
            <a:pPr indent="-330200" lvl="3" marL="1828800" rtl="0" algn="l">
              <a:lnSpc>
                <a:spcPct val="115000"/>
              </a:lnSpc>
              <a:spcBef>
                <a:spcPts val="0"/>
              </a:spcBef>
              <a:spcAft>
                <a:spcPts val="0"/>
              </a:spcAft>
              <a:buClr>
                <a:schemeClr val="dk1"/>
              </a:buClr>
              <a:buSzPts val="1600"/>
              <a:buFont typeface="Open Sans"/>
              <a:buChar char="●"/>
            </a:pPr>
            <a:r>
              <a:rPr lang="en">
                <a:solidFill>
                  <a:schemeClr val="dk1"/>
                </a:solidFill>
                <a:latin typeface="Open Sans"/>
                <a:ea typeface="Open Sans"/>
                <a:cs typeface="Open Sans"/>
                <a:sym typeface="Open Sans"/>
              </a:rPr>
              <a:t>Roc_auc_score: 0.95</a:t>
            </a:r>
            <a:endParaRPr>
              <a:solidFill>
                <a:schemeClr val="dk1"/>
              </a:solidFill>
              <a:latin typeface="Open Sans"/>
              <a:ea typeface="Open Sans"/>
              <a:cs typeface="Open Sans"/>
              <a:sym typeface="Open Sans"/>
            </a:endParaRPr>
          </a:p>
          <a:p>
            <a:pPr indent="-317500" lvl="3" marL="1828800" rtl="0" algn="l">
              <a:lnSpc>
                <a:spcPct val="115000"/>
              </a:lnSpc>
              <a:spcBef>
                <a:spcPts val="0"/>
              </a:spcBef>
              <a:spcAft>
                <a:spcPts val="0"/>
              </a:spcAft>
              <a:buClr>
                <a:schemeClr val="dk1"/>
              </a:buClr>
              <a:buSzPts val="1400"/>
              <a:buFont typeface="Roboto"/>
              <a:buChar char="●"/>
            </a:pPr>
            <a:r>
              <a:rPr lang="en">
                <a:solidFill>
                  <a:schemeClr val="dk1"/>
                </a:solidFill>
                <a:latin typeface="Open Sans"/>
                <a:ea typeface="Open Sans"/>
                <a:cs typeface="Open Sans"/>
                <a:sym typeface="Open Sans"/>
              </a:rPr>
              <a:t>Recall: 0.56</a:t>
            </a:r>
            <a:endParaRPr>
              <a:solidFill>
                <a:schemeClr val="dk1"/>
              </a:solidFill>
              <a:latin typeface="Open Sans"/>
              <a:ea typeface="Open Sans"/>
              <a:cs typeface="Open Sans"/>
              <a:sym typeface="Open Sans"/>
            </a:endParaRPr>
          </a:p>
          <a:p>
            <a:pPr indent="-317500" lvl="3" marL="1828800" rtl="0" algn="l">
              <a:lnSpc>
                <a:spcPct val="115000"/>
              </a:lnSpc>
              <a:spcBef>
                <a:spcPts val="0"/>
              </a:spcBef>
              <a:spcAft>
                <a:spcPts val="0"/>
              </a:spcAft>
              <a:buClr>
                <a:schemeClr val="dk1"/>
              </a:buClr>
              <a:buSzPts val="1400"/>
              <a:buFont typeface="Roboto"/>
              <a:buChar char="●"/>
            </a:pPr>
            <a:r>
              <a:rPr lang="en">
                <a:solidFill>
                  <a:schemeClr val="dk1"/>
                </a:solidFill>
                <a:latin typeface="Open Sans"/>
                <a:ea typeface="Open Sans"/>
                <a:cs typeface="Open Sans"/>
                <a:sym typeface="Open Sans"/>
              </a:rPr>
              <a:t>Precision: 0.82</a:t>
            </a:r>
            <a:endParaRPr>
              <a:solidFill>
                <a:schemeClr val="dk1"/>
              </a:solidFill>
              <a:latin typeface="Open Sans"/>
              <a:ea typeface="Open Sans"/>
              <a:cs typeface="Open Sans"/>
              <a:sym typeface="Open Sans"/>
            </a:endParaRPr>
          </a:p>
          <a:p>
            <a:pPr indent="-317500" lvl="3" marL="1828800" rtl="0" algn="l">
              <a:lnSpc>
                <a:spcPct val="115000"/>
              </a:lnSpc>
              <a:spcBef>
                <a:spcPts val="0"/>
              </a:spcBef>
              <a:spcAft>
                <a:spcPts val="0"/>
              </a:spcAft>
              <a:buClr>
                <a:schemeClr val="dk1"/>
              </a:buClr>
              <a:buSzPts val="1400"/>
              <a:buFont typeface="Roboto"/>
              <a:buChar char="●"/>
            </a:pPr>
            <a:r>
              <a:rPr lang="en">
                <a:solidFill>
                  <a:schemeClr val="dk1"/>
                </a:solidFill>
                <a:latin typeface="Open Sans"/>
                <a:ea typeface="Open Sans"/>
                <a:cs typeface="Open Sans"/>
                <a:sym typeface="Open Sans"/>
              </a:rPr>
              <a:t>F1_score: 0.66</a:t>
            </a:r>
            <a:endParaRPr sz="20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