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5" r:id="rId8"/>
    <p:sldId id="275" r:id="rId9"/>
    <p:sldId id="271" r:id="rId10"/>
    <p:sldId id="272" r:id="rId11"/>
    <p:sldId id="273" r:id="rId12"/>
    <p:sldId id="267"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4EA9-150D-4DAB-A8D1-E0C4F213C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7D2629-0319-4DDC-9014-960E375A4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507955-7E76-42DB-87F3-AF83C1ABB900}"/>
              </a:ext>
            </a:extLst>
          </p:cNvPr>
          <p:cNvSpPr>
            <a:spLocks noGrp="1"/>
          </p:cNvSpPr>
          <p:nvPr>
            <p:ph type="dt" sz="half" idx="10"/>
          </p:nvPr>
        </p:nvSpPr>
        <p:spPr/>
        <p:txBody>
          <a:bodyPr/>
          <a:lstStyle/>
          <a:p>
            <a:fld id="{5528A6EE-D193-4721-B179-6CF9BC5111BE}" type="datetimeFigureOut">
              <a:rPr lang="en-IN" smtClean="0"/>
              <a:t>04-09-2021</a:t>
            </a:fld>
            <a:endParaRPr lang="en-IN"/>
          </a:p>
        </p:txBody>
      </p:sp>
      <p:sp>
        <p:nvSpPr>
          <p:cNvPr id="5" name="Footer Placeholder 4">
            <a:extLst>
              <a:ext uri="{FF2B5EF4-FFF2-40B4-BE49-F238E27FC236}">
                <a16:creationId xmlns:a16="http://schemas.microsoft.com/office/drawing/2014/main" id="{5E7EB111-E594-4479-A119-4937E33BC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EA332-B983-4C23-AC31-7F3102287EB2}"/>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97819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5973-AA54-46E0-833E-7665C77F1B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B4D401-09CA-40D8-9F61-906DA83723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EE127-9EF8-413E-AAC3-A37A5A382014}"/>
              </a:ext>
            </a:extLst>
          </p:cNvPr>
          <p:cNvSpPr>
            <a:spLocks noGrp="1"/>
          </p:cNvSpPr>
          <p:nvPr>
            <p:ph type="dt" sz="half" idx="10"/>
          </p:nvPr>
        </p:nvSpPr>
        <p:spPr/>
        <p:txBody>
          <a:bodyPr/>
          <a:lstStyle/>
          <a:p>
            <a:fld id="{5528A6EE-D193-4721-B179-6CF9BC5111BE}" type="datetimeFigureOut">
              <a:rPr lang="en-IN" smtClean="0"/>
              <a:t>04-09-2021</a:t>
            </a:fld>
            <a:endParaRPr lang="en-IN"/>
          </a:p>
        </p:txBody>
      </p:sp>
      <p:sp>
        <p:nvSpPr>
          <p:cNvPr id="5" name="Footer Placeholder 4">
            <a:extLst>
              <a:ext uri="{FF2B5EF4-FFF2-40B4-BE49-F238E27FC236}">
                <a16:creationId xmlns:a16="http://schemas.microsoft.com/office/drawing/2014/main" id="{AFB8CACC-7321-4FFF-95DB-6F0DECBC89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9D01C-6688-4227-A5F3-89BF26D68082}"/>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9273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3FD2D4-151E-4E55-A45A-335CD90566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AC8B51-76E3-43D6-9C84-A09B7422BB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21AB6-C6D7-47B7-8599-3B47BCD69119}"/>
              </a:ext>
            </a:extLst>
          </p:cNvPr>
          <p:cNvSpPr>
            <a:spLocks noGrp="1"/>
          </p:cNvSpPr>
          <p:nvPr>
            <p:ph type="dt" sz="half" idx="10"/>
          </p:nvPr>
        </p:nvSpPr>
        <p:spPr/>
        <p:txBody>
          <a:bodyPr/>
          <a:lstStyle/>
          <a:p>
            <a:fld id="{5528A6EE-D193-4721-B179-6CF9BC5111BE}" type="datetimeFigureOut">
              <a:rPr lang="en-IN" smtClean="0"/>
              <a:t>04-09-2021</a:t>
            </a:fld>
            <a:endParaRPr lang="en-IN"/>
          </a:p>
        </p:txBody>
      </p:sp>
      <p:sp>
        <p:nvSpPr>
          <p:cNvPr id="5" name="Footer Placeholder 4">
            <a:extLst>
              <a:ext uri="{FF2B5EF4-FFF2-40B4-BE49-F238E27FC236}">
                <a16:creationId xmlns:a16="http://schemas.microsoft.com/office/drawing/2014/main" id="{05F5B1AB-8073-4B7A-B790-906B78EEF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B16D7B-6024-4C99-97C3-0F8C5F6DD0CA}"/>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411393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BFE7-09EC-42D6-9571-42751B50AD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55DEF9-98B6-4760-AE12-18411287A6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0B839-F0E9-43C7-B06E-07C197405DED}"/>
              </a:ext>
            </a:extLst>
          </p:cNvPr>
          <p:cNvSpPr>
            <a:spLocks noGrp="1"/>
          </p:cNvSpPr>
          <p:nvPr>
            <p:ph type="dt" sz="half" idx="10"/>
          </p:nvPr>
        </p:nvSpPr>
        <p:spPr/>
        <p:txBody>
          <a:bodyPr/>
          <a:lstStyle/>
          <a:p>
            <a:fld id="{5528A6EE-D193-4721-B179-6CF9BC5111BE}" type="datetimeFigureOut">
              <a:rPr lang="en-IN" smtClean="0"/>
              <a:t>04-09-2021</a:t>
            </a:fld>
            <a:endParaRPr lang="en-IN"/>
          </a:p>
        </p:txBody>
      </p:sp>
      <p:sp>
        <p:nvSpPr>
          <p:cNvPr id="5" name="Footer Placeholder 4">
            <a:extLst>
              <a:ext uri="{FF2B5EF4-FFF2-40B4-BE49-F238E27FC236}">
                <a16:creationId xmlns:a16="http://schemas.microsoft.com/office/drawing/2014/main" id="{12512445-680C-477C-9EFD-A770E2CF0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C92B9-9FA9-427D-99FA-1B11F59B0225}"/>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168783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D77E-B436-4957-A4C9-803469D2F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E14621-6746-46B4-9AD4-D1FB034CF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75A3E86-94E4-40B5-861D-28816D351DB2}"/>
              </a:ext>
            </a:extLst>
          </p:cNvPr>
          <p:cNvSpPr>
            <a:spLocks noGrp="1"/>
          </p:cNvSpPr>
          <p:nvPr>
            <p:ph type="dt" sz="half" idx="10"/>
          </p:nvPr>
        </p:nvSpPr>
        <p:spPr/>
        <p:txBody>
          <a:bodyPr/>
          <a:lstStyle/>
          <a:p>
            <a:fld id="{5528A6EE-D193-4721-B179-6CF9BC5111BE}" type="datetimeFigureOut">
              <a:rPr lang="en-IN" smtClean="0"/>
              <a:t>04-09-2021</a:t>
            </a:fld>
            <a:endParaRPr lang="en-IN"/>
          </a:p>
        </p:txBody>
      </p:sp>
      <p:sp>
        <p:nvSpPr>
          <p:cNvPr id="5" name="Footer Placeholder 4">
            <a:extLst>
              <a:ext uri="{FF2B5EF4-FFF2-40B4-BE49-F238E27FC236}">
                <a16:creationId xmlns:a16="http://schemas.microsoft.com/office/drawing/2014/main" id="{4DA08AAA-F6BD-4F5F-AF3D-3C674D8B3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F70BF-A1D4-4E40-ABF2-FDA105496798}"/>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259827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CC9F-0AF8-4D76-908D-751D9B0A84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05BDC-C99E-4DA9-9980-B65C11A941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01FF1C-4503-42E0-8F34-D6DBF5946F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0D0BED-E177-4D42-8196-1C2C0A0D8455}"/>
              </a:ext>
            </a:extLst>
          </p:cNvPr>
          <p:cNvSpPr>
            <a:spLocks noGrp="1"/>
          </p:cNvSpPr>
          <p:nvPr>
            <p:ph type="dt" sz="half" idx="10"/>
          </p:nvPr>
        </p:nvSpPr>
        <p:spPr/>
        <p:txBody>
          <a:bodyPr/>
          <a:lstStyle/>
          <a:p>
            <a:fld id="{5528A6EE-D193-4721-B179-6CF9BC5111BE}" type="datetimeFigureOut">
              <a:rPr lang="en-IN" smtClean="0"/>
              <a:t>04-09-2021</a:t>
            </a:fld>
            <a:endParaRPr lang="en-IN"/>
          </a:p>
        </p:txBody>
      </p:sp>
      <p:sp>
        <p:nvSpPr>
          <p:cNvPr id="6" name="Footer Placeholder 5">
            <a:extLst>
              <a:ext uri="{FF2B5EF4-FFF2-40B4-BE49-F238E27FC236}">
                <a16:creationId xmlns:a16="http://schemas.microsoft.com/office/drawing/2014/main" id="{C704FB90-A0EE-4136-B00F-333B52BC3E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298B82-2D13-4EF0-84C0-3EE6DC1CD90C}"/>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87763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593F-A9FA-436D-944A-421E57FF31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9D2A9E-1A36-4C8D-85BB-2E927BE8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092B29-C5B8-4B3A-A11E-0AD5486DF0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BBC670-369D-4A3C-97D1-A6350D6C2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3A19EF-FFC6-448B-873D-B34B61C4AF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745AC9-7346-4602-8631-F48DFBAEC5BE}"/>
              </a:ext>
            </a:extLst>
          </p:cNvPr>
          <p:cNvSpPr>
            <a:spLocks noGrp="1"/>
          </p:cNvSpPr>
          <p:nvPr>
            <p:ph type="dt" sz="half" idx="10"/>
          </p:nvPr>
        </p:nvSpPr>
        <p:spPr/>
        <p:txBody>
          <a:bodyPr/>
          <a:lstStyle/>
          <a:p>
            <a:fld id="{5528A6EE-D193-4721-B179-6CF9BC5111BE}" type="datetimeFigureOut">
              <a:rPr lang="en-IN" smtClean="0"/>
              <a:t>04-09-2021</a:t>
            </a:fld>
            <a:endParaRPr lang="en-IN"/>
          </a:p>
        </p:txBody>
      </p:sp>
      <p:sp>
        <p:nvSpPr>
          <p:cNvPr id="8" name="Footer Placeholder 7">
            <a:extLst>
              <a:ext uri="{FF2B5EF4-FFF2-40B4-BE49-F238E27FC236}">
                <a16:creationId xmlns:a16="http://schemas.microsoft.com/office/drawing/2014/main" id="{BCEB0937-31DC-4049-B94F-7FA0C9404F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9362F7-D095-4D64-AEDF-E96671EAA126}"/>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48595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F026-D194-455C-834F-67AD60D2C8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50C4AF-A6AD-481E-AAD0-66FC4155A173}"/>
              </a:ext>
            </a:extLst>
          </p:cNvPr>
          <p:cNvSpPr>
            <a:spLocks noGrp="1"/>
          </p:cNvSpPr>
          <p:nvPr>
            <p:ph type="dt" sz="half" idx="10"/>
          </p:nvPr>
        </p:nvSpPr>
        <p:spPr/>
        <p:txBody>
          <a:bodyPr/>
          <a:lstStyle/>
          <a:p>
            <a:fld id="{5528A6EE-D193-4721-B179-6CF9BC5111BE}" type="datetimeFigureOut">
              <a:rPr lang="en-IN" smtClean="0"/>
              <a:t>04-09-2021</a:t>
            </a:fld>
            <a:endParaRPr lang="en-IN"/>
          </a:p>
        </p:txBody>
      </p:sp>
      <p:sp>
        <p:nvSpPr>
          <p:cNvPr id="4" name="Footer Placeholder 3">
            <a:extLst>
              <a:ext uri="{FF2B5EF4-FFF2-40B4-BE49-F238E27FC236}">
                <a16:creationId xmlns:a16="http://schemas.microsoft.com/office/drawing/2014/main" id="{4996EBBD-35F3-44C0-9A41-7D616B12A3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1443CF-CEE4-414E-9B70-1FCE4529D630}"/>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132647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180FB-02D9-41E4-8D5B-4C12E2033F3E}"/>
              </a:ext>
            </a:extLst>
          </p:cNvPr>
          <p:cNvSpPr>
            <a:spLocks noGrp="1"/>
          </p:cNvSpPr>
          <p:nvPr>
            <p:ph type="dt" sz="half" idx="10"/>
          </p:nvPr>
        </p:nvSpPr>
        <p:spPr/>
        <p:txBody>
          <a:bodyPr/>
          <a:lstStyle/>
          <a:p>
            <a:fld id="{5528A6EE-D193-4721-B179-6CF9BC5111BE}" type="datetimeFigureOut">
              <a:rPr lang="en-IN" smtClean="0"/>
              <a:t>04-09-2021</a:t>
            </a:fld>
            <a:endParaRPr lang="en-IN"/>
          </a:p>
        </p:txBody>
      </p:sp>
      <p:sp>
        <p:nvSpPr>
          <p:cNvPr id="3" name="Footer Placeholder 2">
            <a:extLst>
              <a:ext uri="{FF2B5EF4-FFF2-40B4-BE49-F238E27FC236}">
                <a16:creationId xmlns:a16="http://schemas.microsoft.com/office/drawing/2014/main" id="{96B4B94E-E095-41EB-835C-76F4CC89FB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9D1945-81F7-4A63-88EC-0F5BE36F5269}"/>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298582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3033E-D599-410C-A687-E9B527D95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5830AA-E54B-4960-A5CC-9AB7A75CF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278A8A-6524-4093-A0A8-A727870FC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1B4A6D-B6C1-4EE4-BED3-456DB20C20F8}"/>
              </a:ext>
            </a:extLst>
          </p:cNvPr>
          <p:cNvSpPr>
            <a:spLocks noGrp="1"/>
          </p:cNvSpPr>
          <p:nvPr>
            <p:ph type="dt" sz="half" idx="10"/>
          </p:nvPr>
        </p:nvSpPr>
        <p:spPr/>
        <p:txBody>
          <a:bodyPr/>
          <a:lstStyle/>
          <a:p>
            <a:fld id="{5528A6EE-D193-4721-B179-6CF9BC5111BE}" type="datetimeFigureOut">
              <a:rPr lang="en-IN" smtClean="0"/>
              <a:t>04-09-2021</a:t>
            </a:fld>
            <a:endParaRPr lang="en-IN"/>
          </a:p>
        </p:txBody>
      </p:sp>
      <p:sp>
        <p:nvSpPr>
          <p:cNvPr id="6" name="Footer Placeholder 5">
            <a:extLst>
              <a:ext uri="{FF2B5EF4-FFF2-40B4-BE49-F238E27FC236}">
                <a16:creationId xmlns:a16="http://schemas.microsoft.com/office/drawing/2014/main" id="{80FEB375-1778-4DC0-A36B-7F1C4DF99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DCB27A-59C6-4DC6-853C-59534C5C5E7F}"/>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343247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C60D-5E76-430B-ABC6-2C4B6FE18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8121B7-C2C5-445D-A1EE-4AC3C635C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D5F849-C4C0-4A46-BC9D-1891971C3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BFD8C6-14F5-465A-AA01-CC808B337F1B}"/>
              </a:ext>
            </a:extLst>
          </p:cNvPr>
          <p:cNvSpPr>
            <a:spLocks noGrp="1"/>
          </p:cNvSpPr>
          <p:nvPr>
            <p:ph type="dt" sz="half" idx="10"/>
          </p:nvPr>
        </p:nvSpPr>
        <p:spPr/>
        <p:txBody>
          <a:bodyPr/>
          <a:lstStyle/>
          <a:p>
            <a:fld id="{5528A6EE-D193-4721-B179-6CF9BC5111BE}" type="datetimeFigureOut">
              <a:rPr lang="en-IN" smtClean="0"/>
              <a:t>04-09-2021</a:t>
            </a:fld>
            <a:endParaRPr lang="en-IN"/>
          </a:p>
        </p:txBody>
      </p:sp>
      <p:sp>
        <p:nvSpPr>
          <p:cNvPr id="6" name="Footer Placeholder 5">
            <a:extLst>
              <a:ext uri="{FF2B5EF4-FFF2-40B4-BE49-F238E27FC236}">
                <a16:creationId xmlns:a16="http://schemas.microsoft.com/office/drawing/2014/main" id="{9A87C9C8-6C66-45F5-BA5A-4D44C481FC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01579-460A-472F-9FD2-39D249DE5EB5}"/>
              </a:ext>
            </a:extLst>
          </p:cNvPr>
          <p:cNvSpPr>
            <a:spLocks noGrp="1"/>
          </p:cNvSpPr>
          <p:nvPr>
            <p:ph type="sldNum" sz="quarter" idx="12"/>
          </p:nvPr>
        </p:nvSpPr>
        <p:spPr/>
        <p:txBody>
          <a:bodyPr/>
          <a:lstStyle/>
          <a:p>
            <a:fld id="{14EEDB1F-5C91-47F1-B13D-AB233A4A4AA7}" type="slidenum">
              <a:rPr lang="en-IN" smtClean="0"/>
              <a:t>‹#›</a:t>
            </a:fld>
            <a:endParaRPr lang="en-IN"/>
          </a:p>
        </p:txBody>
      </p:sp>
    </p:spTree>
    <p:extLst>
      <p:ext uri="{BB962C8B-B14F-4D97-AF65-F5344CB8AC3E}">
        <p14:creationId xmlns:p14="http://schemas.microsoft.com/office/powerpoint/2010/main" val="272025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2B70CC-3D76-4AAF-BA30-73CB1F5E2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CE1A23-DCD2-410C-A28D-0D155775E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46F7C-982F-4985-8BC4-698A8EEB0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8A6EE-D193-4721-B179-6CF9BC5111BE}" type="datetimeFigureOut">
              <a:rPr lang="en-IN" smtClean="0"/>
              <a:t>04-09-2021</a:t>
            </a:fld>
            <a:endParaRPr lang="en-IN"/>
          </a:p>
        </p:txBody>
      </p:sp>
      <p:sp>
        <p:nvSpPr>
          <p:cNvPr id="5" name="Footer Placeholder 4">
            <a:extLst>
              <a:ext uri="{FF2B5EF4-FFF2-40B4-BE49-F238E27FC236}">
                <a16:creationId xmlns:a16="http://schemas.microsoft.com/office/drawing/2014/main" id="{86A12CB5-A32F-440B-B2BD-F59AB2820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CE4091-87E4-4E44-919D-059F2397F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EDB1F-5C91-47F1-B13D-AB233A4A4AA7}" type="slidenum">
              <a:rPr lang="en-IN" smtClean="0"/>
              <a:t>‹#›</a:t>
            </a:fld>
            <a:endParaRPr lang="en-IN"/>
          </a:p>
        </p:txBody>
      </p:sp>
    </p:spTree>
    <p:extLst>
      <p:ext uri="{BB962C8B-B14F-4D97-AF65-F5344CB8AC3E}">
        <p14:creationId xmlns:p14="http://schemas.microsoft.com/office/powerpoint/2010/main" val="143441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63841D-659D-4C8B-8BCF-837849F2D7E5}"/>
              </a:ext>
            </a:extLst>
          </p:cNvPr>
          <p:cNvSpPr txBox="1"/>
          <p:nvPr/>
        </p:nvSpPr>
        <p:spPr>
          <a:xfrm>
            <a:off x="3634154" y="154744"/>
            <a:ext cx="4923692" cy="707886"/>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PROBLEM STATEMENT </a:t>
            </a:r>
            <a:endParaRPr lang="en-IN" sz="4000" dirty="0"/>
          </a:p>
        </p:txBody>
      </p:sp>
      <p:sp>
        <p:nvSpPr>
          <p:cNvPr id="3" name="TextBox 2">
            <a:extLst>
              <a:ext uri="{FF2B5EF4-FFF2-40B4-BE49-F238E27FC236}">
                <a16:creationId xmlns:a16="http://schemas.microsoft.com/office/drawing/2014/main" id="{FA87E4A3-F8EE-4697-B9F6-7B78FFCDB349}"/>
              </a:ext>
            </a:extLst>
          </p:cNvPr>
          <p:cNvSpPr txBox="1"/>
          <p:nvPr/>
        </p:nvSpPr>
        <p:spPr>
          <a:xfrm>
            <a:off x="450166" y="2363371"/>
            <a:ext cx="11366696" cy="3693319"/>
          </a:xfrm>
          <a:prstGeom prst="rect">
            <a:avLst/>
          </a:prstGeom>
          <a:noFill/>
        </p:spPr>
        <p:txBody>
          <a:bodyPr wrap="square" rtlCol="0">
            <a:spAutoFit/>
          </a:bodyPr>
          <a:lstStyle/>
          <a:p>
            <a:r>
              <a:rPr lang="en-IN" dirty="0"/>
              <a:t>A Microfinance Institution (MFI) is an organization that provide Microfinance Services (MFS) to low income populations. MFS helps poor families who is having less source of income and who lives in remote areas. The Microfinance services provided by Microfinance Institution includes services like Group Loans, Agricultural Loans, Individual Business Loan and so on.</a:t>
            </a:r>
          </a:p>
          <a:p>
            <a:r>
              <a:rPr lang="en-IN" dirty="0"/>
              <a:t>Though, the MFI industry is primarily focusing on low income families and are very useful in such areas, the implementation of MFS has been uneven with both significant challenges and successes.</a:t>
            </a:r>
          </a:p>
          <a:p>
            <a:r>
              <a:rPr lang="en-IN" dirty="0"/>
              <a:t>Today, microfinance is widely accepted as a poverty-reduction tool, representing $70 billion in outstanding loans and a global outreach of 200 million clients.</a:t>
            </a:r>
          </a:p>
          <a:p>
            <a:r>
              <a:rPr lang="en-IN" dirty="0"/>
              <a:t> </a:t>
            </a:r>
          </a:p>
          <a:p>
            <a:r>
              <a:rPr lang="en-IN" dirty="0"/>
              <a:t>MFI is working with Telecom Industry who is dealing with fixed wireless telecommunications network provider. They have launched various products and have developed its business and organization based on the budget operator model, budget operator model, offering better products at Lower Prices to all value conscious customers through a strategy of disruptive innovation that focuses on the subscriber. </a:t>
            </a:r>
          </a:p>
        </p:txBody>
      </p:sp>
    </p:spTree>
    <p:extLst>
      <p:ext uri="{BB962C8B-B14F-4D97-AF65-F5344CB8AC3E}">
        <p14:creationId xmlns:p14="http://schemas.microsoft.com/office/powerpoint/2010/main" val="599359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33559" y="148210"/>
            <a:ext cx="2711704" cy="1466235"/>
          </a:xfrm>
          <a:prstGeom prst="rect">
            <a:avLst/>
          </a:prstGeom>
        </p:spPr>
        <p:txBody>
          <a:bodyPr wrap="none">
            <a:spAutoFit/>
          </a:bodyPr>
          <a:lstStyle/>
          <a:p>
            <a:pPr marL="285750" indent="-285750">
              <a:lnSpc>
                <a:spcPct val="200000"/>
              </a:lnSpc>
              <a:buFont typeface="Wingdings" panose="05000000000000000000" pitchFamily="2" charset="2"/>
              <a:buChar char="Ø"/>
            </a:pPr>
            <a:r>
              <a:rPr lang="en-US" sz="2400" b="1" dirty="0"/>
              <a:t>Model Evaluation</a:t>
            </a:r>
          </a:p>
          <a:p>
            <a:pPr>
              <a:lnSpc>
                <a:spcPct val="200000"/>
              </a:lnSpc>
            </a:pPr>
            <a:r>
              <a:rPr lang="en-US" sz="2400" b="1" dirty="0"/>
              <a:t>Confusion Matrix:</a:t>
            </a:r>
          </a:p>
        </p:txBody>
      </p:sp>
      <p:pic>
        <p:nvPicPr>
          <p:cNvPr id="4" name="Picture 3">
            <a:extLst>
              <a:ext uri="{FF2B5EF4-FFF2-40B4-BE49-F238E27FC236}">
                <a16:creationId xmlns:a16="http://schemas.microsoft.com/office/drawing/2014/main" id="{9343EF1D-2BEC-4865-82FA-9ACE8790A768}"/>
              </a:ext>
            </a:extLst>
          </p:cNvPr>
          <p:cNvPicPr>
            <a:picLocks noChangeAspect="1"/>
          </p:cNvPicPr>
          <p:nvPr/>
        </p:nvPicPr>
        <p:blipFill rotWithShape="1">
          <a:blip r:embed="rId2"/>
          <a:srcRect l="19154" t="56413" r="57654" b="8288"/>
          <a:stretch/>
        </p:blipFill>
        <p:spPr>
          <a:xfrm>
            <a:off x="433559" y="1744071"/>
            <a:ext cx="3756075" cy="3081147"/>
          </a:xfrm>
          <a:prstGeom prst="rect">
            <a:avLst/>
          </a:prstGeom>
        </p:spPr>
      </p:pic>
      <p:pic>
        <p:nvPicPr>
          <p:cNvPr id="5" name="Picture 4">
            <a:extLst>
              <a:ext uri="{FF2B5EF4-FFF2-40B4-BE49-F238E27FC236}">
                <a16:creationId xmlns:a16="http://schemas.microsoft.com/office/drawing/2014/main" id="{E5722839-B610-4CDE-B349-5F184810E4A7}"/>
              </a:ext>
            </a:extLst>
          </p:cNvPr>
          <p:cNvPicPr>
            <a:picLocks noChangeAspect="1"/>
          </p:cNvPicPr>
          <p:nvPr/>
        </p:nvPicPr>
        <p:blipFill rotWithShape="1">
          <a:blip r:embed="rId3"/>
          <a:srcRect l="19500" t="36917" r="56385" b="27739"/>
          <a:stretch/>
        </p:blipFill>
        <p:spPr>
          <a:xfrm>
            <a:off x="4459458" y="1744071"/>
            <a:ext cx="3542909" cy="3081147"/>
          </a:xfrm>
          <a:prstGeom prst="rect">
            <a:avLst/>
          </a:prstGeom>
        </p:spPr>
      </p:pic>
      <p:pic>
        <p:nvPicPr>
          <p:cNvPr id="6" name="Picture 5">
            <a:extLst>
              <a:ext uri="{FF2B5EF4-FFF2-40B4-BE49-F238E27FC236}">
                <a16:creationId xmlns:a16="http://schemas.microsoft.com/office/drawing/2014/main" id="{7E7C5456-369C-43F6-9441-C71F7A82F06D}"/>
              </a:ext>
            </a:extLst>
          </p:cNvPr>
          <p:cNvPicPr>
            <a:picLocks noChangeAspect="1"/>
          </p:cNvPicPr>
          <p:nvPr/>
        </p:nvPicPr>
        <p:blipFill rotWithShape="1">
          <a:blip r:embed="rId4"/>
          <a:srcRect l="19269" t="56824" r="56731" b="7466"/>
          <a:stretch/>
        </p:blipFill>
        <p:spPr>
          <a:xfrm>
            <a:off x="8272191" y="1744071"/>
            <a:ext cx="3727551" cy="3081146"/>
          </a:xfrm>
          <a:prstGeom prst="rect">
            <a:avLst/>
          </a:prstGeom>
        </p:spPr>
      </p:pic>
    </p:spTree>
    <p:extLst>
      <p:ext uri="{BB962C8B-B14F-4D97-AF65-F5344CB8AC3E}">
        <p14:creationId xmlns:p14="http://schemas.microsoft.com/office/powerpoint/2010/main" val="234920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33559" y="148210"/>
            <a:ext cx="2884572" cy="830997"/>
          </a:xfrm>
          <a:prstGeom prst="rect">
            <a:avLst/>
          </a:prstGeom>
        </p:spPr>
        <p:txBody>
          <a:bodyPr wrap="none">
            <a:spAutoFit/>
          </a:bodyPr>
          <a:lstStyle/>
          <a:p>
            <a:pPr marL="285750" indent="-285750">
              <a:buFont typeface="Wingdings" panose="05000000000000000000" pitchFamily="2" charset="2"/>
              <a:buChar char="Ø"/>
            </a:pPr>
            <a:r>
              <a:rPr lang="en-US" sz="2400" b="1" dirty="0"/>
              <a:t>Model Evaluation</a:t>
            </a:r>
          </a:p>
          <a:p>
            <a:r>
              <a:rPr lang="en-US" sz="2400" b="1" dirty="0"/>
              <a:t>Classification Report:</a:t>
            </a:r>
          </a:p>
        </p:txBody>
      </p:sp>
      <p:pic>
        <p:nvPicPr>
          <p:cNvPr id="7" name="Picture 6">
            <a:extLst>
              <a:ext uri="{FF2B5EF4-FFF2-40B4-BE49-F238E27FC236}">
                <a16:creationId xmlns:a16="http://schemas.microsoft.com/office/drawing/2014/main" id="{4E683BAE-02C7-42AA-9BE8-CF3C948FE18E}"/>
              </a:ext>
            </a:extLst>
          </p:cNvPr>
          <p:cNvPicPr/>
          <p:nvPr/>
        </p:nvPicPr>
        <p:blipFill rotWithShape="1">
          <a:blip r:embed="rId2"/>
          <a:srcRect l="19635" t="42828" r="37655" b="32699"/>
          <a:stretch/>
        </p:blipFill>
        <p:spPr bwMode="auto">
          <a:xfrm>
            <a:off x="192258" y="995468"/>
            <a:ext cx="5730240" cy="2799792"/>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EE2E7ED9-0FDA-48B0-924F-30F4D07F4FE4}"/>
              </a:ext>
            </a:extLst>
          </p:cNvPr>
          <p:cNvPicPr>
            <a:picLocks noChangeAspect="1"/>
          </p:cNvPicPr>
          <p:nvPr/>
        </p:nvPicPr>
        <p:blipFill rotWithShape="1">
          <a:blip r:embed="rId3"/>
          <a:srcRect l="14308" t="51899" r="49999" b="21216"/>
          <a:stretch/>
        </p:blipFill>
        <p:spPr>
          <a:xfrm>
            <a:off x="6378477" y="1037670"/>
            <a:ext cx="5522790" cy="2757590"/>
          </a:xfrm>
          <a:prstGeom prst="rect">
            <a:avLst/>
          </a:prstGeom>
        </p:spPr>
      </p:pic>
      <p:pic>
        <p:nvPicPr>
          <p:cNvPr id="9" name="Picture 8">
            <a:extLst>
              <a:ext uri="{FF2B5EF4-FFF2-40B4-BE49-F238E27FC236}">
                <a16:creationId xmlns:a16="http://schemas.microsoft.com/office/drawing/2014/main" id="{393DB74D-EDFC-4A40-9D39-CB4D07CF8A6E}"/>
              </a:ext>
            </a:extLst>
          </p:cNvPr>
          <p:cNvPicPr>
            <a:picLocks noChangeAspect="1"/>
          </p:cNvPicPr>
          <p:nvPr/>
        </p:nvPicPr>
        <p:blipFill rotWithShape="1">
          <a:blip r:embed="rId4"/>
          <a:srcRect l="14885" t="39174" r="51423" b="33530"/>
          <a:stretch/>
        </p:blipFill>
        <p:spPr>
          <a:xfrm>
            <a:off x="3066757" y="3949327"/>
            <a:ext cx="6414868" cy="2799792"/>
          </a:xfrm>
          <a:prstGeom prst="rect">
            <a:avLst/>
          </a:prstGeom>
        </p:spPr>
      </p:pic>
    </p:spTree>
    <p:extLst>
      <p:ext uri="{BB962C8B-B14F-4D97-AF65-F5344CB8AC3E}">
        <p14:creationId xmlns:p14="http://schemas.microsoft.com/office/powerpoint/2010/main" val="196166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35A57E-E4D0-4435-BF2B-F5C97B0AAA02}"/>
              </a:ext>
            </a:extLst>
          </p:cNvPr>
          <p:cNvSpPr/>
          <p:nvPr/>
        </p:nvSpPr>
        <p:spPr>
          <a:xfrm>
            <a:off x="4473528" y="-33443"/>
            <a:ext cx="2686927" cy="646331"/>
          </a:xfrm>
          <a:prstGeom prst="rect">
            <a:avLst/>
          </a:prstGeom>
        </p:spPr>
        <p:txBody>
          <a:bodyPr wrap="square">
            <a:spAutoFit/>
          </a:bodyPr>
          <a:lstStyle/>
          <a:p>
            <a:r>
              <a:rPr lang="en-IN" sz="3600" b="1" i="0" dirty="0">
                <a:solidFill>
                  <a:srgbClr val="000000"/>
                </a:solidFill>
                <a:effectLst/>
                <a:latin typeface="Helvetica Neue"/>
              </a:rPr>
              <a:t>Conclusion</a:t>
            </a:r>
          </a:p>
        </p:txBody>
      </p:sp>
      <p:sp>
        <p:nvSpPr>
          <p:cNvPr id="3" name="Rectangle 2">
            <a:extLst>
              <a:ext uri="{FF2B5EF4-FFF2-40B4-BE49-F238E27FC236}">
                <a16:creationId xmlns:a16="http://schemas.microsoft.com/office/drawing/2014/main" id="{6930DA9B-55C1-47F5-9C2F-5AF5415F3BB7}"/>
              </a:ext>
            </a:extLst>
          </p:cNvPr>
          <p:cNvSpPr/>
          <p:nvPr/>
        </p:nvSpPr>
        <p:spPr>
          <a:xfrm>
            <a:off x="225083" y="542548"/>
            <a:ext cx="11451102" cy="369332"/>
          </a:xfrm>
          <a:prstGeom prst="rect">
            <a:avLst/>
          </a:prstGeom>
        </p:spPr>
        <p:txBody>
          <a:bodyPr wrap="square">
            <a:spAutoFit/>
          </a:bodyPr>
          <a:lstStyle/>
          <a:p>
            <a:endParaRPr lang="en-US" b="1" i="0" dirty="0">
              <a:solidFill>
                <a:srgbClr val="000000"/>
              </a:solidFill>
              <a:effectLst/>
              <a:latin typeface="Helvetica Neue"/>
            </a:endParaRPr>
          </a:p>
        </p:txBody>
      </p:sp>
      <p:sp>
        <p:nvSpPr>
          <p:cNvPr id="4" name="Rectangle 3">
            <a:extLst>
              <a:ext uri="{FF2B5EF4-FFF2-40B4-BE49-F238E27FC236}">
                <a16:creationId xmlns:a16="http://schemas.microsoft.com/office/drawing/2014/main" id="{30C8F070-1714-4D23-A5DF-B298AB150AD2}"/>
              </a:ext>
            </a:extLst>
          </p:cNvPr>
          <p:cNvSpPr>
            <a:spLocks noChangeArrowheads="1"/>
          </p:cNvSpPr>
          <p:nvPr/>
        </p:nvSpPr>
        <p:spPr bwMode="auto">
          <a:xfrm>
            <a:off x="457200" y="859951"/>
            <a:ext cx="1145110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have shown in Fig 17; Random Forest Classifier is performing better compared to Logistic Regression and Support Vector Classifier.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While doing Principal Components Analysis, as shown in Fig 5 we can go with 7 components to get more than 90% of variance explained.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While doing visual analysis we have got like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daily avg spend amount, Avg main account balance, amount recharge, </a:t>
            </a: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main account recharged, frequency of data account, Avg payback time in days having more impact on candidate’s defaulter.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have Confirmed that based on AUC ROC Curve Random Forest Classifier is performing better. as shown in Fig 26</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A4C8B8C-6826-4D3A-A5C1-376A99F9FDFF}"/>
              </a:ext>
            </a:extLst>
          </p:cNvPr>
          <p:cNvSpPr>
            <a:spLocks noChangeArrowheads="1"/>
          </p:cNvSpPr>
          <p:nvPr/>
        </p:nvSpPr>
        <p:spPr bwMode="auto">
          <a:xfrm>
            <a:off x="457200" y="4162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1428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3B444A-6D2F-4A58-B2AD-5489D2FDBC5B}"/>
              </a:ext>
            </a:extLst>
          </p:cNvPr>
          <p:cNvSpPr/>
          <p:nvPr/>
        </p:nvSpPr>
        <p:spPr>
          <a:xfrm>
            <a:off x="2766647" y="1059659"/>
            <a:ext cx="6096000" cy="4339650"/>
          </a:xfrm>
          <a:prstGeom prst="rect">
            <a:avLst/>
          </a:prstGeom>
        </p:spPr>
        <p:txBody>
          <a:bodyPr>
            <a:spAutoFit/>
          </a:bodyPr>
          <a:lstStyle/>
          <a:p>
            <a:pPr algn="ctr"/>
            <a:r>
              <a:rPr lang="en-US" sz="13800" dirty="0"/>
              <a:t>THANK YOU</a:t>
            </a:r>
          </a:p>
        </p:txBody>
      </p:sp>
    </p:spTree>
    <p:extLst>
      <p:ext uri="{BB962C8B-B14F-4D97-AF65-F5344CB8AC3E}">
        <p14:creationId xmlns:p14="http://schemas.microsoft.com/office/powerpoint/2010/main" val="225978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5225B-B331-4563-932D-86783CA2A571}"/>
              </a:ext>
            </a:extLst>
          </p:cNvPr>
          <p:cNvSpPr txBox="1"/>
          <p:nvPr/>
        </p:nvSpPr>
        <p:spPr>
          <a:xfrm>
            <a:off x="2827605" y="154744"/>
            <a:ext cx="6836899" cy="707886"/>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PROBLEM UNDERSTANDING </a:t>
            </a:r>
            <a:endParaRPr lang="en-IN" sz="4000" dirty="0"/>
          </a:p>
        </p:txBody>
      </p:sp>
      <p:sp>
        <p:nvSpPr>
          <p:cNvPr id="3" name="Rectangle 2">
            <a:extLst>
              <a:ext uri="{FF2B5EF4-FFF2-40B4-BE49-F238E27FC236}">
                <a16:creationId xmlns:a16="http://schemas.microsoft.com/office/drawing/2014/main" id="{6B430A11-3E65-4CA2-A664-3ADE857E82C2}"/>
              </a:ext>
            </a:extLst>
          </p:cNvPr>
          <p:cNvSpPr/>
          <p:nvPr/>
        </p:nvSpPr>
        <p:spPr>
          <a:xfrm>
            <a:off x="490025" y="1656816"/>
            <a:ext cx="11211950" cy="5330049"/>
          </a:xfrm>
          <a:prstGeom prst="rect">
            <a:avLst/>
          </a:prstGeom>
        </p:spPr>
        <p:txBody>
          <a:bodyPr wrap="square">
            <a:spAutoFit/>
          </a:bodyPr>
          <a:lstStyle/>
          <a:p>
            <a:r>
              <a:rPr lang="en-IN" dirty="0"/>
              <a:t>A Microfinance Institution understand the importance of communication and their impact on person’s life, thus focusing on providing their services and products to low income families and poor customer that can help them in the need of hour.</a:t>
            </a:r>
          </a:p>
          <a:p>
            <a:r>
              <a:rPr lang="en-IN" dirty="0"/>
              <a:t>So, its very important to chooses their customer for the credit, they need some predictions that could help them in further investment and improvement in selection of customer.</a:t>
            </a:r>
          </a:p>
          <a:p>
            <a:r>
              <a:rPr lang="en-IN" dirty="0"/>
              <a:t> Identifying the default customer is very important step to improve their business and targeting right segment of customer.</a:t>
            </a:r>
          </a:p>
          <a:p>
            <a:r>
              <a:rPr lang="en-IN" dirty="0"/>
              <a:t>Here, if the customer is deviates from the path of paying back the loaned amount within 5 days, then the customer will classify as defaulter. For the loan amount of 5 (in Indonesian Rupiah), payback amount should be 6 (in Indonesian Rupiah) and for the loan amount of 10 (in Indonesian Rupiah), the payback amount should be 12 (in Indonesian Rupiah). </a:t>
            </a:r>
          </a:p>
          <a:p>
            <a:r>
              <a:rPr lang="en-IN" dirty="0"/>
              <a:t> </a:t>
            </a:r>
          </a:p>
          <a:p>
            <a:r>
              <a:rPr lang="en-IN" dirty="0"/>
              <a:t>Here the main objective would be building some model which would help them to select the customer for credit and also to identify most important features which will classify customer as defaulter or not.</a:t>
            </a:r>
          </a:p>
          <a:p>
            <a:r>
              <a:rPr lang="en-IN" dirty="0"/>
              <a:t> </a:t>
            </a:r>
          </a:p>
          <a:p>
            <a:r>
              <a:rPr lang="en-IN" dirty="0"/>
              <a:t>We have here 2 class 0 and 1 where class ‘1’ indicates that the loan has been payed i.e. Non- defaulter, while, Label ‘0’ indicates that the loan has not been payed i.e. defaulter.</a:t>
            </a:r>
          </a:p>
          <a:p>
            <a:r>
              <a:rPr lang="en-IN" dirty="0"/>
              <a:t> </a:t>
            </a:r>
          </a:p>
          <a:p>
            <a:pPr>
              <a:lnSpc>
                <a:spcPct val="107000"/>
              </a:lnSpc>
              <a:spcAft>
                <a:spcPts val="800"/>
              </a:spcAft>
              <a:tabLst>
                <a:tab pos="2000250" algn="l"/>
              </a:tabLs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009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58600E-2407-4DA9-BCE8-DC7FE5FA29DA}"/>
              </a:ext>
            </a:extLst>
          </p:cNvPr>
          <p:cNvSpPr txBox="1"/>
          <p:nvPr/>
        </p:nvSpPr>
        <p:spPr>
          <a:xfrm>
            <a:off x="1617783" y="154744"/>
            <a:ext cx="9003315" cy="1323439"/>
          </a:xfrm>
          <a:prstGeom prst="rect">
            <a:avLst/>
          </a:prstGeom>
          <a:solidFill>
            <a:schemeClr val="accent5">
              <a:lumMod val="60000"/>
              <a:lumOff val="40000"/>
            </a:schemeClr>
          </a:solidFill>
          <a:ln>
            <a:solidFill>
              <a:schemeClr val="tx2"/>
            </a:solidFill>
          </a:ln>
        </p:spPr>
        <p:txBody>
          <a:bodyPr wrap="square" rtlCol="0">
            <a:spAutoFit/>
          </a:bodyPr>
          <a:lstStyle/>
          <a:p>
            <a:pPr algn="ctr"/>
            <a:r>
              <a:rPr lang="en-US" sz="4000" dirty="0"/>
              <a:t>EDA STEPS ,VISUALIZATIONS,FINALIZED MODEL AND CONCLUSION</a:t>
            </a:r>
            <a:endParaRPr lang="en-IN" sz="4000" dirty="0"/>
          </a:p>
        </p:txBody>
      </p:sp>
      <p:sp>
        <p:nvSpPr>
          <p:cNvPr id="3" name="TextBox 2">
            <a:extLst>
              <a:ext uri="{FF2B5EF4-FFF2-40B4-BE49-F238E27FC236}">
                <a16:creationId xmlns:a16="http://schemas.microsoft.com/office/drawing/2014/main" id="{81AD62A9-94C1-4D33-9D06-B964E5642985}"/>
              </a:ext>
            </a:extLst>
          </p:cNvPr>
          <p:cNvSpPr txBox="1"/>
          <p:nvPr/>
        </p:nvSpPr>
        <p:spPr>
          <a:xfrm>
            <a:off x="618978" y="1322363"/>
            <a:ext cx="11296357" cy="4708981"/>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000" b="1" dirty="0"/>
              <a:t>Variable identification.</a:t>
            </a:r>
          </a:p>
          <a:p>
            <a:pPr marL="285750" indent="-285750">
              <a:lnSpc>
                <a:spcPct val="200000"/>
              </a:lnSpc>
              <a:buFont typeface="Wingdings" panose="05000000000000000000" pitchFamily="2" charset="2"/>
              <a:buChar char="Ø"/>
            </a:pPr>
            <a:r>
              <a:rPr lang="en-US" sz="2000" b="1" dirty="0"/>
              <a:t>Statistical Summary of Features data.</a:t>
            </a:r>
          </a:p>
          <a:p>
            <a:pPr marL="285750" indent="-285750">
              <a:lnSpc>
                <a:spcPct val="200000"/>
              </a:lnSpc>
              <a:buFont typeface="Wingdings" panose="05000000000000000000" pitchFamily="2" charset="2"/>
              <a:buChar char="Ø"/>
            </a:pPr>
            <a:r>
              <a:rPr lang="en-US" sz="2000" b="1" dirty="0"/>
              <a:t>Graphical Analysis.</a:t>
            </a:r>
          </a:p>
          <a:p>
            <a:pPr marL="285750" indent="-285750">
              <a:lnSpc>
                <a:spcPct val="200000"/>
              </a:lnSpc>
              <a:buFont typeface="Wingdings" panose="05000000000000000000" pitchFamily="2" charset="2"/>
              <a:buChar char="Ø"/>
            </a:pPr>
            <a:r>
              <a:rPr lang="en-US" sz="2000" b="1" dirty="0"/>
              <a:t>Dealing with Imbalanced Target Variable</a:t>
            </a:r>
          </a:p>
          <a:p>
            <a:pPr marL="285750" indent="-285750">
              <a:lnSpc>
                <a:spcPct val="200000"/>
              </a:lnSpc>
              <a:buFont typeface="Wingdings" panose="05000000000000000000" pitchFamily="2" charset="2"/>
              <a:buChar char="Ø"/>
            </a:pPr>
            <a:r>
              <a:rPr lang="en-US" sz="2000" b="1" dirty="0"/>
              <a:t>Principal Components Analysis</a:t>
            </a:r>
          </a:p>
          <a:p>
            <a:pPr marL="285750" indent="-285750">
              <a:lnSpc>
                <a:spcPct val="200000"/>
              </a:lnSpc>
              <a:buFont typeface="Wingdings" panose="05000000000000000000" pitchFamily="2" charset="2"/>
              <a:buChar char="Ø"/>
            </a:pPr>
            <a:r>
              <a:rPr lang="en-US" sz="2000" b="1" dirty="0"/>
              <a:t>Model Development and Evaluation</a:t>
            </a:r>
          </a:p>
          <a:p>
            <a:pPr marL="285750" indent="-285750">
              <a:lnSpc>
                <a:spcPct val="200000"/>
              </a:lnSpc>
              <a:buFont typeface="Wingdings" panose="05000000000000000000" pitchFamily="2" charset="2"/>
              <a:buChar char="Ø"/>
            </a:pPr>
            <a:r>
              <a:rPr lang="en-US" sz="2000" b="1" dirty="0"/>
              <a:t>Conclusion</a:t>
            </a:r>
          </a:p>
          <a:p>
            <a:endParaRPr lang="en-IN" sz="2000" b="1" dirty="0"/>
          </a:p>
        </p:txBody>
      </p:sp>
    </p:spTree>
    <p:extLst>
      <p:ext uri="{BB962C8B-B14F-4D97-AF65-F5344CB8AC3E}">
        <p14:creationId xmlns:p14="http://schemas.microsoft.com/office/powerpoint/2010/main" val="408944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080841-8583-4514-B23B-D7606C65489C}"/>
              </a:ext>
            </a:extLst>
          </p:cNvPr>
          <p:cNvSpPr/>
          <p:nvPr/>
        </p:nvSpPr>
        <p:spPr>
          <a:xfrm>
            <a:off x="253218" y="0"/>
            <a:ext cx="11633982" cy="6847387"/>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400" b="1" dirty="0"/>
              <a:t>Variable identification.</a:t>
            </a:r>
          </a:p>
          <a:p>
            <a:pPr marL="285750" indent="-285750">
              <a:lnSpc>
                <a:spcPct val="200000"/>
              </a:lnSpc>
              <a:buFontTx/>
              <a:buChar char="-"/>
            </a:pPr>
            <a:r>
              <a:rPr lang="en-US" dirty="0"/>
              <a:t>Importing Libraries:</a:t>
            </a:r>
          </a:p>
          <a:p>
            <a:pPr>
              <a:lnSpc>
                <a:spcPct val="200000"/>
              </a:lnSpc>
            </a:pPr>
            <a:endParaRPr lang="en-US" dirty="0"/>
          </a:p>
          <a:p>
            <a:pPr>
              <a:lnSpc>
                <a:spcPct val="200000"/>
              </a:lnSpc>
            </a:pPr>
            <a:endParaRPr lang="en-US" dirty="0"/>
          </a:p>
          <a:p>
            <a:pPr>
              <a:lnSpc>
                <a:spcPct val="200000"/>
              </a:lnSpc>
            </a:pPr>
            <a:endParaRPr lang="en-US" b="1" dirty="0"/>
          </a:p>
          <a:p>
            <a:pPr marL="285750" indent="-285750">
              <a:lnSpc>
                <a:spcPct val="200000"/>
              </a:lnSpc>
              <a:buFontTx/>
              <a:buChar char="-"/>
            </a:pPr>
            <a:r>
              <a:rPr lang="en-US" dirty="0"/>
              <a:t>Importing Dataset:</a:t>
            </a:r>
          </a:p>
          <a:p>
            <a:pPr>
              <a:lnSpc>
                <a:spcPct val="200000"/>
              </a:lnSpc>
            </a:pPr>
            <a:endParaRPr lang="en-US" dirty="0"/>
          </a:p>
          <a:p>
            <a:pPr>
              <a:lnSpc>
                <a:spcPct val="200000"/>
              </a:lnSpc>
            </a:pPr>
            <a:endParaRPr lang="en-US" dirty="0"/>
          </a:p>
          <a:p>
            <a:pPr marL="285750" indent="-285750">
              <a:lnSpc>
                <a:spcPct val="200000"/>
              </a:lnSpc>
              <a:buFontTx/>
              <a:buChar char="-"/>
            </a:pPr>
            <a:r>
              <a:rPr lang="en-US" dirty="0"/>
              <a:t>Size of the dataset:</a:t>
            </a:r>
          </a:p>
          <a:p>
            <a:pPr>
              <a:lnSpc>
                <a:spcPct val="200000"/>
              </a:lnSpc>
            </a:pPr>
            <a:endParaRPr lang="en-US" dirty="0"/>
          </a:p>
          <a:p>
            <a:pPr>
              <a:lnSpc>
                <a:spcPct val="200000"/>
              </a:lnSpc>
            </a:pPr>
            <a:endParaRPr lang="en-US" dirty="0"/>
          </a:p>
          <a:p>
            <a:pPr>
              <a:lnSpc>
                <a:spcPct val="200000"/>
              </a:lnSpc>
            </a:pPr>
            <a:endParaRPr lang="en-US" b="1" dirty="0"/>
          </a:p>
        </p:txBody>
      </p:sp>
      <p:pic>
        <p:nvPicPr>
          <p:cNvPr id="3" name="Picture 2">
            <a:extLst>
              <a:ext uri="{FF2B5EF4-FFF2-40B4-BE49-F238E27FC236}">
                <a16:creationId xmlns:a16="http://schemas.microsoft.com/office/drawing/2014/main" id="{8DC489C0-2034-48C2-8713-77CCC7ED6495}"/>
              </a:ext>
            </a:extLst>
          </p:cNvPr>
          <p:cNvPicPr>
            <a:picLocks noChangeAspect="1"/>
          </p:cNvPicPr>
          <p:nvPr/>
        </p:nvPicPr>
        <p:blipFill rotWithShape="1">
          <a:blip r:embed="rId2"/>
          <a:srcRect l="8193" t="41637" r="57192" b="32504"/>
          <a:stretch/>
        </p:blipFill>
        <p:spPr>
          <a:xfrm>
            <a:off x="633046" y="1280161"/>
            <a:ext cx="4220308" cy="1772530"/>
          </a:xfrm>
          <a:prstGeom prst="rect">
            <a:avLst/>
          </a:prstGeom>
        </p:spPr>
      </p:pic>
      <p:pic>
        <p:nvPicPr>
          <p:cNvPr id="6" name="Picture 5">
            <a:extLst>
              <a:ext uri="{FF2B5EF4-FFF2-40B4-BE49-F238E27FC236}">
                <a16:creationId xmlns:a16="http://schemas.microsoft.com/office/drawing/2014/main" id="{43A14B1C-587D-484F-9540-167B2FE15ECC}"/>
              </a:ext>
            </a:extLst>
          </p:cNvPr>
          <p:cNvPicPr>
            <a:picLocks noChangeAspect="1"/>
          </p:cNvPicPr>
          <p:nvPr/>
        </p:nvPicPr>
        <p:blipFill rotWithShape="1">
          <a:blip r:embed="rId3"/>
          <a:srcRect l="20769" t="57439" r="20846" b="36814"/>
          <a:stretch/>
        </p:blipFill>
        <p:spPr>
          <a:xfrm>
            <a:off x="633046" y="3615397"/>
            <a:ext cx="7118253" cy="942535"/>
          </a:xfrm>
          <a:prstGeom prst="rect">
            <a:avLst/>
          </a:prstGeom>
        </p:spPr>
      </p:pic>
      <p:pic>
        <p:nvPicPr>
          <p:cNvPr id="7" name="Picture 6">
            <a:extLst>
              <a:ext uri="{FF2B5EF4-FFF2-40B4-BE49-F238E27FC236}">
                <a16:creationId xmlns:a16="http://schemas.microsoft.com/office/drawing/2014/main" id="{CC82BD06-80C9-411E-A04A-A7D9EE033A67}"/>
              </a:ext>
            </a:extLst>
          </p:cNvPr>
          <p:cNvPicPr>
            <a:picLocks noChangeAspect="1"/>
          </p:cNvPicPr>
          <p:nvPr/>
        </p:nvPicPr>
        <p:blipFill rotWithShape="1">
          <a:blip r:embed="rId4"/>
          <a:srcRect l="19500" t="37122" r="24769" b="50000"/>
          <a:stretch/>
        </p:blipFill>
        <p:spPr>
          <a:xfrm>
            <a:off x="633046" y="5373858"/>
            <a:ext cx="6794695" cy="882748"/>
          </a:xfrm>
          <a:prstGeom prst="rect">
            <a:avLst/>
          </a:prstGeom>
        </p:spPr>
      </p:pic>
    </p:spTree>
    <p:extLst>
      <p:ext uri="{BB962C8B-B14F-4D97-AF65-F5344CB8AC3E}">
        <p14:creationId xmlns:p14="http://schemas.microsoft.com/office/powerpoint/2010/main" val="236242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080841-8583-4514-B23B-D7606C65489C}"/>
              </a:ext>
            </a:extLst>
          </p:cNvPr>
          <p:cNvSpPr/>
          <p:nvPr/>
        </p:nvSpPr>
        <p:spPr>
          <a:xfrm>
            <a:off x="253218" y="0"/>
            <a:ext cx="11633982" cy="1861407"/>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400" b="1" dirty="0"/>
              <a:t>Statistical Summary of Features data.</a:t>
            </a:r>
          </a:p>
          <a:p>
            <a:pPr>
              <a:lnSpc>
                <a:spcPct val="200000"/>
              </a:lnSpc>
            </a:pPr>
            <a:endParaRPr lang="en-US" dirty="0"/>
          </a:p>
          <a:p>
            <a:pPr>
              <a:lnSpc>
                <a:spcPct val="200000"/>
              </a:lnSpc>
            </a:pPr>
            <a:endParaRPr lang="en-US" b="1" dirty="0"/>
          </a:p>
        </p:txBody>
      </p:sp>
      <p:pic>
        <p:nvPicPr>
          <p:cNvPr id="3" name="Picture 2">
            <a:extLst>
              <a:ext uri="{FF2B5EF4-FFF2-40B4-BE49-F238E27FC236}">
                <a16:creationId xmlns:a16="http://schemas.microsoft.com/office/drawing/2014/main" id="{5688EC8F-56CC-46AB-BD76-BEF6D8CDDEFA}"/>
              </a:ext>
            </a:extLst>
          </p:cNvPr>
          <p:cNvPicPr>
            <a:picLocks noChangeAspect="1"/>
          </p:cNvPicPr>
          <p:nvPr/>
        </p:nvPicPr>
        <p:blipFill rotWithShape="1">
          <a:blip r:embed="rId2"/>
          <a:srcRect l="29885" t="27131" r="34462" b="12187"/>
          <a:stretch/>
        </p:blipFill>
        <p:spPr>
          <a:xfrm>
            <a:off x="590845" y="970671"/>
            <a:ext cx="8102990" cy="5725551"/>
          </a:xfrm>
          <a:prstGeom prst="rect">
            <a:avLst/>
          </a:prstGeom>
        </p:spPr>
      </p:pic>
    </p:spTree>
    <p:extLst>
      <p:ext uri="{BB962C8B-B14F-4D97-AF65-F5344CB8AC3E}">
        <p14:creationId xmlns:p14="http://schemas.microsoft.com/office/powerpoint/2010/main" val="55718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DF5303-89C5-4085-917A-8BC1E39DB509}"/>
              </a:ext>
            </a:extLst>
          </p:cNvPr>
          <p:cNvSpPr/>
          <p:nvPr/>
        </p:nvSpPr>
        <p:spPr>
          <a:xfrm>
            <a:off x="836299" y="204480"/>
            <a:ext cx="2878480" cy="727571"/>
          </a:xfrm>
          <a:prstGeom prst="rect">
            <a:avLst/>
          </a:prstGeom>
        </p:spPr>
        <p:txBody>
          <a:bodyPr wrap="none">
            <a:spAutoFit/>
          </a:bodyPr>
          <a:lstStyle/>
          <a:p>
            <a:pPr marL="285750" indent="-285750">
              <a:lnSpc>
                <a:spcPct val="200000"/>
              </a:lnSpc>
              <a:buFont typeface="Wingdings" panose="05000000000000000000" pitchFamily="2" charset="2"/>
              <a:buChar char="Ø"/>
            </a:pPr>
            <a:r>
              <a:rPr lang="en-US" sz="2400" b="1" dirty="0"/>
              <a:t>Graphical Analysis.</a:t>
            </a:r>
          </a:p>
        </p:txBody>
      </p:sp>
      <p:pic>
        <p:nvPicPr>
          <p:cNvPr id="2" name="Picture 1">
            <a:extLst>
              <a:ext uri="{FF2B5EF4-FFF2-40B4-BE49-F238E27FC236}">
                <a16:creationId xmlns:a16="http://schemas.microsoft.com/office/drawing/2014/main" id="{C2FE4F9C-B9EB-4414-994F-E17547D366DE}"/>
              </a:ext>
            </a:extLst>
          </p:cNvPr>
          <p:cNvPicPr>
            <a:picLocks noChangeAspect="1"/>
          </p:cNvPicPr>
          <p:nvPr/>
        </p:nvPicPr>
        <p:blipFill rotWithShape="1">
          <a:blip r:embed="rId2"/>
          <a:srcRect l="15577" t="31786" r="41269" b="24705"/>
          <a:stretch/>
        </p:blipFill>
        <p:spPr>
          <a:xfrm>
            <a:off x="600222" y="1382216"/>
            <a:ext cx="5261317" cy="4104182"/>
          </a:xfrm>
          <a:prstGeom prst="rect">
            <a:avLst/>
          </a:prstGeom>
        </p:spPr>
      </p:pic>
      <p:pic>
        <p:nvPicPr>
          <p:cNvPr id="3" name="Picture 2">
            <a:extLst>
              <a:ext uri="{FF2B5EF4-FFF2-40B4-BE49-F238E27FC236}">
                <a16:creationId xmlns:a16="http://schemas.microsoft.com/office/drawing/2014/main" id="{E317F78A-8A89-446D-90C5-15CB981C0F08}"/>
              </a:ext>
            </a:extLst>
          </p:cNvPr>
          <p:cNvPicPr>
            <a:picLocks noChangeAspect="1"/>
          </p:cNvPicPr>
          <p:nvPr/>
        </p:nvPicPr>
        <p:blipFill rotWithShape="1">
          <a:blip r:embed="rId3"/>
          <a:srcRect l="13616" t="40124" r="43230" b="15471"/>
          <a:stretch/>
        </p:blipFill>
        <p:spPr>
          <a:xfrm>
            <a:off x="6096000" y="1382216"/>
            <a:ext cx="5791200" cy="4104182"/>
          </a:xfrm>
          <a:prstGeom prst="rect">
            <a:avLst/>
          </a:prstGeom>
        </p:spPr>
      </p:pic>
    </p:spTree>
    <p:extLst>
      <p:ext uri="{BB962C8B-B14F-4D97-AF65-F5344CB8AC3E}">
        <p14:creationId xmlns:p14="http://schemas.microsoft.com/office/powerpoint/2010/main" val="383129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33559" y="148210"/>
            <a:ext cx="4695516" cy="1466235"/>
          </a:xfrm>
          <a:prstGeom prst="rect">
            <a:avLst/>
          </a:prstGeom>
        </p:spPr>
        <p:txBody>
          <a:bodyPr wrap="none">
            <a:spAutoFit/>
          </a:bodyPr>
          <a:lstStyle/>
          <a:p>
            <a:pPr marL="285750" indent="-285750">
              <a:lnSpc>
                <a:spcPct val="200000"/>
              </a:lnSpc>
              <a:buFont typeface="Wingdings" panose="05000000000000000000" pitchFamily="2" charset="2"/>
              <a:buChar char="Ø"/>
            </a:pPr>
            <a:r>
              <a:rPr lang="en-US" sz="2400" b="1" dirty="0"/>
              <a:t>Dealing with Imbalanced Dataset</a:t>
            </a:r>
          </a:p>
          <a:p>
            <a:pPr>
              <a:lnSpc>
                <a:spcPct val="200000"/>
              </a:lnSpc>
            </a:pPr>
            <a:endParaRPr lang="en-US" sz="2400" b="1" dirty="0"/>
          </a:p>
        </p:txBody>
      </p:sp>
      <p:pic>
        <p:nvPicPr>
          <p:cNvPr id="6" name="Picture 5">
            <a:extLst>
              <a:ext uri="{FF2B5EF4-FFF2-40B4-BE49-F238E27FC236}">
                <a16:creationId xmlns:a16="http://schemas.microsoft.com/office/drawing/2014/main" id="{21E18B0A-B33F-4B2D-BD31-D81B6874A1B8}"/>
              </a:ext>
            </a:extLst>
          </p:cNvPr>
          <p:cNvPicPr>
            <a:picLocks noChangeAspect="1"/>
          </p:cNvPicPr>
          <p:nvPr/>
        </p:nvPicPr>
        <p:blipFill rotWithShape="1">
          <a:blip r:embed="rId2"/>
          <a:srcRect l="19268" t="26655" r="20501" b="7877"/>
          <a:stretch/>
        </p:blipFill>
        <p:spPr>
          <a:xfrm>
            <a:off x="433559" y="881327"/>
            <a:ext cx="10820595" cy="5646082"/>
          </a:xfrm>
          <a:prstGeom prst="rect">
            <a:avLst/>
          </a:prstGeom>
        </p:spPr>
      </p:pic>
      <p:pic>
        <p:nvPicPr>
          <p:cNvPr id="7" name="Picture 6">
            <a:extLst>
              <a:ext uri="{FF2B5EF4-FFF2-40B4-BE49-F238E27FC236}">
                <a16:creationId xmlns:a16="http://schemas.microsoft.com/office/drawing/2014/main" id="{AC254538-37D9-4F20-8F9F-D7AB7D336218}"/>
              </a:ext>
            </a:extLst>
          </p:cNvPr>
          <p:cNvPicPr>
            <a:picLocks noChangeAspect="1"/>
          </p:cNvPicPr>
          <p:nvPr/>
        </p:nvPicPr>
        <p:blipFill rotWithShape="1">
          <a:blip r:embed="rId3"/>
          <a:srcRect l="25269" t="25424" r="51192" b="50000"/>
          <a:stretch/>
        </p:blipFill>
        <p:spPr>
          <a:xfrm>
            <a:off x="6096000" y="881327"/>
            <a:ext cx="5158154" cy="3362178"/>
          </a:xfrm>
          <a:prstGeom prst="rect">
            <a:avLst/>
          </a:prstGeom>
        </p:spPr>
      </p:pic>
    </p:spTree>
    <p:extLst>
      <p:ext uri="{BB962C8B-B14F-4D97-AF65-F5344CB8AC3E}">
        <p14:creationId xmlns:p14="http://schemas.microsoft.com/office/powerpoint/2010/main" val="321272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33559" y="148210"/>
            <a:ext cx="4387740" cy="1466235"/>
          </a:xfrm>
          <a:prstGeom prst="rect">
            <a:avLst/>
          </a:prstGeom>
        </p:spPr>
        <p:txBody>
          <a:bodyPr wrap="none">
            <a:spAutoFit/>
          </a:bodyPr>
          <a:lstStyle/>
          <a:p>
            <a:pPr marL="285750" indent="-285750">
              <a:lnSpc>
                <a:spcPct val="200000"/>
              </a:lnSpc>
              <a:buFont typeface="Wingdings" panose="05000000000000000000" pitchFamily="2" charset="2"/>
              <a:buChar char="Ø"/>
            </a:pPr>
            <a:r>
              <a:rPr lang="en-US" sz="2400" b="1" dirty="0"/>
              <a:t>Principal Components Analysis</a:t>
            </a:r>
          </a:p>
          <a:p>
            <a:pPr>
              <a:lnSpc>
                <a:spcPct val="200000"/>
              </a:lnSpc>
            </a:pPr>
            <a:endParaRPr lang="en-US" sz="2400" b="1" dirty="0"/>
          </a:p>
        </p:txBody>
      </p:sp>
      <p:pic>
        <p:nvPicPr>
          <p:cNvPr id="4" name="Picture 3">
            <a:extLst>
              <a:ext uri="{FF2B5EF4-FFF2-40B4-BE49-F238E27FC236}">
                <a16:creationId xmlns:a16="http://schemas.microsoft.com/office/drawing/2014/main" id="{EB8831FE-8A6B-48C2-BC91-18B21ED612B3}"/>
              </a:ext>
            </a:extLst>
          </p:cNvPr>
          <p:cNvPicPr>
            <a:picLocks noChangeAspect="1"/>
          </p:cNvPicPr>
          <p:nvPr/>
        </p:nvPicPr>
        <p:blipFill rotWithShape="1">
          <a:blip r:embed="rId2"/>
          <a:srcRect l="14193" t="33838" r="38615" b="7466"/>
          <a:stretch/>
        </p:blipFill>
        <p:spPr>
          <a:xfrm>
            <a:off x="970671" y="1012873"/>
            <a:ext cx="10381957" cy="5514535"/>
          </a:xfrm>
          <a:prstGeom prst="rect">
            <a:avLst/>
          </a:prstGeom>
        </p:spPr>
      </p:pic>
    </p:spTree>
    <p:extLst>
      <p:ext uri="{BB962C8B-B14F-4D97-AF65-F5344CB8AC3E}">
        <p14:creationId xmlns:p14="http://schemas.microsoft.com/office/powerpoint/2010/main" val="19169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A055E-B480-4363-B953-982CAF97F87F}"/>
              </a:ext>
            </a:extLst>
          </p:cNvPr>
          <p:cNvSpPr/>
          <p:nvPr/>
        </p:nvSpPr>
        <p:spPr>
          <a:xfrm>
            <a:off x="433559" y="148210"/>
            <a:ext cx="3099695" cy="1466235"/>
          </a:xfrm>
          <a:prstGeom prst="rect">
            <a:avLst/>
          </a:prstGeom>
        </p:spPr>
        <p:txBody>
          <a:bodyPr wrap="none">
            <a:spAutoFit/>
          </a:bodyPr>
          <a:lstStyle/>
          <a:p>
            <a:pPr marL="285750" indent="-285750">
              <a:lnSpc>
                <a:spcPct val="200000"/>
              </a:lnSpc>
              <a:buFont typeface="Wingdings" panose="05000000000000000000" pitchFamily="2" charset="2"/>
              <a:buChar char="Ø"/>
            </a:pPr>
            <a:r>
              <a:rPr lang="en-US" sz="2400" b="1" dirty="0"/>
              <a:t>Model Development</a:t>
            </a:r>
          </a:p>
          <a:p>
            <a:pPr>
              <a:lnSpc>
                <a:spcPct val="200000"/>
              </a:lnSpc>
            </a:pPr>
            <a:endParaRPr lang="en-US" sz="2400" b="1" dirty="0"/>
          </a:p>
        </p:txBody>
      </p:sp>
      <p:pic>
        <p:nvPicPr>
          <p:cNvPr id="3" name="Picture 2">
            <a:extLst>
              <a:ext uri="{FF2B5EF4-FFF2-40B4-BE49-F238E27FC236}">
                <a16:creationId xmlns:a16="http://schemas.microsoft.com/office/drawing/2014/main" id="{B7D5EAE9-A63A-4737-B0A8-3DDB95CBAA4C}"/>
              </a:ext>
            </a:extLst>
          </p:cNvPr>
          <p:cNvPicPr>
            <a:picLocks noChangeAspect="1"/>
          </p:cNvPicPr>
          <p:nvPr/>
        </p:nvPicPr>
        <p:blipFill rotWithShape="1">
          <a:blip r:embed="rId2"/>
          <a:srcRect l="24231" t="24193" r="25231" b="47691"/>
          <a:stretch/>
        </p:blipFill>
        <p:spPr>
          <a:xfrm>
            <a:off x="773723" y="1294227"/>
            <a:ext cx="9383151" cy="4600136"/>
          </a:xfrm>
          <a:prstGeom prst="rect">
            <a:avLst/>
          </a:prstGeom>
        </p:spPr>
      </p:pic>
    </p:spTree>
    <p:extLst>
      <p:ext uri="{BB962C8B-B14F-4D97-AF65-F5344CB8AC3E}">
        <p14:creationId xmlns:p14="http://schemas.microsoft.com/office/powerpoint/2010/main" val="1963712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629</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Helvetica Neue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16</cp:revision>
  <dcterms:created xsi:type="dcterms:W3CDTF">2021-08-19T15:49:25Z</dcterms:created>
  <dcterms:modified xsi:type="dcterms:W3CDTF">2021-09-05T00:43:08Z</dcterms:modified>
</cp:coreProperties>
</file>