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1" r:id="rId5"/>
    <p:sldId id="260" r:id="rId6"/>
    <p:sldId id="284" r:id="rId7"/>
    <p:sldId id="285" r:id="rId8"/>
    <p:sldId id="286" r:id="rId9"/>
    <p:sldId id="287" r:id="rId10"/>
    <p:sldId id="288" r:id="rId11"/>
    <p:sldId id="289" r:id="rId12"/>
    <p:sldId id="271" r:id="rId13"/>
    <p:sldId id="272" r:id="rId14"/>
    <p:sldId id="273" r:id="rId15"/>
    <p:sldId id="290" r:id="rId16"/>
    <p:sldId id="267"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0A5D3-047F-4F2F-B9BE-D60DC75F9BB1}" type="datetimeFigureOut">
              <a:rPr lang="en-IN" smtClean="0"/>
              <a:t>21-11-2021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D9906-F621-419B-BD2D-ADC7A888F537}" type="slidenum">
              <a:rPr lang="en-IN" smtClean="0"/>
              <a:t>‹#›</a:t>
            </a:fld>
            <a:endParaRPr lang="en-IN"/>
          </a:p>
        </p:txBody>
      </p:sp>
    </p:spTree>
    <p:extLst>
      <p:ext uri="{BB962C8B-B14F-4D97-AF65-F5344CB8AC3E}">
        <p14:creationId xmlns:p14="http://schemas.microsoft.com/office/powerpoint/2010/main" val="248157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AD9906-F621-419B-BD2D-ADC7A888F537}" type="slidenum">
              <a:rPr lang="en-IN" smtClean="0"/>
              <a:t>13</a:t>
            </a:fld>
            <a:endParaRPr lang="en-IN"/>
          </a:p>
        </p:txBody>
      </p:sp>
    </p:spTree>
    <p:extLst>
      <p:ext uri="{BB962C8B-B14F-4D97-AF65-F5344CB8AC3E}">
        <p14:creationId xmlns:p14="http://schemas.microsoft.com/office/powerpoint/2010/main" val="309691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4EA9-150D-4DAB-A8D1-E0C4F213C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7D2629-0319-4DDC-9014-960E375A4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507955-7E76-42DB-87F3-AF83C1ABB900}"/>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5" name="Footer Placeholder 4">
            <a:extLst>
              <a:ext uri="{FF2B5EF4-FFF2-40B4-BE49-F238E27FC236}">
                <a16:creationId xmlns:a16="http://schemas.microsoft.com/office/drawing/2014/main" id="{5E7EB111-E594-4479-A119-4937E33BC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EA332-B983-4C23-AC31-7F3102287EB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97819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5973-AA54-46E0-833E-7665C77F1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4D401-09CA-40D8-9F61-906DA83723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EE127-9EF8-413E-AAC3-A37A5A382014}"/>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5" name="Footer Placeholder 4">
            <a:extLst>
              <a:ext uri="{FF2B5EF4-FFF2-40B4-BE49-F238E27FC236}">
                <a16:creationId xmlns:a16="http://schemas.microsoft.com/office/drawing/2014/main" id="{AFB8CACC-7321-4FFF-95DB-6F0DECBC8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9D01C-6688-4227-A5F3-89BF26D6808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9273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FD2D4-151E-4E55-A45A-335CD905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C8B51-76E3-43D6-9C84-A09B7422BB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21AB6-C6D7-47B7-8599-3B47BCD69119}"/>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5" name="Footer Placeholder 4">
            <a:extLst>
              <a:ext uri="{FF2B5EF4-FFF2-40B4-BE49-F238E27FC236}">
                <a16:creationId xmlns:a16="http://schemas.microsoft.com/office/drawing/2014/main" id="{05F5B1AB-8073-4B7A-B790-906B78EEF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16D7B-6024-4C99-97C3-0F8C5F6DD0CA}"/>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411393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BFE7-09EC-42D6-9571-42751B50A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5DEF9-98B6-4760-AE12-18411287A6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0B839-F0E9-43C7-B06E-07C197405DED}"/>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5" name="Footer Placeholder 4">
            <a:extLst>
              <a:ext uri="{FF2B5EF4-FFF2-40B4-BE49-F238E27FC236}">
                <a16:creationId xmlns:a16="http://schemas.microsoft.com/office/drawing/2014/main" id="{12512445-680C-477C-9EFD-A770E2CF0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C92B9-9FA9-427D-99FA-1B11F59B022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68783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77E-B436-4957-A4C9-803469D2F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E14621-6746-46B4-9AD4-D1FB034CF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5A3E86-94E4-40B5-861D-28816D351DB2}"/>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5" name="Footer Placeholder 4">
            <a:extLst>
              <a:ext uri="{FF2B5EF4-FFF2-40B4-BE49-F238E27FC236}">
                <a16:creationId xmlns:a16="http://schemas.microsoft.com/office/drawing/2014/main" id="{4DA08AAA-F6BD-4F5F-AF3D-3C674D8B3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F70BF-A1D4-4E40-ABF2-FDA105496798}"/>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5982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CC9F-0AF8-4D76-908D-751D9B0A8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05BDC-C99E-4DA9-9980-B65C11A94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01FF1C-4503-42E0-8F34-D6DBF5946F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0D0BED-E177-4D42-8196-1C2C0A0D8455}"/>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6" name="Footer Placeholder 5">
            <a:extLst>
              <a:ext uri="{FF2B5EF4-FFF2-40B4-BE49-F238E27FC236}">
                <a16:creationId xmlns:a16="http://schemas.microsoft.com/office/drawing/2014/main" id="{C704FB90-A0EE-4136-B00F-333B52BC3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98B82-2D13-4EF0-84C0-3EE6DC1CD90C}"/>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877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93F-A9FA-436D-944A-421E57FF31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D2A9E-1A36-4C8D-85BB-2E927BE8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092B29-C5B8-4B3A-A11E-0AD5486DF0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BBC670-369D-4A3C-97D1-A6350D6C2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3A19EF-FFC6-448B-873D-B34B61C4AF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745AC9-7346-4602-8631-F48DFBAEC5BE}"/>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8" name="Footer Placeholder 7">
            <a:extLst>
              <a:ext uri="{FF2B5EF4-FFF2-40B4-BE49-F238E27FC236}">
                <a16:creationId xmlns:a16="http://schemas.microsoft.com/office/drawing/2014/main" id="{BCEB0937-31DC-4049-B94F-7FA0C9404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9362F7-D095-4D64-AEDF-E96671EAA126}"/>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8595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F026-D194-455C-834F-67AD60D2C8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50C4AF-A6AD-481E-AAD0-66FC4155A173}"/>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4" name="Footer Placeholder 3">
            <a:extLst>
              <a:ext uri="{FF2B5EF4-FFF2-40B4-BE49-F238E27FC236}">
                <a16:creationId xmlns:a16="http://schemas.microsoft.com/office/drawing/2014/main" id="{4996EBBD-35F3-44C0-9A41-7D616B12A3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1443CF-CEE4-414E-9B70-1FCE4529D630}"/>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32647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180FB-02D9-41E4-8D5B-4C12E2033F3E}"/>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3" name="Footer Placeholder 2">
            <a:extLst>
              <a:ext uri="{FF2B5EF4-FFF2-40B4-BE49-F238E27FC236}">
                <a16:creationId xmlns:a16="http://schemas.microsoft.com/office/drawing/2014/main" id="{96B4B94E-E095-41EB-835C-76F4CC89F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9D1945-81F7-4A63-88EC-0F5BE36F5269}"/>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98582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033E-D599-410C-A687-E9B527D95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5830AA-E54B-4960-A5CC-9AB7A75CF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278A8A-6524-4093-A0A8-A727870FC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B4A6D-B6C1-4EE4-BED3-456DB20C20F8}"/>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6" name="Footer Placeholder 5">
            <a:extLst>
              <a:ext uri="{FF2B5EF4-FFF2-40B4-BE49-F238E27FC236}">
                <a16:creationId xmlns:a16="http://schemas.microsoft.com/office/drawing/2014/main" id="{80FEB375-1778-4DC0-A36B-7F1C4DF99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DCB27A-59C6-4DC6-853C-59534C5C5E7F}"/>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3247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C60D-5E76-430B-ABC6-2C4B6FE18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8121B7-C2C5-445D-A1EE-4AC3C635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D5F849-C4C0-4A46-BC9D-1891971C3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FD8C6-14F5-465A-AA01-CC808B337F1B}"/>
              </a:ext>
            </a:extLst>
          </p:cNvPr>
          <p:cNvSpPr>
            <a:spLocks noGrp="1"/>
          </p:cNvSpPr>
          <p:nvPr>
            <p:ph type="dt" sz="half" idx="10"/>
          </p:nvPr>
        </p:nvSpPr>
        <p:spPr/>
        <p:txBody>
          <a:bodyPr/>
          <a:lstStyle/>
          <a:p>
            <a:fld id="{5528A6EE-D193-4721-B179-6CF9BC5111BE}" type="datetimeFigureOut">
              <a:rPr lang="en-IN" smtClean="0"/>
              <a:t>21-11-2021</a:t>
            </a:fld>
            <a:endParaRPr lang="en-IN"/>
          </a:p>
        </p:txBody>
      </p:sp>
      <p:sp>
        <p:nvSpPr>
          <p:cNvPr id="6" name="Footer Placeholder 5">
            <a:extLst>
              <a:ext uri="{FF2B5EF4-FFF2-40B4-BE49-F238E27FC236}">
                <a16:creationId xmlns:a16="http://schemas.microsoft.com/office/drawing/2014/main" id="{9A87C9C8-6C66-45F5-BA5A-4D44C481F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01579-460A-472F-9FD2-39D249DE5EB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72025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B70CC-3D76-4AAF-BA30-73CB1F5E2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CE1A23-DCD2-410C-A28D-0D155775E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46F7C-982F-4985-8BC4-698A8EEB0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8A6EE-D193-4721-B179-6CF9BC5111BE}" type="datetimeFigureOut">
              <a:rPr lang="en-IN" smtClean="0"/>
              <a:t>21-11-2021</a:t>
            </a:fld>
            <a:endParaRPr lang="en-IN"/>
          </a:p>
        </p:txBody>
      </p:sp>
      <p:sp>
        <p:nvSpPr>
          <p:cNvPr id="5" name="Footer Placeholder 4">
            <a:extLst>
              <a:ext uri="{FF2B5EF4-FFF2-40B4-BE49-F238E27FC236}">
                <a16:creationId xmlns:a16="http://schemas.microsoft.com/office/drawing/2014/main" id="{86A12CB5-A32F-440B-B2BD-F59AB2820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E4091-87E4-4E44-919D-059F2397F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EDB1F-5C91-47F1-B13D-AB233A4A4AA7}" type="slidenum">
              <a:rPr lang="en-IN" smtClean="0"/>
              <a:t>‹#›</a:t>
            </a:fld>
            <a:endParaRPr lang="en-IN"/>
          </a:p>
        </p:txBody>
      </p:sp>
    </p:spTree>
    <p:extLst>
      <p:ext uri="{BB962C8B-B14F-4D97-AF65-F5344CB8AC3E}">
        <p14:creationId xmlns:p14="http://schemas.microsoft.com/office/powerpoint/2010/main" val="14344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3841D-659D-4C8B-8BCF-837849F2D7E5}"/>
              </a:ext>
            </a:extLst>
          </p:cNvPr>
          <p:cNvSpPr txBox="1"/>
          <p:nvPr/>
        </p:nvSpPr>
        <p:spPr>
          <a:xfrm>
            <a:off x="3634154" y="79794"/>
            <a:ext cx="4923692"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STATEMENT </a:t>
            </a:r>
            <a:endParaRPr lang="en-IN" sz="4000" dirty="0"/>
          </a:p>
        </p:txBody>
      </p:sp>
      <p:sp>
        <p:nvSpPr>
          <p:cNvPr id="3" name="TextBox 2">
            <a:extLst>
              <a:ext uri="{FF2B5EF4-FFF2-40B4-BE49-F238E27FC236}">
                <a16:creationId xmlns:a16="http://schemas.microsoft.com/office/drawing/2014/main" id="{FA87E4A3-F8EE-4697-B9F6-7B78FFCDB349}"/>
              </a:ext>
            </a:extLst>
          </p:cNvPr>
          <p:cNvSpPr txBox="1"/>
          <p:nvPr/>
        </p:nvSpPr>
        <p:spPr>
          <a:xfrm>
            <a:off x="412651" y="717130"/>
            <a:ext cx="11366696" cy="2723823"/>
          </a:xfrm>
          <a:prstGeom prst="rect">
            <a:avLst/>
          </a:prstGeom>
          <a:noFill/>
        </p:spPr>
        <p:txBody>
          <a:bodyPr wrap="square" rtlCol="0">
            <a:spAutoFit/>
          </a:bodyPr>
          <a:lstStyle/>
          <a:p>
            <a:pPr>
              <a:lnSpc>
                <a:spcPct val="150000"/>
              </a:lnSpc>
            </a:pPr>
            <a:r>
              <a:rPr lang="en-IN"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r>
              <a:rPr lang="en-IN" dirty="0"/>
              <a:t> </a:t>
            </a:r>
          </a:p>
          <a:p>
            <a:endParaRPr lang="en-IN" dirty="0"/>
          </a:p>
        </p:txBody>
      </p:sp>
      <p:sp>
        <p:nvSpPr>
          <p:cNvPr id="4" name="TextBox 3">
            <a:extLst>
              <a:ext uri="{FF2B5EF4-FFF2-40B4-BE49-F238E27FC236}">
                <a16:creationId xmlns:a16="http://schemas.microsoft.com/office/drawing/2014/main" id="{FCFBFA7F-02E9-46BF-80D2-9B63CA3069CE}"/>
              </a:ext>
            </a:extLst>
          </p:cNvPr>
          <p:cNvSpPr txBox="1"/>
          <p:nvPr/>
        </p:nvSpPr>
        <p:spPr>
          <a:xfrm>
            <a:off x="2677550" y="2925154"/>
            <a:ext cx="6836899"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UNDERSTANDING </a:t>
            </a:r>
            <a:endParaRPr lang="en-IN" sz="4000" dirty="0"/>
          </a:p>
        </p:txBody>
      </p:sp>
      <p:sp>
        <p:nvSpPr>
          <p:cNvPr id="5" name="Rectangle 4">
            <a:extLst>
              <a:ext uri="{FF2B5EF4-FFF2-40B4-BE49-F238E27FC236}">
                <a16:creationId xmlns:a16="http://schemas.microsoft.com/office/drawing/2014/main" id="{78FA74E3-A8B8-4EEE-8AB3-03E509F5281B}"/>
              </a:ext>
            </a:extLst>
          </p:cNvPr>
          <p:cNvSpPr/>
          <p:nvPr/>
        </p:nvSpPr>
        <p:spPr>
          <a:xfrm>
            <a:off x="412651" y="3710773"/>
            <a:ext cx="11366695" cy="3373359"/>
          </a:xfrm>
          <a:prstGeom prst="rect">
            <a:avLst/>
          </a:prstGeom>
        </p:spPr>
        <p:txBody>
          <a:bodyPr wrap="square">
            <a:spAutoFit/>
          </a:bodyPr>
          <a:lstStyle/>
          <a:p>
            <a:pPr>
              <a:lnSpc>
                <a:spcPct val="150000"/>
              </a:lnSpc>
            </a:pPr>
            <a:r>
              <a:rPr lang="en-IN" dirty="0"/>
              <a:t>These days where lot of information generating every day in different form, some are like in text, audio, video. We must be aware that E-commerce industry has grown and keep on growing day by day. There are many e-commerce retailers like Amazon, Flipkart, eBay etc are present in market and giving competition to each other to gain maximum market share. So, customer review or sentiment plays very important role to know more about the product or service. Customer review provide very useful information for the company which they can work on and improve their product or services. Here machine learning model could help them to get deeper insight on customer review and provide some meaningful information to build business strategy about the product or services.</a:t>
            </a:r>
          </a:p>
          <a:p>
            <a:pPr>
              <a:lnSpc>
                <a:spcPct val="150000"/>
              </a:lnSpc>
            </a:pPr>
            <a:endParaRPr lang="en-IN" dirty="0"/>
          </a:p>
        </p:txBody>
      </p:sp>
    </p:spTree>
    <p:extLst>
      <p:ext uri="{BB962C8B-B14F-4D97-AF65-F5344CB8AC3E}">
        <p14:creationId xmlns:p14="http://schemas.microsoft.com/office/powerpoint/2010/main" val="59935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3B92BC-F4FE-4DE7-A92B-E82ACF4A3BAD}"/>
              </a:ext>
            </a:extLst>
          </p:cNvPr>
          <p:cNvSpPr/>
          <p:nvPr/>
        </p:nvSpPr>
        <p:spPr>
          <a:xfrm>
            <a:off x="191445" y="0"/>
            <a:ext cx="2770823" cy="461665"/>
          </a:xfrm>
          <a:prstGeom prst="rect">
            <a:avLst/>
          </a:prstGeom>
        </p:spPr>
        <p:txBody>
          <a:bodyPr wrap="none">
            <a:spAutoFit/>
          </a:bodyPr>
          <a:lstStyle/>
          <a:p>
            <a:pPr marL="285750" indent="-285750">
              <a:buFont typeface="Wingdings" panose="05000000000000000000" pitchFamily="2" charset="2"/>
              <a:buChar char="Ø"/>
            </a:pPr>
            <a:r>
              <a:rPr lang="en-US" sz="2400" b="1" u="sng" dirty="0"/>
              <a:t>Data Exploration:</a:t>
            </a:r>
          </a:p>
        </p:txBody>
      </p:sp>
      <p:sp>
        <p:nvSpPr>
          <p:cNvPr id="4" name="Rectangle 3">
            <a:extLst>
              <a:ext uri="{FF2B5EF4-FFF2-40B4-BE49-F238E27FC236}">
                <a16:creationId xmlns:a16="http://schemas.microsoft.com/office/drawing/2014/main" id="{FB66C1A6-63B9-4BA8-AA73-CDA7623DEC23}"/>
              </a:ext>
            </a:extLst>
          </p:cNvPr>
          <p:cNvSpPr/>
          <p:nvPr/>
        </p:nvSpPr>
        <p:spPr>
          <a:xfrm>
            <a:off x="349648" y="461665"/>
            <a:ext cx="5767348" cy="369332"/>
          </a:xfrm>
          <a:prstGeom prst="rect">
            <a:avLst/>
          </a:prstGeom>
        </p:spPr>
        <p:txBody>
          <a:bodyPr wrap="none">
            <a:spAutoFit/>
          </a:bodyPr>
          <a:lstStyle/>
          <a:p>
            <a:pPr marL="285750" indent="-285750">
              <a:buFont typeface="Wingdings" panose="05000000000000000000" pitchFamily="2" charset="2"/>
              <a:buChar char="ü"/>
            </a:pPr>
            <a:r>
              <a:rPr lang="en-IN" b="1" dirty="0"/>
              <a:t>T-SNE(T-Distributed Stochastic Neighbour Embedding) </a:t>
            </a:r>
            <a:r>
              <a:rPr lang="en-IN" b="1" dirty="0">
                <a:latin typeface="Times New Roman" panose="02020603050405020304" pitchFamily="18" charset="0"/>
                <a:ea typeface="Calibri" panose="020F0502020204030204" pitchFamily="34" charset="0"/>
              </a:rPr>
              <a:t>:</a:t>
            </a:r>
          </a:p>
        </p:txBody>
      </p:sp>
      <p:sp>
        <p:nvSpPr>
          <p:cNvPr id="5" name="Rectangle 4">
            <a:extLst>
              <a:ext uri="{FF2B5EF4-FFF2-40B4-BE49-F238E27FC236}">
                <a16:creationId xmlns:a16="http://schemas.microsoft.com/office/drawing/2014/main" id="{66612C9D-E52A-432C-BF47-5AF73BBF63C6}"/>
              </a:ext>
            </a:extLst>
          </p:cNvPr>
          <p:cNvSpPr/>
          <p:nvPr/>
        </p:nvSpPr>
        <p:spPr>
          <a:xfrm>
            <a:off x="-314180" y="830997"/>
            <a:ext cx="12506179" cy="968278"/>
          </a:xfrm>
          <a:prstGeom prst="rect">
            <a:avLst/>
          </a:prstGeom>
        </p:spPr>
        <p:txBody>
          <a:bodyPr wrap="square">
            <a:spAutoFit/>
          </a:bodyPr>
          <a:lstStyle/>
          <a:p>
            <a:pPr marL="685800">
              <a:lnSpc>
                <a:spcPct val="107000"/>
              </a:lnSpc>
              <a:spcBef>
                <a:spcPts val="930"/>
              </a:spcBef>
              <a:spcAft>
                <a:spcPts val="0"/>
              </a:spcAft>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Like PCA, the t-Distributed Stochastic Neighbour Embedding (t-SNE) is another dimensionality reduction technique that assists in visualizing high-dimensional datasets. To perceive the similarity between the related words in terms of spatial distance, t-SNE provided the coordinates of each word in a 2D scatterplot plane as shown in below figure.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CE51A8B-FED8-4598-BF63-CE94348CB706}"/>
              </a:ext>
            </a:extLst>
          </p:cNvPr>
          <p:cNvPicPr/>
          <p:nvPr/>
        </p:nvPicPr>
        <p:blipFill rotWithShape="1">
          <a:blip r:embed="rId2"/>
          <a:srcRect l="15529" t="42850" r="10450" b="12493"/>
          <a:stretch/>
        </p:blipFill>
        <p:spPr bwMode="auto">
          <a:xfrm>
            <a:off x="521677" y="1799274"/>
            <a:ext cx="10408920" cy="5058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032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585CAE-0E12-4226-A96E-32249FA1BFAD}"/>
              </a:ext>
            </a:extLst>
          </p:cNvPr>
          <p:cNvSpPr/>
          <p:nvPr/>
        </p:nvSpPr>
        <p:spPr>
          <a:xfrm>
            <a:off x="191445" y="0"/>
            <a:ext cx="2770823" cy="461665"/>
          </a:xfrm>
          <a:prstGeom prst="rect">
            <a:avLst/>
          </a:prstGeom>
        </p:spPr>
        <p:txBody>
          <a:bodyPr wrap="none">
            <a:spAutoFit/>
          </a:bodyPr>
          <a:lstStyle/>
          <a:p>
            <a:pPr marL="285750" indent="-285750">
              <a:buFont typeface="Wingdings" panose="05000000000000000000" pitchFamily="2" charset="2"/>
              <a:buChar char="Ø"/>
            </a:pPr>
            <a:r>
              <a:rPr lang="en-US" sz="2400" b="1" u="sng" dirty="0"/>
              <a:t>Data Exploration:</a:t>
            </a:r>
          </a:p>
        </p:txBody>
      </p:sp>
      <p:sp>
        <p:nvSpPr>
          <p:cNvPr id="3" name="Rectangle 2">
            <a:extLst>
              <a:ext uri="{FF2B5EF4-FFF2-40B4-BE49-F238E27FC236}">
                <a16:creationId xmlns:a16="http://schemas.microsoft.com/office/drawing/2014/main" id="{FCB072F9-28D3-4069-91F1-42FBA4DF9A1F}"/>
              </a:ext>
            </a:extLst>
          </p:cNvPr>
          <p:cNvSpPr/>
          <p:nvPr/>
        </p:nvSpPr>
        <p:spPr>
          <a:xfrm>
            <a:off x="349648" y="461665"/>
            <a:ext cx="3954544" cy="369332"/>
          </a:xfrm>
          <a:prstGeom prst="rect">
            <a:avLst/>
          </a:prstGeom>
        </p:spPr>
        <p:txBody>
          <a:bodyPr wrap="none">
            <a:spAutoFit/>
          </a:bodyPr>
          <a:lstStyle/>
          <a:p>
            <a:pPr marL="285750" indent="-285750">
              <a:buFont typeface="Wingdings" panose="05000000000000000000" pitchFamily="2" charset="2"/>
              <a:buChar char="ü"/>
            </a:pPr>
            <a:r>
              <a:rPr lang="en-IN" b="1" dirty="0"/>
              <a:t>PCA (Principal Component Analysis):</a:t>
            </a:r>
            <a:endParaRPr lang="en-IN" b="1" dirty="0">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299CC510-2009-499D-8298-876949921677}"/>
              </a:ext>
            </a:extLst>
          </p:cNvPr>
          <p:cNvSpPr/>
          <p:nvPr/>
        </p:nvSpPr>
        <p:spPr>
          <a:xfrm>
            <a:off x="-426720" y="830997"/>
            <a:ext cx="12496800" cy="2015936"/>
          </a:xfrm>
          <a:prstGeom prst="rect">
            <a:avLst/>
          </a:prstGeom>
        </p:spPr>
        <p:txBody>
          <a:bodyPr wrap="square">
            <a:spAutoFit/>
          </a:bodyPr>
          <a:lstStyle/>
          <a:p>
            <a:pPr marL="914400">
              <a:spcBef>
                <a:spcPts val="930"/>
              </a:spcBef>
              <a:spcAft>
                <a:spcPts val="0"/>
              </a:spcAft>
            </a:pPr>
            <a:r>
              <a:rPr lang="en-IN" dirty="0">
                <a:solidFill>
                  <a:srgbClr val="000000"/>
                </a:solidFill>
                <a:latin typeface="Times New Roman" panose="02020603050405020304" pitchFamily="18" charset="0"/>
                <a:ea typeface="Times New Roman" panose="02020603050405020304" pitchFamily="18" charset="0"/>
              </a:rPr>
              <a:t>Principal Component Analysis (PCA) is a dimensionality reduction technique that we can use on our model to reduce it. This will help visualize if there is a clear decision boundary along the rating classifications. The more datapoints belonging to the same class are clustered together, the higher the likelihood that our machine learning model is simpler and more effective as shown in below fig.</a:t>
            </a:r>
          </a:p>
          <a:p>
            <a:pPr marL="914400">
              <a:spcBef>
                <a:spcPts val="930"/>
              </a:spcBef>
              <a:spcAft>
                <a:spcPts val="0"/>
              </a:spcAft>
            </a:pPr>
            <a:endParaRPr lang="en-IN" sz="2000" b="1" dirty="0">
              <a:latin typeface="Times New Roman" panose="02020603050405020304" pitchFamily="18" charset="0"/>
              <a:ea typeface="Times New Roman" panose="02020603050405020304" pitchFamily="18" charset="0"/>
            </a:endParaRPr>
          </a:p>
          <a:p>
            <a:pPr marL="914400">
              <a:spcBef>
                <a:spcPts val="930"/>
              </a:spcBef>
              <a:spcAft>
                <a:spcPts val="0"/>
              </a:spcAft>
            </a:pPr>
            <a:r>
              <a:rPr lang="en-IN" dirty="0">
                <a:solidFill>
                  <a:srgbClr val="000000"/>
                </a:solidFill>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B1677034-A117-4509-8737-3B9C8B07072E}"/>
              </a:ext>
            </a:extLst>
          </p:cNvPr>
          <p:cNvPicPr/>
          <p:nvPr/>
        </p:nvPicPr>
        <p:blipFill rotWithShape="1">
          <a:blip r:embed="rId2"/>
          <a:srcRect l="23948" t="34589" r="20029" b="14817"/>
          <a:stretch/>
        </p:blipFill>
        <p:spPr bwMode="auto">
          <a:xfrm>
            <a:off x="553768" y="2120996"/>
            <a:ext cx="9138871" cy="47370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623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7533"/>
            <a:ext cx="3099695" cy="830997"/>
          </a:xfrm>
          <a:prstGeom prst="rect">
            <a:avLst/>
          </a:prstGeom>
        </p:spPr>
        <p:txBody>
          <a:bodyPr wrap="none">
            <a:spAutoFit/>
          </a:bodyPr>
          <a:lstStyle/>
          <a:p>
            <a:pPr marL="285750" indent="-285750">
              <a:buFont typeface="Wingdings" panose="05000000000000000000" pitchFamily="2" charset="2"/>
              <a:buChar char="Ø"/>
            </a:pPr>
            <a:r>
              <a:rPr lang="en-US" sz="2400" b="1" u="sng" dirty="0"/>
              <a:t>Model Development</a:t>
            </a:r>
          </a:p>
          <a:p>
            <a:endParaRPr lang="en-US" sz="2400" b="1" u="sng" dirty="0"/>
          </a:p>
        </p:txBody>
      </p:sp>
      <p:pic>
        <p:nvPicPr>
          <p:cNvPr id="4" name="Picture 3">
            <a:extLst>
              <a:ext uri="{FF2B5EF4-FFF2-40B4-BE49-F238E27FC236}">
                <a16:creationId xmlns:a16="http://schemas.microsoft.com/office/drawing/2014/main" id="{86A6451D-0DC1-406A-85FB-052FEF79B5CA}"/>
              </a:ext>
            </a:extLst>
          </p:cNvPr>
          <p:cNvPicPr>
            <a:picLocks noChangeAspect="1"/>
          </p:cNvPicPr>
          <p:nvPr/>
        </p:nvPicPr>
        <p:blipFill rotWithShape="1">
          <a:blip r:embed="rId2"/>
          <a:srcRect l="25731" t="57440" r="23961" b="11365"/>
          <a:stretch/>
        </p:blipFill>
        <p:spPr>
          <a:xfrm>
            <a:off x="182881" y="703385"/>
            <a:ext cx="11873132" cy="5486400"/>
          </a:xfrm>
          <a:prstGeom prst="rect">
            <a:avLst/>
          </a:prstGeom>
        </p:spPr>
      </p:pic>
    </p:spTree>
    <p:extLst>
      <p:ext uri="{BB962C8B-B14F-4D97-AF65-F5344CB8AC3E}">
        <p14:creationId xmlns:p14="http://schemas.microsoft.com/office/powerpoint/2010/main" val="196371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73213" y="82797"/>
            <a:ext cx="2796663" cy="461665"/>
          </a:xfrm>
          <a:prstGeom prst="rect">
            <a:avLst/>
          </a:prstGeom>
        </p:spPr>
        <p:txBody>
          <a:bodyPr wrap="none">
            <a:spAutoFit/>
          </a:bodyPr>
          <a:lstStyle/>
          <a:p>
            <a:pPr marL="285750" indent="-285750">
              <a:buFont typeface="Wingdings" panose="05000000000000000000" pitchFamily="2" charset="2"/>
              <a:buChar char="Ø"/>
            </a:pPr>
            <a:r>
              <a:rPr lang="en-US" sz="2400" b="1" dirty="0"/>
              <a:t>Model Evaluation:</a:t>
            </a:r>
          </a:p>
        </p:txBody>
      </p:sp>
      <p:sp>
        <p:nvSpPr>
          <p:cNvPr id="8" name="Rectangle 7">
            <a:extLst>
              <a:ext uri="{FF2B5EF4-FFF2-40B4-BE49-F238E27FC236}">
                <a16:creationId xmlns:a16="http://schemas.microsoft.com/office/drawing/2014/main" id="{2E18BD20-87D5-4060-8C69-EDEEEE13A30E}"/>
              </a:ext>
            </a:extLst>
          </p:cNvPr>
          <p:cNvSpPr/>
          <p:nvPr/>
        </p:nvSpPr>
        <p:spPr>
          <a:xfrm>
            <a:off x="92282" y="832171"/>
            <a:ext cx="1457450" cy="400110"/>
          </a:xfrm>
          <a:prstGeom prst="rect">
            <a:avLst/>
          </a:prstGeom>
        </p:spPr>
        <p:txBody>
          <a:bodyPr wrap="none">
            <a:spAutoFit/>
          </a:bodyPr>
          <a:lstStyle/>
          <a:p>
            <a:r>
              <a:rPr lang="en-US" sz="2000" b="1" dirty="0"/>
              <a:t>GaussianNB</a:t>
            </a:r>
          </a:p>
        </p:txBody>
      </p:sp>
      <p:sp>
        <p:nvSpPr>
          <p:cNvPr id="10" name="Rectangle 9">
            <a:extLst>
              <a:ext uri="{FF2B5EF4-FFF2-40B4-BE49-F238E27FC236}">
                <a16:creationId xmlns:a16="http://schemas.microsoft.com/office/drawing/2014/main" id="{4B9A03BD-FB84-48A2-9DE8-DF0E5394B137}"/>
              </a:ext>
            </a:extLst>
          </p:cNvPr>
          <p:cNvSpPr/>
          <p:nvPr/>
        </p:nvSpPr>
        <p:spPr>
          <a:xfrm>
            <a:off x="6358561" y="832171"/>
            <a:ext cx="2185278" cy="400110"/>
          </a:xfrm>
          <a:prstGeom prst="rect">
            <a:avLst/>
          </a:prstGeom>
        </p:spPr>
        <p:txBody>
          <a:bodyPr wrap="none">
            <a:spAutoFit/>
          </a:bodyPr>
          <a:lstStyle/>
          <a:p>
            <a:r>
              <a:rPr lang="en-US" sz="2000" b="1" dirty="0"/>
              <a:t>Logistic Regression</a:t>
            </a:r>
          </a:p>
        </p:txBody>
      </p:sp>
      <p:sp>
        <p:nvSpPr>
          <p:cNvPr id="16" name="Rectangle 15">
            <a:extLst>
              <a:ext uri="{FF2B5EF4-FFF2-40B4-BE49-F238E27FC236}">
                <a16:creationId xmlns:a16="http://schemas.microsoft.com/office/drawing/2014/main" id="{C83FED35-80B5-4D0C-A988-A6097E5906B2}"/>
              </a:ext>
            </a:extLst>
          </p:cNvPr>
          <p:cNvSpPr/>
          <p:nvPr/>
        </p:nvSpPr>
        <p:spPr>
          <a:xfrm>
            <a:off x="92282" y="457484"/>
            <a:ext cx="8889067" cy="400110"/>
          </a:xfrm>
          <a:prstGeom prst="rect">
            <a:avLst/>
          </a:prstGeom>
        </p:spPr>
        <p:txBody>
          <a:bodyPr wrap="square">
            <a:spAutoFit/>
          </a:bodyPr>
          <a:lstStyle/>
          <a:p>
            <a:r>
              <a:rPr lang="en-US" sz="2000" b="1" dirty="0"/>
              <a:t>We have evaluated model with Accuracy Score and  Cross Validation Score</a:t>
            </a:r>
          </a:p>
        </p:txBody>
      </p:sp>
      <p:pic>
        <p:nvPicPr>
          <p:cNvPr id="17" name="Picture 16">
            <a:extLst>
              <a:ext uri="{FF2B5EF4-FFF2-40B4-BE49-F238E27FC236}">
                <a16:creationId xmlns:a16="http://schemas.microsoft.com/office/drawing/2014/main" id="{A7CD8883-F964-4D96-AB98-D305C85FA70B}"/>
              </a:ext>
            </a:extLst>
          </p:cNvPr>
          <p:cNvPicPr/>
          <p:nvPr/>
        </p:nvPicPr>
        <p:blipFill rotWithShape="1">
          <a:blip r:embed="rId3"/>
          <a:srcRect l="10015" t="39236" r="23512" b="22044"/>
          <a:stretch/>
        </p:blipFill>
        <p:spPr bwMode="auto">
          <a:xfrm>
            <a:off x="92282" y="1232281"/>
            <a:ext cx="5810250" cy="2941480"/>
          </a:xfrm>
          <a:prstGeom prst="rect">
            <a:avLst/>
          </a:prstGeom>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F21CF04E-2427-4D74-A0A6-A9E692810401}"/>
              </a:ext>
            </a:extLst>
          </p:cNvPr>
          <p:cNvPicPr/>
          <p:nvPr/>
        </p:nvPicPr>
        <p:blipFill rotWithShape="1">
          <a:blip r:embed="rId4"/>
          <a:srcRect l="16090" t="42461" r="58925" b="19181"/>
          <a:stretch/>
        </p:blipFill>
        <p:spPr bwMode="auto">
          <a:xfrm>
            <a:off x="802847" y="4346916"/>
            <a:ext cx="4122822" cy="2428285"/>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2CD7FC77-8EFC-4764-BA14-BCDE9969060A}"/>
              </a:ext>
            </a:extLst>
          </p:cNvPr>
          <p:cNvPicPr/>
          <p:nvPr/>
        </p:nvPicPr>
        <p:blipFill rotWithShape="1">
          <a:blip r:embed="rId5"/>
          <a:srcRect l="10450" t="38719" r="46299" b="28240"/>
          <a:stretch/>
        </p:blipFill>
        <p:spPr bwMode="auto">
          <a:xfrm>
            <a:off x="6289470" y="1232281"/>
            <a:ext cx="5810248" cy="2941480"/>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624C0D9A-11C1-4945-BCB3-582BCF1535A4}"/>
              </a:ext>
            </a:extLst>
          </p:cNvPr>
          <p:cNvPicPr/>
          <p:nvPr/>
        </p:nvPicPr>
        <p:blipFill rotWithShape="1">
          <a:blip r:embed="rId6"/>
          <a:srcRect l="16255" t="33815" r="56459" b="31596"/>
          <a:stretch/>
        </p:blipFill>
        <p:spPr bwMode="auto">
          <a:xfrm>
            <a:off x="7000034" y="4346916"/>
            <a:ext cx="4389119" cy="24282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920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C80F38-09C2-4985-91E2-D73ECA87E064}"/>
              </a:ext>
            </a:extLst>
          </p:cNvPr>
          <p:cNvSpPr/>
          <p:nvPr/>
        </p:nvSpPr>
        <p:spPr>
          <a:xfrm>
            <a:off x="125838" y="369332"/>
            <a:ext cx="2809487" cy="400110"/>
          </a:xfrm>
          <a:prstGeom prst="rect">
            <a:avLst/>
          </a:prstGeom>
        </p:spPr>
        <p:txBody>
          <a:bodyPr wrap="none">
            <a:spAutoFit/>
          </a:bodyPr>
          <a:lstStyle/>
          <a:p>
            <a:r>
              <a:rPr lang="en-US" sz="2000" b="1" dirty="0"/>
              <a:t>Random Forest Classifier</a:t>
            </a:r>
          </a:p>
        </p:txBody>
      </p:sp>
      <p:sp>
        <p:nvSpPr>
          <p:cNvPr id="3" name="Rectangle 2">
            <a:extLst>
              <a:ext uri="{FF2B5EF4-FFF2-40B4-BE49-F238E27FC236}">
                <a16:creationId xmlns:a16="http://schemas.microsoft.com/office/drawing/2014/main" id="{D314031C-E112-4E8B-B64C-7A4F559CB251}"/>
              </a:ext>
            </a:extLst>
          </p:cNvPr>
          <p:cNvSpPr/>
          <p:nvPr/>
        </p:nvSpPr>
        <p:spPr>
          <a:xfrm>
            <a:off x="125838" y="0"/>
            <a:ext cx="2210605" cy="369332"/>
          </a:xfrm>
          <a:prstGeom prst="rect">
            <a:avLst/>
          </a:prstGeom>
        </p:spPr>
        <p:txBody>
          <a:bodyPr wrap="none">
            <a:spAutoFit/>
          </a:bodyPr>
          <a:lstStyle/>
          <a:p>
            <a:pPr marL="285750" indent="-285750">
              <a:buFont typeface="Wingdings" panose="05000000000000000000" pitchFamily="2" charset="2"/>
              <a:buChar char="Ø"/>
            </a:pPr>
            <a:r>
              <a:rPr lang="en-US" b="1" dirty="0"/>
              <a:t>Model Evaluation:</a:t>
            </a:r>
          </a:p>
        </p:txBody>
      </p:sp>
      <p:pic>
        <p:nvPicPr>
          <p:cNvPr id="10" name="Picture 9">
            <a:extLst>
              <a:ext uri="{FF2B5EF4-FFF2-40B4-BE49-F238E27FC236}">
                <a16:creationId xmlns:a16="http://schemas.microsoft.com/office/drawing/2014/main" id="{8C0F4190-712F-49DB-B35A-6F44F896CFC1}"/>
              </a:ext>
            </a:extLst>
          </p:cNvPr>
          <p:cNvPicPr/>
          <p:nvPr/>
        </p:nvPicPr>
        <p:blipFill rotWithShape="1">
          <a:blip r:embed="rId2"/>
          <a:srcRect l="10160" t="41043" r="43105" b="16107"/>
          <a:stretch/>
        </p:blipFill>
        <p:spPr bwMode="auto">
          <a:xfrm>
            <a:off x="215937" y="769441"/>
            <a:ext cx="5880063" cy="3042903"/>
          </a:xfrm>
          <a:prstGeom prst="rect">
            <a:avLst/>
          </a:prstGeom>
          <a:ln>
            <a:noFill/>
          </a:ln>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999C1EC3-4AA5-4AEA-AC0F-3BEDA401EEC4}"/>
              </a:ext>
            </a:extLst>
          </p:cNvPr>
          <p:cNvSpPr/>
          <p:nvPr/>
        </p:nvSpPr>
        <p:spPr>
          <a:xfrm>
            <a:off x="6186099" y="372904"/>
            <a:ext cx="3118482" cy="400110"/>
          </a:xfrm>
          <a:prstGeom prst="rect">
            <a:avLst/>
          </a:prstGeom>
        </p:spPr>
        <p:txBody>
          <a:bodyPr wrap="none">
            <a:spAutoFit/>
          </a:bodyPr>
          <a:lstStyle/>
          <a:p>
            <a:r>
              <a:rPr lang="en-US" sz="2000" b="1" dirty="0"/>
              <a:t>Gradient Boosting Classifier</a:t>
            </a:r>
          </a:p>
        </p:txBody>
      </p:sp>
      <p:pic>
        <p:nvPicPr>
          <p:cNvPr id="13" name="Picture 12">
            <a:extLst>
              <a:ext uri="{FF2B5EF4-FFF2-40B4-BE49-F238E27FC236}">
                <a16:creationId xmlns:a16="http://schemas.microsoft.com/office/drawing/2014/main" id="{2DF7D322-A6F7-492C-ADD7-4A838E5B0C4F}"/>
              </a:ext>
            </a:extLst>
          </p:cNvPr>
          <p:cNvPicPr/>
          <p:nvPr/>
        </p:nvPicPr>
        <p:blipFill rotWithShape="1">
          <a:blip r:embed="rId3"/>
          <a:srcRect l="16546" t="40784" r="56894" b="22819"/>
          <a:stretch/>
        </p:blipFill>
        <p:spPr bwMode="auto">
          <a:xfrm>
            <a:off x="633047" y="3995224"/>
            <a:ext cx="4895557" cy="2690391"/>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A8CEBB9F-3782-4792-A7CD-7A6A9B47F7A4}"/>
              </a:ext>
            </a:extLst>
          </p:cNvPr>
          <p:cNvPicPr/>
          <p:nvPr/>
        </p:nvPicPr>
        <p:blipFill rotWithShape="1">
          <a:blip r:embed="rId4"/>
          <a:srcRect l="10161" t="40416" r="39477" b="26683"/>
          <a:stretch/>
        </p:blipFill>
        <p:spPr bwMode="auto">
          <a:xfrm>
            <a:off x="6257007" y="769441"/>
            <a:ext cx="5719056" cy="3042903"/>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5736E2D4-E58D-4FB7-8B73-0C553047E358}"/>
              </a:ext>
            </a:extLst>
          </p:cNvPr>
          <p:cNvPicPr/>
          <p:nvPr/>
        </p:nvPicPr>
        <p:blipFill rotWithShape="1">
          <a:blip r:embed="rId5"/>
          <a:srcRect l="16691" t="43624" r="58200" b="21786"/>
          <a:stretch/>
        </p:blipFill>
        <p:spPr bwMode="auto">
          <a:xfrm>
            <a:off x="6794695" y="3995224"/>
            <a:ext cx="4895557" cy="26903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166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90C003-C230-4EEF-AA4B-0D747AF7C440}"/>
              </a:ext>
            </a:extLst>
          </p:cNvPr>
          <p:cNvSpPr/>
          <p:nvPr/>
        </p:nvSpPr>
        <p:spPr>
          <a:xfrm>
            <a:off x="334291" y="135374"/>
            <a:ext cx="1978619" cy="461665"/>
          </a:xfrm>
          <a:prstGeom prst="rect">
            <a:avLst/>
          </a:prstGeom>
        </p:spPr>
        <p:txBody>
          <a:bodyPr wrap="none">
            <a:spAutoFit/>
          </a:bodyPr>
          <a:lstStyle/>
          <a:p>
            <a:pPr marL="285750" indent="-285750">
              <a:buFont typeface="Wingdings" panose="05000000000000000000" pitchFamily="2" charset="2"/>
              <a:buChar char="Ø"/>
            </a:pPr>
            <a:r>
              <a:rPr lang="en-US" sz="2400" b="1" u="sng" dirty="0"/>
              <a:t>Word Cloud</a:t>
            </a:r>
            <a:endParaRPr lang="en-US" b="1" u="sng" dirty="0"/>
          </a:p>
        </p:txBody>
      </p:sp>
      <p:sp>
        <p:nvSpPr>
          <p:cNvPr id="3" name="Rectangle 2">
            <a:extLst>
              <a:ext uri="{FF2B5EF4-FFF2-40B4-BE49-F238E27FC236}">
                <a16:creationId xmlns:a16="http://schemas.microsoft.com/office/drawing/2014/main" id="{146BE9A8-CAD2-4212-92EF-CBD7ABB42FF4}"/>
              </a:ext>
            </a:extLst>
          </p:cNvPr>
          <p:cNvSpPr/>
          <p:nvPr/>
        </p:nvSpPr>
        <p:spPr>
          <a:xfrm>
            <a:off x="196948" y="597039"/>
            <a:ext cx="11830929" cy="646331"/>
          </a:xfrm>
          <a:prstGeom prst="rect">
            <a:avLst/>
          </a:prstGeom>
        </p:spPr>
        <p:txBody>
          <a:bodyPr wrap="square">
            <a:spAutoFit/>
          </a:bodyPr>
          <a:lstStyle/>
          <a:p>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As shown in below figure, word cloud helps us in visualizing the most important words in each class of target variable i.e. 5Star,4Star,3Star,2Star and 1Star</a:t>
            </a:r>
            <a:endParaRPr lang="en-IN" dirty="0"/>
          </a:p>
        </p:txBody>
      </p:sp>
      <p:pic>
        <p:nvPicPr>
          <p:cNvPr id="4" name="Picture 3">
            <a:extLst>
              <a:ext uri="{FF2B5EF4-FFF2-40B4-BE49-F238E27FC236}">
                <a16:creationId xmlns:a16="http://schemas.microsoft.com/office/drawing/2014/main" id="{AAA48D3A-8819-40E4-9074-E30246BF8F2D}"/>
              </a:ext>
            </a:extLst>
          </p:cNvPr>
          <p:cNvPicPr/>
          <p:nvPr/>
        </p:nvPicPr>
        <p:blipFill rotWithShape="1">
          <a:blip r:embed="rId2"/>
          <a:srcRect l="23367" t="45172" r="42090" b="22819"/>
          <a:stretch/>
        </p:blipFill>
        <p:spPr bwMode="auto">
          <a:xfrm>
            <a:off x="196948" y="1243370"/>
            <a:ext cx="3845168" cy="254083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42C951D-A403-4B3A-981C-A26A9B518DE8}"/>
              </a:ext>
            </a:extLst>
          </p:cNvPr>
          <p:cNvPicPr/>
          <p:nvPr/>
        </p:nvPicPr>
        <p:blipFill rotWithShape="1">
          <a:blip r:embed="rId3"/>
          <a:srcRect l="23367" t="40011" r="41655" b="29271"/>
          <a:stretch/>
        </p:blipFill>
        <p:spPr bwMode="auto">
          <a:xfrm>
            <a:off x="4304718" y="1243367"/>
            <a:ext cx="3845168" cy="254083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ACE4C6F1-1952-410B-9E83-ADA68AA8BC6B}"/>
              </a:ext>
            </a:extLst>
          </p:cNvPr>
          <p:cNvPicPr/>
          <p:nvPr/>
        </p:nvPicPr>
        <p:blipFill rotWithShape="1">
          <a:blip r:embed="rId4"/>
          <a:srcRect l="23948" t="45431" r="41364" b="22819"/>
          <a:stretch/>
        </p:blipFill>
        <p:spPr bwMode="auto">
          <a:xfrm>
            <a:off x="8426549" y="1243368"/>
            <a:ext cx="3601328" cy="2540838"/>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19EFD272-4C0E-4569-AE83-D57BFC44376C}"/>
              </a:ext>
            </a:extLst>
          </p:cNvPr>
          <p:cNvPicPr/>
          <p:nvPr/>
        </p:nvPicPr>
        <p:blipFill rotWithShape="1">
          <a:blip r:embed="rId5"/>
          <a:srcRect l="23367" t="34589" r="39478" b="33660"/>
          <a:stretch/>
        </p:blipFill>
        <p:spPr bwMode="auto">
          <a:xfrm>
            <a:off x="844062" y="3953827"/>
            <a:ext cx="4919001" cy="276879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42D3807-B224-42A9-8593-E5C30066B5BD}"/>
              </a:ext>
            </a:extLst>
          </p:cNvPr>
          <p:cNvPicPr/>
          <p:nvPr/>
        </p:nvPicPr>
        <p:blipFill rotWithShape="1">
          <a:blip r:embed="rId6"/>
          <a:srcRect l="23658" t="34589" r="39477" b="33144"/>
          <a:stretch/>
        </p:blipFill>
        <p:spPr bwMode="auto">
          <a:xfrm>
            <a:off x="6246055" y="3953826"/>
            <a:ext cx="4919001" cy="27687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052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35A57E-E4D0-4435-BF2B-F5C97B0AAA02}"/>
              </a:ext>
            </a:extLst>
          </p:cNvPr>
          <p:cNvSpPr/>
          <p:nvPr/>
        </p:nvSpPr>
        <p:spPr>
          <a:xfrm>
            <a:off x="4473528" y="-33443"/>
            <a:ext cx="2686927" cy="646331"/>
          </a:xfrm>
          <a:prstGeom prst="rect">
            <a:avLst/>
          </a:prstGeom>
        </p:spPr>
        <p:txBody>
          <a:bodyPr wrap="square">
            <a:spAutoFit/>
          </a:bodyPr>
          <a:lstStyle/>
          <a:p>
            <a:r>
              <a:rPr lang="en-IN" sz="3600" b="1" i="0" dirty="0">
                <a:solidFill>
                  <a:srgbClr val="000000"/>
                </a:solidFill>
                <a:effectLst/>
                <a:latin typeface="Helvetica Neue"/>
              </a:rPr>
              <a:t>Conclusion</a:t>
            </a:r>
          </a:p>
        </p:txBody>
      </p:sp>
      <p:sp>
        <p:nvSpPr>
          <p:cNvPr id="3" name="Rectangle 2">
            <a:extLst>
              <a:ext uri="{FF2B5EF4-FFF2-40B4-BE49-F238E27FC236}">
                <a16:creationId xmlns:a16="http://schemas.microsoft.com/office/drawing/2014/main" id="{6930DA9B-55C1-47F5-9C2F-5AF5415F3BB7}"/>
              </a:ext>
            </a:extLst>
          </p:cNvPr>
          <p:cNvSpPr/>
          <p:nvPr/>
        </p:nvSpPr>
        <p:spPr>
          <a:xfrm>
            <a:off x="225083" y="542548"/>
            <a:ext cx="11451102" cy="369332"/>
          </a:xfrm>
          <a:prstGeom prst="rect">
            <a:avLst/>
          </a:prstGeom>
        </p:spPr>
        <p:txBody>
          <a:bodyPr wrap="square">
            <a:spAutoFit/>
          </a:bodyPr>
          <a:lstStyle/>
          <a:p>
            <a:endParaRPr lang="en-US" b="1" i="0" dirty="0">
              <a:solidFill>
                <a:srgbClr val="000000"/>
              </a:solidFill>
              <a:effectLst/>
              <a:latin typeface="Helvetica Neue"/>
            </a:endParaRPr>
          </a:p>
        </p:txBody>
      </p:sp>
      <p:sp>
        <p:nvSpPr>
          <p:cNvPr id="6" name="Rectangle 5">
            <a:extLst>
              <a:ext uri="{FF2B5EF4-FFF2-40B4-BE49-F238E27FC236}">
                <a16:creationId xmlns:a16="http://schemas.microsoft.com/office/drawing/2014/main" id="{3A4C8B8C-6826-4D3A-A5C1-376A99F9FDFF}"/>
              </a:ext>
            </a:extLst>
          </p:cNvPr>
          <p:cNvSpPr>
            <a:spLocks noChangeArrowheads="1"/>
          </p:cNvSpPr>
          <p:nvPr/>
        </p:nvSpPr>
        <p:spPr bwMode="auto">
          <a:xfrm>
            <a:off x="457200" y="4162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3E610CAF-D6A3-4857-BC5A-469FC44AB2D8}"/>
              </a:ext>
            </a:extLst>
          </p:cNvPr>
          <p:cNvSpPr/>
          <p:nvPr/>
        </p:nvSpPr>
        <p:spPr>
          <a:xfrm>
            <a:off x="515815" y="542548"/>
            <a:ext cx="11451102" cy="8503353"/>
          </a:xfrm>
          <a:prstGeom prst="rect">
            <a:avLst/>
          </a:prstGeom>
        </p:spPr>
        <p:txBody>
          <a:bodyPr wrap="square">
            <a:spAutoFit/>
          </a:bodyPr>
          <a:lstStyle/>
          <a:p>
            <a:pPr marL="285750" lvl="0" indent="-285750">
              <a:lnSpc>
                <a:spcPct val="150000"/>
              </a:lnSpc>
              <a:buFont typeface="Wingdings" panose="05000000000000000000" pitchFamily="2" charset="2"/>
              <a:buChar char="Ø"/>
            </a:pPr>
            <a:r>
              <a:rPr lang="en-IN" sz="2400" dirty="0"/>
              <a:t>We have shown in below figure Gradient Boosting Classifier algorithm is performing better compared to GaussianNB, Logistic Regression and Random Forest Classifier.</a:t>
            </a:r>
          </a:p>
          <a:p>
            <a:pPr marL="285750" lvl="0" indent="-285750">
              <a:lnSpc>
                <a:spcPct val="150000"/>
              </a:lnSpc>
              <a:buFont typeface="Wingdings" panose="05000000000000000000" pitchFamily="2" charset="2"/>
              <a:buChar char="Ø"/>
            </a:pPr>
            <a:r>
              <a:rPr lang="en-IN" sz="2400" dirty="0"/>
              <a:t>While doing Principal Components Analysis, as shown in Fig 31 we can go with 50 number of components to get more than 90% of variance explained, but we have tried the model performance without PCA applied in model.</a:t>
            </a:r>
          </a:p>
          <a:p>
            <a:pPr marL="285750" lvl="0" indent="-285750">
              <a:lnSpc>
                <a:spcPct val="150000"/>
              </a:lnSpc>
              <a:buFont typeface="Wingdings" panose="05000000000000000000" pitchFamily="2" charset="2"/>
              <a:buChar char="Ø"/>
            </a:pPr>
            <a:r>
              <a:rPr lang="en-IN" sz="2400" dirty="0"/>
              <a:t>We have Confirmed that based on R2 Score, CV Score Gradient Boosting Classifier Model is performing better.</a:t>
            </a:r>
          </a:p>
          <a:p>
            <a:pPr lvl="0">
              <a:lnSpc>
                <a:spcPct val="107000"/>
              </a:lnSpc>
              <a:spcAft>
                <a:spcPts val="0"/>
              </a:spcAft>
            </a:pP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50F8588-9764-4916-B915-13FFDEE9D611}"/>
              </a:ext>
            </a:extLst>
          </p:cNvPr>
          <p:cNvPicPr/>
          <p:nvPr/>
        </p:nvPicPr>
        <p:blipFill rotWithShape="1">
          <a:blip r:embed="rId2"/>
          <a:srcRect l="20464" t="49561" r="44993" b="35209"/>
          <a:stretch/>
        </p:blipFill>
        <p:spPr bwMode="auto">
          <a:xfrm>
            <a:off x="2490861" y="4391025"/>
            <a:ext cx="6919546" cy="21299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428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3B444A-6D2F-4A58-B2AD-5489D2FDBC5B}"/>
              </a:ext>
            </a:extLst>
          </p:cNvPr>
          <p:cNvSpPr/>
          <p:nvPr/>
        </p:nvSpPr>
        <p:spPr>
          <a:xfrm>
            <a:off x="2766647" y="1059659"/>
            <a:ext cx="6096000" cy="4339650"/>
          </a:xfrm>
          <a:prstGeom prst="rect">
            <a:avLst/>
          </a:prstGeom>
        </p:spPr>
        <p:txBody>
          <a:bodyPr>
            <a:spAutoFit/>
          </a:bodyPr>
          <a:lstStyle/>
          <a:p>
            <a:pPr algn="ctr"/>
            <a:r>
              <a:rPr lang="en-US" sz="13800" dirty="0"/>
              <a:t>THANK YOU</a:t>
            </a:r>
          </a:p>
        </p:txBody>
      </p:sp>
    </p:spTree>
    <p:extLst>
      <p:ext uri="{BB962C8B-B14F-4D97-AF65-F5344CB8AC3E}">
        <p14:creationId xmlns:p14="http://schemas.microsoft.com/office/powerpoint/2010/main" val="225978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8600E-2407-4DA9-BCE8-DC7FE5FA29DA}"/>
              </a:ext>
            </a:extLst>
          </p:cNvPr>
          <p:cNvSpPr txBox="1"/>
          <p:nvPr/>
        </p:nvSpPr>
        <p:spPr>
          <a:xfrm>
            <a:off x="1617783" y="154744"/>
            <a:ext cx="9003315" cy="1323439"/>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EDA STEPS ,VISUALIZATIONS,FINALIZED MODEL AND CONCLUSION</a:t>
            </a:r>
            <a:endParaRPr lang="en-IN" sz="4000" dirty="0"/>
          </a:p>
        </p:txBody>
      </p:sp>
      <p:sp>
        <p:nvSpPr>
          <p:cNvPr id="3" name="TextBox 2">
            <a:extLst>
              <a:ext uri="{FF2B5EF4-FFF2-40B4-BE49-F238E27FC236}">
                <a16:creationId xmlns:a16="http://schemas.microsoft.com/office/drawing/2014/main" id="{81AD62A9-94C1-4D33-9D06-B964E5642985}"/>
              </a:ext>
            </a:extLst>
          </p:cNvPr>
          <p:cNvSpPr txBox="1"/>
          <p:nvPr/>
        </p:nvSpPr>
        <p:spPr>
          <a:xfrm>
            <a:off x="618978" y="1322363"/>
            <a:ext cx="11296357" cy="594008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b="1" dirty="0"/>
              <a:t>Variable identification.</a:t>
            </a:r>
          </a:p>
          <a:p>
            <a:pPr marL="285750" indent="-285750">
              <a:lnSpc>
                <a:spcPct val="200000"/>
              </a:lnSpc>
              <a:buFont typeface="Wingdings" panose="05000000000000000000" pitchFamily="2" charset="2"/>
              <a:buChar char="Ø"/>
            </a:pPr>
            <a:r>
              <a:rPr lang="en-US" sz="2000" b="1" dirty="0"/>
              <a:t>Data Preprocessing.</a:t>
            </a:r>
          </a:p>
          <a:p>
            <a:pPr marL="285750" indent="-285750">
              <a:lnSpc>
                <a:spcPct val="200000"/>
              </a:lnSpc>
              <a:buFont typeface="Wingdings" panose="05000000000000000000" pitchFamily="2" charset="2"/>
              <a:buChar char="Ø"/>
            </a:pPr>
            <a:r>
              <a:rPr lang="en-US" sz="2000" b="1" dirty="0"/>
              <a:t>Feature Engineering.</a:t>
            </a:r>
          </a:p>
          <a:p>
            <a:pPr marL="285750" indent="-285750">
              <a:lnSpc>
                <a:spcPct val="200000"/>
              </a:lnSpc>
              <a:buFont typeface="Wingdings" panose="05000000000000000000" pitchFamily="2" charset="2"/>
              <a:buChar char="Ø"/>
            </a:pPr>
            <a:r>
              <a:rPr lang="en-US" sz="2000" b="1" dirty="0"/>
              <a:t>Data Exploration.</a:t>
            </a:r>
          </a:p>
          <a:p>
            <a:pPr marL="285750" indent="-285750">
              <a:lnSpc>
                <a:spcPct val="200000"/>
              </a:lnSpc>
              <a:buFont typeface="Wingdings" panose="05000000000000000000" pitchFamily="2" charset="2"/>
              <a:buChar char="Ø"/>
            </a:pPr>
            <a:r>
              <a:rPr lang="en-US" sz="2000" b="1" dirty="0"/>
              <a:t>Principal Components Analysis</a:t>
            </a:r>
          </a:p>
          <a:p>
            <a:pPr marL="285750" indent="-285750">
              <a:lnSpc>
                <a:spcPct val="200000"/>
              </a:lnSpc>
              <a:buFont typeface="Wingdings" panose="05000000000000000000" pitchFamily="2" charset="2"/>
              <a:buChar char="Ø"/>
            </a:pPr>
            <a:r>
              <a:rPr lang="en-US" sz="2000" b="1" dirty="0"/>
              <a:t>T-Distributed Stochastic Neighbor Embedding (t-SNE) </a:t>
            </a:r>
          </a:p>
          <a:p>
            <a:pPr marL="285750" indent="-285750">
              <a:lnSpc>
                <a:spcPct val="200000"/>
              </a:lnSpc>
              <a:buFont typeface="Wingdings" panose="05000000000000000000" pitchFamily="2" charset="2"/>
              <a:buChar char="Ø"/>
            </a:pPr>
            <a:r>
              <a:rPr lang="en-US" sz="2000" b="1" dirty="0"/>
              <a:t>Model Development and Evaluation</a:t>
            </a:r>
          </a:p>
          <a:p>
            <a:pPr marL="285750" indent="-285750">
              <a:lnSpc>
                <a:spcPct val="200000"/>
              </a:lnSpc>
              <a:buFont typeface="Wingdings" panose="05000000000000000000" pitchFamily="2" charset="2"/>
              <a:buChar char="Ø"/>
            </a:pPr>
            <a:r>
              <a:rPr lang="en-US" sz="2000" b="1" dirty="0"/>
              <a:t>Word Cloud</a:t>
            </a:r>
          </a:p>
          <a:p>
            <a:pPr marL="285750" indent="-285750">
              <a:lnSpc>
                <a:spcPct val="200000"/>
              </a:lnSpc>
              <a:buFont typeface="Wingdings" panose="05000000000000000000" pitchFamily="2" charset="2"/>
              <a:buChar char="Ø"/>
            </a:pPr>
            <a:r>
              <a:rPr lang="en-US" sz="2000" b="1" dirty="0"/>
              <a:t>Conclusion</a:t>
            </a:r>
          </a:p>
          <a:p>
            <a:endParaRPr lang="en-IN" sz="2000" b="1" dirty="0"/>
          </a:p>
        </p:txBody>
      </p:sp>
    </p:spTree>
    <p:extLst>
      <p:ext uri="{BB962C8B-B14F-4D97-AF65-F5344CB8AC3E}">
        <p14:creationId xmlns:p14="http://schemas.microsoft.com/office/powerpoint/2010/main" val="408944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7955383"/>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u="sng" dirty="0"/>
              <a:t>Variable identification</a:t>
            </a:r>
            <a:r>
              <a:rPr lang="en-US" sz="2400" b="1" dirty="0"/>
              <a:t>.</a:t>
            </a:r>
          </a:p>
          <a:p>
            <a:pPr marL="285750" indent="-285750">
              <a:lnSpc>
                <a:spcPct val="200000"/>
              </a:lnSpc>
              <a:buFontTx/>
              <a:buChar char="-"/>
            </a:pPr>
            <a:r>
              <a:rPr lang="en-US" dirty="0"/>
              <a:t>Importing Libraries:</a:t>
            </a:r>
          </a:p>
          <a:p>
            <a:pPr>
              <a:lnSpc>
                <a:spcPct val="200000"/>
              </a:lnSpc>
            </a:pPr>
            <a:endParaRPr lang="en-US" dirty="0"/>
          </a:p>
          <a:p>
            <a:pPr>
              <a:lnSpc>
                <a:spcPct val="200000"/>
              </a:lnSpc>
            </a:pPr>
            <a:endParaRPr lang="en-US" dirty="0"/>
          </a:p>
          <a:p>
            <a:pPr marL="285750" indent="-285750">
              <a:lnSpc>
                <a:spcPct val="200000"/>
              </a:lnSpc>
              <a:buFontTx/>
              <a:buChar char="-"/>
            </a:pPr>
            <a:endParaRPr lang="en-US" dirty="0"/>
          </a:p>
          <a:p>
            <a:pPr marL="285750" indent="-285750">
              <a:lnSpc>
                <a:spcPct val="200000"/>
              </a:lnSpc>
              <a:buFontTx/>
              <a:buChar char="-"/>
            </a:pPr>
            <a:r>
              <a:rPr lang="en-US" dirty="0"/>
              <a:t>Importing Dataset:</a:t>
            </a:r>
          </a:p>
          <a:p>
            <a:pPr>
              <a:lnSpc>
                <a:spcPct val="200000"/>
              </a:lnSpc>
            </a:pPr>
            <a:endParaRPr lang="en-US" dirty="0"/>
          </a:p>
          <a:p>
            <a:pPr>
              <a:lnSpc>
                <a:spcPct val="200000"/>
              </a:lnSpc>
            </a:pPr>
            <a:endParaRPr lang="en-US" dirty="0"/>
          </a:p>
          <a:p>
            <a:pPr marL="285750" indent="-285750">
              <a:lnSpc>
                <a:spcPct val="200000"/>
              </a:lnSpc>
              <a:buFontTx/>
              <a:buChar char="-"/>
            </a:pPr>
            <a:endParaRPr lang="en-US" dirty="0"/>
          </a:p>
          <a:p>
            <a:pPr marL="285750" indent="-285750">
              <a:lnSpc>
                <a:spcPct val="200000"/>
              </a:lnSpc>
              <a:buFontTx/>
              <a:buChar char="-"/>
            </a:pPr>
            <a:endParaRPr lang="en-US" dirty="0"/>
          </a:p>
          <a:p>
            <a:pPr marL="285750" indent="-285750">
              <a:lnSpc>
                <a:spcPct val="200000"/>
              </a:lnSpc>
              <a:buFontTx/>
              <a:buChar char="-"/>
            </a:pPr>
            <a:r>
              <a:rPr lang="en-US" dirty="0"/>
              <a:t>Size of the dataset:</a:t>
            </a:r>
          </a:p>
          <a:p>
            <a:pPr>
              <a:lnSpc>
                <a:spcPct val="200000"/>
              </a:lnSpc>
            </a:pPr>
            <a:endParaRPr lang="en-US" dirty="0"/>
          </a:p>
          <a:p>
            <a:pPr>
              <a:lnSpc>
                <a:spcPct val="200000"/>
              </a:lnSpc>
            </a:pPr>
            <a:endParaRPr lang="en-US" dirty="0"/>
          </a:p>
          <a:p>
            <a:pPr>
              <a:lnSpc>
                <a:spcPct val="200000"/>
              </a:lnSpc>
            </a:pPr>
            <a:endParaRPr lang="en-US" b="1" dirty="0"/>
          </a:p>
        </p:txBody>
      </p:sp>
      <p:pic>
        <p:nvPicPr>
          <p:cNvPr id="3" name="Picture 2">
            <a:extLst>
              <a:ext uri="{FF2B5EF4-FFF2-40B4-BE49-F238E27FC236}">
                <a16:creationId xmlns:a16="http://schemas.microsoft.com/office/drawing/2014/main" id="{D6984C89-E27E-4ED4-B118-0056E604C276}"/>
              </a:ext>
            </a:extLst>
          </p:cNvPr>
          <p:cNvPicPr>
            <a:picLocks noChangeAspect="1"/>
          </p:cNvPicPr>
          <p:nvPr/>
        </p:nvPicPr>
        <p:blipFill rotWithShape="1">
          <a:blip r:embed="rId2"/>
          <a:srcRect l="22731" t="34865" r="50000" b="52001"/>
          <a:stretch/>
        </p:blipFill>
        <p:spPr>
          <a:xfrm>
            <a:off x="675246" y="1264334"/>
            <a:ext cx="5420754" cy="1535136"/>
          </a:xfrm>
          <a:prstGeom prst="rect">
            <a:avLst/>
          </a:prstGeom>
        </p:spPr>
      </p:pic>
      <p:pic>
        <p:nvPicPr>
          <p:cNvPr id="4" name="Picture 3">
            <a:extLst>
              <a:ext uri="{FF2B5EF4-FFF2-40B4-BE49-F238E27FC236}">
                <a16:creationId xmlns:a16="http://schemas.microsoft.com/office/drawing/2014/main" id="{F2C0533C-18D2-48A0-9C0E-FF0748D05A51}"/>
              </a:ext>
            </a:extLst>
          </p:cNvPr>
          <p:cNvPicPr>
            <a:picLocks noChangeAspect="1"/>
          </p:cNvPicPr>
          <p:nvPr/>
        </p:nvPicPr>
        <p:blipFill rotWithShape="1">
          <a:blip r:embed="rId3"/>
          <a:srcRect l="20193" t="43074" r="34461" b="37840"/>
          <a:stretch/>
        </p:blipFill>
        <p:spPr>
          <a:xfrm>
            <a:off x="675246" y="3601329"/>
            <a:ext cx="7498083" cy="2110154"/>
          </a:xfrm>
          <a:prstGeom prst="rect">
            <a:avLst/>
          </a:prstGeom>
        </p:spPr>
      </p:pic>
      <p:pic>
        <p:nvPicPr>
          <p:cNvPr id="5" name="Picture 4">
            <a:extLst>
              <a:ext uri="{FF2B5EF4-FFF2-40B4-BE49-F238E27FC236}">
                <a16:creationId xmlns:a16="http://schemas.microsoft.com/office/drawing/2014/main" id="{DCA02AB9-B8BB-47E6-AE83-E3870485722A}"/>
              </a:ext>
            </a:extLst>
          </p:cNvPr>
          <p:cNvPicPr>
            <a:picLocks noChangeAspect="1"/>
          </p:cNvPicPr>
          <p:nvPr/>
        </p:nvPicPr>
        <p:blipFill rotWithShape="1">
          <a:blip r:embed="rId4"/>
          <a:srcRect l="19846" t="67700" r="32962" b="25322"/>
          <a:stretch/>
        </p:blipFill>
        <p:spPr>
          <a:xfrm>
            <a:off x="675246" y="6161648"/>
            <a:ext cx="7498083" cy="696352"/>
          </a:xfrm>
          <a:prstGeom prst="rect">
            <a:avLst/>
          </a:prstGeom>
        </p:spPr>
      </p:pic>
    </p:spTree>
    <p:extLst>
      <p:ext uri="{BB962C8B-B14F-4D97-AF65-F5344CB8AC3E}">
        <p14:creationId xmlns:p14="http://schemas.microsoft.com/office/powerpoint/2010/main" val="236242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126606" y="28136"/>
            <a:ext cx="11633982" cy="461665"/>
          </a:xfrm>
          <a:prstGeom prst="rect">
            <a:avLst/>
          </a:prstGeom>
        </p:spPr>
        <p:txBody>
          <a:bodyPr wrap="square">
            <a:spAutoFit/>
          </a:bodyPr>
          <a:lstStyle/>
          <a:p>
            <a:pPr marL="285750" indent="-285750">
              <a:buFont typeface="Wingdings" panose="05000000000000000000" pitchFamily="2" charset="2"/>
              <a:buChar char="Ø"/>
            </a:pPr>
            <a:r>
              <a:rPr lang="en-US" sz="2400" b="1" u="sng" dirty="0"/>
              <a:t>Data Pre Processing.</a:t>
            </a:r>
          </a:p>
        </p:txBody>
      </p:sp>
      <p:sp>
        <p:nvSpPr>
          <p:cNvPr id="4" name="TextBox 3">
            <a:extLst>
              <a:ext uri="{FF2B5EF4-FFF2-40B4-BE49-F238E27FC236}">
                <a16:creationId xmlns:a16="http://schemas.microsoft.com/office/drawing/2014/main" id="{9EA5D2DA-D6BF-49E5-828B-297EF2083E8C}"/>
              </a:ext>
            </a:extLst>
          </p:cNvPr>
          <p:cNvSpPr txBox="1"/>
          <p:nvPr/>
        </p:nvSpPr>
        <p:spPr>
          <a:xfrm>
            <a:off x="309489" y="829994"/>
            <a:ext cx="10072468" cy="5724644"/>
          </a:xfrm>
          <a:prstGeom prst="rect">
            <a:avLst/>
          </a:prstGeom>
          <a:noFill/>
        </p:spPr>
        <p:txBody>
          <a:bodyPr wrap="square" rtlCol="0">
            <a:spAutoFit/>
          </a:bodyPr>
          <a:lstStyle/>
          <a:p>
            <a:r>
              <a:rPr lang="en-US" dirty="0"/>
              <a:t>Following are the step followed for Data Pre processing in the dataset:</a:t>
            </a:r>
          </a:p>
          <a:p>
            <a:endParaRPr lang="en-US" dirty="0"/>
          </a:p>
          <a:p>
            <a:pPr marL="285750" indent="-285750">
              <a:buFont typeface="Wingdings" panose="05000000000000000000" pitchFamily="2" charset="2"/>
              <a:buChar char="ü"/>
            </a:pPr>
            <a:r>
              <a:rPr lang="en-IN" sz="2400" b="1" dirty="0"/>
              <a:t>Removing Extra character.</a:t>
            </a:r>
          </a:p>
          <a:p>
            <a:endParaRPr lang="en-IN" sz="2400" dirty="0"/>
          </a:p>
          <a:p>
            <a:pPr marL="285750" indent="-285750">
              <a:buFont typeface="Wingdings" panose="05000000000000000000" pitchFamily="2" charset="2"/>
              <a:buChar char="ü"/>
            </a:pPr>
            <a:r>
              <a:rPr lang="en-IN" sz="2400" b="1" dirty="0"/>
              <a:t>Removing Punctuations.</a:t>
            </a:r>
          </a:p>
          <a:p>
            <a:endParaRPr lang="en-IN" sz="2400" b="1" dirty="0"/>
          </a:p>
          <a:p>
            <a:pPr marL="285750" indent="-285750">
              <a:buFont typeface="Wingdings" panose="05000000000000000000" pitchFamily="2" charset="2"/>
              <a:buChar char="ü"/>
            </a:pPr>
            <a:r>
              <a:rPr lang="en-IN" sz="2400" b="1" dirty="0"/>
              <a:t>Converting to lower case.</a:t>
            </a:r>
          </a:p>
          <a:p>
            <a:endParaRPr lang="en-IN" sz="2400" dirty="0"/>
          </a:p>
          <a:p>
            <a:pPr marL="285750" indent="-285750">
              <a:buFont typeface="Wingdings" panose="05000000000000000000" pitchFamily="2" charset="2"/>
              <a:buChar char="ü"/>
            </a:pPr>
            <a:r>
              <a:rPr lang="en-IN" sz="2400" b="1" dirty="0"/>
              <a:t>Removed Stop words.</a:t>
            </a:r>
          </a:p>
          <a:p>
            <a:endParaRPr lang="en-IN" sz="2400" b="1" dirty="0"/>
          </a:p>
          <a:p>
            <a:pPr marL="285750" indent="-285750">
              <a:buFont typeface="Wingdings" panose="05000000000000000000" pitchFamily="2" charset="2"/>
              <a:buChar char="ü"/>
            </a:pPr>
            <a:r>
              <a:rPr lang="en-IN" sz="2400" b="1" dirty="0"/>
              <a:t>Removing extra spaces and digit.</a:t>
            </a:r>
          </a:p>
          <a:p>
            <a:endParaRPr lang="en-IN" sz="2400" b="1" dirty="0"/>
          </a:p>
          <a:p>
            <a:pPr marL="285750" indent="-285750">
              <a:buFont typeface="Wingdings" panose="05000000000000000000" pitchFamily="2" charset="2"/>
              <a:buChar char="ü"/>
            </a:pPr>
            <a:r>
              <a:rPr lang="en-IN" sz="2400" b="1" dirty="0"/>
              <a:t>Apply Tokenization and Lemmatization NLP Algorithm.</a:t>
            </a:r>
          </a:p>
          <a:p>
            <a:endParaRPr lang="en-IN" sz="2400" b="1" dirty="0"/>
          </a:p>
          <a:p>
            <a:pPr marL="285750" indent="-285750">
              <a:buFont typeface="Wingdings" panose="05000000000000000000" pitchFamily="2" charset="2"/>
              <a:buChar char="ü"/>
            </a:pPr>
            <a:r>
              <a:rPr lang="en-IN" sz="2400" b="1" dirty="0"/>
              <a:t>Dealing with null value</a:t>
            </a:r>
            <a:endParaRPr lang="en-IN" sz="2400" dirty="0"/>
          </a:p>
          <a:p>
            <a:endParaRPr lang="en-IN" dirty="0"/>
          </a:p>
        </p:txBody>
      </p:sp>
    </p:spTree>
    <p:extLst>
      <p:ext uri="{BB962C8B-B14F-4D97-AF65-F5344CB8AC3E}">
        <p14:creationId xmlns:p14="http://schemas.microsoft.com/office/powerpoint/2010/main" val="55718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F5303-89C5-4085-917A-8BC1E39DB509}"/>
              </a:ext>
            </a:extLst>
          </p:cNvPr>
          <p:cNvSpPr/>
          <p:nvPr/>
        </p:nvSpPr>
        <p:spPr>
          <a:xfrm>
            <a:off x="489104" y="70003"/>
            <a:ext cx="3107326" cy="461665"/>
          </a:xfrm>
          <a:prstGeom prst="rect">
            <a:avLst/>
          </a:prstGeom>
        </p:spPr>
        <p:txBody>
          <a:bodyPr wrap="none">
            <a:spAutoFit/>
          </a:bodyPr>
          <a:lstStyle/>
          <a:p>
            <a:pPr marL="285750" indent="-285750">
              <a:buFont typeface="Wingdings" panose="05000000000000000000" pitchFamily="2" charset="2"/>
              <a:buChar char="Ø"/>
            </a:pPr>
            <a:r>
              <a:rPr lang="en-US" sz="2400" b="1" u="sng" dirty="0"/>
              <a:t>Feature Engineering.</a:t>
            </a:r>
          </a:p>
        </p:txBody>
      </p:sp>
      <p:sp>
        <p:nvSpPr>
          <p:cNvPr id="4" name="TextBox 3">
            <a:extLst>
              <a:ext uri="{FF2B5EF4-FFF2-40B4-BE49-F238E27FC236}">
                <a16:creationId xmlns:a16="http://schemas.microsoft.com/office/drawing/2014/main" id="{A721D437-AC5A-481E-945A-58033144CDD6}"/>
              </a:ext>
            </a:extLst>
          </p:cNvPr>
          <p:cNvSpPr txBox="1"/>
          <p:nvPr/>
        </p:nvSpPr>
        <p:spPr>
          <a:xfrm>
            <a:off x="489104" y="668348"/>
            <a:ext cx="10519402" cy="2862322"/>
          </a:xfrm>
          <a:prstGeom prst="rect">
            <a:avLst/>
          </a:prstGeom>
          <a:noFill/>
        </p:spPr>
        <p:txBody>
          <a:bodyPr wrap="square" rtlCol="0">
            <a:spAutoFit/>
          </a:bodyPr>
          <a:lstStyle/>
          <a:p>
            <a:r>
              <a:rPr lang="en-US" dirty="0"/>
              <a:t>Since we have only one feature columns, so we need to extract relevant information from the text document, where we have applied various NLP based algorithm and also since our feature columns in text format we have done word vectorized with Word2Vec algorithm.</a:t>
            </a:r>
          </a:p>
          <a:p>
            <a:endParaRPr lang="en-US" dirty="0"/>
          </a:p>
          <a:p>
            <a:r>
              <a:rPr lang="en-IN" dirty="0"/>
              <a:t>Here we have created dataframe with observations corresponding to the customer reviews. The word_vec_model is used to get all the unique token in the corpora which help us to generate features of every word in dimensions as shown in below Fig.</a:t>
            </a:r>
          </a:p>
          <a:p>
            <a:endParaRPr lang="en-US" dirty="0"/>
          </a:p>
          <a:p>
            <a:endParaRPr lang="en-IN" dirty="0"/>
          </a:p>
          <a:p>
            <a:endParaRPr lang="en-IN" dirty="0"/>
          </a:p>
        </p:txBody>
      </p:sp>
      <p:pic>
        <p:nvPicPr>
          <p:cNvPr id="10" name="Picture 9">
            <a:extLst>
              <a:ext uri="{FF2B5EF4-FFF2-40B4-BE49-F238E27FC236}">
                <a16:creationId xmlns:a16="http://schemas.microsoft.com/office/drawing/2014/main" id="{B543758C-4198-4795-A53D-14DA296CE5AC}"/>
              </a:ext>
            </a:extLst>
          </p:cNvPr>
          <p:cNvPicPr/>
          <p:nvPr/>
        </p:nvPicPr>
        <p:blipFill rotWithShape="1">
          <a:blip r:embed="rId2"/>
          <a:srcRect l="10886" t="34848" r="9434" b="15849"/>
          <a:stretch/>
        </p:blipFill>
        <p:spPr bwMode="auto">
          <a:xfrm>
            <a:off x="598976" y="2841381"/>
            <a:ext cx="10148741" cy="39466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129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5D88C2-3D86-4CF0-B8CA-F189A1A7BF65}"/>
              </a:ext>
            </a:extLst>
          </p:cNvPr>
          <p:cNvSpPr/>
          <p:nvPr/>
        </p:nvSpPr>
        <p:spPr>
          <a:xfrm>
            <a:off x="275851" y="0"/>
            <a:ext cx="2440027" cy="369332"/>
          </a:xfrm>
          <a:prstGeom prst="rect">
            <a:avLst/>
          </a:prstGeom>
        </p:spPr>
        <p:txBody>
          <a:bodyPr wrap="none">
            <a:spAutoFit/>
          </a:bodyPr>
          <a:lstStyle/>
          <a:p>
            <a:pPr marL="285750" indent="-285750">
              <a:buFont typeface="Wingdings" panose="05000000000000000000" pitchFamily="2" charset="2"/>
              <a:buChar char="Ø"/>
            </a:pPr>
            <a:r>
              <a:rPr lang="en-US" b="1" u="sng" dirty="0"/>
              <a:t>Feature Engineering.</a:t>
            </a:r>
          </a:p>
        </p:txBody>
      </p:sp>
      <p:sp>
        <p:nvSpPr>
          <p:cNvPr id="3" name="TextBox 2">
            <a:extLst>
              <a:ext uri="{FF2B5EF4-FFF2-40B4-BE49-F238E27FC236}">
                <a16:creationId xmlns:a16="http://schemas.microsoft.com/office/drawing/2014/main" id="{7D182B0D-D387-430E-BC87-6164B320D2AD}"/>
              </a:ext>
            </a:extLst>
          </p:cNvPr>
          <p:cNvSpPr txBox="1"/>
          <p:nvPr/>
        </p:nvSpPr>
        <p:spPr>
          <a:xfrm>
            <a:off x="275851" y="604911"/>
            <a:ext cx="3362179" cy="369332"/>
          </a:xfrm>
          <a:prstGeom prst="rect">
            <a:avLst/>
          </a:prstGeom>
          <a:noFill/>
        </p:spPr>
        <p:txBody>
          <a:bodyPr wrap="square" rtlCol="0">
            <a:spAutoFit/>
          </a:bodyPr>
          <a:lstStyle/>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Creating </a:t>
            </a:r>
            <a:r>
              <a:rPr lang="en-IN" b="1" dirty="0">
                <a:latin typeface="Times New Roman" panose="02020603050405020304" pitchFamily="18" charset="0"/>
                <a:cs typeface="Times New Roman" panose="02020603050405020304" pitchFamily="18" charset="0"/>
              </a:rPr>
              <a:t>Vocabulary:</a:t>
            </a:r>
          </a:p>
        </p:txBody>
      </p:sp>
      <p:sp>
        <p:nvSpPr>
          <p:cNvPr id="4" name="TextBox 3">
            <a:extLst>
              <a:ext uri="{FF2B5EF4-FFF2-40B4-BE49-F238E27FC236}">
                <a16:creationId xmlns:a16="http://schemas.microsoft.com/office/drawing/2014/main" id="{55BEACDB-EC1B-4031-B241-8F12AA5EE3C2}"/>
              </a:ext>
            </a:extLst>
          </p:cNvPr>
          <p:cNvSpPr txBox="1"/>
          <p:nvPr/>
        </p:nvSpPr>
        <p:spPr>
          <a:xfrm>
            <a:off x="275851" y="1167619"/>
            <a:ext cx="11723891" cy="923330"/>
          </a:xfrm>
          <a:prstGeom prst="rect">
            <a:avLst/>
          </a:prstGeom>
          <a:noFill/>
        </p:spPr>
        <p:txBody>
          <a:bodyPr wrap="square" rtlCol="0">
            <a:spAutoFit/>
          </a:bodyPr>
          <a:lstStyle/>
          <a:p>
            <a:r>
              <a:rPr lang="en-IN" dirty="0"/>
              <a:t>The vocabulary is the key-value pairs of all the unique tokens in our customer review data. Each token is assigned a lookup ID as shown in below figure.</a:t>
            </a:r>
          </a:p>
          <a:p>
            <a:endParaRPr lang="en-IN" dirty="0"/>
          </a:p>
        </p:txBody>
      </p:sp>
      <p:pic>
        <p:nvPicPr>
          <p:cNvPr id="5" name="Picture 4">
            <a:extLst>
              <a:ext uri="{FF2B5EF4-FFF2-40B4-BE49-F238E27FC236}">
                <a16:creationId xmlns:a16="http://schemas.microsoft.com/office/drawing/2014/main" id="{CB08B04C-1ADF-49BF-96A6-025CA03D3295}"/>
              </a:ext>
            </a:extLst>
          </p:cNvPr>
          <p:cNvPicPr/>
          <p:nvPr/>
        </p:nvPicPr>
        <p:blipFill rotWithShape="1">
          <a:blip r:embed="rId2"/>
          <a:srcRect l="6096" t="40785" r="30479" b="13268"/>
          <a:stretch/>
        </p:blipFill>
        <p:spPr bwMode="auto">
          <a:xfrm>
            <a:off x="275850" y="1868731"/>
            <a:ext cx="8671201" cy="38216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573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2599BF-0C80-4E8D-AEC7-336D7A62946E}"/>
              </a:ext>
            </a:extLst>
          </p:cNvPr>
          <p:cNvSpPr/>
          <p:nvPr/>
        </p:nvSpPr>
        <p:spPr>
          <a:xfrm>
            <a:off x="275851" y="0"/>
            <a:ext cx="2440027" cy="369332"/>
          </a:xfrm>
          <a:prstGeom prst="rect">
            <a:avLst/>
          </a:prstGeom>
        </p:spPr>
        <p:txBody>
          <a:bodyPr wrap="none">
            <a:spAutoFit/>
          </a:bodyPr>
          <a:lstStyle/>
          <a:p>
            <a:pPr marL="285750" indent="-285750">
              <a:buFont typeface="Wingdings" panose="05000000000000000000" pitchFamily="2" charset="2"/>
              <a:buChar char="Ø"/>
            </a:pPr>
            <a:r>
              <a:rPr lang="en-US" b="1" u="sng" dirty="0"/>
              <a:t>Feature Engineering.</a:t>
            </a:r>
          </a:p>
        </p:txBody>
      </p:sp>
      <p:sp>
        <p:nvSpPr>
          <p:cNvPr id="3" name="TextBox 2">
            <a:extLst>
              <a:ext uri="{FF2B5EF4-FFF2-40B4-BE49-F238E27FC236}">
                <a16:creationId xmlns:a16="http://schemas.microsoft.com/office/drawing/2014/main" id="{3ACE9D33-C9C6-4405-B597-07D67EF87FC6}"/>
              </a:ext>
            </a:extLst>
          </p:cNvPr>
          <p:cNvSpPr txBox="1"/>
          <p:nvPr/>
        </p:nvSpPr>
        <p:spPr>
          <a:xfrm>
            <a:off x="275851" y="604911"/>
            <a:ext cx="3362179" cy="369332"/>
          </a:xfrm>
          <a:prstGeom prst="rect">
            <a:avLst/>
          </a:prstGeom>
          <a:noFill/>
        </p:spPr>
        <p:txBody>
          <a:bodyPr wrap="square" rtlCol="0">
            <a:spAutoFit/>
          </a:bodyPr>
          <a:lstStyle/>
          <a:p>
            <a:pPr marL="285750" indent="-285750">
              <a:buFont typeface="Wingdings" panose="05000000000000000000" pitchFamily="2" charset="2"/>
              <a:buChar char="ü"/>
            </a:pPr>
            <a:r>
              <a:rPr lang="en-IN" b="1" dirty="0"/>
              <a:t>Bags of Words Model</a:t>
            </a:r>
            <a:r>
              <a:rPr lang="en-IN" b="1"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29EE0054-9C35-4637-AAEA-C78667192536}"/>
              </a:ext>
            </a:extLst>
          </p:cNvPr>
          <p:cNvSpPr/>
          <p:nvPr/>
        </p:nvSpPr>
        <p:spPr>
          <a:xfrm>
            <a:off x="-332123" y="1093547"/>
            <a:ext cx="12359999" cy="968278"/>
          </a:xfrm>
          <a:prstGeom prst="rect">
            <a:avLst/>
          </a:prstGeom>
        </p:spPr>
        <p:txBody>
          <a:bodyPr wrap="square">
            <a:spAutoFit/>
          </a:bodyPr>
          <a:lstStyle/>
          <a:p>
            <a:pPr marL="685800">
              <a:lnSpc>
                <a:spcPct val="107000"/>
              </a:lnSpc>
              <a:spcAft>
                <a:spcPts val="800"/>
              </a:spcAft>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classical approach in expressing text as a set of features is getting the token frequency. Each entry to the dataframe is a document while each column corresponds to every unique token in the entire corpora. Here we will know that how many times a word appears in the document</a:t>
            </a:r>
            <a:r>
              <a:rPr lang="en-IN" sz="1400"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as shown in below figure.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189D1FD-B1E4-4282-8F72-C932AE8D6D20}"/>
              </a:ext>
            </a:extLst>
          </p:cNvPr>
          <p:cNvPicPr/>
          <p:nvPr/>
        </p:nvPicPr>
        <p:blipFill rotWithShape="1">
          <a:blip r:embed="rId2"/>
          <a:srcRect l="10886" t="51368" r="43541" b="14043"/>
          <a:stretch/>
        </p:blipFill>
        <p:spPr bwMode="auto">
          <a:xfrm>
            <a:off x="353677" y="2061824"/>
            <a:ext cx="9127947" cy="44093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822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D1835-4758-473B-AEFA-1A7334EE4799}"/>
              </a:ext>
            </a:extLst>
          </p:cNvPr>
          <p:cNvSpPr/>
          <p:nvPr/>
        </p:nvSpPr>
        <p:spPr>
          <a:xfrm>
            <a:off x="275851" y="0"/>
            <a:ext cx="2440027" cy="369332"/>
          </a:xfrm>
          <a:prstGeom prst="rect">
            <a:avLst/>
          </a:prstGeom>
        </p:spPr>
        <p:txBody>
          <a:bodyPr wrap="none">
            <a:spAutoFit/>
          </a:bodyPr>
          <a:lstStyle/>
          <a:p>
            <a:pPr marL="285750" indent="-285750">
              <a:buFont typeface="Wingdings" panose="05000000000000000000" pitchFamily="2" charset="2"/>
              <a:buChar char="Ø"/>
            </a:pPr>
            <a:r>
              <a:rPr lang="en-US" b="1" u="sng" dirty="0"/>
              <a:t>Feature Engineering.</a:t>
            </a:r>
          </a:p>
        </p:txBody>
      </p:sp>
      <p:sp>
        <p:nvSpPr>
          <p:cNvPr id="3" name="TextBox 2">
            <a:extLst>
              <a:ext uri="{FF2B5EF4-FFF2-40B4-BE49-F238E27FC236}">
                <a16:creationId xmlns:a16="http://schemas.microsoft.com/office/drawing/2014/main" id="{F283F027-F901-470B-91E6-2BD8DDFBC64D}"/>
              </a:ext>
            </a:extLst>
          </p:cNvPr>
          <p:cNvSpPr txBox="1"/>
          <p:nvPr/>
        </p:nvSpPr>
        <p:spPr>
          <a:xfrm>
            <a:off x="275851" y="604911"/>
            <a:ext cx="3362179" cy="369332"/>
          </a:xfrm>
          <a:prstGeom prst="rect">
            <a:avLst/>
          </a:prstGeom>
          <a:noFill/>
        </p:spPr>
        <p:txBody>
          <a:bodyPr wrap="square" rtlCol="0">
            <a:spAutoFit/>
          </a:bodyPr>
          <a:lstStyle/>
          <a:p>
            <a:pPr marL="285750" indent="-285750">
              <a:buFont typeface="Wingdings" panose="05000000000000000000" pitchFamily="2" charset="2"/>
              <a:buChar char="ü"/>
            </a:pPr>
            <a:r>
              <a:rPr lang="en-IN" b="1" dirty="0"/>
              <a:t>TF-IDF model</a:t>
            </a:r>
            <a:r>
              <a:rPr lang="en-IN" b="1"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47D7529F-DC99-46F0-90CA-1507221FEACE}"/>
              </a:ext>
            </a:extLst>
          </p:cNvPr>
          <p:cNvSpPr/>
          <p:nvPr/>
        </p:nvSpPr>
        <p:spPr>
          <a:xfrm>
            <a:off x="275851" y="974243"/>
            <a:ext cx="11752026" cy="1200329"/>
          </a:xfrm>
          <a:prstGeom prst="rect">
            <a:avLst/>
          </a:prstGeom>
        </p:spPr>
        <p:txBody>
          <a:bodyPr wrap="square">
            <a:spAutoFit/>
          </a:bodyPr>
          <a:lstStyle/>
          <a:p>
            <a:r>
              <a:rPr lang="en-IN" dirty="0">
                <a:solidFill>
                  <a:srgbClr val="000000"/>
                </a:solidFill>
                <a:ea typeface="Calibri" panose="020F0502020204030204" pitchFamily="34" charset="0"/>
              </a:rPr>
              <a:t>The Term Frequency-Inverse Document Frequency (TF-IDF) approach assigns continuous values instead of binary numbers for the token frequency. Words that appear frequently overall tend to not establish saliency in a document, and are thus weighted lower. Words that are unique to some documents tend to help distinguish it from the rest and are thus weighted higher. The Tf-idf weighting is based on our bow variable as shown in below figure. </a:t>
            </a:r>
            <a:endParaRPr lang="en-IN" dirty="0"/>
          </a:p>
        </p:txBody>
      </p:sp>
      <p:pic>
        <p:nvPicPr>
          <p:cNvPr id="5" name="Picture 4">
            <a:extLst>
              <a:ext uri="{FF2B5EF4-FFF2-40B4-BE49-F238E27FC236}">
                <a16:creationId xmlns:a16="http://schemas.microsoft.com/office/drawing/2014/main" id="{F94C0765-C4E3-47F5-9C66-C0962680EF71}"/>
              </a:ext>
            </a:extLst>
          </p:cNvPr>
          <p:cNvPicPr/>
          <p:nvPr/>
        </p:nvPicPr>
        <p:blipFill rotWithShape="1">
          <a:blip r:embed="rId2"/>
          <a:srcRect l="11321" t="45688" r="37010" b="14817"/>
          <a:stretch/>
        </p:blipFill>
        <p:spPr bwMode="auto">
          <a:xfrm>
            <a:off x="413165" y="2326078"/>
            <a:ext cx="10756583" cy="41028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313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7D83EA-22B6-419A-8600-C92EEF529342}"/>
              </a:ext>
            </a:extLst>
          </p:cNvPr>
          <p:cNvSpPr/>
          <p:nvPr/>
        </p:nvSpPr>
        <p:spPr>
          <a:xfrm>
            <a:off x="191445" y="0"/>
            <a:ext cx="2770823" cy="461665"/>
          </a:xfrm>
          <a:prstGeom prst="rect">
            <a:avLst/>
          </a:prstGeom>
        </p:spPr>
        <p:txBody>
          <a:bodyPr wrap="none">
            <a:spAutoFit/>
          </a:bodyPr>
          <a:lstStyle/>
          <a:p>
            <a:pPr marL="285750" indent="-285750">
              <a:buFont typeface="Wingdings" panose="05000000000000000000" pitchFamily="2" charset="2"/>
              <a:buChar char="Ø"/>
            </a:pPr>
            <a:r>
              <a:rPr lang="en-US" sz="2400" b="1" u="sng" dirty="0"/>
              <a:t>Data Exploration:</a:t>
            </a:r>
          </a:p>
        </p:txBody>
      </p:sp>
      <p:sp>
        <p:nvSpPr>
          <p:cNvPr id="3" name="Rectangle 2">
            <a:extLst>
              <a:ext uri="{FF2B5EF4-FFF2-40B4-BE49-F238E27FC236}">
                <a16:creationId xmlns:a16="http://schemas.microsoft.com/office/drawing/2014/main" id="{A01EC21B-CD9C-4EE6-A9A2-6455AD5074A9}"/>
              </a:ext>
            </a:extLst>
          </p:cNvPr>
          <p:cNvSpPr/>
          <p:nvPr/>
        </p:nvSpPr>
        <p:spPr>
          <a:xfrm>
            <a:off x="-100819" y="1130428"/>
            <a:ext cx="12393637" cy="966803"/>
          </a:xfrm>
          <a:prstGeom prst="rect">
            <a:avLst/>
          </a:prstGeom>
        </p:spPr>
        <p:txBody>
          <a:bodyPr wrap="square">
            <a:spAutoFit/>
          </a:bodyPr>
          <a:lstStyle/>
          <a:p>
            <a:pPr marL="45720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tried to find the most similar word from the word bank which we have given to the model to find the similar word for these.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9DD1A092-EE29-4EE4-879D-7A90FF0B7AFE}"/>
              </a:ext>
            </a:extLst>
          </p:cNvPr>
          <p:cNvSpPr/>
          <p:nvPr/>
        </p:nvSpPr>
        <p:spPr>
          <a:xfrm>
            <a:off x="391852" y="807263"/>
            <a:ext cx="1550489" cy="369332"/>
          </a:xfrm>
          <a:prstGeom prst="rect">
            <a:avLst/>
          </a:prstGeom>
        </p:spPr>
        <p:txBody>
          <a:bodyPr wrap="none">
            <a:spAutoFit/>
          </a:bodyPr>
          <a:lstStyle/>
          <a:p>
            <a:pPr marL="285750" indent="-285750">
              <a:buFont typeface="Wingdings" panose="05000000000000000000" pitchFamily="2" charset="2"/>
              <a:buChar char="ü"/>
            </a:pPr>
            <a:r>
              <a:rPr lang="en-IN" b="1" dirty="0">
                <a:latin typeface="Times New Roman" panose="02020603050405020304" pitchFamily="18" charset="0"/>
                <a:ea typeface="Calibri" panose="020F0502020204030204" pitchFamily="34" charset="0"/>
              </a:rPr>
              <a:t>Word2vec:</a:t>
            </a:r>
          </a:p>
        </p:txBody>
      </p:sp>
      <p:pic>
        <p:nvPicPr>
          <p:cNvPr id="5" name="Picture 4">
            <a:extLst>
              <a:ext uri="{FF2B5EF4-FFF2-40B4-BE49-F238E27FC236}">
                <a16:creationId xmlns:a16="http://schemas.microsoft.com/office/drawing/2014/main" id="{4CB0DF8D-3DA6-44E0-BAB4-E1F70F04D185}"/>
              </a:ext>
            </a:extLst>
          </p:cNvPr>
          <p:cNvPicPr/>
          <p:nvPr/>
        </p:nvPicPr>
        <p:blipFill rotWithShape="1">
          <a:blip r:embed="rId2"/>
          <a:srcRect l="11466" t="33041" r="24674" b="27465"/>
          <a:stretch/>
        </p:blipFill>
        <p:spPr bwMode="auto">
          <a:xfrm>
            <a:off x="391852" y="1866882"/>
            <a:ext cx="10046376" cy="4991118"/>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B1973B4-80D2-4321-B936-C3D6E3A9D29C}"/>
              </a:ext>
            </a:extLst>
          </p:cNvPr>
          <p:cNvSpPr/>
          <p:nvPr/>
        </p:nvSpPr>
        <p:spPr>
          <a:xfrm>
            <a:off x="-100819" y="416053"/>
            <a:ext cx="12393637" cy="670440"/>
          </a:xfrm>
          <a:prstGeom prst="rect">
            <a:avLst/>
          </a:prstGeom>
        </p:spPr>
        <p:txBody>
          <a:bodyPr wrap="square">
            <a:spAutoFit/>
          </a:bodyPr>
          <a:lstStyle/>
          <a:p>
            <a:pPr marL="45720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this Section we have visualized the features with various graph and plot to understand or analyse our features for our 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969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999</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Helvetica</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cp:revision>
  <dcterms:created xsi:type="dcterms:W3CDTF">2021-08-19T15:49:25Z</dcterms:created>
  <dcterms:modified xsi:type="dcterms:W3CDTF">2021-11-21T14:42:45Z</dcterms:modified>
</cp:coreProperties>
</file>