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1" r:id="rId5"/>
    <p:sldId id="291" r:id="rId6"/>
    <p:sldId id="292" r:id="rId7"/>
    <p:sldId id="271" r:id="rId8"/>
    <p:sldId id="267"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0A5D3-047F-4F2F-B9BE-D60DC75F9BB1}" type="datetimeFigureOut">
              <a:rPr lang="en-IN" smtClean="0"/>
              <a:pPr/>
              <a:t>02-12-2021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D9906-F621-419B-BD2D-ADC7A888F537}" type="slidenum">
              <a:rPr lang="en-IN" smtClean="0"/>
              <a:pPr/>
              <a:t>‹#›</a:t>
            </a:fld>
            <a:endParaRPr lang="en-IN"/>
          </a:p>
        </p:txBody>
      </p:sp>
    </p:spTree>
    <p:extLst>
      <p:ext uri="{BB962C8B-B14F-4D97-AF65-F5344CB8AC3E}">
        <p14:creationId xmlns:p14="http://schemas.microsoft.com/office/powerpoint/2010/main" xmlns="" val="248157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44EA9-150D-4DAB-A8D1-E0C4F213C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37D2629-0319-4DDC-9014-960E375A4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3507955-7E76-42DB-87F3-AF83C1ABB900}"/>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5" name="Footer Placeholder 4">
            <a:extLst>
              <a:ext uri="{FF2B5EF4-FFF2-40B4-BE49-F238E27FC236}">
                <a16:creationId xmlns:a16="http://schemas.microsoft.com/office/drawing/2014/main" xmlns="" id="{5E7EB111-E594-4479-A119-4937E33BC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4EA332-B983-4C23-AC31-7F3102287EB2}"/>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97819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05973-AA54-46E0-833E-7665C77F1B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BB4D401-09CA-40D8-9F61-906DA83723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E7EE127-9EF8-413E-AAC3-A37A5A382014}"/>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5" name="Footer Placeholder 4">
            <a:extLst>
              <a:ext uri="{FF2B5EF4-FFF2-40B4-BE49-F238E27FC236}">
                <a16:creationId xmlns:a16="http://schemas.microsoft.com/office/drawing/2014/main" xmlns="" id="{AFB8CACC-7321-4FFF-95DB-6F0DECBC8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F19D01C-6688-4227-A5F3-89BF26D68082}"/>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39273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83FD2D4-151E-4E55-A45A-335CD9056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2AC8B51-76E3-43D6-9C84-A09B7422BB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1921AB6-C6D7-47B7-8599-3B47BCD69119}"/>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5" name="Footer Placeholder 4">
            <a:extLst>
              <a:ext uri="{FF2B5EF4-FFF2-40B4-BE49-F238E27FC236}">
                <a16:creationId xmlns:a16="http://schemas.microsoft.com/office/drawing/2014/main" xmlns="" id="{05F5B1AB-8073-4B7A-B790-906B78EEF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3B16D7B-6024-4C99-97C3-0F8C5F6DD0CA}"/>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411393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A2BFE7-09EC-42D6-9571-42751B50A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655DEF9-98B6-4760-AE12-18411287A6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7A0B839-F0E9-43C7-B06E-07C197405DED}"/>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5" name="Footer Placeholder 4">
            <a:extLst>
              <a:ext uri="{FF2B5EF4-FFF2-40B4-BE49-F238E27FC236}">
                <a16:creationId xmlns:a16="http://schemas.microsoft.com/office/drawing/2014/main" xmlns="" id="{12512445-680C-477C-9EFD-A770E2CF0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E0C92B9-9FA9-427D-99FA-1B11F59B0225}"/>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168783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CD77E-B436-4957-A4C9-803469D2F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9E14621-6746-46B4-9AD4-D1FB034CF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75A3E86-94E4-40B5-861D-28816D351DB2}"/>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5" name="Footer Placeholder 4">
            <a:extLst>
              <a:ext uri="{FF2B5EF4-FFF2-40B4-BE49-F238E27FC236}">
                <a16:creationId xmlns:a16="http://schemas.microsoft.com/office/drawing/2014/main" xmlns="" id="{4DA08AAA-F6BD-4F5F-AF3D-3C674D8B3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0FF70BF-A1D4-4E40-ABF2-FDA105496798}"/>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259827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BCC9F-0AF8-4D76-908D-751D9B0A84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A905BDC-C99E-4DA9-9980-B65C11A941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B01FF1C-4503-42E0-8F34-D6DBF5946F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30D0BED-E177-4D42-8196-1C2C0A0D8455}"/>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6" name="Footer Placeholder 5">
            <a:extLst>
              <a:ext uri="{FF2B5EF4-FFF2-40B4-BE49-F238E27FC236}">
                <a16:creationId xmlns:a16="http://schemas.microsoft.com/office/drawing/2014/main" xmlns="" id="{C704FB90-A0EE-4136-B00F-333B52BC3E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8298B82-2D13-4EF0-84C0-3EE6DC1CD90C}"/>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3877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7593F-A9FA-436D-944A-421E57FF31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E9D2A9E-1A36-4C8D-85BB-2E927BE8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3092B29-C5B8-4B3A-A11E-0AD5486DF0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4BBC670-369D-4A3C-97D1-A6350D6C2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63A19EF-FFC6-448B-873D-B34B61C4AF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5745AC9-7346-4602-8631-F48DFBAEC5BE}"/>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8" name="Footer Placeholder 7">
            <a:extLst>
              <a:ext uri="{FF2B5EF4-FFF2-40B4-BE49-F238E27FC236}">
                <a16:creationId xmlns:a16="http://schemas.microsoft.com/office/drawing/2014/main" xmlns="" id="{BCEB0937-31DC-4049-B94F-7FA0C9404F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59362F7-D095-4D64-AEDF-E96671EAA126}"/>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348595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3F026-D194-455C-834F-67AD60D2C8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650C4AF-A6AD-481E-AAD0-66FC4155A173}"/>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4" name="Footer Placeholder 3">
            <a:extLst>
              <a:ext uri="{FF2B5EF4-FFF2-40B4-BE49-F238E27FC236}">
                <a16:creationId xmlns:a16="http://schemas.microsoft.com/office/drawing/2014/main" xmlns="" id="{4996EBBD-35F3-44C0-9A41-7D616B12A3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E1443CF-CEE4-414E-9B70-1FCE4529D630}"/>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132647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32180FB-02D9-41E4-8D5B-4C12E2033F3E}"/>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3" name="Footer Placeholder 2">
            <a:extLst>
              <a:ext uri="{FF2B5EF4-FFF2-40B4-BE49-F238E27FC236}">
                <a16:creationId xmlns:a16="http://schemas.microsoft.com/office/drawing/2014/main" xmlns="" id="{96B4B94E-E095-41EB-835C-76F4CC89FB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49D1945-81F7-4A63-88EC-0F5BE36F5269}"/>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298582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3033E-D599-410C-A687-E9B527D95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B5830AA-E54B-4960-A5CC-9AB7A75CF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A278A8A-6524-4093-A0A8-A727870FC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41B4A6D-B6C1-4EE4-BED3-456DB20C20F8}"/>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6" name="Footer Placeholder 5">
            <a:extLst>
              <a:ext uri="{FF2B5EF4-FFF2-40B4-BE49-F238E27FC236}">
                <a16:creationId xmlns:a16="http://schemas.microsoft.com/office/drawing/2014/main" xmlns="" id="{80FEB375-1778-4DC0-A36B-7F1C4DF99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0DCB27A-59C6-4DC6-853C-59534C5C5E7F}"/>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343247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6C60D-5E76-430B-ABC6-2C4B6FE18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F8121B7-C2C5-445D-A1EE-4AC3C635C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AD5F849-C4C0-4A46-BC9D-1891971C3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BBFD8C6-14F5-465A-AA01-CC808B337F1B}"/>
              </a:ext>
            </a:extLst>
          </p:cNvPr>
          <p:cNvSpPr>
            <a:spLocks noGrp="1"/>
          </p:cNvSpPr>
          <p:nvPr>
            <p:ph type="dt" sz="half" idx="10"/>
          </p:nvPr>
        </p:nvSpPr>
        <p:spPr/>
        <p:txBody>
          <a:bodyPr/>
          <a:lstStyle/>
          <a:p>
            <a:fld id="{5528A6EE-D193-4721-B179-6CF9BC5111BE}" type="datetimeFigureOut">
              <a:rPr lang="en-IN" smtClean="0"/>
              <a:pPr/>
              <a:t>02-12-2021</a:t>
            </a:fld>
            <a:endParaRPr lang="en-IN"/>
          </a:p>
        </p:txBody>
      </p:sp>
      <p:sp>
        <p:nvSpPr>
          <p:cNvPr id="6" name="Footer Placeholder 5">
            <a:extLst>
              <a:ext uri="{FF2B5EF4-FFF2-40B4-BE49-F238E27FC236}">
                <a16:creationId xmlns:a16="http://schemas.microsoft.com/office/drawing/2014/main" xmlns="" id="{9A87C9C8-6C66-45F5-BA5A-4D44C481FC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4801579-460A-472F-9FD2-39D249DE5EB5}"/>
              </a:ext>
            </a:extLst>
          </p:cNvPr>
          <p:cNvSpPr>
            <a:spLocks noGrp="1"/>
          </p:cNvSpPr>
          <p:nvPr>
            <p:ph type="sldNum" sz="quarter" idx="12"/>
          </p:nvPr>
        </p:nvSpPr>
        <p:spPr/>
        <p:txBody>
          <a:body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272025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92B70CC-3D76-4AAF-BA30-73CB1F5E2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CCE1A23-DCD2-410C-A28D-0D155775E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6C46F7C-982F-4985-8BC4-698A8EEB0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8A6EE-D193-4721-B179-6CF9BC5111BE}" type="datetimeFigureOut">
              <a:rPr lang="en-IN" smtClean="0"/>
              <a:pPr/>
              <a:t>02-12-2021</a:t>
            </a:fld>
            <a:endParaRPr lang="en-IN"/>
          </a:p>
        </p:txBody>
      </p:sp>
      <p:sp>
        <p:nvSpPr>
          <p:cNvPr id="5" name="Footer Placeholder 4">
            <a:extLst>
              <a:ext uri="{FF2B5EF4-FFF2-40B4-BE49-F238E27FC236}">
                <a16:creationId xmlns:a16="http://schemas.microsoft.com/office/drawing/2014/main" xmlns="" id="{86A12CB5-A32F-440B-B2BD-F59AB2820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3CE4091-87E4-4E44-919D-059F2397F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EDB1F-5C91-47F1-B13D-AB233A4A4AA7}" type="slidenum">
              <a:rPr lang="en-IN" smtClean="0"/>
              <a:pPr/>
              <a:t>‹#›</a:t>
            </a:fld>
            <a:endParaRPr lang="en-IN"/>
          </a:p>
        </p:txBody>
      </p:sp>
    </p:spTree>
    <p:extLst>
      <p:ext uri="{BB962C8B-B14F-4D97-AF65-F5344CB8AC3E}">
        <p14:creationId xmlns:p14="http://schemas.microsoft.com/office/powerpoint/2010/main" xmlns="" val="143441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463841D-659D-4C8B-8BCF-837849F2D7E5}"/>
              </a:ext>
            </a:extLst>
          </p:cNvPr>
          <p:cNvSpPr txBox="1"/>
          <p:nvPr/>
        </p:nvSpPr>
        <p:spPr>
          <a:xfrm>
            <a:off x="3634154" y="79794"/>
            <a:ext cx="4923692"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STATEMENT </a:t>
            </a:r>
            <a:endParaRPr lang="en-IN" sz="4000" dirty="0"/>
          </a:p>
        </p:txBody>
      </p:sp>
      <p:sp>
        <p:nvSpPr>
          <p:cNvPr id="3" name="TextBox 2">
            <a:extLst>
              <a:ext uri="{FF2B5EF4-FFF2-40B4-BE49-F238E27FC236}">
                <a16:creationId xmlns:a16="http://schemas.microsoft.com/office/drawing/2014/main" xmlns="" id="{FA87E4A3-F8EE-4697-B9F6-7B78FFCDB349}"/>
              </a:ext>
            </a:extLst>
          </p:cNvPr>
          <p:cNvSpPr txBox="1"/>
          <p:nvPr/>
        </p:nvSpPr>
        <p:spPr>
          <a:xfrm>
            <a:off x="412651" y="717130"/>
            <a:ext cx="11366696" cy="2308324"/>
          </a:xfrm>
          <a:prstGeom prst="rect">
            <a:avLst/>
          </a:prstGeom>
          <a:noFill/>
        </p:spPr>
        <p:txBody>
          <a:bodyPr wrap="square" rtlCol="0">
            <a:spAutoFit/>
          </a:bodyPr>
          <a:lstStyle/>
          <a:p>
            <a:r>
              <a:rPr lang="en-IN" b="1" dirty="0" smtClean="0"/>
              <a:t> </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idea behind this project is to build a deep learning-based Image Classification model on images that will be scraped from e-commerce portal. This is done to make the model more and more robust. </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This task is divided into two phases: Data Collection and Mode Building.</a:t>
            </a:r>
            <a:endParaRPr lang="en-US" dirty="0" smtClean="0">
              <a:latin typeface="Times New Roman" pitchFamily="18" charset="0"/>
              <a:cs typeface="Times New Roman" pitchFamily="18" charset="0"/>
            </a:endParaRPr>
          </a:p>
          <a:p>
            <a:endParaRPr lang="en-IN" dirty="0"/>
          </a:p>
        </p:txBody>
      </p:sp>
      <p:sp>
        <p:nvSpPr>
          <p:cNvPr id="4" name="TextBox 3">
            <a:extLst>
              <a:ext uri="{FF2B5EF4-FFF2-40B4-BE49-F238E27FC236}">
                <a16:creationId xmlns:a16="http://schemas.microsoft.com/office/drawing/2014/main" xmlns="" id="{FCFBFA7F-02E9-46BF-80D2-9B63CA3069CE}"/>
              </a:ext>
            </a:extLst>
          </p:cNvPr>
          <p:cNvSpPr txBox="1"/>
          <p:nvPr/>
        </p:nvSpPr>
        <p:spPr>
          <a:xfrm>
            <a:off x="2677550" y="2925154"/>
            <a:ext cx="6836899"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UNDERSTANDING </a:t>
            </a:r>
            <a:endParaRPr lang="en-IN" sz="4000" dirty="0"/>
          </a:p>
        </p:txBody>
      </p:sp>
      <p:sp>
        <p:nvSpPr>
          <p:cNvPr id="5" name="Rectangle 4">
            <a:extLst>
              <a:ext uri="{FF2B5EF4-FFF2-40B4-BE49-F238E27FC236}">
                <a16:creationId xmlns:a16="http://schemas.microsoft.com/office/drawing/2014/main" xmlns="" id="{78FA74E3-A8B8-4EEE-8AB3-03E509F5281B}"/>
              </a:ext>
            </a:extLst>
          </p:cNvPr>
          <p:cNvSpPr/>
          <p:nvPr/>
        </p:nvSpPr>
        <p:spPr>
          <a:xfrm>
            <a:off x="412651" y="3710773"/>
            <a:ext cx="11366695" cy="1892826"/>
          </a:xfrm>
          <a:prstGeom prst="rect">
            <a:avLst/>
          </a:prstGeom>
        </p:spPr>
        <p:txBody>
          <a:bodyPr wrap="square">
            <a:spAutoFit/>
          </a:bodyPr>
          <a:lstStyle/>
          <a:p>
            <a:r>
              <a:rPr lang="en-IN" dirty="0" smtClean="0">
                <a:latin typeface="Times New Roman" pitchFamily="18" charset="0"/>
                <a:cs typeface="Times New Roman" pitchFamily="18" charset="0"/>
              </a:rPr>
              <a:t>E-commerce industry is fast growing in worldwide. Amazon Company is leading in market in India where they are providing wide range of assortment and choices for customer. For any E commerce company designing the apps and content in apps about the product information play very vital role. Company has to depend on suppliers to get the product images and their details. To have correct information from supplier NLP algorithm plays very important role where the algorithm can predict the correct category of product by processing the images of product.</a:t>
            </a:r>
            <a:endParaRPr lang="en-US" dirty="0" smtClean="0">
              <a:latin typeface="Times New Roman" pitchFamily="18" charset="0"/>
              <a:cs typeface="Times New Roman" pitchFamily="18" charset="0"/>
            </a:endParaRPr>
          </a:p>
          <a:p>
            <a:pPr>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59935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58600E-2407-4DA9-BCE8-DC7FE5FA29DA}"/>
              </a:ext>
            </a:extLst>
          </p:cNvPr>
          <p:cNvSpPr txBox="1"/>
          <p:nvPr/>
        </p:nvSpPr>
        <p:spPr>
          <a:xfrm>
            <a:off x="1617783" y="154744"/>
            <a:ext cx="9003315" cy="1323439"/>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EDA </a:t>
            </a:r>
            <a:r>
              <a:rPr lang="en-US" sz="4000" dirty="0" smtClean="0"/>
              <a:t>STEPS FINALIZED </a:t>
            </a:r>
            <a:r>
              <a:rPr lang="en-US" sz="4000" dirty="0"/>
              <a:t>MODEL AND CONCLUSION</a:t>
            </a:r>
            <a:endParaRPr lang="en-IN" sz="4000" dirty="0"/>
          </a:p>
        </p:txBody>
      </p:sp>
      <p:sp>
        <p:nvSpPr>
          <p:cNvPr id="3" name="TextBox 2">
            <a:extLst>
              <a:ext uri="{FF2B5EF4-FFF2-40B4-BE49-F238E27FC236}">
                <a16:creationId xmlns:a16="http://schemas.microsoft.com/office/drawing/2014/main" xmlns="" id="{81AD62A9-94C1-4D33-9D06-B964E5642985}"/>
              </a:ext>
            </a:extLst>
          </p:cNvPr>
          <p:cNvSpPr txBox="1"/>
          <p:nvPr/>
        </p:nvSpPr>
        <p:spPr>
          <a:xfrm>
            <a:off x="618978" y="1322362"/>
            <a:ext cx="11296357"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b="1" dirty="0" smtClean="0"/>
              <a:t>Scrapping data .</a:t>
            </a:r>
            <a:endParaRPr lang="en-US" sz="2000" b="1" dirty="0"/>
          </a:p>
          <a:p>
            <a:pPr marL="285750" indent="-285750">
              <a:lnSpc>
                <a:spcPct val="200000"/>
              </a:lnSpc>
              <a:buFont typeface="Wingdings" panose="05000000000000000000" pitchFamily="2" charset="2"/>
              <a:buChar char="Ø"/>
            </a:pPr>
            <a:r>
              <a:rPr lang="en-US" sz="2000" b="1" dirty="0"/>
              <a:t>Data Preprocessing.</a:t>
            </a:r>
          </a:p>
          <a:p>
            <a:pPr marL="285750" indent="-285750">
              <a:lnSpc>
                <a:spcPct val="200000"/>
              </a:lnSpc>
              <a:buFont typeface="Wingdings" panose="05000000000000000000" pitchFamily="2" charset="2"/>
              <a:buChar char="Ø"/>
            </a:pPr>
            <a:r>
              <a:rPr lang="en-US" sz="2000" b="1" dirty="0" smtClean="0"/>
              <a:t>Model </a:t>
            </a:r>
            <a:r>
              <a:rPr lang="en-US" sz="2000" b="1" dirty="0"/>
              <a:t>Development and Evaluation</a:t>
            </a:r>
          </a:p>
          <a:p>
            <a:pPr marL="285750" indent="-285750">
              <a:lnSpc>
                <a:spcPct val="200000"/>
              </a:lnSpc>
              <a:buFont typeface="Wingdings" panose="05000000000000000000" pitchFamily="2" charset="2"/>
              <a:buChar char="Ø"/>
            </a:pPr>
            <a:r>
              <a:rPr lang="en-US" sz="2000" b="1" dirty="0" smtClean="0"/>
              <a:t>Conclusion</a:t>
            </a:r>
            <a:endParaRPr lang="en-US" sz="2000" b="1" dirty="0"/>
          </a:p>
          <a:p>
            <a:endParaRPr lang="en-IN" sz="2000" b="1" dirty="0"/>
          </a:p>
        </p:txBody>
      </p:sp>
    </p:spTree>
    <p:extLst>
      <p:ext uri="{BB962C8B-B14F-4D97-AF65-F5344CB8AC3E}">
        <p14:creationId xmlns:p14="http://schemas.microsoft.com/office/powerpoint/2010/main" xmlns="" val="408944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9080841-8583-4514-B23B-D7606C65489C}"/>
              </a:ext>
            </a:extLst>
          </p:cNvPr>
          <p:cNvSpPr/>
          <p:nvPr/>
        </p:nvSpPr>
        <p:spPr>
          <a:xfrm>
            <a:off x="253218" y="0"/>
            <a:ext cx="11633982" cy="727571"/>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u="sng" dirty="0" smtClean="0"/>
              <a:t>Scrapping data</a:t>
            </a:r>
            <a:r>
              <a:rPr lang="en-US" sz="2400" b="1" dirty="0" smtClean="0"/>
              <a:t>.</a:t>
            </a:r>
            <a:endParaRPr lang="en-US" sz="2400" b="1" dirty="0"/>
          </a:p>
        </p:txBody>
      </p:sp>
      <p:pic>
        <p:nvPicPr>
          <p:cNvPr id="1026" name="Picture 2"/>
          <p:cNvPicPr>
            <a:picLocks noChangeAspect="1" noChangeArrowheads="1"/>
          </p:cNvPicPr>
          <p:nvPr/>
        </p:nvPicPr>
        <p:blipFill>
          <a:blip r:embed="rId2"/>
          <a:srcRect l="29409" t="26631" r="32425" b="14423"/>
          <a:stretch>
            <a:fillRect/>
          </a:stretch>
        </p:blipFill>
        <p:spPr bwMode="auto">
          <a:xfrm>
            <a:off x="829994" y="1083212"/>
            <a:ext cx="7582486" cy="5774787"/>
          </a:xfrm>
          <a:prstGeom prst="rect">
            <a:avLst/>
          </a:prstGeom>
          <a:noFill/>
          <a:ln w="9525">
            <a:noFill/>
            <a:miter lim="800000"/>
            <a:headEnd/>
            <a:tailEnd/>
          </a:ln>
          <a:effectLst/>
        </p:spPr>
      </p:pic>
    </p:spTree>
    <p:extLst>
      <p:ext uri="{BB962C8B-B14F-4D97-AF65-F5344CB8AC3E}">
        <p14:creationId xmlns:p14="http://schemas.microsoft.com/office/powerpoint/2010/main" xmlns="" val="236242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9080841-8583-4514-B23B-D7606C65489C}"/>
              </a:ext>
            </a:extLst>
          </p:cNvPr>
          <p:cNvSpPr/>
          <p:nvPr/>
        </p:nvSpPr>
        <p:spPr>
          <a:xfrm>
            <a:off x="126606" y="28136"/>
            <a:ext cx="11633982" cy="461665"/>
          </a:xfrm>
          <a:prstGeom prst="rect">
            <a:avLst/>
          </a:prstGeom>
        </p:spPr>
        <p:txBody>
          <a:bodyPr wrap="square">
            <a:spAutoFit/>
          </a:bodyPr>
          <a:lstStyle/>
          <a:p>
            <a:pPr marL="285750" indent="-285750">
              <a:buFont typeface="Wingdings" panose="05000000000000000000" pitchFamily="2" charset="2"/>
              <a:buChar char="Ø"/>
            </a:pPr>
            <a:r>
              <a:rPr lang="en-US" sz="2400" b="1" u="sng" dirty="0"/>
              <a:t>Data Pre Processing.</a:t>
            </a:r>
          </a:p>
        </p:txBody>
      </p:sp>
      <p:sp>
        <p:nvSpPr>
          <p:cNvPr id="4" name="TextBox 3">
            <a:extLst>
              <a:ext uri="{FF2B5EF4-FFF2-40B4-BE49-F238E27FC236}">
                <a16:creationId xmlns:a16="http://schemas.microsoft.com/office/drawing/2014/main" xmlns="" id="{9EA5D2DA-D6BF-49E5-828B-297EF2083E8C}"/>
              </a:ext>
            </a:extLst>
          </p:cNvPr>
          <p:cNvSpPr txBox="1"/>
          <p:nvPr/>
        </p:nvSpPr>
        <p:spPr>
          <a:xfrm>
            <a:off x="309489" y="829994"/>
            <a:ext cx="10072468" cy="3877985"/>
          </a:xfrm>
          <a:prstGeom prst="rect">
            <a:avLst/>
          </a:prstGeom>
          <a:noFill/>
        </p:spPr>
        <p:txBody>
          <a:bodyPr wrap="square" rtlCol="0">
            <a:spAutoFit/>
          </a:bodyPr>
          <a:lstStyle/>
          <a:p>
            <a:r>
              <a:rPr lang="en-US" dirty="0"/>
              <a:t>Following are the step followed for Data Pre processing in the dataset:</a:t>
            </a:r>
          </a:p>
          <a:p>
            <a:endParaRPr lang="en-US" dirty="0"/>
          </a:p>
          <a:p>
            <a:pPr lvl="0">
              <a:buFont typeface="Wingdings" pitchFamily="2" charset="2"/>
              <a:buChar char="ü"/>
            </a:pPr>
            <a:r>
              <a:rPr lang="en-IN" sz="2400" b="1" dirty="0" smtClean="0"/>
              <a:t> Setting </a:t>
            </a:r>
            <a:r>
              <a:rPr lang="en-IN" sz="2400" b="1" dirty="0" smtClean="0"/>
              <a:t>up Images size</a:t>
            </a:r>
            <a:r>
              <a:rPr lang="en-IN" sz="2400" b="1" dirty="0" smtClean="0"/>
              <a:t>:</a:t>
            </a:r>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r>
              <a:rPr lang="en-IN" sz="2400" b="1" dirty="0" smtClean="0"/>
              <a:t> </a:t>
            </a:r>
            <a:r>
              <a:rPr lang="en-IN" sz="2400" b="1" dirty="0" smtClean="0"/>
              <a:t>Image Importing:</a:t>
            </a:r>
          </a:p>
          <a:p>
            <a:pPr lvl="0"/>
            <a:endParaRPr lang="en-IN" sz="2400" b="1" dirty="0" smtClean="0"/>
          </a:p>
          <a:p>
            <a:pPr lvl="0"/>
            <a:endParaRPr lang="en-US" sz="2400" b="1" dirty="0" smtClean="0"/>
          </a:p>
          <a:p>
            <a:endParaRPr lang="en-IN" dirty="0"/>
          </a:p>
        </p:txBody>
      </p:sp>
      <p:pic>
        <p:nvPicPr>
          <p:cNvPr id="5" name="Picture 4"/>
          <p:cNvPicPr/>
          <p:nvPr/>
        </p:nvPicPr>
        <p:blipFill>
          <a:blip r:embed="rId2"/>
          <a:srcRect l="18287" t="57623" r="45428" b="34625"/>
          <a:stretch>
            <a:fillRect/>
          </a:stretch>
        </p:blipFill>
        <p:spPr bwMode="auto">
          <a:xfrm>
            <a:off x="735916" y="1904194"/>
            <a:ext cx="5650816" cy="1162563"/>
          </a:xfrm>
          <a:prstGeom prst="rect">
            <a:avLst/>
          </a:prstGeom>
          <a:noFill/>
          <a:ln w="9525">
            <a:noFill/>
            <a:miter lim="800000"/>
            <a:headEnd/>
            <a:tailEnd/>
          </a:ln>
        </p:spPr>
      </p:pic>
      <p:pic>
        <p:nvPicPr>
          <p:cNvPr id="6" name="Picture 5"/>
          <p:cNvPicPr/>
          <p:nvPr/>
        </p:nvPicPr>
        <p:blipFill>
          <a:blip r:embed="rId3"/>
          <a:srcRect l="20174" t="45736" r="36430" b="25840"/>
          <a:stretch>
            <a:fillRect/>
          </a:stretch>
        </p:blipFill>
        <p:spPr bwMode="auto">
          <a:xfrm>
            <a:off x="754820" y="3847219"/>
            <a:ext cx="5828860" cy="2609851"/>
          </a:xfrm>
          <a:prstGeom prst="rect">
            <a:avLst/>
          </a:prstGeom>
          <a:noFill/>
          <a:ln w="9525">
            <a:noFill/>
            <a:miter lim="800000"/>
            <a:headEnd/>
            <a:tailEnd/>
          </a:ln>
        </p:spPr>
      </p:pic>
    </p:spTree>
    <p:extLst>
      <p:ext uri="{BB962C8B-B14F-4D97-AF65-F5344CB8AC3E}">
        <p14:creationId xmlns:p14="http://schemas.microsoft.com/office/powerpoint/2010/main" xmlns="" val="55718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9080841-8583-4514-B23B-D7606C65489C}"/>
              </a:ext>
            </a:extLst>
          </p:cNvPr>
          <p:cNvSpPr/>
          <p:nvPr/>
        </p:nvSpPr>
        <p:spPr>
          <a:xfrm>
            <a:off x="126606" y="28136"/>
            <a:ext cx="11633982" cy="461665"/>
          </a:xfrm>
          <a:prstGeom prst="rect">
            <a:avLst/>
          </a:prstGeom>
        </p:spPr>
        <p:txBody>
          <a:bodyPr wrap="square">
            <a:spAutoFit/>
          </a:bodyPr>
          <a:lstStyle/>
          <a:p>
            <a:pPr marL="285750" indent="-285750">
              <a:buFont typeface="Wingdings" panose="05000000000000000000" pitchFamily="2" charset="2"/>
              <a:buChar char="Ø"/>
            </a:pPr>
            <a:r>
              <a:rPr lang="en-US" sz="2400" b="1" u="sng" dirty="0"/>
              <a:t>Data Pre Processing.</a:t>
            </a:r>
          </a:p>
        </p:txBody>
      </p:sp>
      <p:sp>
        <p:nvSpPr>
          <p:cNvPr id="4" name="TextBox 3">
            <a:extLst>
              <a:ext uri="{FF2B5EF4-FFF2-40B4-BE49-F238E27FC236}">
                <a16:creationId xmlns:a16="http://schemas.microsoft.com/office/drawing/2014/main" xmlns="" id="{9EA5D2DA-D6BF-49E5-828B-297EF2083E8C}"/>
              </a:ext>
            </a:extLst>
          </p:cNvPr>
          <p:cNvSpPr txBox="1"/>
          <p:nvPr/>
        </p:nvSpPr>
        <p:spPr>
          <a:xfrm>
            <a:off x="309489" y="829994"/>
            <a:ext cx="10072468" cy="4431983"/>
          </a:xfrm>
          <a:prstGeom prst="rect">
            <a:avLst/>
          </a:prstGeom>
          <a:noFill/>
        </p:spPr>
        <p:txBody>
          <a:bodyPr wrap="square" rtlCol="0">
            <a:spAutoFit/>
          </a:bodyPr>
          <a:lstStyle/>
          <a:p>
            <a:pPr lvl="0">
              <a:buFont typeface="Wingdings" pitchFamily="2" charset="2"/>
              <a:buChar char="ü"/>
            </a:pPr>
            <a:r>
              <a:rPr lang="en-IN" sz="2400" b="1" dirty="0" smtClean="0"/>
              <a:t> </a:t>
            </a:r>
            <a:r>
              <a:rPr lang="en-IN" sz="2400" b="1" dirty="0" smtClean="0"/>
              <a:t>Downloading VGG-16:</a:t>
            </a:r>
            <a:endParaRPr lang="en-US" sz="2400" b="1" dirty="0" smtClean="0"/>
          </a:p>
          <a:p>
            <a:pPr lvl="0"/>
            <a:endParaRPr lang="en-IN" sz="2400" b="1" dirty="0" smtClean="0"/>
          </a:p>
          <a:p>
            <a:pPr lvl="0"/>
            <a:endParaRPr lang="en-IN" sz="2400" b="1" dirty="0" smtClean="0"/>
          </a:p>
          <a:p>
            <a:pPr lvl="0"/>
            <a:r>
              <a:rPr lang="en-IN" sz="2400" b="1" dirty="0" smtClean="0"/>
              <a:t> </a:t>
            </a: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a:buFont typeface="Wingdings" pitchFamily="2" charset="2"/>
              <a:buChar char="ü"/>
            </a:pPr>
            <a:r>
              <a:rPr lang="en-IN" sz="2400" b="1" dirty="0" smtClean="0"/>
              <a:t> Freezing the training layer</a:t>
            </a:r>
            <a:r>
              <a:rPr lang="en-IN" sz="2400" b="1" dirty="0" smtClean="0"/>
              <a:t>:</a:t>
            </a:r>
          </a:p>
          <a:p>
            <a:endParaRPr lang="en-US" sz="2400" dirty="0" smtClean="0"/>
          </a:p>
          <a:p>
            <a:pPr lvl="0"/>
            <a:endParaRPr lang="en-IN" sz="2400" b="1" dirty="0" smtClean="0"/>
          </a:p>
          <a:p>
            <a:pPr lvl="0"/>
            <a:endParaRPr lang="en-US" sz="2400" b="1" dirty="0" smtClean="0"/>
          </a:p>
          <a:p>
            <a:endParaRPr lang="en-IN" dirty="0"/>
          </a:p>
        </p:txBody>
      </p:sp>
      <p:pic>
        <p:nvPicPr>
          <p:cNvPr id="7" name="Picture 6"/>
          <p:cNvPicPr/>
          <p:nvPr/>
        </p:nvPicPr>
        <p:blipFill>
          <a:blip r:embed="rId2"/>
          <a:srcRect l="20755" t="42377" r="19448" b="45220"/>
          <a:stretch>
            <a:fillRect/>
          </a:stretch>
        </p:blipFill>
        <p:spPr bwMode="auto">
          <a:xfrm>
            <a:off x="531933" y="1316354"/>
            <a:ext cx="10229852" cy="1975486"/>
          </a:xfrm>
          <a:prstGeom prst="rect">
            <a:avLst/>
          </a:prstGeom>
          <a:noFill/>
          <a:ln w="9525">
            <a:noFill/>
            <a:miter lim="800000"/>
            <a:headEnd/>
            <a:tailEnd/>
          </a:ln>
        </p:spPr>
      </p:pic>
      <p:pic>
        <p:nvPicPr>
          <p:cNvPr id="8" name="Picture 7"/>
          <p:cNvPicPr/>
          <p:nvPr/>
        </p:nvPicPr>
        <p:blipFill>
          <a:blip r:embed="rId3"/>
          <a:srcRect l="19448" t="41085" r="49637" b="15762"/>
          <a:stretch>
            <a:fillRect/>
          </a:stretch>
        </p:blipFill>
        <p:spPr bwMode="auto">
          <a:xfrm>
            <a:off x="568203" y="3955952"/>
            <a:ext cx="6746997" cy="2902048"/>
          </a:xfrm>
          <a:prstGeom prst="rect">
            <a:avLst/>
          </a:prstGeom>
          <a:noFill/>
          <a:ln w="9525">
            <a:noFill/>
            <a:miter lim="800000"/>
            <a:headEnd/>
            <a:tailEnd/>
          </a:ln>
        </p:spPr>
      </p:pic>
    </p:spTree>
    <p:extLst>
      <p:ext uri="{BB962C8B-B14F-4D97-AF65-F5344CB8AC3E}">
        <p14:creationId xmlns:p14="http://schemas.microsoft.com/office/powerpoint/2010/main" xmlns="" val="55718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9080841-8583-4514-B23B-D7606C65489C}"/>
              </a:ext>
            </a:extLst>
          </p:cNvPr>
          <p:cNvSpPr/>
          <p:nvPr/>
        </p:nvSpPr>
        <p:spPr>
          <a:xfrm>
            <a:off x="126606" y="28136"/>
            <a:ext cx="11633982" cy="461665"/>
          </a:xfrm>
          <a:prstGeom prst="rect">
            <a:avLst/>
          </a:prstGeom>
        </p:spPr>
        <p:txBody>
          <a:bodyPr wrap="square">
            <a:spAutoFit/>
          </a:bodyPr>
          <a:lstStyle/>
          <a:p>
            <a:pPr marL="285750" indent="-285750">
              <a:buFont typeface="Wingdings" panose="05000000000000000000" pitchFamily="2" charset="2"/>
              <a:buChar char="Ø"/>
            </a:pPr>
            <a:r>
              <a:rPr lang="en-US" sz="2400" b="1" u="sng" dirty="0"/>
              <a:t>Data Pre Processing.</a:t>
            </a:r>
          </a:p>
        </p:txBody>
      </p:sp>
      <p:sp>
        <p:nvSpPr>
          <p:cNvPr id="4" name="TextBox 3">
            <a:extLst>
              <a:ext uri="{FF2B5EF4-FFF2-40B4-BE49-F238E27FC236}">
                <a16:creationId xmlns:a16="http://schemas.microsoft.com/office/drawing/2014/main" xmlns="" id="{9EA5D2DA-D6BF-49E5-828B-297EF2083E8C}"/>
              </a:ext>
            </a:extLst>
          </p:cNvPr>
          <p:cNvSpPr txBox="1"/>
          <p:nvPr/>
        </p:nvSpPr>
        <p:spPr>
          <a:xfrm>
            <a:off x="309489" y="829994"/>
            <a:ext cx="10072468" cy="6463308"/>
          </a:xfrm>
          <a:prstGeom prst="rect">
            <a:avLst/>
          </a:prstGeom>
          <a:noFill/>
        </p:spPr>
        <p:txBody>
          <a:bodyPr wrap="square" rtlCol="0">
            <a:spAutoFit/>
          </a:bodyPr>
          <a:lstStyle/>
          <a:p>
            <a:r>
              <a:rPr lang="en-US" dirty="0"/>
              <a:t>Following are the step followed for Data Pre processing in the dataset:</a:t>
            </a:r>
          </a:p>
          <a:p>
            <a:endParaRPr lang="en-US" dirty="0"/>
          </a:p>
          <a:p>
            <a:pPr lvl="0">
              <a:buFont typeface="Wingdings" pitchFamily="2" charset="2"/>
              <a:buChar char="ü"/>
            </a:pPr>
            <a:r>
              <a:rPr lang="en-IN" sz="2400" b="1" dirty="0" smtClean="0"/>
              <a:t> Modifying the last layer:</a:t>
            </a:r>
          </a:p>
          <a:p>
            <a:pPr lvl="0"/>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buFont typeface="Wingdings" pitchFamily="2" charset="2"/>
              <a:buChar char="ü"/>
            </a:pPr>
            <a:endParaRPr lang="en-IN" sz="2400" b="1" dirty="0" smtClean="0"/>
          </a:p>
          <a:p>
            <a:pPr lvl="0"/>
            <a:endParaRPr lang="en-IN" sz="2400" b="1" dirty="0" smtClean="0"/>
          </a:p>
          <a:p>
            <a:pPr lvl="0"/>
            <a:endParaRPr lang="en-IN" sz="2400" b="1" dirty="0" smtClean="0"/>
          </a:p>
          <a:p>
            <a:pPr lvl="0"/>
            <a:endParaRPr lang="en-IN" sz="2400" b="1" dirty="0" smtClean="0"/>
          </a:p>
          <a:p>
            <a:pPr lvl="0"/>
            <a:endParaRPr lang="en-US" sz="2400" b="1" dirty="0" smtClean="0"/>
          </a:p>
          <a:p>
            <a:endParaRPr lang="en-IN" dirty="0"/>
          </a:p>
        </p:txBody>
      </p:sp>
      <p:pic>
        <p:nvPicPr>
          <p:cNvPr id="7" name="Picture 6"/>
          <p:cNvPicPr/>
          <p:nvPr/>
        </p:nvPicPr>
        <p:blipFill>
          <a:blip r:embed="rId2"/>
          <a:srcRect l="20755" t="51680" r="37881" b="32816"/>
          <a:stretch>
            <a:fillRect/>
          </a:stretch>
        </p:blipFill>
        <p:spPr bwMode="auto">
          <a:xfrm>
            <a:off x="622348" y="2059818"/>
            <a:ext cx="6805393" cy="3215567"/>
          </a:xfrm>
          <a:prstGeom prst="rect">
            <a:avLst/>
          </a:prstGeom>
          <a:noFill/>
          <a:ln w="9525">
            <a:noFill/>
            <a:miter lim="800000"/>
            <a:headEnd/>
            <a:tailEnd/>
          </a:ln>
        </p:spPr>
      </p:pic>
    </p:spTree>
    <p:extLst>
      <p:ext uri="{BB962C8B-B14F-4D97-AF65-F5344CB8AC3E}">
        <p14:creationId xmlns:p14="http://schemas.microsoft.com/office/powerpoint/2010/main" xmlns="" val="55718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E0A055E-B480-4363-B953-982CAF97F87F}"/>
              </a:ext>
            </a:extLst>
          </p:cNvPr>
          <p:cNvSpPr/>
          <p:nvPr/>
        </p:nvSpPr>
        <p:spPr>
          <a:xfrm>
            <a:off x="433559" y="7533"/>
            <a:ext cx="3099695" cy="830997"/>
          </a:xfrm>
          <a:prstGeom prst="rect">
            <a:avLst/>
          </a:prstGeom>
        </p:spPr>
        <p:txBody>
          <a:bodyPr wrap="none">
            <a:spAutoFit/>
          </a:bodyPr>
          <a:lstStyle/>
          <a:p>
            <a:pPr marL="285750" indent="-285750">
              <a:buFont typeface="Wingdings" panose="05000000000000000000" pitchFamily="2" charset="2"/>
              <a:buChar char="Ø"/>
            </a:pPr>
            <a:r>
              <a:rPr lang="en-US" sz="2400" b="1" u="sng" dirty="0"/>
              <a:t>Model Development</a:t>
            </a:r>
          </a:p>
          <a:p>
            <a:endParaRPr lang="en-US" sz="2400" b="1" u="sng" dirty="0"/>
          </a:p>
        </p:txBody>
      </p:sp>
      <p:sp>
        <p:nvSpPr>
          <p:cNvPr id="10241" name="Rectangle 1"/>
          <p:cNvSpPr>
            <a:spLocks noChangeArrowheads="1"/>
          </p:cNvSpPr>
          <p:nvPr/>
        </p:nvSpPr>
        <p:spPr bwMode="auto">
          <a:xfrm>
            <a:off x="333829" y="548640"/>
            <a:ext cx="1168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here we have compiling the model before starting training and since problem is multiclass have chosen categorical_crossentropy</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checking model summary.</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p:cNvPicPr/>
          <p:nvPr/>
        </p:nvPicPr>
        <p:blipFill>
          <a:blip r:embed="rId2"/>
          <a:srcRect l="19884" t="44943" r="28157" b="47545"/>
          <a:stretch>
            <a:fillRect/>
          </a:stretch>
        </p:blipFill>
        <p:spPr bwMode="auto">
          <a:xfrm>
            <a:off x="458333" y="1285421"/>
            <a:ext cx="8424410" cy="1225550"/>
          </a:xfrm>
          <a:prstGeom prst="rect">
            <a:avLst/>
          </a:prstGeom>
          <a:noFill/>
          <a:ln w="9525">
            <a:noFill/>
            <a:miter lim="800000"/>
            <a:headEnd/>
            <a:tailEnd/>
          </a:ln>
        </p:spPr>
      </p:pic>
      <p:pic>
        <p:nvPicPr>
          <p:cNvPr id="6" name="Picture 5"/>
          <p:cNvPicPr/>
          <p:nvPr/>
        </p:nvPicPr>
        <p:blipFill>
          <a:blip r:embed="rId3"/>
          <a:srcRect l="29608" t="21705" r="43396" b="12662"/>
          <a:stretch>
            <a:fillRect/>
          </a:stretch>
        </p:blipFill>
        <p:spPr bwMode="auto">
          <a:xfrm>
            <a:off x="527276" y="2637517"/>
            <a:ext cx="4257675" cy="3905250"/>
          </a:xfrm>
          <a:prstGeom prst="rect">
            <a:avLst/>
          </a:prstGeom>
          <a:noFill/>
          <a:ln w="9525">
            <a:noFill/>
            <a:miter lim="800000"/>
            <a:headEnd/>
            <a:tailEnd/>
          </a:ln>
        </p:spPr>
      </p:pic>
      <p:pic>
        <p:nvPicPr>
          <p:cNvPr id="7" name="Picture 6"/>
          <p:cNvPicPr/>
          <p:nvPr/>
        </p:nvPicPr>
        <p:blipFill>
          <a:blip r:embed="rId4"/>
          <a:srcRect l="17707" t="42119" r="30624" b="24548"/>
          <a:stretch>
            <a:fillRect/>
          </a:stretch>
        </p:blipFill>
        <p:spPr bwMode="auto">
          <a:xfrm>
            <a:off x="5484494" y="2686930"/>
            <a:ext cx="5600847" cy="3742006"/>
          </a:xfrm>
          <a:prstGeom prst="rect">
            <a:avLst/>
          </a:prstGeom>
          <a:noFill/>
          <a:ln w="9525">
            <a:noFill/>
            <a:miter lim="800000"/>
            <a:headEnd/>
            <a:tailEnd/>
          </a:ln>
        </p:spPr>
      </p:pic>
    </p:spTree>
    <p:extLst>
      <p:ext uri="{BB962C8B-B14F-4D97-AF65-F5344CB8AC3E}">
        <p14:creationId xmlns:p14="http://schemas.microsoft.com/office/powerpoint/2010/main" xmlns="" val="196371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835A57E-E4D0-4435-BF2B-F5C97B0AAA02}"/>
              </a:ext>
            </a:extLst>
          </p:cNvPr>
          <p:cNvSpPr/>
          <p:nvPr/>
        </p:nvSpPr>
        <p:spPr>
          <a:xfrm>
            <a:off x="4473528" y="-33443"/>
            <a:ext cx="2686927" cy="646331"/>
          </a:xfrm>
          <a:prstGeom prst="rect">
            <a:avLst/>
          </a:prstGeom>
        </p:spPr>
        <p:txBody>
          <a:bodyPr wrap="square">
            <a:spAutoFit/>
          </a:bodyPr>
          <a:lstStyle/>
          <a:p>
            <a:r>
              <a:rPr lang="en-IN" sz="3600" b="1" i="0" dirty="0">
                <a:solidFill>
                  <a:srgbClr val="000000"/>
                </a:solidFill>
                <a:effectLst/>
                <a:latin typeface="Helvetica Neue"/>
              </a:rPr>
              <a:t>Conclusion</a:t>
            </a:r>
          </a:p>
        </p:txBody>
      </p:sp>
      <p:sp>
        <p:nvSpPr>
          <p:cNvPr id="3" name="Rectangle 2">
            <a:extLst>
              <a:ext uri="{FF2B5EF4-FFF2-40B4-BE49-F238E27FC236}">
                <a16:creationId xmlns:a16="http://schemas.microsoft.com/office/drawing/2014/main" xmlns="" id="{6930DA9B-55C1-47F5-9C2F-5AF5415F3BB7}"/>
              </a:ext>
            </a:extLst>
          </p:cNvPr>
          <p:cNvSpPr/>
          <p:nvPr/>
        </p:nvSpPr>
        <p:spPr>
          <a:xfrm>
            <a:off x="225083" y="542548"/>
            <a:ext cx="11451102" cy="369332"/>
          </a:xfrm>
          <a:prstGeom prst="rect">
            <a:avLst/>
          </a:prstGeom>
        </p:spPr>
        <p:txBody>
          <a:bodyPr wrap="square">
            <a:spAutoFit/>
          </a:bodyPr>
          <a:lstStyle/>
          <a:p>
            <a:endParaRPr lang="en-US" b="1" i="0" dirty="0">
              <a:solidFill>
                <a:srgbClr val="000000"/>
              </a:solidFill>
              <a:effectLst/>
              <a:latin typeface="Helvetica Neue"/>
            </a:endParaRPr>
          </a:p>
        </p:txBody>
      </p:sp>
      <p:sp>
        <p:nvSpPr>
          <p:cNvPr id="6" name="Rectangle 5">
            <a:extLst>
              <a:ext uri="{FF2B5EF4-FFF2-40B4-BE49-F238E27FC236}">
                <a16:creationId xmlns:a16="http://schemas.microsoft.com/office/drawing/2014/main" xmlns="" id="{3A4C8B8C-6826-4D3A-A5C1-376A99F9FDFF}"/>
              </a:ext>
            </a:extLst>
          </p:cNvPr>
          <p:cNvSpPr>
            <a:spLocks noChangeArrowheads="1"/>
          </p:cNvSpPr>
          <p:nvPr/>
        </p:nvSpPr>
        <p:spPr bwMode="auto">
          <a:xfrm>
            <a:off x="457200" y="416242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xmlns="" id="{3E610CAF-D6A3-4857-BC5A-469FC44AB2D8}"/>
              </a:ext>
            </a:extLst>
          </p:cNvPr>
          <p:cNvSpPr/>
          <p:nvPr/>
        </p:nvSpPr>
        <p:spPr>
          <a:xfrm>
            <a:off x="515815" y="542548"/>
            <a:ext cx="11451102" cy="4637103"/>
          </a:xfrm>
          <a:prstGeom prst="rect">
            <a:avLst/>
          </a:prstGeom>
        </p:spPr>
        <p:txBody>
          <a:bodyPr wrap="square">
            <a:spAutoFit/>
          </a:bodyPr>
          <a:lstStyle/>
          <a:p>
            <a:pPr lvl="0">
              <a:lnSpc>
                <a:spcPct val="107000"/>
              </a:lnSpc>
              <a:spcAft>
                <a:spcPts val="0"/>
              </a:spcAft>
            </a:pP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473612" y="1164493"/>
            <a:ext cx="11427656" cy="5016758"/>
          </a:xfrm>
          <a:prstGeom prst="rect">
            <a:avLst/>
          </a:prstGeom>
        </p:spPr>
        <p:txBody>
          <a:bodyPr wrap="square">
            <a:spAutoFit/>
          </a:bodyPr>
          <a:lstStyle/>
          <a:p>
            <a:pPr lvl="0">
              <a:buFont typeface="Wingdings" pitchFamily="2" charset="2"/>
              <a:buChar char="ü"/>
            </a:pPr>
            <a:r>
              <a:rPr lang="en-IN" sz="4000" dirty="0" smtClean="0"/>
              <a:t>Collecting the image data from website, where after scraping data would be not in proper format</a:t>
            </a:r>
            <a:r>
              <a:rPr lang="en-IN" sz="4000" dirty="0" smtClean="0"/>
              <a:t>.</a:t>
            </a:r>
          </a:p>
          <a:p>
            <a:pPr lvl="0"/>
            <a:endParaRPr lang="en-US" sz="4000" dirty="0" smtClean="0"/>
          </a:p>
          <a:p>
            <a:pPr lvl="0">
              <a:buFont typeface="Wingdings" pitchFamily="2" charset="2"/>
              <a:buChar char="ü"/>
            </a:pPr>
            <a:r>
              <a:rPr lang="en-IN" sz="4000" dirty="0" smtClean="0"/>
              <a:t>Our data are in image type so have applied image generator for uploading the data into the model.</a:t>
            </a:r>
            <a:endParaRPr lang="en-US" sz="4000" dirty="0" smtClean="0"/>
          </a:p>
          <a:p>
            <a:endParaRPr lang="en-IN" sz="4000" dirty="0" smtClean="0"/>
          </a:p>
          <a:p>
            <a:pPr>
              <a:buFont typeface="Wingdings" pitchFamily="2" charset="2"/>
              <a:buChar char="ü"/>
            </a:pPr>
            <a:r>
              <a:rPr lang="en-IN" sz="4000" dirty="0" smtClean="0"/>
              <a:t> We </a:t>
            </a:r>
            <a:r>
              <a:rPr lang="en-IN" sz="4000" dirty="0" smtClean="0"/>
              <a:t>have trained the model and test the model in testing dataset.</a:t>
            </a:r>
            <a:endParaRPr lang="en-US" sz="4000" dirty="0"/>
          </a:p>
        </p:txBody>
      </p:sp>
    </p:spTree>
    <p:extLst>
      <p:ext uri="{BB962C8B-B14F-4D97-AF65-F5344CB8AC3E}">
        <p14:creationId xmlns:p14="http://schemas.microsoft.com/office/powerpoint/2010/main" xmlns="" val="421428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83B444A-6D2F-4A58-B2AD-5489D2FDBC5B}"/>
              </a:ext>
            </a:extLst>
          </p:cNvPr>
          <p:cNvSpPr/>
          <p:nvPr/>
        </p:nvSpPr>
        <p:spPr>
          <a:xfrm>
            <a:off x="2766647" y="1059659"/>
            <a:ext cx="6096000" cy="4339650"/>
          </a:xfrm>
          <a:prstGeom prst="rect">
            <a:avLst/>
          </a:prstGeom>
        </p:spPr>
        <p:txBody>
          <a:bodyPr>
            <a:spAutoFit/>
          </a:bodyPr>
          <a:lstStyle/>
          <a:p>
            <a:pPr algn="ctr"/>
            <a:r>
              <a:rPr lang="en-US" sz="13800" dirty="0"/>
              <a:t>THANK YOU</a:t>
            </a:r>
          </a:p>
        </p:txBody>
      </p:sp>
    </p:spTree>
    <p:extLst>
      <p:ext uri="{BB962C8B-B14F-4D97-AF65-F5344CB8AC3E}">
        <p14:creationId xmlns:p14="http://schemas.microsoft.com/office/powerpoint/2010/main" xmlns="" val="225978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261</Words>
  <Application>Microsoft Office PowerPoint</Application>
  <PresentationFormat>Custom</PresentationFormat>
  <Paragraphs>75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cp:revision>
  <dcterms:created xsi:type="dcterms:W3CDTF">2021-08-19T15:49:25Z</dcterms:created>
  <dcterms:modified xsi:type="dcterms:W3CDTF">2021-12-02T16:34:10Z</dcterms:modified>
</cp:coreProperties>
</file>