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4" r:id="rId5"/>
    <p:sldId id="297" r:id="rId6"/>
    <p:sldId id="287" r:id="rId7"/>
    <p:sldId id="298" r:id="rId8"/>
    <p:sldId id="310" r:id="rId9"/>
    <p:sldId id="311" r:id="rId10"/>
    <p:sldId id="312" r:id="rId11"/>
    <p:sldId id="299" r:id="rId12"/>
    <p:sldId id="305" r:id="rId13"/>
    <p:sldId id="313" r:id="rId14"/>
    <p:sldId id="314" r:id="rId15"/>
    <p:sldId id="315" r:id="rId16"/>
    <p:sldId id="316" r:id="rId17"/>
    <p:sldId id="317" r:id="rId18"/>
    <p:sldId id="303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938D8D"/>
    <a:srgbClr val="F57A61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19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1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dlKjxlw482lw0PxxUviNSmiPBCGRSWn/view?usp=sharing" TargetMode="External"/><Relationship Id="rId2" Type="http://schemas.openxmlformats.org/officeDocument/2006/relationships/hyperlink" Target="https://drive.google.com/file/d/1Q2zlyWDQxgxdQJezfKGP4yC5gPxqOXcm/view?usp=sharing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68" y="1104981"/>
            <a:ext cx="9133243" cy="947030"/>
          </a:xfrm>
        </p:spPr>
        <p:txBody>
          <a:bodyPr/>
          <a:lstStyle/>
          <a:p>
            <a:pPr algn="l"/>
            <a:r>
              <a:rPr lang="en-IN" sz="5400" b="1" i="0" dirty="0">
                <a:solidFill>
                  <a:srgbClr val="282828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BANK LOAN CASE STUDY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1755289" cy="630936"/>
          </a:xfrm>
        </p:spPr>
        <p:txBody>
          <a:bodyPr/>
          <a:lstStyle/>
          <a:p>
            <a:r>
              <a:rPr lang="en-US" sz="2400" dirty="0"/>
              <a:t>By Sudhansu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F99F7-8D29-1F98-23E1-DAF070B4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48" y="2275007"/>
            <a:ext cx="5418227" cy="31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615008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1051217" y="116748"/>
            <a:ext cx="10227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Maximum clients of the bank are above 40 yrs. old, working type and married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7708776" y="2327648"/>
            <a:ext cx="3855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secondary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&amp;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education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top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education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of clients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most clients are in the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age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group of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30-40 and 50 above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most clients are in the range of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100-200k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most clients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credited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amount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in the range of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200k-300k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working type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married type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top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7711315" y="1061417"/>
            <a:ext cx="415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D</a:t>
            </a:r>
            <a:r>
              <a:rPr lang="en-IN" sz="2400" i="1" dirty="0"/>
              <a:t>. </a:t>
            </a:r>
            <a:r>
              <a:rPr lang="en-US" sz="2400" i="1" dirty="0">
                <a:solidFill>
                  <a:srgbClr val="000000"/>
                </a:solidFill>
                <a:effectLst/>
                <a:latin typeface="Univers Condensed Light (Body)"/>
              </a:rPr>
              <a:t>Univariate Analysis of categorical variables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7824254" y="1945699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BB9D4D5-6C6D-F8B5-65BB-D20DE68B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1" y="857398"/>
            <a:ext cx="6881566" cy="57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8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228380" y="709277"/>
            <a:ext cx="11466404" cy="29944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199091" y="220445"/>
            <a:ext cx="1163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Median income of defaulters are same as repayors, but annuity, years of employment has lower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8531265" y="2074758"/>
            <a:ext cx="3375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of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defaulters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same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as repayors,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very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clients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defaulters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credit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amount of defaulters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same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as repayors, very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credit amount clients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defaulters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defaulters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annuity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amount,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employment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Univers Condensed Light (Body)"/>
              </a:rPr>
              <a:t>yrs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days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last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updated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values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slightly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lower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than repayors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defaulters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days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last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phone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change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value is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than repayors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8399282" y="874334"/>
            <a:ext cx="370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D</a:t>
            </a:r>
            <a:r>
              <a:rPr lang="en-IN" sz="2000" i="1" dirty="0">
                <a:solidFill>
                  <a:srgbClr val="282828"/>
                </a:solidFill>
                <a:latin typeface="Univers Condensed Light (Body)"/>
              </a:rPr>
              <a:t>. </a:t>
            </a:r>
            <a:r>
              <a:rPr lang="en-US" sz="2000" i="1" dirty="0">
                <a:solidFill>
                  <a:srgbClr val="282828"/>
                </a:solidFill>
                <a:latin typeface="Univers Condensed Light (Body)"/>
              </a:rPr>
              <a:t>B</a:t>
            </a:r>
            <a:r>
              <a:rPr lang="en-US" sz="2000" b="0" i="1" dirty="0">
                <a:solidFill>
                  <a:srgbClr val="282828"/>
                </a:solidFill>
                <a:effectLst/>
                <a:latin typeface="Univers Condensed Light (Body)"/>
              </a:rPr>
              <a:t>ivariate analysis to explore relationships between variables and the target variable</a:t>
            </a:r>
            <a:endParaRPr lang="en-US" sz="2000" i="1" dirty="0">
              <a:solidFill>
                <a:srgbClr val="282828"/>
              </a:solidFill>
              <a:effectLst/>
              <a:latin typeface="Univers Condensed Light (Body)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8512411" y="1929238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5F2598C-35A6-4CE9-3B51-FB6E9907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0" y="1018828"/>
            <a:ext cx="8076634" cy="56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228380" y="709277"/>
            <a:ext cx="11466404" cy="29944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310208" y="168237"/>
            <a:ext cx="808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20-30 age group, civil married, singles have high default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8512411" y="2348138"/>
            <a:ext cx="3375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 clients in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20-30 age group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highest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civil married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single/not married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clients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 default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cash loans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contract type, people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owning car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house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males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rate than females.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8399282" y="874334"/>
            <a:ext cx="370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D</a:t>
            </a:r>
            <a:r>
              <a:rPr lang="en-IN" sz="2000" i="1" dirty="0">
                <a:solidFill>
                  <a:srgbClr val="282828"/>
                </a:solidFill>
                <a:latin typeface="Univers Condensed Light (Body)"/>
              </a:rPr>
              <a:t>. </a:t>
            </a:r>
            <a:r>
              <a:rPr lang="en-US" sz="2000" i="1" dirty="0">
                <a:solidFill>
                  <a:srgbClr val="282828"/>
                </a:solidFill>
                <a:latin typeface="Univers Condensed Light (Body)"/>
              </a:rPr>
              <a:t>B</a:t>
            </a:r>
            <a:r>
              <a:rPr lang="en-US" sz="2000" b="0" i="1" dirty="0">
                <a:solidFill>
                  <a:srgbClr val="282828"/>
                </a:solidFill>
                <a:effectLst/>
                <a:latin typeface="Univers Condensed Light (Body)"/>
              </a:rPr>
              <a:t>ivariate analysis to explore relationships between variables and the target variable</a:t>
            </a:r>
            <a:endParaRPr lang="en-US" sz="2000" i="1" dirty="0">
              <a:solidFill>
                <a:srgbClr val="282828"/>
              </a:solidFill>
              <a:effectLst/>
              <a:latin typeface="Univers Condensed Light (Body)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8512411" y="1929238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897DD6-345B-7DDC-F4C5-5B9E22AC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4" y="1052696"/>
            <a:ext cx="8030509" cy="53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228380" y="643288"/>
            <a:ext cx="11466404" cy="29944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266968" y="168237"/>
            <a:ext cx="1109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Unemployed, lower secondary and incomplete higher education type clients have high default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8210746" y="2574382"/>
            <a:ext cx="3620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unemployed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clients have the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highest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people having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in the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category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900k-1m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have the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highest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default rate which is unexpected.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lower secondary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incomplete higher education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type clients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higher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default rate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8182461" y="1034590"/>
            <a:ext cx="370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D</a:t>
            </a:r>
            <a:r>
              <a:rPr lang="en-IN" sz="2000" i="1" dirty="0">
                <a:solidFill>
                  <a:srgbClr val="282828"/>
                </a:solidFill>
                <a:latin typeface="Univers Condensed Light (Body)"/>
              </a:rPr>
              <a:t>. </a:t>
            </a:r>
            <a:r>
              <a:rPr lang="en-US" sz="2000" i="1" dirty="0">
                <a:solidFill>
                  <a:srgbClr val="282828"/>
                </a:solidFill>
                <a:latin typeface="Univers Condensed Light (Body)"/>
              </a:rPr>
              <a:t>B</a:t>
            </a:r>
            <a:r>
              <a:rPr lang="en-US" sz="2000" b="0" i="1" dirty="0">
                <a:solidFill>
                  <a:srgbClr val="282828"/>
                </a:solidFill>
                <a:effectLst/>
                <a:latin typeface="Univers Condensed Light (Body)"/>
              </a:rPr>
              <a:t>ivariate analysis to explore relationships between variables and the target variable</a:t>
            </a:r>
            <a:endParaRPr lang="en-US" sz="2000" i="1" dirty="0">
              <a:solidFill>
                <a:srgbClr val="282828"/>
              </a:solidFill>
              <a:effectLst/>
              <a:latin typeface="Univers Condensed Light (Body)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8305012" y="2155482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809828F-824F-FDA0-436D-CE3B0DBD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" y="824345"/>
            <a:ext cx="7481852" cy="5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228380" y="643288"/>
            <a:ext cx="11466404" cy="29944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8041060" y="2574382"/>
            <a:ext cx="3620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 target variable is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positively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correlated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with </a:t>
            </a:r>
            <a:r>
              <a:rPr lang="en-IN" i="0" dirty="0">
                <a:solidFill>
                  <a:srgbClr val="000000"/>
                </a:solidFill>
                <a:effectLst/>
                <a:latin typeface="Univers Condensed Light (Body)"/>
              </a:rPr>
              <a:t>REGION_RATING_CLIENT, DAYS_LAST_PHONE_CHANGE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,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REG_CITY_NOT_WORK_CITY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,</a:t>
            </a:r>
            <a:r>
              <a:rPr lang="en-IN" i="0" dirty="0">
                <a:solidFill>
                  <a:srgbClr val="000000"/>
                </a:solidFill>
                <a:effectLst/>
                <a:latin typeface="Univers Condensed Light (Body)"/>
              </a:rPr>
              <a:t> FLAG_DOCUMENT_3 etc.</a:t>
            </a:r>
            <a:endParaRPr lang="en-US" dirty="0">
              <a:solidFill>
                <a:srgbClr val="000000"/>
              </a:solidFill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 target variable is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negatively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correlated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with </a:t>
            </a:r>
            <a:r>
              <a:rPr lang="en-IN" i="0" dirty="0">
                <a:solidFill>
                  <a:srgbClr val="000000"/>
                </a:solidFill>
                <a:effectLst/>
                <a:latin typeface="Univers Condensed Light (Body)"/>
              </a:rPr>
              <a:t>DAYS_BIRTH, YEARS_EMPLOYED, DAYS_ID_PUBLISH, DAYS_REGISTRATION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7927937" y="1034590"/>
            <a:ext cx="370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E</a:t>
            </a:r>
            <a:r>
              <a:rPr lang="en-IN" sz="2000" i="1" dirty="0">
                <a:solidFill>
                  <a:srgbClr val="282828"/>
                </a:solidFill>
                <a:latin typeface="Univers Condensed Light (Body)"/>
              </a:rPr>
              <a:t>. </a:t>
            </a:r>
            <a:r>
              <a:rPr lang="en-US" sz="2000" b="0" i="1" dirty="0">
                <a:solidFill>
                  <a:srgbClr val="282828"/>
                </a:solidFill>
                <a:effectLst/>
                <a:latin typeface="Univers Condensed Light (Body)"/>
              </a:rPr>
              <a:t>correlation between variables and the target variable</a:t>
            </a:r>
            <a:endParaRPr lang="en-US" sz="2000" i="1" dirty="0">
              <a:solidFill>
                <a:srgbClr val="282828"/>
              </a:solidFill>
              <a:effectLst/>
              <a:latin typeface="Univers Condensed Light (Body)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8069338" y="1863246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C30854-6AC0-85EB-616E-696CDE24ABCF}"/>
              </a:ext>
            </a:extLst>
          </p:cNvPr>
          <p:cNvSpPr txBox="1"/>
          <p:nvPr/>
        </p:nvSpPr>
        <p:spPr>
          <a:xfrm>
            <a:off x="4524866" y="2828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EDA420-1DB5-0BC4-59E0-19DF2B84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48" y="875170"/>
            <a:ext cx="6343650" cy="5781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20A59-24E0-2F02-7E7B-2C1DFDEF5CE3}"/>
              </a:ext>
            </a:extLst>
          </p:cNvPr>
          <p:cNvSpPr txBox="1"/>
          <p:nvPr/>
        </p:nvSpPr>
        <p:spPr>
          <a:xfrm>
            <a:off x="556177" y="164819"/>
            <a:ext cx="1091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Client’s age,  years of employment, Region rating, days last phone change are highly correlated with target variable </a:t>
            </a:r>
          </a:p>
        </p:txBody>
      </p:sp>
    </p:spTree>
    <p:extLst>
      <p:ext uri="{BB962C8B-B14F-4D97-AF65-F5344CB8AC3E}">
        <p14:creationId xmlns:p14="http://schemas.microsoft.com/office/powerpoint/2010/main" val="164889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F01-89D1-A1C5-E81A-D19C5077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59" y="313135"/>
            <a:ext cx="7313766" cy="1014984"/>
          </a:xfrm>
        </p:spPr>
        <p:txBody>
          <a:bodyPr/>
          <a:lstStyle/>
          <a:p>
            <a:pPr algn="l"/>
            <a:r>
              <a:rPr lang="en-IN" sz="48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2CC53-114D-2A86-6886-6B7221CCEFFA}"/>
              </a:ext>
            </a:extLst>
          </p:cNvPr>
          <p:cNvSpPr txBox="1"/>
          <p:nvPr/>
        </p:nvSpPr>
        <p:spPr>
          <a:xfrm>
            <a:off x="791159" y="1222126"/>
            <a:ext cx="1009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Univers Condensed Light (Body)"/>
              </a:rPr>
              <a:t>Conclusions and recommendations :</a:t>
            </a:r>
            <a:endParaRPr lang="en-US" sz="2000" dirty="0">
              <a:solidFill>
                <a:srgbClr val="000000"/>
              </a:solidFill>
              <a:latin typeface="Univers Condensed Light (Body)"/>
            </a:endParaRPr>
          </a:p>
          <a:p>
            <a:pPr lvl="1" algn="just"/>
            <a:endParaRPr lang="en-US" dirty="0">
              <a:solidFill>
                <a:srgbClr val="000000"/>
              </a:solidFill>
              <a:latin typeface="Univers Condensed Light (Body)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Clients with </a:t>
            </a:r>
            <a:r>
              <a:rPr lang="en-IN" sz="2000" b="1" dirty="0"/>
              <a:t>High</a:t>
            </a:r>
            <a:r>
              <a:rPr lang="en-IN" sz="2000" dirty="0"/>
              <a:t> </a:t>
            </a:r>
            <a:r>
              <a:rPr lang="en-IN" sz="2000" b="1" dirty="0"/>
              <a:t>Region rating</a:t>
            </a:r>
            <a:r>
              <a:rPr lang="en-IN" sz="2000" dirty="0"/>
              <a:t>, </a:t>
            </a:r>
            <a:r>
              <a:rPr lang="en-IN" sz="2000" b="1" dirty="0"/>
              <a:t>not provided document 3</a:t>
            </a:r>
            <a:r>
              <a:rPr lang="en-IN" sz="2000" dirty="0"/>
              <a:t>, </a:t>
            </a:r>
            <a:r>
              <a:rPr lang="en-IN" sz="2000" b="1" dirty="0"/>
              <a:t>low</a:t>
            </a:r>
            <a:r>
              <a:rPr lang="en-IN" sz="2000" dirty="0"/>
              <a:t> </a:t>
            </a:r>
            <a:r>
              <a:rPr lang="en-IN" sz="2000" b="1" dirty="0"/>
              <a:t>days employment</a:t>
            </a:r>
            <a:r>
              <a:rPr lang="en-IN" sz="2000" dirty="0"/>
              <a:t>, </a:t>
            </a:r>
            <a:r>
              <a:rPr lang="en-IN" sz="2000" b="1" dirty="0"/>
              <a:t>days ID published</a:t>
            </a:r>
            <a:r>
              <a:rPr lang="en-IN" sz="2000" dirty="0"/>
              <a:t>, </a:t>
            </a:r>
            <a:r>
              <a:rPr lang="en-IN" sz="2000" b="1" dirty="0"/>
              <a:t>days registration </a:t>
            </a:r>
            <a:r>
              <a:rPr lang="en-IN" sz="2000" dirty="0"/>
              <a:t>should be </a:t>
            </a:r>
            <a:r>
              <a:rPr lang="en-IN" sz="2000" b="1" dirty="0"/>
              <a:t>denied</a:t>
            </a:r>
            <a:r>
              <a:rPr lang="en-IN" sz="2000" dirty="0"/>
              <a:t> loans as they are at high risk of default.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Clients with </a:t>
            </a:r>
            <a:r>
              <a:rPr lang="en-IN" sz="2000" b="1" dirty="0"/>
              <a:t>low annuity amount</a:t>
            </a:r>
            <a:r>
              <a:rPr lang="en-IN" sz="2000" dirty="0"/>
              <a:t>, </a:t>
            </a:r>
            <a:r>
              <a:rPr lang="en-IN" sz="2000" b="1" dirty="0"/>
              <a:t>unemployed</a:t>
            </a:r>
            <a:r>
              <a:rPr lang="en-IN" sz="2000" dirty="0"/>
              <a:t>, </a:t>
            </a:r>
            <a:r>
              <a:rPr lang="en-IN" sz="2000" b="1" dirty="0"/>
              <a:t>lower secondary or incomplete education type</a:t>
            </a:r>
            <a:r>
              <a:rPr lang="en-IN" sz="2000" dirty="0"/>
              <a:t>, </a:t>
            </a:r>
            <a:r>
              <a:rPr lang="en-IN" sz="2000" b="1" dirty="0"/>
              <a:t>single</a:t>
            </a:r>
            <a:r>
              <a:rPr lang="en-IN" sz="2000" dirty="0"/>
              <a:t> or </a:t>
            </a:r>
            <a:r>
              <a:rPr lang="en-IN" sz="2000" b="1" dirty="0"/>
              <a:t>civil married</a:t>
            </a:r>
            <a:r>
              <a:rPr lang="en-IN" sz="2000" dirty="0"/>
              <a:t>, belongs to </a:t>
            </a:r>
            <a:r>
              <a:rPr lang="en-IN" sz="2000" b="1" dirty="0"/>
              <a:t>age group 20-30 </a:t>
            </a:r>
            <a:r>
              <a:rPr lang="en-IN" sz="2000" dirty="0"/>
              <a:t>should be </a:t>
            </a:r>
            <a:r>
              <a:rPr lang="en-IN" sz="2000" b="1" dirty="0"/>
              <a:t>lend</a:t>
            </a:r>
            <a:r>
              <a:rPr lang="en-IN" sz="2000" dirty="0"/>
              <a:t> at </a:t>
            </a:r>
            <a:r>
              <a:rPr lang="en-IN" sz="2000" b="1" dirty="0"/>
              <a:t>high</a:t>
            </a:r>
            <a:r>
              <a:rPr lang="en-IN" sz="2000" dirty="0"/>
              <a:t> </a:t>
            </a:r>
            <a:r>
              <a:rPr lang="en-IN" sz="2000" b="1" dirty="0"/>
              <a:t>interest</a:t>
            </a:r>
            <a:r>
              <a:rPr lang="en-IN" sz="2000" dirty="0"/>
              <a:t> rate or </a:t>
            </a:r>
            <a:r>
              <a:rPr lang="en-IN" sz="2000" b="1" dirty="0"/>
              <a:t>lower</a:t>
            </a:r>
            <a:r>
              <a:rPr lang="en-IN" sz="2000" dirty="0"/>
              <a:t> </a:t>
            </a:r>
            <a:r>
              <a:rPr lang="en-IN" sz="2000" b="1" dirty="0"/>
              <a:t>amount</a:t>
            </a:r>
            <a:r>
              <a:rPr lang="en-IN" sz="2000" dirty="0"/>
              <a:t> as they are also at moderate risk of default.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Univers Condensed Light (Body)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Clients with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very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high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income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annuity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credit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amount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having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higher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education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owns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car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house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or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flat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are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good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customers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for the bank. The bank should make strategies to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attract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them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and make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loan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process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easier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for them.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algn="just"/>
            <a:endParaRPr lang="en-US" sz="2000" dirty="0">
              <a:solidFill>
                <a:srgbClr val="000000"/>
              </a:solidFill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0148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448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7E0F-F8CD-396C-0A96-C441A1B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729B-46D1-8846-9924-8F38BB1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02978-23BE-90AF-12E6-611FB5DC01C7}"/>
              </a:ext>
            </a:extLst>
          </p:cNvPr>
          <p:cNvSpPr txBox="1"/>
          <p:nvPr/>
        </p:nvSpPr>
        <p:spPr>
          <a:xfrm>
            <a:off x="883021" y="210208"/>
            <a:ext cx="3547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entury Gothic (Headings)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83516-38FF-DAD6-F727-DA830FF22016}"/>
              </a:ext>
            </a:extLst>
          </p:cNvPr>
          <p:cNvSpPr txBox="1"/>
          <p:nvPr/>
        </p:nvSpPr>
        <p:spPr>
          <a:xfrm>
            <a:off x="1231624" y="1351134"/>
            <a:ext cx="4828566" cy="389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 Project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Tech-Stack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Data Cleaning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0B601-D159-B5A0-0697-2161D98717DF}"/>
              </a:ext>
            </a:extLst>
          </p:cNvPr>
          <p:cNvSpPr txBox="1"/>
          <p:nvPr/>
        </p:nvSpPr>
        <p:spPr>
          <a:xfrm>
            <a:off x="1021080" y="5446797"/>
            <a:ext cx="664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Python Jupyter Notebook hyperlink : click on this</a:t>
            </a:r>
          </a:p>
          <a:p>
            <a:r>
              <a:rPr lang="en-IN" sz="2800" dirty="0"/>
              <a:t>     </a:t>
            </a:r>
            <a:r>
              <a:rPr lang="en-IN" sz="2800" dirty="0">
                <a:hlinkClick r:id="rId2"/>
              </a:rPr>
              <a:t>Jupyter Notebook as .</a:t>
            </a:r>
            <a:r>
              <a:rPr lang="en-IN" sz="2800" dirty="0" err="1">
                <a:hlinkClick r:id="rId2"/>
              </a:rPr>
              <a:t>ipynb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8152F-C8E6-7183-F46F-081F62648FFF}"/>
              </a:ext>
            </a:extLst>
          </p:cNvPr>
          <p:cNvSpPr txBox="1"/>
          <p:nvPr/>
        </p:nvSpPr>
        <p:spPr>
          <a:xfrm>
            <a:off x="6608189" y="5923850"/>
            <a:ext cx="4011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Link for:  </a:t>
            </a:r>
            <a:r>
              <a:rPr lang="en-IN" sz="2400" dirty="0">
                <a:hlinkClick r:id="rId3"/>
              </a:rPr>
              <a:t>Juypyter notebook as pdf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61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406" y="1323808"/>
            <a:ext cx="5566724" cy="728293"/>
          </a:xfrm>
        </p:spPr>
        <p:txBody>
          <a:bodyPr/>
          <a:lstStyle/>
          <a:p>
            <a:r>
              <a:rPr lang="en-US" sz="4400" dirty="0">
                <a:sym typeface="DM Sans Medium"/>
              </a:rPr>
              <a:t>Project Description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5" y="2290713"/>
            <a:ext cx="6120305" cy="312027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Univers Condensed Light (Body)"/>
              </a:rPr>
              <a:t>The bank is facing challenges, they are facing financial losses and losing business due to approval loans to the clients who can’t repay and rejecting those who can repay.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Univers Condensed Light (Body)"/>
              </a:rPr>
              <a:t>     Using EDA to understand how customer attributes &amp; loan attributes influence the likelihood of default. Identifying key factors that indicate a customer credit worthiness. This information can be used to make decisions such as denying the loan, reducing the amount of loan, or lending at a higher interest rate to risky applicants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B09FA-2173-A8A7-E58F-2E24FB070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58" t="2744" r="10441" b="10196"/>
          <a:stretch/>
        </p:blipFill>
        <p:spPr>
          <a:xfrm>
            <a:off x="8068233" y="403414"/>
            <a:ext cx="3801038" cy="59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DEB9-AC65-E838-E304-E0AD8165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30" y="512942"/>
            <a:ext cx="6473952" cy="92892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28C4B-6659-1A02-179B-0CD0FF8C2D8B}"/>
              </a:ext>
            </a:extLst>
          </p:cNvPr>
          <p:cNvSpPr txBox="1"/>
          <p:nvPr/>
        </p:nvSpPr>
        <p:spPr>
          <a:xfrm>
            <a:off x="730130" y="1537940"/>
            <a:ext cx="1024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Downloaded </a:t>
            </a:r>
            <a:r>
              <a:rPr lang="en-IN" dirty="0"/>
              <a:t>and </a:t>
            </a:r>
            <a:r>
              <a:rPr lang="en-IN" b="1" dirty="0"/>
              <a:t>imported</a:t>
            </a:r>
            <a:r>
              <a:rPr lang="en-IN" dirty="0"/>
              <a:t> the dataset in Jupyter Notebook, performed </a:t>
            </a:r>
            <a:r>
              <a:rPr lang="en-IN" b="1" dirty="0"/>
              <a:t>data cleaning </a:t>
            </a:r>
            <a:r>
              <a:rPr lang="en-IN" dirty="0"/>
              <a:t>i.e. removing missing &amp; invalid rows and handling outliers. Used </a:t>
            </a:r>
            <a:r>
              <a:rPr lang="en-IN" b="1" dirty="0"/>
              <a:t>NumPy, pandas </a:t>
            </a:r>
            <a:r>
              <a:rPr lang="en-IN" dirty="0"/>
              <a:t>and </a:t>
            </a:r>
            <a:r>
              <a:rPr lang="en-IN" b="1" dirty="0"/>
              <a:t>matplotlib/seaborn chart </a:t>
            </a:r>
            <a:r>
              <a:rPr lang="en-IN" dirty="0"/>
              <a:t>to draw graphs and finding insights. And finally drawn conclusions from insights and  made recommendations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22BE9-C4EB-2C45-AEF2-91215E570DAD}"/>
              </a:ext>
            </a:extLst>
          </p:cNvPr>
          <p:cNvSpPr txBox="1"/>
          <p:nvPr/>
        </p:nvSpPr>
        <p:spPr>
          <a:xfrm>
            <a:off x="730130" y="2995718"/>
            <a:ext cx="428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 (Headings)"/>
              </a:rPr>
              <a:t>Tech-Stack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6ECC6-6112-9031-38E4-37D1EEDADDEF}"/>
              </a:ext>
            </a:extLst>
          </p:cNvPr>
          <p:cNvSpPr txBox="1"/>
          <p:nvPr/>
        </p:nvSpPr>
        <p:spPr>
          <a:xfrm>
            <a:off x="730130" y="3960513"/>
            <a:ext cx="10242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Software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Python 3.10.12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Version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Notebook 6.4.6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Purpose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Data cleaning and visualization  </a:t>
            </a: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      </a:t>
            </a:r>
          </a:p>
          <a:p>
            <a:pPr algn="l"/>
            <a:r>
              <a:rPr lang="en-US" dirty="0">
                <a:solidFill>
                  <a:srgbClr val="282828"/>
                </a:solidFill>
                <a:latin typeface="Univers Condensed Light (Body)"/>
              </a:rPr>
              <a:t> 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I used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Python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and </a:t>
            </a:r>
            <a:r>
              <a:rPr lang="en-US" b="1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 Notebook 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to clean and visualize data because these tools are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powerful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and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versatile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. Python is a general-purpose programming language that can be used for a variety of tasks, including data cleaning and visualization.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Notebook is an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interactive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environment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that makes it easy to write and run Python code.</a:t>
            </a:r>
          </a:p>
          <a:p>
            <a:endParaRPr lang="en-IN" dirty="0"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583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009" y="1"/>
            <a:ext cx="4263805" cy="802173"/>
          </a:xfrm>
        </p:spPr>
        <p:txBody>
          <a:bodyPr anchor="b"/>
          <a:lstStyle/>
          <a:p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Data Cleaning</a:t>
            </a:r>
            <a:r>
              <a:rPr lang="en-IN" sz="4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5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AF9EA-560C-FD45-5EC0-6D5C8DC94D16}"/>
              </a:ext>
            </a:extLst>
          </p:cNvPr>
          <p:cNvCxnSpPr>
            <a:cxnSpLocks/>
          </p:cNvCxnSpPr>
          <p:nvPr/>
        </p:nvCxnSpPr>
        <p:spPr>
          <a:xfrm>
            <a:off x="394440" y="794780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7DBBEC-03F4-6F4E-9651-A8AE2976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7" y="979899"/>
            <a:ext cx="3913609" cy="5580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FC4E8-8918-8597-3A6B-B09A570B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53" y="2535810"/>
            <a:ext cx="3463200" cy="3996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F6DAFF-D7E7-317A-3AF7-51ABDF808002}"/>
              </a:ext>
            </a:extLst>
          </p:cNvPr>
          <p:cNvSpPr txBox="1"/>
          <p:nvPr/>
        </p:nvSpPr>
        <p:spPr>
          <a:xfrm>
            <a:off x="4534291" y="979899"/>
            <a:ext cx="3110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A</a:t>
            </a:r>
            <a:r>
              <a:rPr lang="en-IN" sz="2000" i="1" dirty="0"/>
              <a:t>. Handling Missing values of</a:t>
            </a:r>
          </a:p>
          <a:p>
            <a:r>
              <a:rPr lang="en-IN" sz="2000" i="1" dirty="0"/>
              <a:t>Application data &amp; </a:t>
            </a:r>
          </a:p>
          <a:p>
            <a:r>
              <a:rPr lang="en-IN" sz="2000" i="1" dirty="0"/>
              <a:t>Previous Application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BE9C-6908-6690-C2EC-987488500AA7}"/>
              </a:ext>
            </a:extLst>
          </p:cNvPr>
          <p:cNvSpPr txBox="1"/>
          <p:nvPr/>
        </p:nvSpPr>
        <p:spPr>
          <a:xfrm>
            <a:off x="8369518" y="197346"/>
            <a:ext cx="3463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nivers Condensed Light (Body)"/>
              </a:rPr>
              <a:t>APPLICATION DATA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removed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all the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null values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from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application_data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dropping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52 columns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194 rows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all variable with missing values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greater than 40%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are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dropped.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variables with missing values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below 13%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are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imputed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with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insignificant null rows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of variables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removed.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PREVIOUS APPLICAION DATA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removed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all the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null values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from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previous_application_data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dropping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11 columns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8 rows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all variable with missing values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greater than 38%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are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dropped.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and rest missing values are imputed with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 values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insignificant rows removed.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204EF-8396-F3D0-6779-3E3E507FC073}"/>
              </a:ext>
            </a:extLst>
          </p:cNvPr>
          <p:cNvCxnSpPr>
            <a:cxnSpLocks/>
          </p:cNvCxnSpPr>
          <p:nvPr/>
        </p:nvCxnSpPr>
        <p:spPr>
          <a:xfrm>
            <a:off x="4664782" y="2036198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DD1822-7415-C1DD-F104-C7C70DAB668C}"/>
              </a:ext>
            </a:extLst>
          </p:cNvPr>
          <p:cNvCxnSpPr>
            <a:cxnSpLocks/>
          </p:cNvCxnSpPr>
          <p:nvPr/>
        </p:nvCxnSpPr>
        <p:spPr>
          <a:xfrm>
            <a:off x="8434097" y="593897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1F7B-3E37-100A-6456-5CA0A97ABCAE}"/>
              </a:ext>
            </a:extLst>
          </p:cNvPr>
          <p:cNvCxnSpPr>
            <a:cxnSpLocks/>
          </p:cNvCxnSpPr>
          <p:nvPr/>
        </p:nvCxnSpPr>
        <p:spPr>
          <a:xfrm>
            <a:off x="8444931" y="4176081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0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009" y="1"/>
            <a:ext cx="4263805" cy="802173"/>
          </a:xfrm>
        </p:spPr>
        <p:txBody>
          <a:bodyPr anchor="b"/>
          <a:lstStyle/>
          <a:p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Data Cleaning</a:t>
            </a:r>
            <a:r>
              <a:rPr lang="en-IN" sz="4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5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AF9EA-560C-FD45-5EC0-6D5C8DC94D16}"/>
              </a:ext>
            </a:extLst>
          </p:cNvPr>
          <p:cNvCxnSpPr>
            <a:cxnSpLocks/>
          </p:cNvCxnSpPr>
          <p:nvPr/>
        </p:nvCxnSpPr>
        <p:spPr>
          <a:xfrm>
            <a:off x="394440" y="794780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F6DAFF-D7E7-317A-3AF7-51ABDF808002}"/>
              </a:ext>
            </a:extLst>
          </p:cNvPr>
          <p:cNvSpPr txBox="1"/>
          <p:nvPr/>
        </p:nvSpPr>
        <p:spPr>
          <a:xfrm>
            <a:off x="8614616" y="419330"/>
            <a:ext cx="311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B</a:t>
            </a:r>
            <a:r>
              <a:rPr lang="en-IN" sz="2400" i="1" dirty="0"/>
              <a:t>. Handling Outliers of</a:t>
            </a:r>
          </a:p>
          <a:p>
            <a:r>
              <a:rPr lang="en-IN" sz="2400" i="1" dirty="0"/>
              <a:t>Application data &amp; </a:t>
            </a:r>
          </a:p>
          <a:p>
            <a:r>
              <a:rPr lang="en-IN" sz="2400" i="1" dirty="0"/>
              <a:t>Previous Application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BE9C-6908-6690-C2EC-987488500AA7}"/>
              </a:ext>
            </a:extLst>
          </p:cNvPr>
          <p:cNvSpPr txBox="1"/>
          <p:nvPr/>
        </p:nvSpPr>
        <p:spPr>
          <a:xfrm>
            <a:off x="8624043" y="1650585"/>
            <a:ext cx="3263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removed client with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exceptionally high income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as it can distort our analysis for general trend.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replaced invalid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values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years_employed</a:t>
            </a: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ie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.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"1000yrs"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by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value.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Univers Condensed Light (Body)"/>
              </a:rPr>
              <a:t> created bucket for client’s age, income and credit amount.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rest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all outlier values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seems valid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as they are variables with just very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 skewed data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, thus leaving them as it is &amp;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using quantiles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for analysis instead means.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204EF-8396-F3D0-6779-3E3E507FC073}"/>
              </a:ext>
            </a:extLst>
          </p:cNvPr>
          <p:cNvCxnSpPr>
            <a:cxnSpLocks/>
          </p:cNvCxnSpPr>
          <p:nvPr/>
        </p:nvCxnSpPr>
        <p:spPr>
          <a:xfrm>
            <a:off x="8699456" y="1644504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3B3FCC-E592-69AF-2C1A-550AF469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4" y="1162833"/>
            <a:ext cx="3952777" cy="154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F2F4F-992B-C3F4-28EC-5A088757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04" y="2994991"/>
            <a:ext cx="3952777" cy="154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10934-39A0-43E3-798C-5F33CD37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04" y="4808670"/>
            <a:ext cx="3952778" cy="154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1D7548-4D3A-5A59-7903-BBD1FF2D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125" y="1159497"/>
            <a:ext cx="3952777" cy="1550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A10E7F-DDE5-94E2-E000-AA5AA0BB7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125" y="2985563"/>
            <a:ext cx="3952777" cy="34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27" y="160256"/>
            <a:ext cx="4507347" cy="641918"/>
          </a:xfrm>
        </p:spPr>
        <p:txBody>
          <a:bodyPr anchor="b"/>
          <a:lstStyle/>
          <a:p>
            <a:r>
              <a:rPr lang="en-IN" sz="3600" dirty="0">
                <a:solidFill>
                  <a:schemeClr val="bg2">
                    <a:lumMod val="25000"/>
                  </a:schemeClr>
                </a:solidFill>
              </a:rPr>
              <a:t>Data Imbalance </a:t>
            </a:r>
            <a:r>
              <a:rPr lang="en-IN" sz="36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AF9EA-560C-FD45-5EC0-6D5C8DC94D16}"/>
              </a:ext>
            </a:extLst>
          </p:cNvPr>
          <p:cNvCxnSpPr>
            <a:cxnSpLocks/>
          </p:cNvCxnSpPr>
          <p:nvPr/>
        </p:nvCxnSpPr>
        <p:spPr>
          <a:xfrm>
            <a:off x="394436" y="842810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F6DAFF-D7E7-317A-3AF7-51ABDF808002}"/>
              </a:ext>
            </a:extLst>
          </p:cNvPr>
          <p:cNvSpPr txBox="1"/>
          <p:nvPr/>
        </p:nvSpPr>
        <p:spPr>
          <a:xfrm>
            <a:off x="9255716" y="1207082"/>
            <a:ext cx="2216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282828"/>
                </a:solidFill>
                <a:latin typeface="Univers Condensed Light (Body)"/>
              </a:rPr>
              <a:t>C</a:t>
            </a:r>
            <a:r>
              <a:rPr lang="en-IN" sz="2400" i="1" dirty="0">
                <a:solidFill>
                  <a:srgbClr val="282828"/>
                </a:solidFill>
                <a:latin typeface="Univers Condensed Light (Body)"/>
              </a:rPr>
              <a:t>. </a:t>
            </a:r>
            <a:r>
              <a:rPr lang="en-IN" sz="2400" i="1" dirty="0">
                <a:solidFill>
                  <a:srgbClr val="282828"/>
                </a:solidFill>
                <a:effectLst/>
                <a:latin typeface="Univers Condensed Light (Body)"/>
              </a:rPr>
              <a:t>Data Imbalance analysis</a:t>
            </a:r>
            <a:endParaRPr lang="en-IN" sz="2400" i="1" dirty="0">
              <a:solidFill>
                <a:srgbClr val="282828"/>
              </a:solidFill>
              <a:latin typeface="Univers Condensed Light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7BE9C-6908-6690-C2EC-987488500AA7}"/>
              </a:ext>
            </a:extLst>
          </p:cNvPr>
          <p:cNvSpPr txBox="1"/>
          <p:nvPr/>
        </p:nvSpPr>
        <p:spPr>
          <a:xfrm>
            <a:off x="9266552" y="2278428"/>
            <a:ext cx="2545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Univers Condensed Light (Body)"/>
              </a:rPr>
              <a:t>Dafault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 rate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0.08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application_data</a:t>
            </a: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nivers Condensed Light (Body)"/>
              </a:rPr>
              <a:t>application_data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is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highly imbalanced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with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only 8%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data belongs to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Univers Condensed Light (Body)"/>
              </a:rPr>
              <a:t>dafault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(1)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category and 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92%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data are in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Univers Condensed Light (Body)"/>
              </a:rPr>
              <a:t>repayers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(0)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 category.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204EF-8396-F3D0-6779-3E3E507FC073}"/>
              </a:ext>
            </a:extLst>
          </p:cNvPr>
          <p:cNvCxnSpPr>
            <a:cxnSpLocks/>
          </p:cNvCxnSpPr>
          <p:nvPr/>
        </p:nvCxnSpPr>
        <p:spPr>
          <a:xfrm>
            <a:off x="9360821" y="2134235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BF7566-7BEC-06D3-49AD-7DF6090E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" y="1178353"/>
            <a:ext cx="8736148" cy="49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542-C0FA-26E6-5D35-629AFB07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009" y="1"/>
            <a:ext cx="2707345" cy="802173"/>
          </a:xfrm>
        </p:spPr>
        <p:txBody>
          <a:bodyPr anchor="b"/>
          <a:lstStyle/>
          <a:p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Insights</a:t>
            </a:r>
            <a:r>
              <a:rPr lang="en-IN" sz="4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5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AF9EA-560C-FD45-5EC0-6D5C8DC94D16}"/>
              </a:ext>
            </a:extLst>
          </p:cNvPr>
          <p:cNvCxnSpPr>
            <a:cxnSpLocks/>
          </p:cNvCxnSpPr>
          <p:nvPr/>
        </p:nvCxnSpPr>
        <p:spPr>
          <a:xfrm>
            <a:off x="9092066" y="1818397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9DAA98-4D52-1101-4F73-5AD05802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" y="956010"/>
            <a:ext cx="8587710" cy="5709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DD188-79E4-02E4-BF5F-341DA7154378}"/>
              </a:ext>
            </a:extLst>
          </p:cNvPr>
          <p:cNvSpPr txBox="1"/>
          <p:nvPr/>
        </p:nvSpPr>
        <p:spPr>
          <a:xfrm>
            <a:off x="9082639" y="1912667"/>
            <a:ext cx="28075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income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of the client's are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highly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skewed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, about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99%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 of the borrowers have income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less than 5lakhs</a:t>
            </a:r>
            <a:r>
              <a:rPr lang="en-US" i="0" dirty="0">
                <a:solidFill>
                  <a:srgbClr val="000000"/>
                </a:solidFill>
                <a:effectLst/>
                <a:latin typeface="Univers Condensed Light (Body)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Credit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amount of the loan is mostly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less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then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10 lakhs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Most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people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have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annuity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below 50,000 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for the loan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 Most no. of loans are given for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goods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price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below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Univers Condensed Light (Body)"/>
              </a:rPr>
              <a:t>lakhs</a:t>
            </a:r>
          </a:p>
          <a:p>
            <a:pPr algn="just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B578B-0CC7-16F9-F109-03D617ADABF6}"/>
              </a:ext>
            </a:extLst>
          </p:cNvPr>
          <p:cNvSpPr txBox="1"/>
          <p:nvPr/>
        </p:nvSpPr>
        <p:spPr>
          <a:xfrm>
            <a:off x="9010542" y="907141"/>
            <a:ext cx="311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D</a:t>
            </a:r>
            <a:r>
              <a:rPr lang="en-IN" sz="2400" i="1" dirty="0"/>
              <a:t>. </a:t>
            </a:r>
            <a:r>
              <a:rPr lang="en-US" sz="2400" i="1" dirty="0">
                <a:solidFill>
                  <a:srgbClr val="000000"/>
                </a:solidFill>
                <a:effectLst/>
                <a:latin typeface="Univers Condensed Light (Body)"/>
              </a:rPr>
              <a:t>Univariate Analysis of numerical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FFA5A-B217-AFFB-2C4C-162C38264371}"/>
              </a:ext>
            </a:extLst>
          </p:cNvPr>
          <p:cNvCxnSpPr>
            <a:cxnSpLocks/>
          </p:cNvCxnSpPr>
          <p:nvPr/>
        </p:nvCxnSpPr>
        <p:spPr>
          <a:xfrm>
            <a:off x="409979" y="802174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633862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630111" y="116748"/>
            <a:ext cx="822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66% Clients of the bank are Females, 70% have house or flat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9CC44-5E5C-0A8E-12EF-2A0DD1AB9948}"/>
              </a:ext>
            </a:extLst>
          </p:cNvPr>
          <p:cNvSpPr txBox="1"/>
          <p:nvPr/>
        </p:nvSpPr>
        <p:spPr>
          <a:xfrm>
            <a:off x="7353093" y="2685365"/>
            <a:ext cx="42851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 most of the contract type is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cash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loans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91%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 only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34%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clients are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car owners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 majority clients(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70%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) have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house or flat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  and majority clients(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66%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nivers Condensed Light (Body)"/>
              </a:rPr>
              <a:t>) are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Univers Condensed Light (Body)"/>
              </a:rPr>
              <a:t>females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D5FCD-3FDD-0A85-928E-C7EC1AEC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1" y="969076"/>
            <a:ext cx="6619104" cy="5601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E7229-BC25-7129-13DA-6ECE819E4AAB}"/>
              </a:ext>
            </a:extLst>
          </p:cNvPr>
          <p:cNvSpPr txBox="1"/>
          <p:nvPr/>
        </p:nvSpPr>
        <p:spPr>
          <a:xfrm>
            <a:off x="7353093" y="1278235"/>
            <a:ext cx="415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D</a:t>
            </a:r>
            <a:r>
              <a:rPr lang="en-IN" sz="2400" i="1" dirty="0"/>
              <a:t>. </a:t>
            </a:r>
            <a:r>
              <a:rPr lang="en-US" sz="2400" i="1" dirty="0">
                <a:solidFill>
                  <a:srgbClr val="000000"/>
                </a:solidFill>
                <a:effectLst/>
                <a:latin typeface="Univers Condensed Light (Body)"/>
              </a:rPr>
              <a:t>Univariate Analysis of categorical variables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0B3A3-A4FA-266D-F1AC-245C0C13EF36}"/>
              </a:ext>
            </a:extLst>
          </p:cNvPr>
          <p:cNvCxnSpPr>
            <a:cxnSpLocks/>
          </p:cNvCxnSpPr>
          <p:nvPr/>
        </p:nvCxnSpPr>
        <p:spPr>
          <a:xfrm>
            <a:off x="7484887" y="2200223"/>
            <a:ext cx="79200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{BA5CDF13-4DCB-413C-B484-9C32B793E083}tf11429527_win32</Template>
  <TotalTime>6177</TotalTime>
  <Words>1194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Century Gothic (Headings)</vt:lpstr>
      <vt:lpstr>Karla</vt:lpstr>
      <vt:lpstr>Leelawadee UI</vt:lpstr>
      <vt:lpstr>Univers Condensed Light</vt:lpstr>
      <vt:lpstr>Univers Condensed Light (Body)</vt:lpstr>
      <vt:lpstr>Wingdings</vt:lpstr>
      <vt:lpstr>Office Theme</vt:lpstr>
      <vt:lpstr>BANK LOAN CASE STUDY</vt:lpstr>
      <vt:lpstr>PowerPoint Presentation</vt:lpstr>
      <vt:lpstr>Project Description </vt:lpstr>
      <vt:lpstr>Approach</vt:lpstr>
      <vt:lpstr>Data Cleaning  </vt:lpstr>
      <vt:lpstr>Data Cleaning  </vt:lpstr>
      <vt:lpstr>Data Imbalance  </vt:lpstr>
      <vt:lpstr>Insights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Finding Best Online Certification Program</dc:title>
  <dc:creator>sudhansukumar2556@gmail.com</dc:creator>
  <cp:lastModifiedBy>sudhansukumar2556@gmail.com</cp:lastModifiedBy>
  <cp:revision>14</cp:revision>
  <dcterms:created xsi:type="dcterms:W3CDTF">2023-05-12T13:42:04Z</dcterms:created>
  <dcterms:modified xsi:type="dcterms:W3CDTF">2023-07-27T10:14:53Z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