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4" r:id="rId5"/>
    <p:sldId id="297" r:id="rId6"/>
    <p:sldId id="287" r:id="rId7"/>
    <p:sldId id="298" r:id="rId8"/>
    <p:sldId id="299" r:id="rId9"/>
    <p:sldId id="300" r:id="rId10"/>
    <p:sldId id="306" r:id="rId11"/>
    <p:sldId id="304" r:id="rId12"/>
    <p:sldId id="305" r:id="rId13"/>
    <p:sldId id="303" r:id="rId14"/>
    <p:sldId id="307"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4899" autoAdjust="0"/>
  </p:normalViewPr>
  <p:slideViewPr>
    <p:cSldViewPr snapToGrid="0" snapToObjects="1" showGuides="1">
      <p:cViewPr varScale="1">
        <p:scale>
          <a:sx n="85" d="100"/>
          <a:sy n="85" d="100"/>
        </p:scale>
        <p:origin x="533" y="6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5/23/2023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301674" y="1272988"/>
            <a:ext cx="9133243" cy="1440089"/>
          </a:xfrm>
        </p:spPr>
        <p:txBody>
          <a:bodyPr/>
          <a:lstStyle/>
          <a:p>
            <a:r>
              <a:rPr lang="en-US" sz="4400" b="1" dirty="0"/>
              <a:t>BUSINESS PROBLEM SOLVING </a:t>
            </a:r>
            <a:r>
              <a:rPr lang="en-US" sz="3600" dirty="0"/>
              <a:t>SOCIAL MEDIA COMPANY : SOCIAL BUZZ</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014216"/>
            <a:ext cx="1495313" cy="630936"/>
          </a:xfrm>
        </p:spPr>
        <p:txBody>
          <a:bodyPr/>
          <a:lstStyle/>
          <a:p>
            <a:r>
              <a:rPr lang="en-US" dirty="0"/>
              <a:t>By Sudhansu</a:t>
            </a:r>
          </a:p>
          <a:p>
            <a:endParaRPr lang="en-US" dirty="0"/>
          </a:p>
        </p:txBody>
      </p:sp>
      <p:pic>
        <p:nvPicPr>
          <p:cNvPr id="2" name="Picture 1">
            <a:extLst>
              <a:ext uri="{FF2B5EF4-FFF2-40B4-BE49-F238E27FC236}">
                <a16:creationId xmlns:a16="http://schemas.microsoft.com/office/drawing/2014/main" id="{5F9203E9-6982-5462-2880-FAE2FFE8419F}"/>
              </a:ext>
            </a:extLst>
          </p:cNvPr>
          <p:cNvPicPr>
            <a:picLocks noChangeAspect="1"/>
          </p:cNvPicPr>
          <p:nvPr/>
        </p:nvPicPr>
        <p:blipFill>
          <a:blip r:embed="rId2"/>
          <a:stretch>
            <a:fillRect/>
          </a:stretch>
        </p:blipFill>
        <p:spPr>
          <a:xfrm>
            <a:off x="5939117" y="2811424"/>
            <a:ext cx="4495800" cy="2667000"/>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BF01-89D1-A1C5-E81A-D19C50778AF5}"/>
              </a:ext>
            </a:extLst>
          </p:cNvPr>
          <p:cNvSpPr>
            <a:spLocks noGrp="1"/>
          </p:cNvSpPr>
          <p:nvPr>
            <p:ph type="title"/>
          </p:nvPr>
        </p:nvSpPr>
        <p:spPr>
          <a:xfrm>
            <a:off x="1139952" y="512064"/>
            <a:ext cx="7313766" cy="1014984"/>
          </a:xfrm>
        </p:spPr>
        <p:txBody>
          <a:bodyPr/>
          <a:lstStyle/>
          <a:p>
            <a:pPr algn="l"/>
            <a:r>
              <a:rPr lang="en-IN" dirty="0"/>
              <a:t>Recommendations</a:t>
            </a:r>
          </a:p>
        </p:txBody>
      </p:sp>
      <p:sp>
        <p:nvSpPr>
          <p:cNvPr id="3" name="Slide Number Placeholder 2">
            <a:extLst>
              <a:ext uri="{FF2B5EF4-FFF2-40B4-BE49-F238E27FC236}">
                <a16:creationId xmlns:a16="http://schemas.microsoft.com/office/drawing/2014/main" id="{52B48262-338B-C844-ACAD-DF729D2FC4BE}"/>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6" name="TextBox 5">
            <a:extLst>
              <a:ext uri="{FF2B5EF4-FFF2-40B4-BE49-F238E27FC236}">
                <a16:creationId xmlns:a16="http://schemas.microsoft.com/office/drawing/2014/main" id="{E862CC53-114D-2A86-6886-6B7221CCEFFA}"/>
              </a:ext>
            </a:extLst>
          </p:cNvPr>
          <p:cNvSpPr txBox="1"/>
          <p:nvPr/>
        </p:nvSpPr>
        <p:spPr>
          <a:xfrm>
            <a:off x="614082" y="1954305"/>
            <a:ext cx="11264153" cy="3170099"/>
          </a:xfrm>
          <a:prstGeom prst="rect">
            <a:avLst/>
          </a:prstGeom>
          <a:noFill/>
        </p:spPr>
        <p:txBody>
          <a:bodyPr wrap="square" rtlCol="0">
            <a:spAutoFit/>
          </a:bodyPr>
          <a:lstStyle/>
          <a:p>
            <a:pPr marL="285750" indent="-285750" algn="l">
              <a:buFont typeface="Wingdings" panose="05000000000000000000" pitchFamily="2" charset="2"/>
              <a:buChar char="q"/>
            </a:pPr>
            <a:r>
              <a:rPr lang="en-US" sz="2000" b="0" i="0" dirty="0">
                <a:solidFill>
                  <a:srgbClr val="000000"/>
                </a:solidFill>
                <a:effectLst/>
                <a:latin typeface="Univers Condensed Light (Body)"/>
              </a:rPr>
              <a:t>As Science and Technology is the most popular category with maximum posts followed by Education and animals, social buzz can collaborate with brands related to these categories and can run campaigns to increase engagement.</a:t>
            </a:r>
          </a:p>
          <a:p>
            <a:pPr algn="l"/>
            <a:endParaRPr lang="en-US" sz="2000" b="0" i="0" dirty="0">
              <a:solidFill>
                <a:srgbClr val="000000"/>
              </a:solidFill>
              <a:effectLst/>
              <a:latin typeface="Univers Condensed Light (Body)"/>
            </a:endParaRPr>
          </a:p>
          <a:p>
            <a:pPr marL="285750" indent="-285750" algn="l">
              <a:buFont typeface="Wingdings" panose="05000000000000000000" pitchFamily="2" charset="2"/>
              <a:buChar char="q"/>
            </a:pPr>
            <a:r>
              <a:rPr lang="en-US" sz="2000" b="0" i="0" dirty="0">
                <a:solidFill>
                  <a:srgbClr val="000000"/>
                </a:solidFill>
                <a:effectLst/>
                <a:latin typeface="Univers Condensed Light (Body)"/>
              </a:rPr>
              <a:t>As Photos is the most popular content type, social buzz can optimize their recommendation algorithm to promote more photo contents to the user's feed.</a:t>
            </a:r>
          </a:p>
          <a:p>
            <a:pPr algn="l"/>
            <a:endParaRPr lang="en-US" sz="2000" b="0" i="0" dirty="0">
              <a:solidFill>
                <a:srgbClr val="000000"/>
              </a:solidFill>
              <a:effectLst/>
              <a:latin typeface="Univers Condensed Light (Body)"/>
            </a:endParaRPr>
          </a:p>
          <a:p>
            <a:pPr marL="285750" indent="-285750" algn="l">
              <a:buFont typeface="Wingdings" panose="05000000000000000000" pitchFamily="2" charset="2"/>
              <a:buChar char="q"/>
            </a:pPr>
            <a:r>
              <a:rPr lang="en-US" sz="2000" b="0" i="0" dirty="0">
                <a:solidFill>
                  <a:srgbClr val="000000"/>
                </a:solidFill>
                <a:effectLst/>
                <a:latin typeface="Univers Condensed Light (Body)"/>
              </a:rPr>
              <a:t>Users are most active on Mondays, Fridays and Sundays in the early morning and at late night, social buzz run add campaigns and events around this period for more reach.</a:t>
            </a:r>
          </a:p>
          <a:p>
            <a:pPr algn="l"/>
            <a:endParaRPr lang="en-US" sz="2000" b="0" i="0" dirty="0">
              <a:solidFill>
                <a:srgbClr val="000000"/>
              </a:solidFill>
              <a:effectLst/>
              <a:latin typeface="Univers Condensed Light (Body)"/>
            </a:endParaRPr>
          </a:p>
          <a:p>
            <a:pPr marL="285750" indent="-285750">
              <a:buFont typeface="Wingdings" panose="05000000000000000000" pitchFamily="2" charset="2"/>
              <a:buChar char="q"/>
            </a:pPr>
            <a:r>
              <a:rPr lang="en-IN" sz="2000" dirty="0"/>
              <a:t>Company can reward top creators to encourage more content creation.</a:t>
            </a:r>
          </a:p>
        </p:txBody>
      </p:sp>
    </p:spTree>
    <p:extLst>
      <p:ext uri="{BB962C8B-B14F-4D97-AF65-F5344CB8AC3E}">
        <p14:creationId xmlns:p14="http://schemas.microsoft.com/office/powerpoint/2010/main" val="120148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D8C2-3769-C1D3-2B2C-70783360D1C3}"/>
              </a:ext>
            </a:extLst>
          </p:cNvPr>
          <p:cNvSpPr>
            <a:spLocks noGrp="1"/>
          </p:cNvSpPr>
          <p:nvPr>
            <p:ph type="title"/>
          </p:nvPr>
        </p:nvSpPr>
        <p:spPr>
          <a:xfrm>
            <a:off x="628963" y="219069"/>
            <a:ext cx="9912096" cy="500948"/>
          </a:xfrm>
        </p:spPr>
        <p:txBody>
          <a:bodyPr/>
          <a:lstStyle/>
          <a:p>
            <a:r>
              <a:rPr lang="en-IN" sz="2800" dirty="0"/>
              <a:t>Data Sources</a:t>
            </a:r>
            <a:br>
              <a:rPr lang="en-IN" sz="2800" dirty="0"/>
            </a:br>
            <a:br>
              <a:rPr lang="en-IN" sz="2800" dirty="0"/>
            </a:br>
            <a:endParaRPr lang="en-IN" sz="2800" dirty="0"/>
          </a:p>
        </p:txBody>
      </p:sp>
      <p:sp>
        <p:nvSpPr>
          <p:cNvPr id="3" name="Slide Number Placeholder 2">
            <a:extLst>
              <a:ext uri="{FF2B5EF4-FFF2-40B4-BE49-F238E27FC236}">
                <a16:creationId xmlns:a16="http://schemas.microsoft.com/office/drawing/2014/main" id="{A7EA0C23-3749-D41C-9DBE-C104AB4DD112}"/>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4" name="Footer Placeholder 3">
            <a:extLst>
              <a:ext uri="{FF2B5EF4-FFF2-40B4-BE49-F238E27FC236}">
                <a16:creationId xmlns:a16="http://schemas.microsoft.com/office/drawing/2014/main" id="{0DF13199-3EAC-58A8-96E6-33DE94684B39}"/>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FAE414E1-7326-9080-CC5D-5DD30BD26EE6}"/>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6074C9FE-A6F5-4508-AF7D-C7AC28A72D22}"/>
              </a:ext>
            </a:extLst>
          </p:cNvPr>
          <p:cNvPicPr>
            <a:picLocks noChangeAspect="1"/>
          </p:cNvPicPr>
          <p:nvPr/>
        </p:nvPicPr>
        <p:blipFill>
          <a:blip r:embed="rId2"/>
          <a:stretch>
            <a:fillRect/>
          </a:stretch>
        </p:blipFill>
        <p:spPr>
          <a:xfrm>
            <a:off x="2868846" y="1046136"/>
            <a:ext cx="8892709" cy="2347005"/>
          </a:xfrm>
          <a:prstGeom prst="rect">
            <a:avLst/>
          </a:prstGeom>
        </p:spPr>
      </p:pic>
      <p:sp>
        <p:nvSpPr>
          <p:cNvPr id="10" name="TextBox 9">
            <a:extLst>
              <a:ext uri="{FF2B5EF4-FFF2-40B4-BE49-F238E27FC236}">
                <a16:creationId xmlns:a16="http://schemas.microsoft.com/office/drawing/2014/main" id="{E200F6A3-E17E-4A2B-5A54-AF2FA8A36616}"/>
              </a:ext>
            </a:extLst>
          </p:cNvPr>
          <p:cNvSpPr txBox="1"/>
          <p:nvPr/>
        </p:nvSpPr>
        <p:spPr>
          <a:xfrm>
            <a:off x="369346" y="825747"/>
            <a:ext cx="2223247" cy="2585323"/>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Did </a:t>
            </a:r>
            <a:r>
              <a:rPr lang="en-IN" b="1" dirty="0"/>
              <a:t>Data cleaning </a:t>
            </a:r>
            <a:r>
              <a:rPr lang="en-IN" dirty="0"/>
              <a:t>in python </a:t>
            </a:r>
            <a:r>
              <a:rPr lang="en-IN" b="1" dirty="0" err="1"/>
              <a:t>jupyter</a:t>
            </a:r>
            <a:r>
              <a:rPr lang="en-IN" dirty="0"/>
              <a:t>    </a:t>
            </a:r>
            <a:r>
              <a:rPr lang="en-IN" b="1" dirty="0"/>
              <a:t>notebook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merged </a:t>
            </a:r>
            <a:r>
              <a:rPr lang="en-IN" b="1" dirty="0"/>
              <a:t>Content, Reaction </a:t>
            </a:r>
            <a:r>
              <a:rPr lang="en-IN" dirty="0"/>
              <a:t>and </a:t>
            </a:r>
            <a:r>
              <a:rPr lang="en-IN" b="1" dirty="0" err="1"/>
              <a:t>ReactionTypes</a:t>
            </a:r>
            <a:r>
              <a:rPr lang="en-IN" b="1" dirty="0"/>
              <a:t> </a:t>
            </a:r>
            <a:r>
              <a:rPr lang="en-IN" dirty="0"/>
              <a:t>table by </a:t>
            </a:r>
            <a:r>
              <a:rPr lang="en-IN" b="1" dirty="0"/>
              <a:t>inner</a:t>
            </a:r>
            <a:r>
              <a:rPr lang="en-IN" dirty="0"/>
              <a:t> join</a:t>
            </a:r>
          </a:p>
        </p:txBody>
      </p:sp>
      <p:sp>
        <p:nvSpPr>
          <p:cNvPr id="12" name="Title 1">
            <a:extLst>
              <a:ext uri="{FF2B5EF4-FFF2-40B4-BE49-F238E27FC236}">
                <a16:creationId xmlns:a16="http://schemas.microsoft.com/office/drawing/2014/main" id="{BCEAAF4F-D6A2-CBE6-3516-A46DEB002033}"/>
              </a:ext>
            </a:extLst>
          </p:cNvPr>
          <p:cNvSpPr txBox="1">
            <a:spLocks/>
          </p:cNvSpPr>
          <p:nvPr/>
        </p:nvSpPr>
        <p:spPr>
          <a:xfrm>
            <a:off x="628963" y="3598763"/>
            <a:ext cx="9912096" cy="500948"/>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t>Assumptions and Methodology</a:t>
            </a:r>
            <a:br>
              <a:rPr lang="en-IN" sz="2800" dirty="0"/>
            </a:br>
            <a:br>
              <a:rPr lang="en-IN" sz="2800" dirty="0"/>
            </a:br>
            <a:endParaRPr lang="en-IN" sz="2800" dirty="0"/>
          </a:p>
        </p:txBody>
      </p:sp>
      <p:sp>
        <p:nvSpPr>
          <p:cNvPr id="13" name="TextBox 12">
            <a:extLst>
              <a:ext uri="{FF2B5EF4-FFF2-40B4-BE49-F238E27FC236}">
                <a16:creationId xmlns:a16="http://schemas.microsoft.com/office/drawing/2014/main" id="{746464C0-18D4-67E3-A0E3-244F412091DC}"/>
              </a:ext>
            </a:extLst>
          </p:cNvPr>
          <p:cNvSpPr txBox="1"/>
          <p:nvPr/>
        </p:nvSpPr>
        <p:spPr>
          <a:xfrm>
            <a:off x="421313" y="4368088"/>
            <a:ext cx="7616188" cy="923330"/>
          </a:xfrm>
          <a:prstGeom prst="rect">
            <a:avLst/>
          </a:prstGeom>
          <a:noFill/>
        </p:spPr>
        <p:txBody>
          <a:bodyPr wrap="none" rtlCol="0">
            <a:spAutoFit/>
          </a:bodyPr>
          <a:lstStyle/>
          <a:p>
            <a:pPr marL="285750" indent="-285750">
              <a:buFont typeface="Arial" panose="020B0604020202020204" pitchFamily="34" charset="0"/>
              <a:buChar char="•"/>
            </a:pPr>
            <a:r>
              <a:rPr lang="en-IN" dirty="0"/>
              <a:t>We have randomly taken the data of </a:t>
            </a:r>
            <a:r>
              <a:rPr lang="en-IN" b="1" dirty="0"/>
              <a:t>1000</a:t>
            </a:r>
            <a:r>
              <a:rPr lang="en-IN" dirty="0"/>
              <a:t> </a:t>
            </a:r>
            <a:r>
              <a:rPr lang="en-IN" b="1" dirty="0"/>
              <a:t>posts</a:t>
            </a:r>
            <a:r>
              <a:rPr lang="en-IN" dirty="0"/>
              <a:t> and reactions on them </a:t>
            </a:r>
            <a:r>
              <a:rPr lang="en-IN" b="1" dirty="0"/>
              <a:t>over</a:t>
            </a:r>
            <a:r>
              <a:rPr lang="en-IN" dirty="0"/>
              <a:t> </a:t>
            </a:r>
            <a:r>
              <a:rPr lang="en-IN" b="1" dirty="0"/>
              <a:t>one</a:t>
            </a:r>
            <a:r>
              <a:rPr lang="en-IN" dirty="0"/>
              <a:t> </a:t>
            </a:r>
            <a:r>
              <a:rPr lang="en-IN" b="1" dirty="0"/>
              <a:t>year</a:t>
            </a:r>
            <a:r>
              <a:rPr lang="en-IN" dirty="0"/>
              <a:t>.</a:t>
            </a:r>
          </a:p>
          <a:p>
            <a:pPr marL="285750" indent="-285750">
              <a:buFont typeface="Arial" panose="020B0604020202020204" pitchFamily="34" charset="0"/>
              <a:buChar char="•"/>
            </a:pPr>
            <a:r>
              <a:rPr lang="en-IN" dirty="0"/>
              <a:t>Plotted visualisation using </a:t>
            </a:r>
            <a:r>
              <a:rPr lang="en-IN" b="1" dirty="0"/>
              <a:t>seaborn</a:t>
            </a:r>
            <a:r>
              <a:rPr lang="en-IN" dirty="0"/>
              <a:t> and </a:t>
            </a:r>
            <a:r>
              <a:rPr lang="en-IN" b="1" dirty="0"/>
              <a:t>matplotlib</a:t>
            </a:r>
            <a:r>
              <a:rPr lang="en-IN" dirty="0"/>
              <a:t> python libraries. </a:t>
            </a:r>
          </a:p>
          <a:p>
            <a:r>
              <a:rPr lang="en-IN" dirty="0"/>
              <a:t>  </a:t>
            </a:r>
          </a:p>
        </p:txBody>
      </p:sp>
    </p:spTree>
    <p:extLst>
      <p:ext uri="{BB962C8B-B14F-4D97-AF65-F5344CB8AC3E}">
        <p14:creationId xmlns:p14="http://schemas.microsoft.com/office/powerpoint/2010/main" val="396190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965448" y="2574036"/>
            <a:ext cx="4873752" cy="1709928"/>
          </a:xfrm>
        </p:spPr>
        <p:txBody>
          <a:bodyPr/>
          <a:lstStyle/>
          <a:p>
            <a:r>
              <a:rPr lang="en-US" dirty="0"/>
              <a:t>Thank you</a:t>
            </a:r>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5E7E0F-F8CD-396C-0A96-C441A1BE8B77}"/>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
        <p:nvSpPr>
          <p:cNvPr id="4" name="Date Placeholder 3">
            <a:extLst>
              <a:ext uri="{FF2B5EF4-FFF2-40B4-BE49-F238E27FC236}">
                <a16:creationId xmlns:a16="http://schemas.microsoft.com/office/drawing/2014/main" id="{FE36729B-46D1-8846-9924-8F38BB1538F1}"/>
              </a:ext>
            </a:extLst>
          </p:cNvPr>
          <p:cNvSpPr>
            <a:spLocks noGrp="1"/>
          </p:cNvSpPr>
          <p:nvPr>
            <p:ph type="dt" sz="half" idx="10"/>
          </p:nvPr>
        </p:nvSpPr>
        <p:spPr/>
        <p:txBody>
          <a:bodyPr/>
          <a:lstStyle/>
          <a:p>
            <a:r>
              <a:rPr lang="en-US" noProof="0" dirty="0"/>
              <a:t>2023</a:t>
            </a:r>
          </a:p>
        </p:txBody>
      </p:sp>
      <p:sp>
        <p:nvSpPr>
          <p:cNvPr id="5" name="TextBox 4">
            <a:extLst>
              <a:ext uri="{FF2B5EF4-FFF2-40B4-BE49-F238E27FC236}">
                <a16:creationId xmlns:a16="http://schemas.microsoft.com/office/drawing/2014/main" id="{AE702978-23BE-90AF-12E6-611FB5DC01C7}"/>
              </a:ext>
            </a:extLst>
          </p:cNvPr>
          <p:cNvSpPr txBox="1"/>
          <p:nvPr/>
        </p:nvSpPr>
        <p:spPr>
          <a:xfrm>
            <a:off x="883021" y="210208"/>
            <a:ext cx="3547766" cy="1015663"/>
          </a:xfrm>
          <a:prstGeom prst="rect">
            <a:avLst/>
          </a:prstGeom>
          <a:noFill/>
        </p:spPr>
        <p:txBody>
          <a:bodyPr wrap="square" rtlCol="0">
            <a:spAutoFit/>
          </a:bodyPr>
          <a:lstStyle/>
          <a:p>
            <a:r>
              <a:rPr lang="en-IN" sz="6000" dirty="0">
                <a:latin typeface="Century Gothic (Headings)"/>
              </a:rPr>
              <a:t>AGENDA</a:t>
            </a:r>
          </a:p>
        </p:txBody>
      </p:sp>
      <p:sp>
        <p:nvSpPr>
          <p:cNvPr id="6" name="TextBox 5">
            <a:extLst>
              <a:ext uri="{FF2B5EF4-FFF2-40B4-BE49-F238E27FC236}">
                <a16:creationId xmlns:a16="http://schemas.microsoft.com/office/drawing/2014/main" id="{B6C83516-38FF-DAD6-F727-DA830FF22016}"/>
              </a:ext>
            </a:extLst>
          </p:cNvPr>
          <p:cNvSpPr txBox="1"/>
          <p:nvPr/>
        </p:nvSpPr>
        <p:spPr>
          <a:xfrm>
            <a:off x="1545854" y="1393281"/>
            <a:ext cx="4828566" cy="454201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2800" dirty="0"/>
              <a:t>Objective</a:t>
            </a:r>
          </a:p>
          <a:p>
            <a:pPr marL="285750" indent="-285750">
              <a:lnSpc>
                <a:spcPct val="150000"/>
              </a:lnSpc>
              <a:buFont typeface="Wingdings" panose="05000000000000000000" pitchFamily="2" charset="2"/>
              <a:buChar char="q"/>
            </a:pPr>
            <a:r>
              <a:rPr lang="en-IN" sz="2800" dirty="0"/>
              <a:t>Background</a:t>
            </a:r>
          </a:p>
          <a:p>
            <a:pPr marL="285750" indent="-285750">
              <a:lnSpc>
                <a:spcPct val="150000"/>
              </a:lnSpc>
              <a:buFont typeface="Wingdings" panose="05000000000000000000" pitchFamily="2" charset="2"/>
              <a:buChar char="q"/>
            </a:pPr>
            <a:r>
              <a:rPr lang="en-IN" sz="2800" dirty="0"/>
              <a:t>Key findings</a:t>
            </a:r>
          </a:p>
          <a:p>
            <a:pPr marL="285750" indent="-285750">
              <a:lnSpc>
                <a:spcPct val="150000"/>
              </a:lnSpc>
              <a:buFont typeface="Wingdings" panose="05000000000000000000" pitchFamily="2" charset="2"/>
              <a:buChar char="q"/>
            </a:pPr>
            <a:r>
              <a:rPr lang="en-IN" sz="2800" dirty="0"/>
              <a:t>Recommendations</a:t>
            </a:r>
          </a:p>
          <a:p>
            <a:pPr marL="285750" indent="-285750">
              <a:lnSpc>
                <a:spcPct val="150000"/>
              </a:lnSpc>
              <a:buFont typeface="Wingdings" panose="05000000000000000000" pitchFamily="2" charset="2"/>
              <a:buChar char="q"/>
            </a:pPr>
            <a:r>
              <a:rPr lang="en-IN" sz="2800" dirty="0"/>
              <a:t>Appendix</a:t>
            </a:r>
          </a:p>
          <a:p>
            <a:pPr marL="914400" lvl="1" indent="-457200">
              <a:lnSpc>
                <a:spcPct val="150000"/>
              </a:lnSpc>
              <a:buFont typeface="Wingdings" panose="05000000000000000000" pitchFamily="2" charset="2"/>
              <a:buChar char="Ø"/>
            </a:pPr>
            <a:r>
              <a:rPr lang="en-IN" sz="2800" dirty="0"/>
              <a:t>Data sources</a:t>
            </a:r>
          </a:p>
          <a:p>
            <a:pPr marL="914400" lvl="1" indent="-457200">
              <a:lnSpc>
                <a:spcPct val="150000"/>
              </a:lnSpc>
              <a:buFont typeface="Wingdings" panose="05000000000000000000" pitchFamily="2" charset="2"/>
              <a:buChar char="Ø"/>
            </a:pPr>
            <a:r>
              <a:rPr lang="en-IN" sz="2800" dirty="0"/>
              <a:t>Assumptions &amp; methodology</a:t>
            </a:r>
          </a:p>
        </p:txBody>
      </p:sp>
    </p:spTree>
    <p:extLst>
      <p:ext uri="{BB962C8B-B14F-4D97-AF65-F5344CB8AC3E}">
        <p14:creationId xmlns:p14="http://schemas.microsoft.com/office/powerpoint/2010/main" val="196613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sym typeface="DM Sans Medium"/>
              </a:rPr>
              <a:t>Objective</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3054096"/>
            <a:ext cx="5010912" cy="1491010"/>
          </a:xfrm>
        </p:spPr>
        <p:txBody>
          <a:bodyPr/>
          <a:lstStyle/>
          <a:p>
            <a:r>
              <a:rPr lang="en-US" sz="2400" dirty="0"/>
              <a:t>Analyzing </a:t>
            </a:r>
            <a:r>
              <a:rPr lang="en-US" sz="2400" b="1" dirty="0"/>
              <a:t>Social Buzz </a:t>
            </a:r>
            <a:r>
              <a:rPr lang="en-US" sz="2400" dirty="0"/>
              <a:t>posts and reactions data to extract insights useful for making business decisions.</a:t>
            </a:r>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11" name="Picture 10">
            <a:extLst>
              <a:ext uri="{FF2B5EF4-FFF2-40B4-BE49-F238E27FC236}">
                <a16:creationId xmlns:a16="http://schemas.microsoft.com/office/drawing/2014/main" id="{D83B09FA-2173-A8A7-E58F-2E24FB070478}"/>
              </a:ext>
            </a:extLst>
          </p:cNvPr>
          <p:cNvPicPr>
            <a:picLocks noChangeAspect="1"/>
          </p:cNvPicPr>
          <p:nvPr/>
        </p:nvPicPr>
        <p:blipFill rotWithShape="1">
          <a:blip r:embed="rId2"/>
          <a:srcRect l="56858" t="2744" r="10441" b="10196"/>
          <a:stretch/>
        </p:blipFill>
        <p:spPr>
          <a:xfrm>
            <a:off x="8068233" y="277904"/>
            <a:ext cx="3801038" cy="5970495"/>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DEB9-AC65-E838-E304-E0AD81655C30}"/>
              </a:ext>
            </a:extLst>
          </p:cNvPr>
          <p:cNvSpPr>
            <a:spLocks noGrp="1"/>
          </p:cNvSpPr>
          <p:nvPr>
            <p:ph type="title"/>
          </p:nvPr>
        </p:nvSpPr>
        <p:spPr>
          <a:xfrm>
            <a:off x="1427716" y="843400"/>
            <a:ext cx="6473952" cy="1901952"/>
          </a:xfrm>
        </p:spPr>
        <p:txBody>
          <a:bodyPr/>
          <a:lstStyle/>
          <a:p>
            <a:r>
              <a:rPr lang="en-IN" sz="6000" dirty="0"/>
              <a:t>Background</a:t>
            </a:r>
          </a:p>
        </p:txBody>
      </p:sp>
      <p:sp>
        <p:nvSpPr>
          <p:cNvPr id="8" name="Slide Number Placeholder 7">
            <a:extLst>
              <a:ext uri="{FF2B5EF4-FFF2-40B4-BE49-F238E27FC236}">
                <a16:creationId xmlns:a16="http://schemas.microsoft.com/office/drawing/2014/main" id="{72440C0B-4C15-DA8B-E9C8-A09E4A1D84CD}"/>
              </a:ext>
            </a:extLst>
          </p:cNvPr>
          <p:cNvSpPr>
            <a:spLocks noGrp="1"/>
          </p:cNvSpPr>
          <p:nvPr>
            <p:ph type="sldNum" sz="quarter" idx="18"/>
          </p:nvPr>
        </p:nvSpPr>
        <p:spPr/>
        <p:txBody>
          <a:bodyPr/>
          <a:lstStyle/>
          <a:p>
            <a:fld id="{8D0AFDD5-844D-364D-8AEC-50CF4D36D55D}" type="slidenum">
              <a:rPr lang="en-US" noProof="0" smtClean="0"/>
              <a:pPr/>
              <a:t>4</a:t>
            </a:fld>
            <a:endParaRPr lang="en-US" noProof="0"/>
          </a:p>
        </p:txBody>
      </p:sp>
      <p:sp>
        <p:nvSpPr>
          <p:cNvPr id="12" name="TextBox 11">
            <a:extLst>
              <a:ext uri="{FF2B5EF4-FFF2-40B4-BE49-F238E27FC236}">
                <a16:creationId xmlns:a16="http://schemas.microsoft.com/office/drawing/2014/main" id="{2D328C4B-6659-1A02-179B-0CD0FF8C2D8B}"/>
              </a:ext>
            </a:extLst>
          </p:cNvPr>
          <p:cNvSpPr txBox="1"/>
          <p:nvPr/>
        </p:nvSpPr>
        <p:spPr>
          <a:xfrm>
            <a:off x="1427715" y="2605323"/>
            <a:ext cx="8783085" cy="1477328"/>
          </a:xfrm>
          <a:prstGeom prst="rect">
            <a:avLst/>
          </a:prstGeom>
          <a:noFill/>
        </p:spPr>
        <p:txBody>
          <a:bodyPr wrap="square" rtlCol="0">
            <a:spAutoFit/>
          </a:bodyPr>
          <a:lstStyle/>
          <a:p>
            <a:pPr algn="just"/>
            <a:r>
              <a:rPr lang="en-IN" b="1" dirty="0"/>
              <a:t>Social Buzz </a:t>
            </a:r>
            <a:r>
              <a:rPr lang="en-IN" dirty="0"/>
              <a:t>scaled quicker than anticipated, the amount of </a:t>
            </a:r>
            <a:r>
              <a:rPr lang="en-IN" b="1" dirty="0"/>
              <a:t>data</a:t>
            </a:r>
            <a:r>
              <a:rPr lang="en-IN" dirty="0"/>
              <a:t> created is </a:t>
            </a:r>
            <a:r>
              <a:rPr lang="en-IN" b="1" dirty="0"/>
              <a:t>huge</a:t>
            </a:r>
            <a:r>
              <a:rPr lang="en-IN" dirty="0"/>
              <a:t> and highly </a:t>
            </a:r>
            <a:r>
              <a:rPr lang="en-IN" b="1" dirty="0"/>
              <a:t>unstructured</a:t>
            </a:r>
            <a:r>
              <a:rPr lang="en-IN" dirty="0"/>
              <a:t>.</a:t>
            </a:r>
          </a:p>
          <a:p>
            <a:pPr algn="just"/>
            <a:r>
              <a:rPr lang="en-IN" dirty="0"/>
              <a:t>Over past 5 years, it has reached over </a:t>
            </a:r>
            <a:r>
              <a:rPr lang="en-IN" b="1" dirty="0"/>
              <a:t>500 million </a:t>
            </a:r>
            <a:r>
              <a:rPr lang="en-IN" dirty="0"/>
              <a:t>monthly </a:t>
            </a:r>
            <a:r>
              <a:rPr lang="en-IN" b="1" dirty="0"/>
              <a:t>active users</a:t>
            </a:r>
            <a:r>
              <a:rPr lang="en-IN" dirty="0"/>
              <a:t>. Everyday over </a:t>
            </a:r>
            <a:r>
              <a:rPr lang="en-IN" b="1" dirty="0"/>
              <a:t>100k</a:t>
            </a:r>
            <a:r>
              <a:rPr lang="en-IN" dirty="0"/>
              <a:t> piece of </a:t>
            </a:r>
            <a:r>
              <a:rPr lang="en-IN" b="1" dirty="0"/>
              <a:t>contents</a:t>
            </a:r>
            <a:r>
              <a:rPr lang="en-IN" dirty="0"/>
              <a:t> are posted. They are still a small company and need recommendations for their business decision making.</a:t>
            </a:r>
          </a:p>
          <a:p>
            <a:pPr algn="just"/>
            <a:r>
              <a:rPr lang="en-IN" dirty="0"/>
              <a:t> </a:t>
            </a:r>
          </a:p>
        </p:txBody>
      </p:sp>
    </p:spTree>
    <p:extLst>
      <p:ext uri="{BB962C8B-B14F-4D97-AF65-F5344CB8AC3E}">
        <p14:creationId xmlns:p14="http://schemas.microsoft.com/office/powerpoint/2010/main" val="365831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5542-C0FA-26E6-5D35-629AFB07C1CF}"/>
              </a:ext>
            </a:extLst>
          </p:cNvPr>
          <p:cNvSpPr>
            <a:spLocks noGrp="1"/>
          </p:cNvSpPr>
          <p:nvPr>
            <p:ph type="title"/>
          </p:nvPr>
        </p:nvSpPr>
        <p:spPr>
          <a:xfrm>
            <a:off x="62753" y="268927"/>
            <a:ext cx="4086470" cy="861431"/>
          </a:xfrm>
        </p:spPr>
        <p:txBody>
          <a:bodyPr/>
          <a:lstStyle/>
          <a:p>
            <a:r>
              <a:rPr lang="en-IN" sz="4000" dirty="0"/>
              <a:t>Key Insights</a:t>
            </a:r>
          </a:p>
        </p:txBody>
      </p:sp>
      <p:sp>
        <p:nvSpPr>
          <p:cNvPr id="3" name="Slide Number Placeholder 2">
            <a:extLst>
              <a:ext uri="{FF2B5EF4-FFF2-40B4-BE49-F238E27FC236}">
                <a16:creationId xmlns:a16="http://schemas.microsoft.com/office/drawing/2014/main" id="{2750B213-C74E-3064-2441-9E465CE99407}"/>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6" name="TextBox 5">
            <a:extLst>
              <a:ext uri="{FF2B5EF4-FFF2-40B4-BE49-F238E27FC236}">
                <a16:creationId xmlns:a16="http://schemas.microsoft.com/office/drawing/2014/main" id="{B5BFC621-9283-9158-1CF5-ABB8F345D6B0}"/>
              </a:ext>
            </a:extLst>
          </p:cNvPr>
          <p:cNvSpPr txBox="1"/>
          <p:nvPr/>
        </p:nvSpPr>
        <p:spPr>
          <a:xfrm>
            <a:off x="546847" y="2402525"/>
            <a:ext cx="3083578" cy="1703030"/>
          </a:xfrm>
          <a:prstGeom prst="rect">
            <a:avLst/>
          </a:prstGeom>
          <a:noFill/>
        </p:spPr>
        <p:txBody>
          <a:bodyPr wrap="square" rtlCol="0">
            <a:spAutoFit/>
          </a:bodyPr>
          <a:lstStyle/>
          <a:p>
            <a:pPr algn="l">
              <a:lnSpc>
                <a:spcPct val="150000"/>
              </a:lnSpc>
            </a:pPr>
            <a:r>
              <a:rPr lang="en-US" b="1" i="0" dirty="0">
                <a:solidFill>
                  <a:srgbClr val="000000"/>
                </a:solidFill>
                <a:effectLst/>
                <a:latin typeface="Helvetica Neue"/>
              </a:rPr>
              <a:t>Science &amp; Technology</a:t>
            </a:r>
            <a:r>
              <a:rPr lang="en-US" b="0" i="0" dirty="0">
                <a:solidFill>
                  <a:srgbClr val="000000"/>
                </a:solidFill>
                <a:effectLst/>
                <a:latin typeface="Helvetica Neue"/>
              </a:rPr>
              <a:t> is the </a:t>
            </a:r>
            <a:r>
              <a:rPr lang="en-US" b="1" i="0" dirty="0">
                <a:solidFill>
                  <a:srgbClr val="000000"/>
                </a:solidFill>
                <a:effectLst/>
                <a:latin typeface="Helvetica Neue"/>
              </a:rPr>
              <a:t>most popular</a:t>
            </a:r>
            <a:r>
              <a:rPr lang="en-US" b="0" i="0" dirty="0">
                <a:solidFill>
                  <a:srgbClr val="000000"/>
                </a:solidFill>
                <a:effectLst/>
                <a:latin typeface="Helvetica Neue"/>
              </a:rPr>
              <a:t> category in Social Buzz followed by </a:t>
            </a:r>
            <a:r>
              <a:rPr lang="en-US" b="1" i="0" dirty="0">
                <a:solidFill>
                  <a:srgbClr val="000000"/>
                </a:solidFill>
                <a:effectLst/>
                <a:latin typeface="Helvetica Neue"/>
              </a:rPr>
              <a:t>Education</a:t>
            </a:r>
            <a:r>
              <a:rPr lang="en-US" b="0" i="0" dirty="0">
                <a:solidFill>
                  <a:srgbClr val="000000"/>
                </a:solidFill>
                <a:effectLst/>
                <a:latin typeface="Helvetica Neue"/>
              </a:rPr>
              <a:t> and </a:t>
            </a:r>
            <a:r>
              <a:rPr lang="en-US" b="1" i="0" dirty="0">
                <a:solidFill>
                  <a:srgbClr val="000000"/>
                </a:solidFill>
                <a:effectLst/>
                <a:latin typeface="Helvetica Neue"/>
              </a:rPr>
              <a:t>Animals</a:t>
            </a:r>
            <a:endParaRPr lang="en-US" b="0" i="0" dirty="0">
              <a:solidFill>
                <a:srgbClr val="000000"/>
              </a:solidFill>
              <a:effectLst/>
              <a:latin typeface="Helvetica Neue"/>
            </a:endParaRPr>
          </a:p>
        </p:txBody>
      </p:sp>
      <p:pic>
        <p:nvPicPr>
          <p:cNvPr id="4" name="Picture 3">
            <a:extLst>
              <a:ext uri="{FF2B5EF4-FFF2-40B4-BE49-F238E27FC236}">
                <a16:creationId xmlns:a16="http://schemas.microsoft.com/office/drawing/2014/main" id="{8D087931-43B7-597B-8998-5E5F0DDA878E}"/>
              </a:ext>
            </a:extLst>
          </p:cNvPr>
          <p:cNvPicPr>
            <a:picLocks noChangeAspect="1"/>
          </p:cNvPicPr>
          <p:nvPr/>
        </p:nvPicPr>
        <p:blipFill>
          <a:blip r:embed="rId2"/>
          <a:stretch>
            <a:fillRect/>
          </a:stretch>
        </p:blipFill>
        <p:spPr>
          <a:xfrm>
            <a:off x="3822435" y="1219199"/>
            <a:ext cx="8072797" cy="4616824"/>
          </a:xfrm>
          <a:prstGeom prst="rect">
            <a:avLst/>
          </a:prstGeom>
        </p:spPr>
      </p:pic>
    </p:spTree>
    <p:extLst>
      <p:ext uri="{BB962C8B-B14F-4D97-AF65-F5344CB8AC3E}">
        <p14:creationId xmlns:p14="http://schemas.microsoft.com/office/powerpoint/2010/main" val="294607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75674D-CC04-E676-C591-01BACB6BB304}"/>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7" name="TextBox 6">
            <a:extLst>
              <a:ext uri="{FF2B5EF4-FFF2-40B4-BE49-F238E27FC236}">
                <a16:creationId xmlns:a16="http://schemas.microsoft.com/office/drawing/2014/main" id="{057E5BBA-75A5-DFE7-D2F5-F8DF2D7E351E}"/>
              </a:ext>
            </a:extLst>
          </p:cNvPr>
          <p:cNvSpPr txBox="1"/>
          <p:nvPr/>
        </p:nvSpPr>
        <p:spPr>
          <a:xfrm>
            <a:off x="665176" y="1215940"/>
            <a:ext cx="2678658" cy="1615827"/>
          </a:xfrm>
          <a:prstGeom prst="rect">
            <a:avLst/>
          </a:prstGeom>
          <a:noFill/>
        </p:spPr>
        <p:txBody>
          <a:bodyPr wrap="square" rtlCol="0">
            <a:spAutoFit/>
          </a:bodyPr>
          <a:lstStyle/>
          <a:p>
            <a:pPr algn="l">
              <a:lnSpc>
                <a:spcPct val="150000"/>
              </a:lnSpc>
            </a:pPr>
            <a:r>
              <a:rPr lang="en-US" b="1" i="0" dirty="0">
                <a:solidFill>
                  <a:srgbClr val="000000"/>
                </a:solidFill>
                <a:effectLst/>
                <a:latin typeface="Helvetica Neue"/>
              </a:rPr>
              <a:t>Photo</a:t>
            </a:r>
            <a:r>
              <a:rPr lang="en-US" b="0" i="0" dirty="0">
                <a:solidFill>
                  <a:srgbClr val="000000"/>
                </a:solidFill>
                <a:effectLst/>
                <a:latin typeface="Helvetica Neue"/>
              </a:rPr>
              <a:t> is the most popular content type in Social Buzz.</a:t>
            </a:r>
          </a:p>
          <a:p>
            <a:pPr lvl="2"/>
            <a:r>
              <a:rPr lang="en-IN" b="1" dirty="0">
                <a:latin typeface="Univers Condensed Light (Body)"/>
              </a:rPr>
              <a:t> </a:t>
            </a:r>
          </a:p>
        </p:txBody>
      </p:sp>
      <p:pic>
        <p:nvPicPr>
          <p:cNvPr id="2" name="Picture 1">
            <a:extLst>
              <a:ext uri="{FF2B5EF4-FFF2-40B4-BE49-F238E27FC236}">
                <a16:creationId xmlns:a16="http://schemas.microsoft.com/office/drawing/2014/main" id="{232BCC90-D99A-6866-5972-25EFD9FA55BE}"/>
              </a:ext>
            </a:extLst>
          </p:cNvPr>
          <p:cNvPicPr>
            <a:picLocks noChangeAspect="1"/>
          </p:cNvPicPr>
          <p:nvPr/>
        </p:nvPicPr>
        <p:blipFill>
          <a:blip r:embed="rId2"/>
          <a:stretch>
            <a:fillRect/>
          </a:stretch>
        </p:blipFill>
        <p:spPr>
          <a:xfrm>
            <a:off x="3711388" y="444297"/>
            <a:ext cx="7923011" cy="5654505"/>
          </a:xfrm>
          <a:prstGeom prst="rect">
            <a:avLst/>
          </a:prstGeom>
        </p:spPr>
      </p:pic>
    </p:spTree>
    <p:extLst>
      <p:ext uri="{BB962C8B-B14F-4D97-AF65-F5344CB8AC3E}">
        <p14:creationId xmlns:p14="http://schemas.microsoft.com/office/powerpoint/2010/main" val="198937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75674D-CC04-E676-C591-01BACB6BB304}"/>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7" name="TextBox 6">
            <a:extLst>
              <a:ext uri="{FF2B5EF4-FFF2-40B4-BE49-F238E27FC236}">
                <a16:creationId xmlns:a16="http://schemas.microsoft.com/office/drawing/2014/main" id="{057E5BBA-75A5-DFE7-D2F5-F8DF2D7E351E}"/>
              </a:ext>
            </a:extLst>
          </p:cNvPr>
          <p:cNvSpPr txBox="1"/>
          <p:nvPr/>
        </p:nvSpPr>
        <p:spPr>
          <a:xfrm>
            <a:off x="450022" y="830458"/>
            <a:ext cx="5108095" cy="1200329"/>
          </a:xfrm>
          <a:prstGeom prst="rect">
            <a:avLst/>
          </a:prstGeom>
          <a:noFill/>
        </p:spPr>
        <p:txBody>
          <a:bodyPr wrap="square" rtlCol="0">
            <a:spAutoFit/>
          </a:bodyPr>
          <a:lstStyle/>
          <a:p>
            <a:pPr algn="l">
              <a:lnSpc>
                <a:spcPct val="150000"/>
              </a:lnSpc>
            </a:pPr>
            <a:r>
              <a:rPr lang="en-US" b="1" i="0" dirty="0">
                <a:solidFill>
                  <a:srgbClr val="000000"/>
                </a:solidFill>
                <a:effectLst/>
                <a:latin typeface="Helvetica Neue"/>
              </a:rPr>
              <a:t>Users</a:t>
            </a:r>
            <a:r>
              <a:rPr lang="en-US" b="0" i="0" dirty="0">
                <a:solidFill>
                  <a:srgbClr val="000000"/>
                </a:solidFill>
                <a:effectLst/>
                <a:latin typeface="Helvetica Neue"/>
              </a:rPr>
              <a:t> are most active in </a:t>
            </a:r>
            <a:r>
              <a:rPr lang="en-US" b="1" i="0" dirty="0">
                <a:solidFill>
                  <a:srgbClr val="000000"/>
                </a:solidFill>
                <a:effectLst/>
                <a:latin typeface="Helvetica Neue"/>
              </a:rPr>
              <a:t>morning</a:t>
            </a:r>
            <a:r>
              <a:rPr lang="en-US" b="0" i="0" dirty="0">
                <a:solidFill>
                  <a:srgbClr val="000000"/>
                </a:solidFill>
                <a:effectLst/>
                <a:latin typeface="Helvetica Neue"/>
              </a:rPr>
              <a:t> between </a:t>
            </a:r>
            <a:r>
              <a:rPr lang="en-US" b="1" i="0" dirty="0">
                <a:solidFill>
                  <a:srgbClr val="000000"/>
                </a:solidFill>
                <a:effectLst/>
                <a:latin typeface="Helvetica Neue"/>
              </a:rPr>
              <a:t>6am to 9am</a:t>
            </a:r>
            <a:r>
              <a:rPr lang="en-US" b="0" i="0" dirty="0">
                <a:solidFill>
                  <a:srgbClr val="000000"/>
                </a:solidFill>
                <a:effectLst/>
                <a:latin typeface="Helvetica Neue"/>
              </a:rPr>
              <a:t> and around </a:t>
            </a:r>
            <a:r>
              <a:rPr lang="en-US" b="1" i="0" dirty="0">
                <a:solidFill>
                  <a:srgbClr val="000000"/>
                </a:solidFill>
                <a:effectLst/>
                <a:latin typeface="Helvetica Neue"/>
              </a:rPr>
              <a:t>11pm at Night</a:t>
            </a:r>
            <a:endParaRPr lang="en-US" b="0" i="0" dirty="0">
              <a:solidFill>
                <a:srgbClr val="000000"/>
              </a:solidFill>
              <a:effectLst/>
              <a:latin typeface="Helvetica Neue"/>
            </a:endParaRPr>
          </a:p>
          <a:p>
            <a:pPr lvl="2"/>
            <a:r>
              <a:rPr lang="en-IN" b="1" dirty="0">
                <a:latin typeface="Univers Condensed Light (Body)"/>
              </a:rPr>
              <a:t> </a:t>
            </a:r>
          </a:p>
        </p:txBody>
      </p:sp>
      <p:pic>
        <p:nvPicPr>
          <p:cNvPr id="4" name="Picture 3">
            <a:extLst>
              <a:ext uri="{FF2B5EF4-FFF2-40B4-BE49-F238E27FC236}">
                <a16:creationId xmlns:a16="http://schemas.microsoft.com/office/drawing/2014/main" id="{D7CE8E6B-54F4-2895-F24C-734DA660F5BD}"/>
              </a:ext>
            </a:extLst>
          </p:cNvPr>
          <p:cNvPicPr>
            <a:picLocks noChangeAspect="1"/>
          </p:cNvPicPr>
          <p:nvPr/>
        </p:nvPicPr>
        <p:blipFill>
          <a:blip r:embed="rId2"/>
          <a:stretch>
            <a:fillRect/>
          </a:stretch>
        </p:blipFill>
        <p:spPr>
          <a:xfrm>
            <a:off x="6239437" y="183141"/>
            <a:ext cx="5689333" cy="3120815"/>
          </a:xfrm>
          <a:prstGeom prst="rect">
            <a:avLst/>
          </a:prstGeom>
        </p:spPr>
      </p:pic>
      <p:pic>
        <p:nvPicPr>
          <p:cNvPr id="5" name="Picture 4">
            <a:extLst>
              <a:ext uri="{FF2B5EF4-FFF2-40B4-BE49-F238E27FC236}">
                <a16:creationId xmlns:a16="http://schemas.microsoft.com/office/drawing/2014/main" id="{57227237-3172-4F99-71DE-C58AC04B1BA2}"/>
              </a:ext>
            </a:extLst>
          </p:cNvPr>
          <p:cNvPicPr>
            <a:picLocks noChangeAspect="1"/>
          </p:cNvPicPr>
          <p:nvPr/>
        </p:nvPicPr>
        <p:blipFill>
          <a:blip r:embed="rId3"/>
          <a:stretch>
            <a:fillRect/>
          </a:stretch>
        </p:blipFill>
        <p:spPr>
          <a:xfrm>
            <a:off x="263230" y="2751045"/>
            <a:ext cx="5689333" cy="3061346"/>
          </a:xfrm>
          <a:prstGeom prst="rect">
            <a:avLst/>
          </a:prstGeom>
        </p:spPr>
      </p:pic>
      <p:sp>
        <p:nvSpPr>
          <p:cNvPr id="8" name="TextBox 7">
            <a:extLst>
              <a:ext uri="{FF2B5EF4-FFF2-40B4-BE49-F238E27FC236}">
                <a16:creationId xmlns:a16="http://schemas.microsoft.com/office/drawing/2014/main" id="{E9000135-0CA4-0E24-AD74-16C24E1F7EFF}"/>
              </a:ext>
            </a:extLst>
          </p:cNvPr>
          <p:cNvSpPr txBox="1"/>
          <p:nvPr/>
        </p:nvSpPr>
        <p:spPr>
          <a:xfrm>
            <a:off x="6788524" y="4172635"/>
            <a:ext cx="4793876" cy="646331"/>
          </a:xfrm>
          <a:prstGeom prst="rect">
            <a:avLst/>
          </a:prstGeom>
          <a:noFill/>
        </p:spPr>
        <p:txBody>
          <a:bodyPr wrap="square">
            <a:spAutoFit/>
          </a:bodyPr>
          <a:lstStyle/>
          <a:p>
            <a:pPr algn="l"/>
            <a:r>
              <a:rPr lang="en-US" b="1" i="0" dirty="0">
                <a:solidFill>
                  <a:srgbClr val="000000"/>
                </a:solidFill>
                <a:effectLst/>
                <a:latin typeface="Helvetica Neue"/>
              </a:rPr>
              <a:t>Monday</a:t>
            </a:r>
            <a:r>
              <a:rPr lang="en-US" b="0" i="0" dirty="0">
                <a:solidFill>
                  <a:srgbClr val="000000"/>
                </a:solidFill>
                <a:effectLst/>
                <a:latin typeface="Helvetica Neue"/>
              </a:rPr>
              <a:t> is the most active day followed by </a:t>
            </a:r>
            <a:r>
              <a:rPr lang="en-US" b="1" i="0" dirty="0">
                <a:solidFill>
                  <a:srgbClr val="000000"/>
                </a:solidFill>
                <a:effectLst/>
                <a:latin typeface="Helvetica Neue"/>
              </a:rPr>
              <a:t>Friday</a:t>
            </a:r>
            <a:r>
              <a:rPr lang="en-US" b="0" i="0" dirty="0">
                <a:solidFill>
                  <a:srgbClr val="000000"/>
                </a:solidFill>
                <a:effectLst/>
                <a:latin typeface="Helvetica Neue"/>
              </a:rPr>
              <a:t> and </a:t>
            </a:r>
            <a:r>
              <a:rPr lang="en-US" b="1" i="0" dirty="0">
                <a:solidFill>
                  <a:srgbClr val="000000"/>
                </a:solidFill>
                <a:effectLst/>
                <a:latin typeface="Helvetica Neue"/>
              </a:rPr>
              <a:t>Sunday</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71272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75674D-CC04-E676-C591-01BACB6BB304}"/>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pic>
        <p:nvPicPr>
          <p:cNvPr id="4" name="Picture 3">
            <a:extLst>
              <a:ext uri="{FF2B5EF4-FFF2-40B4-BE49-F238E27FC236}">
                <a16:creationId xmlns:a16="http://schemas.microsoft.com/office/drawing/2014/main" id="{1E517C34-B0D9-2E83-6D35-C3AF1798DD37}"/>
              </a:ext>
            </a:extLst>
          </p:cNvPr>
          <p:cNvPicPr>
            <a:picLocks noChangeAspect="1"/>
          </p:cNvPicPr>
          <p:nvPr/>
        </p:nvPicPr>
        <p:blipFill>
          <a:blip r:embed="rId2"/>
          <a:stretch>
            <a:fillRect/>
          </a:stretch>
        </p:blipFill>
        <p:spPr>
          <a:xfrm>
            <a:off x="737773" y="421340"/>
            <a:ext cx="10729320" cy="5611906"/>
          </a:xfrm>
          <a:prstGeom prst="rect">
            <a:avLst/>
          </a:prstGeom>
        </p:spPr>
      </p:pic>
    </p:spTree>
    <p:extLst>
      <p:ext uri="{BB962C8B-B14F-4D97-AF65-F5344CB8AC3E}">
        <p14:creationId xmlns:p14="http://schemas.microsoft.com/office/powerpoint/2010/main" val="361807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75674D-CC04-E676-C591-01BACB6BB304}"/>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7" name="TextBox 6">
            <a:extLst>
              <a:ext uri="{FF2B5EF4-FFF2-40B4-BE49-F238E27FC236}">
                <a16:creationId xmlns:a16="http://schemas.microsoft.com/office/drawing/2014/main" id="{057E5BBA-75A5-DFE7-D2F5-F8DF2D7E351E}"/>
              </a:ext>
            </a:extLst>
          </p:cNvPr>
          <p:cNvSpPr txBox="1"/>
          <p:nvPr/>
        </p:nvSpPr>
        <p:spPr>
          <a:xfrm>
            <a:off x="530705" y="2463865"/>
            <a:ext cx="4283342" cy="1200329"/>
          </a:xfrm>
          <a:prstGeom prst="rect">
            <a:avLst/>
          </a:prstGeom>
          <a:noFill/>
        </p:spPr>
        <p:txBody>
          <a:bodyPr wrap="square" rtlCol="0">
            <a:spAutoFit/>
          </a:bodyPr>
          <a:lstStyle/>
          <a:p>
            <a:pPr algn="l">
              <a:lnSpc>
                <a:spcPct val="150000"/>
              </a:lnSpc>
            </a:pPr>
            <a:r>
              <a:rPr lang="en-US" b="0" i="0" dirty="0">
                <a:solidFill>
                  <a:srgbClr val="000000"/>
                </a:solidFill>
                <a:effectLst/>
                <a:latin typeface="Helvetica Neue"/>
              </a:rPr>
              <a:t>Most posts are </a:t>
            </a:r>
            <a:r>
              <a:rPr lang="en-US" b="1" i="0" dirty="0">
                <a:solidFill>
                  <a:srgbClr val="000000"/>
                </a:solidFill>
                <a:effectLst/>
                <a:latin typeface="Helvetica Neue"/>
              </a:rPr>
              <a:t>positive (56%)</a:t>
            </a:r>
            <a:r>
              <a:rPr lang="en-US" b="0" i="0" dirty="0">
                <a:solidFill>
                  <a:srgbClr val="000000"/>
                </a:solidFill>
                <a:effectLst/>
                <a:latin typeface="Helvetica Neue"/>
              </a:rPr>
              <a:t> </a:t>
            </a:r>
          </a:p>
          <a:p>
            <a:pPr algn="l">
              <a:lnSpc>
                <a:spcPct val="150000"/>
              </a:lnSpc>
            </a:pPr>
            <a:r>
              <a:rPr lang="en-US" b="0" i="0" dirty="0">
                <a:solidFill>
                  <a:srgbClr val="000000"/>
                </a:solidFill>
                <a:effectLst/>
                <a:latin typeface="Helvetica Neue"/>
              </a:rPr>
              <a:t>with </a:t>
            </a:r>
            <a:r>
              <a:rPr lang="en-US" b="1" i="0" dirty="0">
                <a:solidFill>
                  <a:srgbClr val="000000"/>
                </a:solidFill>
                <a:effectLst/>
                <a:latin typeface="Helvetica Neue"/>
              </a:rPr>
              <a:t>31% negative</a:t>
            </a:r>
            <a:r>
              <a:rPr lang="en-US" b="0" i="0" dirty="0">
                <a:solidFill>
                  <a:srgbClr val="000000"/>
                </a:solidFill>
                <a:effectLst/>
                <a:latin typeface="Helvetica Neue"/>
              </a:rPr>
              <a:t> and </a:t>
            </a:r>
            <a:r>
              <a:rPr lang="en-US" b="1" i="0" dirty="0">
                <a:solidFill>
                  <a:srgbClr val="000000"/>
                </a:solidFill>
                <a:effectLst/>
                <a:latin typeface="Helvetica Neue"/>
              </a:rPr>
              <a:t>12% neutral</a:t>
            </a:r>
            <a:endParaRPr lang="en-US" b="0" i="0" dirty="0">
              <a:solidFill>
                <a:srgbClr val="000000"/>
              </a:solidFill>
              <a:effectLst/>
              <a:latin typeface="Helvetica Neue"/>
            </a:endParaRPr>
          </a:p>
          <a:p>
            <a:pPr lvl="2"/>
            <a:r>
              <a:rPr lang="en-IN" b="1" dirty="0">
                <a:latin typeface="Univers Condensed Light (Body)"/>
              </a:rPr>
              <a:t> </a:t>
            </a:r>
          </a:p>
        </p:txBody>
      </p:sp>
      <p:pic>
        <p:nvPicPr>
          <p:cNvPr id="4" name="Picture 3">
            <a:extLst>
              <a:ext uri="{FF2B5EF4-FFF2-40B4-BE49-F238E27FC236}">
                <a16:creationId xmlns:a16="http://schemas.microsoft.com/office/drawing/2014/main" id="{71D868D2-A123-CF7E-5548-0D885F787809}"/>
              </a:ext>
            </a:extLst>
          </p:cNvPr>
          <p:cNvPicPr>
            <a:picLocks noChangeAspect="1"/>
          </p:cNvPicPr>
          <p:nvPr/>
        </p:nvPicPr>
        <p:blipFill rotWithShape="1">
          <a:blip r:embed="rId2"/>
          <a:srcRect l="5702" b="3924"/>
          <a:stretch/>
        </p:blipFill>
        <p:spPr>
          <a:xfrm>
            <a:off x="4948517" y="430306"/>
            <a:ext cx="5406383" cy="5787180"/>
          </a:xfrm>
          <a:prstGeom prst="rect">
            <a:avLst/>
          </a:prstGeom>
        </p:spPr>
      </p:pic>
    </p:spTree>
    <p:extLst>
      <p:ext uri="{BB962C8B-B14F-4D97-AF65-F5344CB8AC3E}">
        <p14:creationId xmlns:p14="http://schemas.microsoft.com/office/powerpoint/2010/main" val="3414429852"/>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{BA5CDF13-4DCB-413C-B484-9C32B793E083}tf11429527_win32</Template>
  <TotalTime>1540</TotalTime>
  <Words>349</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Century Gothic</vt:lpstr>
      <vt:lpstr>Century Gothic (Headings)</vt:lpstr>
      <vt:lpstr>Helvetica Neue</vt:lpstr>
      <vt:lpstr>Karla</vt:lpstr>
      <vt:lpstr>Univers Condensed Light</vt:lpstr>
      <vt:lpstr>Univers Condensed Light (Body)</vt:lpstr>
      <vt:lpstr>Wingdings</vt:lpstr>
      <vt:lpstr>Office Theme</vt:lpstr>
      <vt:lpstr>BUSINESS PROBLEM SOLVING SOCIAL MEDIA COMPANY : SOCIAL BUZZ</vt:lpstr>
      <vt:lpstr>PowerPoint Presentation</vt:lpstr>
      <vt:lpstr>Objective </vt:lpstr>
      <vt:lpstr>Background</vt:lpstr>
      <vt:lpstr>Key Insights</vt:lpstr>
      <vt:lpstr>PowerPoint Presentation</vt:lpstr>
      <vt:lpstr>PowerPoint Presentation</vt:lpstr>
      <vt:lpstr>PowerPoint Presentation</vt:lpstr>
      <vt:lpstr>PowerPoint Presentation</vt:lpstr>
      <vt:lpstr>Recommendations</vt:lpstr>
      <vt:lpstr>Data Sources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Finding Best Online Certification Program</dc:title>
  <dc:creator>sudhansukumar2556@gmail.com</dc:creator>
  <cp:lastModifiedBy>sudhansukumar2556@gmail.com</cp:lastModifiedBy>
  <cp:revision>3</cp:revision>
  <dcterms:created xsi:type="dcterms:W3CDTF">2023-05-12T13:42:04Z</dcterms:created>
  <dcterms:modified xsi:type="dcterms:W3CDTF">2023-05-23T08:40:57Z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