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97" r:id="rId6"/>
    <p:sldId id="287" r:id="rId7"/>
    <p:sldId id="298" r:id="rId8"/>
    <p:sldId id="299" r:id="rId9"/>
    <p:sldId id="308" r:id="rId10"/>
    <p:sldId id="314" r:id="rId11"/>
    <p:sldId id="315" r:id="rId12"/>
    <p:sldId id="316" r:id="rId13"/>
    <p:sldId id="30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33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68" y="1170970"/>
            <a:ext cx="9133243" cy="947030"/>
          </a:xfrm>
        </p:spPr>
        <p:txBody>
          <a:bodyPr/>
          <a:lstStyle/>
          <a:p>
            <a:pPr algn="l"/>
            <a:r>
              <a:rPr lang="en-IN" sz="4800" b="1" dirty="0">
                <a:latin typeface="Century Gothic (Headings)"/>
              </a:rPr>
              <a:t>Hiring Process Analytics</a:t>
            </a:r>
            <a:endParaRPr lang="en-IN" sz="4800" b="1" i="0" dirty="0">
              <a:effectLst/>
              <a:latin typeface="Century Gothic (Headings)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1755289" cy="630936"/>
          </a:xfrm>
        </p:spPr>
        <p:txBody>
          <a:bodyPr/>
          <a:lstStyle/>
          <a:p>
            <a:r>
              <a:rPr lang="en-US" sz="2400" dirty="0"/>
              <a:t>By Sudhansu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558D75-0697-E7AE-11EE-B43F87F71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" t="2878" r="2003" b="73"/>
          <a:stretch/>
        </p:blipFill>
        <p:spPr>
          <a:xfrm>
            <a:off x="5504329" y="2447365"/>
            <a:ext cx="5154706" cy="29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F01-89D1-A1C5-E81A-D19C5077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7313766" cy="1014984"/>
          </a:xfrm>
        </p:spPr>
        <p:txBody>
          <a:bodyPr/>
          <a:lstStyle/>
          <a:p>
            <a:pPr algn="l"/>
            <a:r>
              <a:rPr lang="en-IN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48262-338B-C844-ACAD-DF729D2F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2CC53-114D-2A86-6886-6B7221CCEFFA}"/>
              </a:ext>
            </a:extLst>
          </p:cNvPr>
          <p:cNvSpPr txBox="1"/>
          <p:nvPr/>
        </p:nvSpPr>
        <p:spPr>
          <a:xfrm>
            <a:off x="1139952" y="1562906"/>
            <a:ext cx="82878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Conclusions from above analysis :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Univers Condensed Light (Body)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Females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(42%) are hired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less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as compared to the Males(58%) in the company.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Average salary offered in the company is 50k.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General management 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department has given the </a:t>
            </a: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highest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 avg. salary(55,000) along with very </a:t>
            </a: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low hiring 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in this department.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Only </a:t>
            </a: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3 employees 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have got salary </a:t>
            </a: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above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1lac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Highest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 hiring is done for the </a:t>
            </a: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c9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post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.</a:t>
            </a:r>
          </a:p>
          <a:p>
            <a:pPr lvl="1"/>
            <a:endParaRPr lang="en-US" sz="2000" b="0" i="0" dirty="0">
              <a:solidFill>
                <a:srgbClr val="000000"/>
              </a:solidFill>
              <a:effectLst/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0148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448" y="2574036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E7E0F-F8CD-396C-0A96-C441A1BE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729B-46D1-8846-9924-8F38BB15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02978-23BE-90AF-12E6-611FB5DC01C7}"/>
              </a:ext>
            </a:extLst>
          </p:cNvPr>
          <p:cNvSpPr txBox="1"/>
          <p:nvPr/>
        </p:nvSpPr>
        <p:spPr>
          <a:xfrm>
            <a:off x="883021" y="210208"/>
            <a:ext cx="3547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entury Gothic (Headings)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83516-38FF-DAD6-F727-DA830FF22016}"/>
              </a:ext>
            </a:extLst>
          </p:cNvPr>
          <p:cNvSpPr txBox="1"/>
          <p:nvPr/>
        </p:nvSpPr>
        <p:spPr>
          <a:xfrm>
            <a:off x="1241054" y="1662223"/>
            <a:ext cx="4828566" cy="370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</a:t>
            </a:r>
            <a:r>
              <a:rPr lang="en-IN" sz="3200" dirty="0"/>
              <a:t>Project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 Approach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 Tech-Stack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 Result</a:t>
            </a:r>
          </a:p>
        </p:txBody>
      </p:sp>
    </p:spTree>
    <p:extLst>
      <p:ext uri="{BB962C8B-B14F-4D97-AF65-F5344CB8AC3E}">
        <p14:creationId xmlns:p14="http://schemas.microsoft.com/office/powerpoint/2010/main" val="19661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406" y="1198298"/>
            <a:ext cx="5566724" cy="728293"/>
          </a:xfrm>
        </p:spPr>
        <p:txBody>
          <a:bodyPr/>
          <a:lstStyle/>
          <a:p>
            <a:r>
              <a:rPr lang="en-US" sz="4400" dirty="0">
                <a:sym typeface="DM Sans Medium"/>
              </a:rPr>
              <a:t>Project Description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65" y="2356282"/>
            <a:ext cx="6149429" cy="2897035"/>
          </a:xfrm>
        </p:spPr>
        <p:txBody>
          <a:bodyPr/>
          <a:lstStyle/>
          <a:p>
            <a:r>
              <a:rPr lang="en-US" sz="2000" dirty="0">
                <a:latin typeface="Univers Condensed Light (Body)"/>
              </a:rPr>
              <a:t>Analyzing previous hiring dataset of an MNC to observe trends and drawing insights out of it useful for hiring department.</a:t>
            </a:r>
          </a:p>
          <a:p>
            <a:r>
              <a:rPr lang="en-US" sz="2000" dirty="0">
                <a:latin typeface="Univers Condensed Light (Body)"/>
              </a:rPr>
              <a:t>  The </a:t>
            </a:r>
            <a:r>
              <a:rPr lang="en-US" sz="2000" b="0" i="0" dirty="0">
                <a:effectLst/>
                <a:latin typeface="Univers Condensed Light (Body)"/>
              </a:rPr>
              <a:t>dataset of the company has the details about people who registered for a particular post in a department of this company. </a:t>
            </a:r>
          </a:p>
          <a:p>
            <a:r>
              <a:rPr lang="en-US" sz="2000" dirty="0">
                <a:latin typeface="Univers Condensed Light (Body)"/>
              </a:rPr>
              <a:t>U</a:t>
            </a:r>
            <a:r>
              <a:rPr lang="en-US" sz="2000" b="0" i="0" dirty="0">
                <a:effectLst/>
                <a:latin typeface="Univers Condensed Light (Body)"/>
              </a:rPr>
              <a:t>sing the knowledge in statistics and different formulas in excel and drawing necessary conclusions about the company.</a:t>
            </a:r>
            <a:endParaRPr lang="en-US" sz="2000" dirty="0">
              <a:latin typeface="Univers Condensed Light (Body)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B09FA-2173-A8A7-E58F-2E24FB070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58" t="2744" r="10441" b="10196"/>
          <a:stretch/>
        </p:blipFill>
        <p:spPr>
          <a:xfrm>
            <a:off x="8068233" y="403414"/>
            <a:ext cx="3801038" cy="59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DEB9-AC65-E838-E304-E0AD8165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16" y="951963"/>
            <a:ext cx="6473952" cy="928922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440C0B-4C15-DA8B-E9C8-A09E4A1D84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28C4B-6659-1A02-179B-0CD0FF8C2D8B}"/>
              </a:ext>
            </a:extLst>
          </p:cNvPr>
          <p:cNvSpPr txBox="1"/>
          <p:nvPr/>
        </p:nvSpPr>
        <p:spPr>
          <a:xfrm>
            <a:off x="1427716" y="1949341"/>
            <a:ext cx="87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Downloaded </a:t>
            </a:r>
            <a:r>
              <a:rPr lang="en-IN" dirty="0"/>
              <a:t>and </a:t>
            </a:r>
            <a:r>
              <a:rPr lang="en-IN" b="1" dirty="0"/>
              <a:t>imported</a:t>
            </a:r>
            <a:r>
              <a:rPr lang="en-IN" dirty="0"/>
              <a:t> the dataset in the excel, performed </a:t>
            </a:r>
            <a:r>
              <a:rPr lang="en-IN" b="1" dirty="0"/>
              <a:t>data cleaning </a:t>
            </a:r>
            <a:r>
              <a:rPr lang="en-IN" dirty="0"/>
              <a:t>i.e. removing missing &amp; invalid rows and handling outliers. Used </a:t>
            </a:r>
            <a:r>
              <a:rPr lang="en-IN" b="1" dirty="0"/>
              <a:t>pivot table</a:t>
            </a:r>
            <a:r>
              <a:rPr lang="en-IN" dirty="0"/>
              <a:t> and </a:t>
            </a:r>
            <a:r>
              <a:rPr lang="en-IN" b="1" dirty="0"/>
              <a:t>excel chart </a:t>
            </a:r>
            <a:r>
              <a:rPr lang="en-IN" dirty="0"/>
              <a:t>to draw graphs and finding insights.</a:t>
            </a:r>
          </a:p>
          <a:p>
            <a:pPr algn="just"/>
            <a:r>
              <a:rPr lang="en-IN" dirty="0"/>
              <a:t>And finally drawn conclusions from insights and  made a report.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ED5C8-CCE2-BDDE-41C1-832D824A44FB}"/>
              </a:ext>
            </a:extLst>
          </p:cNvPr>
          <p:cNvSpPr txBox="1"/>
          <p:nvPr/>
        </p:nvSpPr>
        <p:spPr>
          <a:xfrm>
            <a:off x="1427716" y="3279975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entury Gothic (Headings)"/>
              </a:rPr>
              <a:t>Tech-Stack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2627B-78F5-ACA2-5DC7-FE6F22022E67}"/>
              </a:ext>
            </a:extLst>
          </p:cNvPr>
          <p:cNvSpPr txBox="1"/>
          <p:nvPr/>
        </p:nvSpPr>
        <p:spPr>
          <a:xfrm>
            <a:off x="1426080" y="4318972"/>
            <a:ext cx="878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Condensed Light (Body)"/>
              </a:rPr>
              <a:t>Used Microsoft Excel version 2305, for data cleaning and visualizations. As </a:t>
            </a:r>
            <a:r>
              <a:rPr lang="en-US" i="0" dirty="0">
                <a:solidFill>
                  <a:srgbClr val="111111"/>
                </a:solidFill>
                <a:effectLst/>
                <a:latin typeface="Univers Condensed Light (Body)"/>
              </a:rPr>
              <a:t>Excel offers several powerful tools for data visualization that can help you analyze and understand your data better. With features such as charts, graphs, pivot tables, and other formatting options.</a:t>
            </a:r>
            <a:endParaRPr lang="en-IN" dirty="0"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583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" y="240142"/>
            <a:ext cx="4177553" cy="726155"/>
          </a:xfrm>
        </p:spPr>
        <p:txBody>
          <a:bodyPr/>
          <a:lstStyle/>
          <a:p>
            <a:r>
              <a:rPr lang="en-IN" sz="3600" dirty="0"/>
              <a:t>Insights </a:t>
            </a:r>
            <a:r>
              <a:rPr lang="en-IN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0B213-C74E-3064-2441-9E465CE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E220-D069-11A1-2FA7-7D81F2DD143B}"/>
              </a:ext>
            </a:extLst>
          </p:cNvPr>
          <p:cNvSpPr txBox="1"/>
          <p:nvPr/>
        </p:nvSpPr>
        <p:spPr>
          <a:xfrm>
            <a:off x="349624" y="1214358"/>
            <a:ext cx="5082988" cy="341632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i="0" dirty="0">
              <a:solidFill>
                <a:schemeClr val="tx1"/>
              </a:solidFill>
              <a:effectLst/>
              <a:latin typeface="Manrope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Hiring: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Process of intaking of people into an organization for different kinds of positions.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 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How many males and females are Hired ?</a:t>
            </a:r>
            <a:endParaRPr lang="en-US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endParaRPr lang="en-US" dirty="0">
              <a:solidFill>
                <a:schemeClr val="tx1"/>
              </a:solidFill>
              <a:latin typeface="Manrope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endParaRPr lang="en-US" dirty="0">
              <a:solidFill>
                <a:schemeClr val="tx1"/>
              </a:solidFill>
              <a:latin typeface="Manrope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endParaRPr lang="en-US" dirty="0">
              <a:solidFill>
                <a:schemeClr val="tx1"/>
              </a:solidFill>
              <a:latin typeface="Manrope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endParaRPr lang="en-US" dirty="0">
              <a:solidFill>
                <a:schemeClr val="tx1"/>
              </a:solidFill>
              <a:latin typeface="Manro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60BF0-81D0-9D0F-FBCF-DE895324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4" y="716330"/>
            <a:ext cx="5827058" cy="473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28599-6900-AA86-625B-EA59DC32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63" y="2722588"/>
            <a:ext cx="3508092" cy="11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3" y="250059"/>
            <a:ext cx="2069411" cy="726155"/>
          </a:xfrm>
        </p:spPr>
        <p:txBody>
          <a:bodyPr/>
          <a:lstStyle/>
          <a:p>
            <a:r>
              <a:rPr lang="en-IN" sz="3600" dirty="0"/>
              <a:t>Insights</a:t>
            </a:r>
            <a:r>
              <a:rPr lang="en-IN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0B213-C74E-3064-2441-9E465CE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E220-D069-11A1-2FA7-7D81F2DD143B}"/>
              </a:ext>
            </a:extLst>
          </p:cNvPr>
          <p:cNvSpPr txBox="1"/>
          <p:nvPr/>
        </p:nvSpPr>
        <p:spPr>
          <a:xfrm>
            <a:off x="430307" y="1214358"/>
            <a:ext cx="4455458" cy="452431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Average Salary: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Adding all the salaries for a select group of employees and then dividing the sum by the number of employees in the group.</a:t>
            </a:r>
            <a:br>
              <a:rPr lang="en-US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What is the average salary offered in this company ?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</a:t>
            </a: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"/>
              </a:rPr>
              <a:t>General Management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Purchase Department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has the highest avg. salary among all the departments in the company.</a:t>
            </a:r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C4F3A-498F-B789-BBD8-37A61B56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53" y="1228167"/>
            <a:ext cx="6332064" cy="3913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26537-AC26-0159-6126-5392BDDE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71" y="3339356"/>
            <a:ext cx="3233569" cy="5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3" y="250059"/>
            <a:ext cx="2069411" cy="726155"/>
          </a:xfrm>
        </p:spPr>
        <p:txBody>
          <a:bodyPr/>
          <a:lstStyle/>
          <a:p>
            <a:r>
              <a:rPr lang="en-IN" sz="3600" dirty="0"/>
              <a:t>Insights</a:t>
            </a:r>
            <a:r>
              <a:rPr lang="en-IN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0B213-C74E-3064-2441-9E465CE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E220-D069-11A1-2FA7-7D81F2DD143B}"/>
              </a:ext>
            </a:extLst>
          </p:cNvPr>
          <p:cNvSpPr txBox="1"/>
          <p:nvPr/>
        </p:nvSpPr>
        <p:spPr>
          <a:xfrm>
            <a:off x="277907" y="1133675"/>
            <a:ext cx="4858869" cy="452431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Class Intervals: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The class interval is the difference between the upper class limit and the lower class limit.</a:t>
            </a:r>
            <a:br>
              <a:rPr lang="en-US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task: 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Draw the class intervals for salary in the company ?</a:t>
            </a:r>
          </a:p>
          <a:p>
            <a:endParaRPr lang="en-IN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I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class interval have approx. uniform hire except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3</a:t>
            </a:r>
            <a:r>
              <a:rPr lang="en-US" dirty="0"/>
              <a:t> hire above salary </a:t>
            </a:r>
            <a:r>
              <a:rPr lang="en-US" b="1" dirty="0"/>
              <a:t>1lac.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29A15-7EE7-46A7-3BF8-8DEF0267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40" y="1304007"/>
            <a:ext cx="6362191" cy="4037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BCB64-3550-1484-8186-4EC567FF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2" y="2915770"/>
            <a:ext cx="4074735" cy="18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3" y="250059"/>
            <a:ext cx="2069411" cy="726155"/>
          </a:xfrm>
        </p:spPr>
        <p:txBody>
          <a:bodyPr/>
          <a:lstStyle/>
          <a:p>
            <a:r>
              <a:rPr lang="en-IN" sz="3600" dirty="0"/>
              <a:t>Insights</a:t>
            </a:r>
            <a:r>
              <a:rPr lang="en-IN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0B213-C74E-3064-2441-9E465CE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E220-D069-11A1-2FA7-7D81F2DD143B}"/>
              </a:ext>
            </a:extLst>
          </p:cNvPr>
          <p:cNvSpPr txBox="1"/>
          <p:nvPr/>
        </p:nvSpPr>
        <p:spPr>
          <a:xfrm>
            <a:off x="304798" y="1214358"/>
            <a:ext cx="4428564" cy="397031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Charts and Plots: 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This is one of the most important part of analysis to visualize the data.</a:t>
            </a:r>
            <a:br>
              <a:rPr lang="en-US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task: 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Draw Pie Chart / Bar Graph ( or any other graph ) to show proportion of people working different department ?</a:t>
            </a: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"/>
              </a:rPr>
              <a:t>Operations Department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Service Department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has the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highest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hiring.</a:t>
            </a: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anrope"/>
              </a:rPr>
              <a:t>Whereas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Human Resource Department 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General Management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has the </a:t>
            </a:r>
            <a:r>
              <a:rPr lang="en-US" b="1" dirty="0">
                <a:solidFill>
                  <a:schemeClr val="tx1"/>
                </a:solidFill>
                <a:latin typeface="Manrope"/>
              </a:rPr>
              <a:t>lowest</a:t>
            </a:r>
            <a:r>
              <a:rPr lang="en-US" dirty="0">
                <a:solidFill>
                  <a:schemeClr val="tx1"/>
                </a:solidFill>
                <a:latin typeface="Manrope"/>
              </a:rPr>
              <a:t> hiring.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856FD-0919-4341-4439-C0210864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42" y="1019050"/>
            <a:ext cx="6475292" cy="43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3" y="169374"/>
            <a:ext cx="2069411" cy="726155"/>
          </a:xfrm>
        </p:spPr>
        <p:txBody>
          <a:bodyPr/>
          <a:lstStyle/>
          <a:p>
            <a:r>
              <a:rPr lang="en-IN" sz="3600" dirty="0"/>
              <a:t>Insights</a:t>
            </a:r>
            <a:r>
              <a:rPr lang="en-IN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0B213-C74E-3064-2441-9E465CE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E220-D069-11A1-2FA7-7D81F2DD143B}"/>
              </a:ext>
            </a:extLst>
          </p:cNvPr>
          <p:cNvSpPr txBox="1"/>
          <p:nvPr/>
        </p:nvSpPr>
        <p:spPr>
          <a:xfrm>
            <a:off x="313763" y="962405"/>
            <a:ext cx="4589931" cy="5232202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Manrope"/>
              </a:rPr>
              <a:t>Charts: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Manrope"/>
              </a:rPr>
              <a:t>Use different charts and graphs to perform the task representing the data.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Manrope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Manrope"/>
              </a:rPr>
              <a:t>task: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Manrope"/>
              </a:rPr>
              <a:t>Represent different post tiers using chart/graph?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anrope"/>
              </a:rPr>
              <a:t> 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algn="l"/>
            <a:endParaRPr lang="en-US" dirty="0">
              <a:solidFill>
                <a:schemeClr val="tx1"/>
              </a:solidFill>
              <a:latin typeface="Manrope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C9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and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c5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posts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have the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highest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whereas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m6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and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n6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posts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has the </a:t>
            </a:r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lowest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 hiring.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Manro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911E-0054-89AC-DD0E-86DCDD6A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08" y="1043440"/>
            <a:ext cx="6466840" cy="4263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7281F-72F6-790E-0076-DB91616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01" y="1972673"/>
            <a:ext cx="2604533" cy="31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{BA5CDF13-4DCB-413C-B484-9C32B793E083}tf11429527_win32</Template>
  <TotalTime>2121</TotalTime>
  <Words>522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Century Gothic</vt:lpstr>
      <vt:lpstr>Century Gothic (Headings)</vt:lpstr>
      <vt:lpstr>Courier New</vt:lpstr>
      <vt:lpstr>Karla</vt:lpstr>
      <vt:lpstr>Manrope</vt:lpstr>
      <vt:lpstr>Univers Condensed Light</vt:lpstr>
      <vt:lpstr>Univers Condensed Light (Body)</vt:lpstr>
      <vt:lpstr>Wingdings</vt:lpstr>
      <vt:lpstr>Office Theme</vt:lpstr>
      <vt:lpstr>Hiring Process Analytics</vt:lpstr>
      <vt:lpstr>PowerPoint Presentation</vt:lpstr>
      <vt:lpstr>Project Description </vt:lpstr>
      <vt:lpstr>Approach</vt:lpstr>
      <vt:lpstr>Insights  </vt:lpstr>
      <vt:lpstr>Insights </vt:lpstr>
      <vt:lpstr>Insights </vt:lpstr>
      <vt:lpstr>Insights </vt:lpstr>
      <vt:lpstr>Insights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 Finding Best Online Certification Program</dc:title>
  <dc:creator>sudhansukumar2556@gmail.com</dc:creator>
  <cp:lastModifiedBy>sudhansukumar2556@gmail.com</cp:lastModifiedBy>
  <cp:revision>5</cp:revision>
  <dcterms:created xsi:type="dcterms:W3CDTF">2023-05-12T13:42:04Z</dcterms:created>
  <dcterms:modified xsi:type="dcterms:W3CDTF">2023-06-27T14:40:03Z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