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97" r:id="rId6"/>
    <p:sldId id="287" r:id="rId7"/>
    <p:sldId id="298" r:id="rId8"/>
    <p:sldId id="309" r:id="rId9"/>
    <p:sldId id="299" r:id="rId10"/>
    <p:sldId id="304" r:id="rId11"/>
    <p:sldId id="305" r:id="rId12"/>
    <p:sldId id="308" r:id="rId13"/>
    <p:sldId id="306" r:id="rId14"/>
    <p:sldId id="307" r:id="rId15"/>
    <p:sldId id="303"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8D8D"/>
    <a:srgbClr val="F57A61"/>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5196" autoAdjust="0"/>
  </p:normalViewPr>
  <p:slideViewPr>
    <p:cSldViewPr snapToGrid="0" snapToObjects="1" showGuides="1">
      <p:cViewPr varScale="1">
        <p:scale>
          <a:sx n="81" d="100"/>
          <a:sy n="81" d="100"/>
        </p:scale>
        <p:origin x="691" y="62"/>
      </p:cViewPr>
      <p:guideLst>
        <p:guide orient="horz" pos="528"/>
        <p:guide pos="6216"/>
        <p:guide pos="1440"/>
        <p:guide orient="horz" pos="2352"/>
        <p:guide orient="horz" pos="936"/>
        <p:guide pos="3840"/>
        <p:guide orient="horz" pos="31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AF752-ED86-4A16-AFC0-EB31CF11A8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7ADCC4F-515A-44EE-BD11-4C534C0808C8}">
      <dgm:prSet phldrT="[Text]" custT="1"/>
      <dgm:spPr/>
      <dgm:t>
        <a:bodyPr/>
        <a:lstStyle/>
        <a:p>
          <a:r>
            <a:rPr lang="en-IN" sz="1600" b="1" dirty="0"/>
            <a:t>Why last few movies flopped?</a:t>
          </a:r>
        </a:p>
        <a:p>
          <a:r>
            <a:rPr lang="en-IN" sz="1600" b="1" dirty="0"/>
            <a:t>Ans</a:t>
          </a:r>
          <a:r>
            <a:rPr lang="en-IN" sz="1600" dirty="0"/>
            <a:t>: because they failed to impress both critics and the audience.</a:t>
          </a:r>
        </a:p>
      </dgm:t>
    </dgm:pt>
    <dgm:pt modelId="{598952A2-462E-46A6-9C3C-BAD937BBEA75}" type="parTrans" cxnId="{E4D32A4D-34EC-45DC-8EEA-4724B71DCC59}">
      <dgm:prSet/>
      <dgm:spPr/>
      <dgm:t>
        <a:bodyPr/>
        <a:lstStyle/>
        <a:p>
          <a:endParaRPr lang="en-IN"/>
        </a:p>
      </dgm:t>
    </dgm:pt>
    <dgm:pt modelId="{3838201E-E7AF-4CB5-849F-0A234FD930B2}" type="sibTrans" cxnId="{E4D32A4D-34EC-45DC-8EEA-4724B71DCC59}">
      <dgm:prSet/>
      <dgm:spPr/>
      <dgm:t>
        <a:bodyPr/>
        <a:lstStyle/>
        <a:p>
          <a:endParaRPr lang="en-IN"/>
        </a:p>
      </dgm:t>
    </dgm:pt>
    <dgm:pt modelId="{75BCAAAB-92DD-4F04-BD11-E71B14A36973}">
      <dgm:prSet phldrT="[Text]" custT="1"/>
      <dgm:spPr/>
      <dgm:t>
        <a:bodyPr/>
        <a:lstStyle/>
        <a:p>
          <a:r>
            <a:rPr lang="en-IN" sz="1600" b="1" dirty="0"/>
            <a:t>Why they failed to impress?</a:t>
          </a:r>
        </a:p>
        <a:p>
          <a:r>
            <a:rPr lang="en-IN" sz="1600" b="1" dirty="0"/>
            <a:t>Ans</a:t>
          </a:r>
          <a:r>
            <a:rPr lang="en-IN" sz="1600" dirty="0"/>
            <a:t>: because they gave the audience something that they couldn’t be satisfied with.</a:t>
          </a:r>
        </a:p>
      </dgm:t>
    </dgm:pt>
    <dgm:pt modelId="{A7FC53CD-B279-4143-9579-C46AAB938B72}" type="parTrans" cxnId="{5F21772B-C4E6-401B-9DCE-FA36C4D3C583}">
      <dgm:prSet/>
      <dgm:spPr/>
      <dgm:t>
        <a:bodyPr/>
        <a:lstStyle/>
        <a:p>
          <a:endParaRPr lang="en-IN"/>
        </a:p>
      </dgm:t>
    </dgm:pt>
    <dgm:pt modelId="{D7A31805-E69B-46FA-9CA3-2CBED63A5D1F}" type="sibTrans" cxnId="{5F21772B-C4E6-401B-9DCE-FA36C4D3C583}">
      <dgm:prSet/>
      <dgm:spPr/>
      <dgm:t>
        <a:bodyPr/>
        <a:lstStyle/>
        <a:p>
          <a:endParaRPr lang="en-IN"/>
        </a:p>
      </dgm:t>
    </dgm:pt>
    <dgm:pt modelId="{2BB14716-0700-48A1-B44B-2F9D8529FD08}">
      <dgm:prSet phldrT="[Text]" custT="1"/>
      <dgm:spPr/>
      <dgm:t>
        <a:bodyPr/>
        <a:lstStyle/>
        <a:p>
          <a:r>
            <a:rPr lang="en-IN" sz="1600" b="1" dirty="0"/>
            <a:t>Why they are not able to satisfy the audience?</a:t>
          </a:r>
        </a:p>
        <a:p>
          <a:r>
            <a:rPr lang="en-IN" sz="1600" b="1" dirty="0"/>
            <a:t>Ans</a:t>
          </a:r>
          <a:r>
            <a:rPr lang="en-IN" sz="1600" dirty="0"/>
            <a:t>: because of miscasting of actors &amp; directors as well as  poor selection of genre </a:t>
          </a:r>
          <a:r>
            <a:rPr lang="en-IN" sz="1800" dirty="0"/>
            <a:t>and </a:t>
          </a:r>
          <a:r>
            <a:rPr lang="en-IN" sz="1600" dirty="0"/>
            <a:t>storyline</a:t>
          </a:r>
          <a:r>
            <a:rPr lang="en-IN" sz="1800" dirty="0"/>
            <a:t>.</a:t>
          </a:r>
        </a:p>
      </dgm:t>
    </dgm:pt>
    <dgm:pt modelId="{0647EF21-5E80-4280-99A9-9567EE6EDFA7}" type="parTrans" cxnId="{0903F1BE-CBC8-4A14-A04C-47F15E74C33A}">
      <dgm:prSet/>
      <dgm:spPr/>
      <dgm:t>
        <a:bodyPr/>
        <a:lstStyle/>
        <a:p>
          <a:endParaRPr lang="en-IN"/>
        </a:p>
      </dgm:t>
    </dgm:pt>
    <dgm:pt modelId="{32C5EE9B-0CF0-4EF3-8190-331677A63EF8}" type="sibTrans" cxnId="{0903F1BE-CBC8-4A14-A04C-47F15E74C33A}">
      <dgm:prSet/>
      <dgm:spPr/>
      <dgm:t>
        <a:bodyPr/>
        <a:lstStyle/>
        <a:p>
          <a:endParaRPr lang="en-IN"/>
        </a:p>
      </dgm:t>
    </dgm:pt>
    <dgm:pt modelId="{4E55110E-2A6F-44AE-BC2B-239137993FAB}">
      <dgm:prSet phldrT="[Text]" custT="1"/>
      <dgm:spPr/>
      <dgm:t>
        <a:bodyPr/>
        <a:lstStyle/>
        <a:p>
          <a:r>
            <a:rPr lang="en-IN" sz="1600" b="1" dirty="0"/>
            <a:t>Why they mis-casted &amp; selected poor story?</a:t>
          </a:r>
        </a:p>
        <a:p>
          <a:r>
            <a:rPr lang="en-IN" sz="1600" b="1" dirty="0"/>
            <a:t>Ans</a:t>
          </a:r>
          <a:r>
            <a:rPr lang="en-IN" sz="1600" dirty="0"/>
            <a:t>: because they didn’t used data driven decision making to track audience preference &amp; trends in the film industry. </a:t>
          </a:r>
        </a:p>
      </dgm:t>
    </dgm:pt>
    <dgm:pt modelId="{31CE028D-F66C-4E8C-A95D-958C68A3F31B}" type="parTrans" cxnId="{20351B5E-C69F-4ED1-AF89-9B5E70B44F49}">
      <dgm:prSet/>
      <dgm:spPr/>
      <dgm:t>
        <a:bodyPr/>
        <a:lstStyle/>
        <a:p>
          <a:endParaRPr lang="en-IN"/>
        </a:p>
      </dgm:t>
    </dgm:pt>
    <dgm:pt modelId="{0E52553F-530A-45A8-A8E8-FCBE13179FBA}" type="sibTrans" cxnId="{20351B5E-C69F-4ED1-AF89-9B5E70B44F49}">
      <dgm:prSet/>
      <dgm:spPr/>
      <dgm:t>
        <a:bodyPr/>
        <a:lstStyle/>
        <a:p>
          <a:endParaRPr lang="en-IN"/>
        </a:p>
      </dgm:t>
    </dgm:pt>
    <dgm:pt modelId="{6457DADC-1A75-46C6-B17D-F2F5B4894134}" type="pres">
      <dgm:prSet presAssocID="{AAEAF752-ED86-4A16-AFC0-EB31CF11A8C7}" presName="hierChild1" presStyleCnt="0">
        <dgm:presLayoutVars>
          <dgm:chPref val="1"/>
          <dgm:dir/>
          <dgm:animOne val="branch"/>
          <dgm:animLvl val="lvl"/>
          <dgm:resizeHandles/>
        </dgm:presLayoutVars>
      </dgm:prSet>
      <dgm:spPr/>
    </dgm:pt>
    <dgm:pt modelId="{5B763EB9-B31C-4F58-8509-930E9BD1D033}" type="pres">
      <dgm:prSet presAssocID="{B7ADCC4F-515A-44EE-BD11-4C534C0808C8}" presName="hierRoot1" presStyleCnt="0"/>
      <dgm:spPr/>
    </dgm:pt>
    <dgm:pt modelId="{BDC4ACC5-A3E2-4120-BFA2-32AA1FB2F3CE}" type="pres">
      <dgm:prSet presAssocID="{B7ADCC4F-515A-44EE-BD11-4C534C0808C8}" presName="composite" presStyleCnt="0"/>
      <dgm:spPr/>
    </dgm:pt>
    <dgm:pt modelId="{F57B6280-D375-44C8-9149-9C811CE8AA44}" type="pres">
      <dgm:prSet presAssocID="{B7ADCC4F-515A-44EE-BD11-4C534C0808C8}" presName="background" presStyleLbl="node0" presStyleIdx="0" presStyleCnt="1"/>
      <dgm:spPr/>
    </dgm:pt>
    <dgm:pt modelId="{2DDD2BC9-92F2-4A47-A1F8-9BF758757B7A}" type="pres">
      <dgm:prSet presAssocID="{B7ADCC4F-515A-44EE-BD11-4C534C0808C8}" presName="text" presStyleLbl="fgAcc0" presStyleIdx="0" presStyleCnt="1" custScaleX="902391">
        <dgm:presLayoutVars>
          <dgm:chPref val="3"/>
        </dgm:presLayoutVars>
      </dgm:prSet>
      <dgm:spPr/>
    </dgm:pt>
    <dgm:pt modelId="{3EC9B1E7-C199-4841-814D-83441B3BD379}" type="pres">
      <dgm:prSet presAssocID="{B7ADCC4F-515A-44EE-BD11-4C534C0808C8}" presName="hierChild2" presStyleCnt="0"/>
      <dgm:spPr/>
    </dgm:pt>
    <dgm:pt modelId="{97C8E741-F2BF-4D9B-ADF6-A1BA26B20A49}" type="pres">
      <dgm:prSet presAssocID="{A7FC53CD-B279-4143-9579-C46AAB938B72}" presName="Name10" presStyleLbl="parChTrans1D2" presStyleIdx="0" presStyleCnt="1"/>
      <dgm:spPr/>
    </dgm:pt>
    <dgm:pt modelId="{C03FA77F-7C8C-4E93-ACAD-7FE59428D5B5}" type="pres">
      <dgm:prSet presAssocID="{75BCAAAB-92DD-4F04-BD11-E71B14A36973}" presName="hierRoot2" presStyleCnt="0"/>
      <dgm:spPr/>
    </dgm:pt>
    <dgm:pt modelId="{4093B52F-176C-4961-8E32-A17DE9D4E3A4}" type="pres">
      <dgm:prSet presAssocID="{75BCAAAB-92DD-4F04-BD11-E71B14A36973}" presName="composite2" presStyleCnt="0"/>
      <dgm:spPr/>
    </dgm:pt>
    <dgm:pt modelId="{485E54DF-9740-4FC8-B4D6-95088AF8BDF3}" type="pres">
      <dgm:prSet presAssocID="{75BCAAAB-92DD-4F04-BD11-E71B14A36973}" presName="background2" presStyleLbl="node2" presStyleIdx="0" presStyleCnt="1"/>
      <dgm:spPr/>
    </dgm:pt>
    <dgm:pt modelId="{27608599-C13C-491B-BB8D-F23360F42DF7}" type="pres">
      <dgm:prSet presAssocID="{75BCAAAB-92DD-4F04-BD11-E71B14A36973}" presName="text2" presStyleLbl="fgAcc2" presStyleIdx="0" presStyleCnt="1" custScaleX="902391">
        <dgm:presLayoutVars>
          <dgm:chPref val="3"/>
        </dgm:presLayoutVars>
      </dgm:prSet>
      <dgm:spPr/>
    </dgm:pt>
    <dgm:pt modelId="{C12D39B4-9BCC-4875-8582-6B5AA1B13360}" type="pres">
      <dgm:prSet presAssocID="{75BCAAAB-92DD-4F04-BD11-E71B14A36973}" presName="hierChild3" presStyleCnt="0"/>
      <dgm:spPr/>
    </dgm:pt>
    <dgm:pt modelId="{C946E310-35B6-41AD-8EA3-3CDDF01D315C}" type="pres">
      <dgm:prSet presAssocID="{0647EF21-5E80-4280-99A9-9567EE6EDFA7}" presName="Name17" presStyleLbl="parChTrans1D3" presStyleIdx="0" presStyleCnt="1"/>
      <dgm:spPr/>
    </dgm:pt>
    <dgm:pt modelId="{216A032D-FD7F-439C-AE1C-C5D5BA914933}" type="pres">
      <dgm:prSet presAssocID="{2BB14716-0700-48A1-B44B-2F9D8529FD08}" presName="hierRoot3" presStyleCnt="0"/>
      <dgm:spPr/>
    </dgm:pt>
    <dgm:pt modelId="{D7E65990-C3CE-469F-9126-D08B8D99EED4}" type="pres">
      <dgm:prSet presAssocID="{2BB14716-0700-48A1-B44B-2F9D8529FD08}" presName="composite3" presStyleCnt="0"/>
      <dgm:spPr/>
    </dgm:pt>
    <dgm:pt modelId="{78D80EF1-7EA1-471F-9056-88E737F62475}" type="pres">
      <dgm:prSet presAssocID="{2BB14716-0700-48A1-B44B-2F9D8529FD08}" presName="background3" presStyleLbl="node3" presStyleIdx="0" presStyleCnt="1"/>
      <dgm:spPr/>
    </dgm:pt>
    <dgm:pt modelId="{54AA11E5-C3B4-4F67-BFAA-8018900161FC}" type="pres">
      <dgm:prSet presAssocID="{2BB14716-0700-48A1-B44B-2F9D8529FD08}" presName="text3" presStyleLbl="fgAcc3" presStyleIdx="0" presStyleCnt="1" custScaleX="895249">
        <dgm:presLayoutVars>
          <dgm:chPref val="3"/>
        </dgm:presLayoutVars>
      </dgm:prSet>
      <dgm:spPr/>
    </dgm:pt>
    <dgm:pt modelId="{D27F7851-897E-42B8-BBD4-DFE3017A5571}" type="pres">
      <dgm:prSet presAssocID="{2BB14716-0700-48A1-B44B-2F9D8529FD08}" presName="hierChild4" presStyleCnt="0"/>
      <dgm:spPr/>
    </dgm:pt>
    <dgm:pt modelId="{1EFB8037-4E6D-40CE-A7E7-E65CA144F5E4}" type="pres">
      <dgm:prSet presAssocID="{31CE028D-F66C-4E8C-A95D-958C68A3F31B}" presName="Name23" presStyleLbl="parChTrans1D4" presStyleIdx="0" presStyleCnt="1"/>
      <dgm:spPr/>
    </dgm:pt>
    <dgm:pt modelId="{894BC21B-0A84-48E6-87C9-66B5387F4D40}" type="pres">
      <dgm:prSet presAssocID="{4E55110E-2A6F-44AE-BC2B-239137993FAB}" presName="hierRoot4" presStyleCnt="0"/>
      <dgm:spPr/>
    </dgm:pt>
    <dgm:pt modelId="{EB1490C4-9187-4889-BB15-F3F87B6B8B07}" type="pres">
      <dgm:prSet presAssocID="{4E55110E-2A6F-44AE-BC2B-239137993FAB}" presName="composite4" presStyleCnt="0"/>
      <dgm:spPr/>
    </dgm:pt>
    <dgm:pt modelId="{3224A505-0CDE-468D-A6D2-29BFAAB015F5}" type="pres">
      <dgm:prSet presAssocID="{4E55110E-2A6F-44AE-BC2B-239137993FAB}" presName="background4" presStyleLbl="node4" presStyleIdx="0" presStyleCnt="1"/>
      <dgm:spPr/>
    </dgm:pt>
    <dgm:pt modelId="{4854CB91-A6E2-437D-BA5F-83B7CDF2887D}" type="pres">
      <dgm:prSet presAssocID="{4E55110E-2A6F-44AE-BC2B-239137993FAB}" presName="text4" presStyleLbl="fgAcc4" presStyleIdx="0" presStyleCnt="1" custScaleX="887305" custScaleY="143092">
        <dgm:presLayoutVars>
          <dgm:chPref val="3"/>
        </dgm:presLayoutVars>
      </dgm:prSet>
      <dgm:spPr/>
    </dgm:pt>
    <dgm:pt modelId="{B661028C-52CA-4235-87BD-12E58A18441D}" type="pres">
      <dgm:prSet presAssocID="{4E55110E-2A6F-44AE-BC2B-239137993FAB}" presName="hierChild5" presStyleCnt="0"/>
      <dgm:spPr/>
    </dgm:pt>
  </dgm:ptLst>
  <dgm:cxnLst>
    <dgm:cxn modelId="{D542F50E-8A3E-420B-96CC-09F71E36B002}" type="presOf" srcId="{4E55110E-2A6F-44AE-BC2B-239137993FAB}" destId="{4854CB91-A6E2-437D-BA5F-83B7CDF2887D}" srcOrd="0" destOrd="0" presId="urn:microsoft.com/office/officeart/2005/8/layout/hierarchy1"/>
    <dgm:cxn modelId="{5F21772B-C4E6-401B-9DCE-FA36C4D3C583}" srcId="{B7ADCC4F-515A-44EE-BD11-4C534C0808C8}" destId="{75BCAAAB-92DD-4F04-BD11-E71B14A36973}" srcOrd="0" destOrd="0" parTransId="{A7FC53CD-B279-4143-9579-C46AAB938B72}" sibTransId="{D7A31805-E69B-46FA-9CA3-2CBED63A5D1F}"/>
    <dgm:cxn modelId="{4E711134-9376-4CEA-8DEE-87AF9F22D86A}" type="presOf" srcId="{0647EF21-5E80-4280-99A9-9567EE6EDFA7}" destId="{C946E310-35B6-41AD-8EA3-3CDDF01D315C}" srcOrd="0" destOrd="0" presId="urn:microsoft.com/office/officeart/2005/8/layout/hierarchy1"/>
    <dgm:cxn modelId="{02FD3040-9E11-4FA6-8817-345EE25095E2}" type="presOf" srcId="{B7ADCC4F-515A-44EE-BD11-4C534C0808C8}" destId="{2DDD2BC9-92F2-4A47-A1F8-9BF758757B7A}" srcOrd="0" destOrd="0" presId="urn:microsoft.com/office/officeart/2005/8/layout/hierarchy1"/>
    <dgm:cxn modelId="{20351B5E-C69F-4ED1-AF89-9B5E70B44F49}" srcId="{2BB14716-0700-48A1-B44B-2F9D8529FD08}" destId="{4E55110E-2A6F-44AE-BC2B-239137993FAB}" srcOrd="0" destOrd="0" parTransId="{31CE028D-F66C-4E8C-A95D-958C68A3F31B}" sibTransId="{0E52553F-530A-45A8-A8E8-FCBE13179FBA}"/>
    <dgm:cxn modelId="{89A01A5F-A8E2-4BFE-BF04-05218A76CA49}" type="presOf" srcId="{A7FC53CD-B279-4143-9579-C46AAB938B72}" destId="{97C8E741-F2BF-4D9B-ADF6-A1BA26B20A49}" srcOrd="0" destOrd="0" presId="urn:microsoft.com/office/officeart/2005/8/layout/hierarchy1"/>
    <dgm:cxn modelId="{E4D32A4D-34EC-45DC-8EEA-4724B71DCC59}" srcId="{AAEAF752-ED86-4A16-AFC0-EB31CF11A8C7}" destId="{B7ADCC4F-515A-44EE-BD11-4C534C0808C8}" srcOrd="0" destOrd="0" parTransId="{598952A2-462E-46A6-9C3C-BAD937BBEA75}" sibTransId="{3838201E-E7AF-4CB5-849F-0A234FD930B2}"/>
    <dgm:cxn modelId="{EAFAC37A-7B63-49BF-9416-0E0FB366756B}" type="presOf" srcId="{75BCAAAB-92DD-4F04-BD11-E71B14A36973}" destId="{27608599-C13C-491B-BB8D-F23360F42DF7}" srcOrd="0" destOrd="0" presId="urn:microsoft.com/office/officeart/2005/8/layout/hierarchy1"/>
    <dgm:cxn modelId="{B78C969B-515F-4A0B-B7C4-192DA0283A79}" type="presOf" srcId="{2BB14716-0700-48A1-B44B-2F9D8529FD08}" destId="{54AA11E5-C3B4-4F67-BFAA-8018900161FC}" srcOrd="0" destOrd="0" presId="urn:microsoft.com/office/officeart/2005/8/layout/hierarchy1"/>
    <dgm:cxn modelId="{7512B0A9-2E84-47B5-AA7E-37FA70F48D2C}" type="presOf" srcId="{31CE028D-F66C-4E8C-A95D-958C68A3F31B}" destId="{1EFB8037-4E6D-40CE-A7E7-E65CA144F5E4}" srcOrd="0" destOrd="0" presId="urn:microsoft.com/office/officeart/2005/8/layout/hierarchy1"/>
    <dgm:cxn modelId="{0903F1BE-CBC8-4A14-A04C-47F15E74C33A}" srcId="{75BCAAAB-92DD-4F04-BD11-E71B14A36973}" destId="{2BB14716-0700-48A1-B44B-2F9D8529FD08}" srcOrd="0" destOrd="0" parTransId="{0647EF21-5E80-4280-99A9-9567EE6EDFA7}" sibTransId="{32C5EE9B-0CF0-4EF3-8190-331677A63EF8}"/>
    <dgm:cxn modelId="{C11F83F0-2B70-4E2B-9089-2DAEDB0F38B7}" type="presOf" srcId="{AAEAF752-ED86-4A16-AFC0-EB31CF11A8C7}" destId="{6457DADC-1A75-46C6-B17D-F2F5B4894134}" srcOrd="0" destOrd="0" presId="urn:microsoft.com/office/officeart/2005/8/layout/hierarchy1"/>
    <dgm:cxn modelId="{BA69210C-C9AB-40CD-88DA-5DA76C8BE532}" type="presParOf" srcId="{6457DADC-1A75-46C6-B17D-F2F5B4894134}" destId="{5B763EB9-B31C-4F58-8509-930E9BD1D033}" srcOrd="0" destOrd="0" presId="urn:microsoft.com/office/officeart/2005/8/layout/hierarchy1"/>
    <dgm:cxn modelId="{5B04F259-E8BF-4976-9536-1BE7E2B866B2}" type="presParOf" srcId="{5B763EB9-B31C-4F58-8509-930E9BD1D033}" destId="{BDC4ACC5-A3E2-4120-BFA2-32AA1FB2F3CE}" srcOrd="0" destOrd="0" presId="urn:microsoft.com/office/officeart/2005/8/layout/hierarchy1"/>
    <dgm:cxn modelId="{5BE16F25-2749-43FC-8FA4-B349021CCB18}" type="presParOf" srcId="{BDC4ACC5-A3E2-4120-BFA2-32AA1FB2F3CE}" destId="{F57B6280-D375-44C8-9149-9C811CE8AA44}" srcOrd="0" destOrd="0" presId="urn:microsoft.com/office/officeart/2005/8/layout/hierarchy1"/>
    <dgm:cxn modelId="{ECA13E98-FCD1-4A27-9E8C-39A9A0E4C0D6}" type="presParOf" srcId="{BDC4ACC5-A3E2-4120-BFA2-32AA1FB2F3CE}" destId="{2DDD2BC9-92F2-4A47-A1F8-9BF758757B7A}" srcOrd="1" destOrd="0" presId="urn:microsoft.com/office/officeart/2005/8/layout/hierarchy1"/>
    <dgm:cxn modelId="{594C9152-6F64-4E1B-8988-97114FDE927E}" type="presParOf" srcId="{5B763EB9-B31C-4F58-8509-930E9BD1D033}" destId="{3EC9B1E7-C199-4841-814D-83441B3BD379}" srcOrd="1" destOrd="0" presId="urn:microsoft.com/office/officeart/2005/8/layout/hierarchy1"/>
    <dgm:cxn modelId="{2B2DCAAF-F149-4AFD-AE7C-858F18A92578}" type="presParOf" srcId="{3EC9B1E7-C199-4841-814D-83441B3BD379}" destId="{97C8E741-F2BF-4D9B-ADF6-A1BA26B20A49}" srcOrd="0" destOrd="0" presId="urn:microsoft.com/office/officeart/2005/8/layout/hierarchy1"/>
    <dgm:cxn modelId="{27ACB4BC-2ADF-4E1F-93E6-1B64691D4278}" type="presParOf" srcId="{3EC9B1E7-C199-4841-814D-83441B3BD379}" destId="{C03FA77F-7C8C-4E93-ACAD-7FE59428D5B5}" srcOrd="1" destOrd="0" presId="urn:microsoft.com/office/officeart/2005/8/layout/hierarchy1"/>
    <dgm:cxn modelId="{5AAB45AC-AC10-4EB7-B8BC-8AD89874D300}" type="presParOf" srcId="{C03FA77F-7C8C-4E93-ACAD-7FE59428D5B5}" destId="{4093B52F-176C-4961-8E32-A17DE9D4E3A4}" srcOrd="0" destOrd="0" presId="urn:microsoft.com/office/officeart/2005/8/layout/hierarchy1"/>
    <dgm:cxn modelId="{7FE7C246-FAC9-4FEF-B61E-AE8465BDFFED}" type="presParOf" srcId="{4093B52F-176C-4961-8E32-A17DE9D4E3A4}" destId="{485E54DF-9740-4FC8-B4D6-95088AF8BDF3}" srcOrd="0" destOrd="0" presId="urn:microsoft.com/office/officeart/2005/8/layout/hierarchy1"/>
    <dgm:cxn modelId="{DCABCAFD-A35F-4281-BFE5-BF01B0FE2AD9}" type="presParOf" srcId="{4093B52F-176C-4961-8E32-A17DE9D4E3A4}" destId="{27608599-C13C-491B-BB8D-F23360F42DF7}" srcOrd="1" destOrd="0" presId="urn:microsoft.com/office/officeart/2005/8/layout/hierarchy1"/>
    <dgm:cxn modelId="{4827D3C1-6326-4551-BD66-33CD7044E161}" type="presParOf" srcId="{C03FA77F-7C8C-4E93-ACAD-7FE59428D5B5}" destId="{C12D39B4-9BCC-4875-8582-6B5AA1B13360}" srcOrd="1" destOrd="0" presId="urn:microsoft.com/office/officeart/2005/8/layout/hierarchy1"/>
    <dgm:cxn modelId="{28CD47FF-6DE0-401D-9832-181AB46178F0}" type="presParOf" srcId="{C12D39B4-9BCC-4875-8582-6B5AA1B13360}" destId="{C946E310-35B6-41AD-8EA3-3CDDF01D315C}" srcOrd="0" destOrd="0" presId="urn:microsoft.com/office/officeart/2005/8/layout/hierarchy1"/>
    <dgm:cxn modelId="{9687226A-3B56-423E-B767-7ABAF291A617}" type="presParOf" srcId="{C12D39B4-9BCC-4875-8582-6B5AA1B13360}" destId="{216A032D-FD7F-439C-AE1C-C5D5BA914933}" srcOrd="1" destOrd="0" presId="urn:microsoft.com/office/officeart/2005/8/layout/hierarchy1"/>
    <dgm:cxn modelId="{A263D937-942F-4F6F-A099-6E25A1AE140F}" type="presParOf" srcId="{216A032D-FD7F-439C-AE1C-C5D5BA914933}" destId="{D7E65990-C3CE-469F-9126-D08B8D99EED4}" srcOrd="0" destOrd="0" presId="urn:microsoft.com/office/officeart/2005/8/layout/hierarchy1"/>
    <dgm:cxn modelId="{9BEB00D0-355F-4DB5-A9BC-218AE6A8626B}" type="presParOf" srcId="{D7E65990-C3CE-469F-9126-D08B8D99EED4}" destId="{78D80EF1-7EA1-471F-9056-88E737F62475}" srcOrd="0" destOrd="0" presId="urn:microsoft.com/office/officeart/2005/8/layout/hierarchy1"/>
    <dgm:cxn modelId="{3075A17D-435A-4112-8E2B-7E547BA58481}" type="presParOf" srcId="{D7E65990-C3CE-469F-9126-D08B8D99EED4}" destId="{54AA11E5-C3B4-4F67-BFAA-8018900161FC}" srcOrd="1" destOrd="0" presId="urn:microsoft.com/office/officeart/2005/8/layout/hierarchy1"/>
    <dgm:cxn modelId="{69E0A42B-CB7D-4688-9768-795F7A533A71}" type="presParOf" srcId="{216A032D-FD7F-439C-AE1C-C5D5BA914933}" destId="{D27F7851-897E-42B8-BBD4-DFE3017A5571}" srcOrd="1" destOrd="0" presId="urn:microsoft.com/office/officeart/2005/8/layout/hierarchy1"/>
    <dgm:cxn modelId="{56DCE70D-7431-486F-82BA-F2CE8445CE57}" type="presParOf" srcId="{D27F7851-897E-42B8-BBD4-DFE3017A5571}" destId="{1EFB8037-4E6D-40CE-A7E7-E65CA144F5E4}" srcOrd="0" destOrd="0" presId="urn:microsoft.com/office/officeart/2005/8/layout/hierarchy1"/>
    <dgm:cxn modelId="{0F445987-CB6E-4D68-8B34-266829279F41}" type="presParOf" srcId="{D27F7851-897E-42B8-BBD4-DFE3017A5571}" destId="{894BC21B-0A84-48E6-87C9-66B5387F4D40}" srcOrd="1" destOrd="0" presId="urn:microsoft.com/office/officeart/2005/8/layout/hierarchy1"/>
    <dgm:cxn modelId="{4ED7975D-E849-4B7C-9A8C-66189B07AE13}" type="presParOf" srcId="{894BC21B-0A84-48E6-87C9-66B5387F4D40}" destId="{EB1490C4-9187-4889-BB15-F3F87B6B8B07}" srcOrd="0" destOrd="0" presId="urn:microsoft.com/office/officeart/2005/8/layout/hierarchy1"/>
    <dgm:cxn modelId="{7A26051A-3FDF-45DE-940C-042C9A078023}" type="presParOf" srcId="{EB1490C4-9187-4889-BB15-F3F87B6B8B07}" destId="{3224A505-0CDE-468D-A6D2-29BFAAB015F5}" srcOrd="0" destOrd="0" presId="urn:microsoft.com/office/officeart/2005/8/layout/hierarchy1"/>
    <dgm:cxn modelId="{5DDABA86-E6B4-4D4D-BEA4-165AA07B1B81}" type="presParOf" srcId="{EB1490C4-9187-4889-BB15-F3F87B6B8B07}" destId="{4854CB91-A6E2-437D-BA5F-83B7CDF2887D}" srcOrd="1" destOrd="0" presId="urn:microsoft.com/office/officeart/2005/8/layout/hierarchy1"/>
    <dgm:cxn modelId="{51615D03-ACDA-4020-A40E-8D35230F47F3}" type="presParOf" srcId="{894BC21B-0A84-48E6-87C9-66B5387F4D40}" destId="{B661028C-52CA-4235-87BD-12E58A1844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B8037-4E6D-40CE-A7E7-E65CA144F5E4}">
      <dsp:nvSpPr>
        <dsp:cNvPr id="0" name=""/>
        <dsp:cNvSpPr/>
      </dsp:nvSpPr>
      <dsp:spPr>
        <a:xfrm>
          <a:off x="4838174" y="2355421"/>
          <a:ext cx="91440" cy="275397"/>
        </a:xfrm>
        <a:custGeom>
          <a:avLst/>
          <a:gdLst/>
          <a:ahLst/>
          <a:cxnLst/>
          <a:rect l="0" t="0" r="0" b="0"/>
          <a:pathLst>
            <a:path>
              <a:moveTo>
                <a:pt x="45720" y="0"/>
              </a:moveTo>
              <a:lnTo>
                <a:pt x="45720" y="2753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46E310-35B6-41AD-8EA3-3CDDF01D315C}">
      <dsp:nvSpPr>
        <dsp:cNvPr id="0" name=""/>
        <dsp:cNvSpPr/>
      </dsp:nvSpPr>
      <dsp:spPr>
        <a:xfrm>
          <a:off x="4838174" y="1478725"/>
          <a:ext cx="91440" cy="275397"/>
        </a:xfrm>
        <a:custGeom>
          <a:avLst/>
          <a:gdLst/>
          <a:ahLst/>
          <a:cxnLst/>
          <a:rect l="0" t="0" r="0" b="0"/>
          <a:pathLst>
            <a:path>
              <a:moveTo>
                <a:pt x="45720" y="0"/>
              </a:moveTo>
              <a:lnTo>
                <a:pt x="45720" y="2753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C8E741-F2BF-4D9B-ADF6-A1BA26B20A49}">
      <dsp:nvSpPr>
        <dsp:cNvPr id="0" name=""/>
        <dsp:cNvSpPr/>
      </dsp:nvSpPr>
      <dsp:spPr>
        <a:xfrm>
          <a:off x="4838174" y="602029"/>
          <a:ext cx="91440" cy="275397"/>
        </a:xfrm>
        <a:custGeom>
          <a:avLst/>
          <a:gdLst/>
          <a:ahLst/>
          <a:cxnLst/>
          <a:rect l="0" t="0" r="0" b="0"/>
          <a:pathLst>
            <a:path>
              <a:moveTo>
                <a:pt x="45720" y="0"/>
              </a:moveTo>
              <a:lnTo>
                <a:pt x="45720" y="275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7B6280-D375-44C8-9149-9C811CE8AA44}">
      <dsp:nvSpPr>
        <dsp:cNvPr id="0" name=""/>
        <dsp:cNvSpPr/>
      </dsp:nvSpPr>
      <dsp:spPr>
        <a:xfrm>
          <a:off x="611406" y="731"/>
          <a:ext cx="8544976" cy="601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D2BC9-92F2-4A47-A1F8-9BF758757B7A}">
      <dsp:nvSpPr>
        <dsp:cNvPr id="0" name=""/>
        <dsp:cNvSpPr/>
      </dsp:nvSpPr>
      <dsp:spPr>
        <a:xfrm>
          <a:off x="716620" y="100685"/>
          <a:ext cx="8544976" cy="6012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Why last few movies flopped?</a:t>
          </a:r>
        </a:p>
        <a:p>
          <a:pPr marL="0" lvl="0" indent="0" algn="ctr" defTabSz="711200">
            <a:lnSpc>
              <a:spcPct val="90000"/>
            </a:lnSpc>
            <a:spcBef>
              <a:spcPct val="0"/>
            </a:spcBef>
            <a:spcAft>
              <a:spcPct val="35000"/>
            </a:spcAft>
            <a:buNone/>
          </a:pPr>
          <a:r>
            <a:rPr lang="en-IN" sz="1600" b="1" kern="1200" dirty="0"/>
            <a:t>Ans</a:t>
          </a:r>
          <a:r>
            <a:rPr lang="en-IN" sz="1600" kern="1200" dirty="0"/>
            <a:t>: because they failed to impress both critics and the audience.</a:t>
          </a:r>
        </a:p>
      </dsp:txBody>
      <dsp:txXfrm>
        <a:off x="734231" y="118296"/>
        <a:ext cx="8509754" cy="566076"/>
      </dsp:txXfrm>
    </dsp:sp>
    <dsp:sp modelId="{485E54DF-9740-4FC8-B4D6-95088AF8BDF3}">
      <dsp:nvSpPr>
        <dsp:cNvPr id="0" name=""/>
        <dsp:cNvSpPr/>
      </dsp:nvSpPr>
      <dsp:spPr>
        <a:xfrm>
          <a:off x="611406" y="877427"/>
          <a:ext cx="8544976" cy="601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08599-C13C-491B-BB8D-F23360F42DF7}">
      <dsp:nvSpPr>
        <dsp:cNvPr id="0" name=""/>
        <dsp:cNvSpPr/>
      </dsp:nvSpPr>
      <dsp:spPr>
        <a:xfrm>
          <a:off x="716620" y="977380"/>
          <a:ext cx="8544976" cy="6012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Why they failed to impress?</a:t>
          </a:r>
        </a:p>
        <a:p>
          <a:pPr marL="0" lvl="0" indent="0" algn="ctr" defTabSz="711200">
            <a:lnSpc>
              <a:spcPct val="90000"/>
            </a:lnSpc>
            <a:spcBef>
              <a:spcPct val="0"/>
            </a:spcBef>
            <a:spcAft>
              <a:spcPct val="35000"/>
            </a:spcAft>
            <a:buNone/>
          </a:pPr>
          <a:r>
            <a:rPr lang="en-IN" sz="1600" b="1" kern="1200" dirty="0"/>
            <a:t>Ans</a:t>
          </a:r>
          <a:r>
            <a:rPr lang="en-IN" sz="1600" kern="1200" dirty="0"/>
            <a:t>: because they gave the audience something that they couldn’t be satisfied with.</a:t>
          </a:r>
        </a:p>
      </dsp:txBody>
      <dsp:txXfrm>
        <a:off x="734231" y="994991"/>
        <a:ext cx="8509754" cy="566076"/>
      </dsp:txXfrm>
    </dsp:sp>
    <dsp:sp modelId="{78D80EF1-7EA1-471F-9056-88E737F62475}">
      <dsp:nvSpPr>
        <dsp:cNvPr id="0" name=""/>
        <dsp:cNvSpPr/>
      </dsp:nvSpPr>
      <dsp:spPr>
        <a:xfrm>
          <a:off x="645221" y="1754123"/>
          <a:ext cx="8477347" cy="601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A11E5-C3B4-4F67-BFAA-8018900161FC}">
      <dsp:nvSpPr>
        <dsp:cNvPr id="0" name=""/>
        <dsp:cNvSpPr/>
      </dsp:nvSpPr>
      <dsp:spPr>
        <a:xfrm>
          <a:off x="750435" y="1854076"/>
          <a:ext cx="8477347" cy="6012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Why they are not able to satisfy the audience?</a:t>
          </a:r>
        </a:p>
        <a:p>
          <a:pPr marL="0" lvl="0" indent="0" algn="ctr" defTabSz="711200">
            <a:lnSpc>
              <a:spcPct val="90000"/>
            </a:lnSpc>
            <a:spcBef>
              <a:spcPct val="0"/>
            </a:spcBef>
            <a:spcAft>
              <a:spcPct val="35000"/>
            </a:spcAft>
            <a:buNone/>
          </a:pPr>
          <a:r>
            <a:rPr lang="en-IN" sz="1600" b="1" kern="1200" dirty="0"/>
            <a:t>Ans</a:t>
          </a:r>
          <a:r>
            <a:rPr lang="en-IN" sz="1600" kern="1200" dirty="0"/>
            <a:t>: because of miscasting of actors &amp; directors as well as  poor selection of genre </a:t>
          </a:r>
          <a:r>
            <a:rPr lang="en-IN" sz="1800" kern="1200" dirty="0"/>
            <a:t>and </a:t>
          </a:r>
          <a:r>
            <a:rPr lang="en-IN" sz="1600" kern="1200" dirty="0"/>
            <a:t>storyline</a:t>
          </a:r>
          <a:r>
            <a:rPr lang="en-IN" sz="1800" kern="1200" dirty="0"/>
            <a:t>.</a:t>
          </a:r>
        </a:p>
      </dsp:txBody>
      <dsp:txXfrm>
        <a:off x="768046" y="1871687"/>
        <a:ext cx="8442125" cy="566076"/>
      </dsp:txXfrm>
    </dsp:sp>
    <dsp:sp modelId="{3224A505-0CDE-468D-A6D2-29BFAAB015F5}">
      <dsp:nvSpPr>
        <dsp:cNvPr id="0" name=""/>
        <dsp:cNvSpPr/>
      </dsp:nvSpPr>
      <dsp:spPr>
        <a:xfrm>
          <a:off x="682833" y="2630819"/>
          <a:ext cx="8402123" cy="8604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4CB91-A6E2-437D-BA5F-83B7CDF2887D}">
      <dsp:nvSpPr>
        <dsp:cNvPr id="0" name=""/>
        <dsp:cNvSpPr/>
      </dsp:nvSpPr>
      <dsp:spPr>
        <a:xfrm>
          <a:off x="788047" y="2730772"/>
          <a:ext cx="8402123" cy="8604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Why they mis-casted &amp; selected poor story?</a:t>
          </a:r>
        </a:p>
        <a:p>
          <a:pPr marL="0" lvl="0" indent="0" algn="ctr" defTabSz="711200">
            <a:lnSpc>
              <a:spcPct val="90000"/>
            </a:lnSpc>
            <a:spcBef>
              <a:spcPct val="0"/>
            </a:spcBef>
            <a:spcAft>
              <a:spcPct val="35000"/>
            </a:spcAft>
            <a:buNone/>
          </a:pPr>
          <a:r>
            <a:rPr lang="en-IN" sz="1600" b="1" kern="1200" dirty="0"/>
            <a:t>Ans</a:t>
          </a:r>
          <a:r>
            <a:rPr lang="en-IN" sz="1600" kern="1200" dirty="0"/>
            <a:t>: because they didn’t used data driven decision making to track audience preference &amp; trends in the film industry. </a:t>
          </a:r>
        </a:p>
      </dsp:txBody>
      <dsp:txXfrm>
        <a:off x="813248" y="2755973"/>
        <a:ext cx="8351721" cy="8100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y9Qaa-q8aLOp07kKZafApIXE8Pxsqnj6/edit?usp=sharing&amp;ouid=101942036754935237754&amp;rtpof=true&amp;sd=true" TargetMode="External"/><Relationship Id="rId2" Type="http://schemas.openxmlformats.org/officeDocument/2006/relationships/hyperlink" Target="https://docs.google.com/spreadsheets/d/1q4MVuTUu4tyfy5tIgsPYoTZ7o8xVk2OR/edit?usp=sharing&amp;ouid=101942036754935237754&amp;rtpof=true&amp;sd=true"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28568" y="1170970"/>
            <a:ext cx="9133243" cy="947030"/>
          </a:xfrm>
        </p:spPr>
        <p:txBody>
          <a:bodyPr/>
          <a:lstStyle/>
          <a:p>
            <a:pPr algn="l"/>
            <a:r>
              <a:rPr lang="en-IN" sz="4800" b="1" dirty="0">
                <a:latin typeface="Century Gothic (Headings)"/>
              </a:rPr>
              <a:t>IMDB Movie Analysis</a:t>
            </a:r>
            <a:endParaRPr lang="en-IN" sz="4800" b="1" i="0" dirty="0">
              <a:effectLst/>
              <a:latin typeface="Century Gothic (Headings)"/>
            </a:endParaRP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1755289" cy="630936"/>
          </a:xfrm>
        </p:spPr>
        <p:txBody>
          <a:bodyPr/>
          <a:lstStyle/>
          <a:p>
            <a:r>
              <a:rPr lang="en-US" sz="2400" dirty="0"/>
              <a:t>By Sudhansu</a:t>
            </a:r>
          </a:p>
          <a:p>
            <a:endParaRPr lang="en-US" dirty="0"/>
          </a:p>
        </p:txBody>
      </p:sp>
      <p:pic>
        <p:nvPicPr>
          <p:cNvPr id="4" name="Picture 3">
            <a:extLst>
              <a:ext uri="{FF2B5EF4-FFF2-40B4-BE49-F238E27FC236}">
                <a16:creationId xmlns:a16="http://schemas.microsoft.com/office/drawing/2014/main" id="{AADEDAFA-985C-CE7F-A838-0E0BC36CAA1E}"/>
              </a:ext>
            </a:extLst>
          </p:cNvPr>
          <p:cNvPicPr>
            <a:picLocks noChangeAspect="1"/>
          </p:cNvPicPr>
          <p:nvPr/>
        </p:nvPicPr>
        <p:blipFill>
          <a:blip r:embed="rId2"/>
          <a:stretch>
            <a:fillRect/>
          </a:stretch>
        </p:blipFill>
        <p:spPr>
          <a:xfrm>
            <a:off x="3971369" y="2200584"/>
            <a:ext cx="6727098" cy="3291984"/>
          </a:xfrm>
          <a:prstGeom prst="rect">
            <a:avLst/>
          </a:prstGeom>
          <a:effectLst>
            <a:softEdge rad="3175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021973"/>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B6485755-490C-EF42-02A9-F62368947CB0}"/>
              </a:ext>
            </a:extLst>
          </p:cNvPr>
          <p:cNvPicPr>
            <a:picLocks noChangeAspect="1"/>
          </p:cNvPicPr>
          <p:nvPr/>
        </p:nvPicPr>
        <p:blipFill>
          <a:blip r:embed="rId2"/>
          <a:stretch>
            <a:fillRect/>
          </a:stretch>
        </p:blipFill>
        <p:spPr>
          <a:xfrm>
            <a:off x="1003403" y="4205054"/>
            <a:ext cx="5382634" cy="1315457"/>
          </a:xfrm>
          <a:prstGeom prst="rect">
            <a:avLst/>
          </a:prstGeom>
        </p:spPr>
      </p:pic>
      <p:pic>
        <p:nvPicPr>
          <p:cNvPr id="7" name="Picture 6">
            <a:extLst>
              <a:ext uri="{FF2B5EF4-FFF2-40B4-BE49-F238E27FC236}">
                <a16:creationId xmlns:a16="http://schemas.microsoft.com/office/drawing/2014/main" id="{88DE7ACF-AFC9-2D83-5033-3B94FB34C2AE}"/>
              </a:ext>
            </a:extLst>
          </p:cNvPr>
          <p:cNvPicPr>
            <a:picLocks noChangeAspect="1"/>
          </p:cNvPicPr>
          <p:nvPr/>
        </p:nvPicPr>
        <p:blipFill>
          <a:blip r:embed="rId3"/>
          <a:stretch>
            <a:fillRect/>
          </a:stretch>
        </p:blipFill>
        <p:spPr>
          <a:xfrm>
            <a:off x="1003403" y="1920225"/>
            <a:ext cx="5379834" cy="1301787"/>
          </a:xfrm>
          <a:prstGeom prst="rect">
            <a:avLst/>
          </a:prstGeom>
        </p:spPr>
      </p:pic>
      <p:sp>
        <p:nvSpPr>
          <p:cNvPr id="8" name="TextBox 7">
            <a:extLst>
              <a:ext uri="{FF2B5EF4-FFF2-40B4-BE49-F238E27FC236}">
                <a16:creationId xmlns:a16="http://schemas.microsoft.com/office/drawing/2014/main" id="{6701D29F-8110-9A20-72CD-D87A8B35F102}"/>
              </a:ext>
            </a:extLst>
          </p:cNvPr>
          <p:cNvSpPr txBox="1"/>
          <p:nvPr/>
        </p:nvSpPr>
        <p:spPr>
          <a:xfrm>
            <a:off x="1093693" y="1524002"/>
            <a:ext cx="2685351" cy="369332"/>
          </a:xfrm>
          <a:prstGeom prst="rect">
            <a:avLst/>
          </a:prstGeom>
          <a:noFill/>
        </p:spPr>
        <p:txBody>
          <a:bodyPr wrap="none" rtlCol="0">
            <a:spAutoFit/>
          </a:bodyPr>
          <a:lstStyle/>
          <a:p>
            <a:r>
              <a:rPr lang="en-IN" i="1" dirty="0"/>
              <a:t>Top 3  critic – favourite actors</a:t>
            </a:r>
          </a:p>
        </p:txBody>
      </p:sp>
      <p:sp>
        <p:nvSpPr>
          <p:cNvPr id="10" name="TextBox 9">
            <a:extLst>
              <a:ext uri="{FF2B5EF4-FFF2-40B4-BE49-F238E27FC236}">
                <a16:creationId xmlns:a16="http://schemas.microsoft.com/office/drawing/2014/main" id="{8BD514E9-6467-8266-B64D-0BB1C56F3D30}"/>
              </a:ext>
            </a:extLst>
          </p:cNvPr>
          <p:cNvSpPr txBox="1"/>
          <p:nvPr/>
        </p:nvSpPr>
        <p:spPr>
          <a:xfrm>
            <a:off x="1039263" y="3770461"/>
            <a:ext cx="3031599" cy="369332"/>
          </a:xfrm>
          <a:prstGeom prst="rect">
            <a:avLst/>
          </a:prstGeom>
          <a:noFill/>
        </p:spPr>
        <p:txBody>
          <a:bodyPr wrap="none" rtlCol="0">
            <a:spAutoFit/>
          </a:bodyPr>
          <a:lstStyle/>
          <a:p>
            <a:r>
              <a:rPr lang="en-IN" i="1" dirty="0"/>
              <a:t>Top 3  audience – favourite actors</a:t>
            </a:r>
          </a:p>
        </p:txBody>
      </p:sp>
      <p:sp>
        <p:nvSpPr>
          <p:cNvPr id="12" name="TextBox 11">
            <a:extLst>
              <a:ext uri="{FF2B5EF4-FFF2-40B4-BE49-F238E27FC236}">
                <a16:creationId xmlns:a16="http://schemas.microsoft.com/office/drawing/2014/main" id="{56BE061E-1666-BD3E-08B3-C6A2182FA4AA}"/>
              </a:ext>
            </a:extLst>
          </p:cNvPr>
          <p:cNvSpPr txBox="1"/>
          <p:nvPr/>
        </p:nvSpPr>
        <p:spPr>
          <a:xfrm>
            <a:off x="7234517" y="2227698"/>
            <a:ext cx="406101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These top actors are ranked by mean of number of critic reviews and user reviews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Only those movies of actors are taken in consideration for mean review calculation in which they are in lead role</a:t>
            </a:r>
          </a:p>
        </p:txBody>
      </p:sp>
      <p:sp>
        <p:nvSpPr>
          <p:cNvPr id="13" name="TextBox 12">
            <a:extLst>
              <a:ext uri="{FF2B5EF4-FFF2-40B4-BE49-F238E27FC236}">
                <a16:creationId xmlns:a16="http://schemas.microsoft.com/office/drawing/2014/main" id="{F38CF8BC-184E-57C7-E815-654EBC392820}"/>
              </a:ext>
            </a:extLst>
          </p:cNvPr>
          <p:cNvSpPr txBox="1"/>
          <p:nvPr/>
        </p:nvSpPr>
        <p:spPr>
          <a:xfrm>
            <a:off x="376516" y="433492"/>
            <a:ext cx="11483789" cy="523220"/>
          </a:xfrm>
          <a:prstGeom prst="rect">
            <a:avLst/>
          </a:prstGeom>
          <a:noFill/>
        </p:spPr>
        <p:txBody>
          <a:bodyPr wrap="square" rtlCol="0">
            <a:spAutoFit/>
          </a:bodyPr>
          <a:lstStyle/>
          <a:p>
            <a:r>
              <a:rPr lang="en-IN" sz="2800" b="1" dirty="0"/>
              <a:t>Leonardo DiCaprio is the most favourite actor among the critics as well as the audience </a:t>
            </a:r>
          </a:p>
        </p:txBody>
      </p:sp>
    </p:spTree>
    <p:extLst>
      <p:ext uri="{BB962C8B-B14F-4D97-AF65-F5344CB8AC3E}">
        <p14:creationId xmlns:p14="http://schemas.microsoft.com/office/powerpoint/2010/main" val="31805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2" name="Picture 1">
            <a:extLst>
              <a:ext uri="{FF2B5EF4-FFF2-40B4-BE49-F238E27FC236}">
                <a16:creationId xmlns:a16="http://schemas.microsoft.com/office/drawing/2014/main" id="{83365712-1788-7AFD-2A3C-EBC9B3211E69}"/>
              </a:ext>
            </a:extLst>
          </p:cNvPr>
          <p:cNvPicPr>
            <a:picLocks noChangeAspect="1"/>
          </p:cNvPicPr>
          <p:nvPr/>
        </p:nvPicPr>
        <p:blipFill>
          <a:blip r:embed="rId2"/>
          <a:stretch>
            <a:fillRect/>
          </a:stretch>
        </p:blipFill>
        <p:spPr>
          <a:xfrm>
            <a:off x="394441" y="1614883"/>
            <a:ext cx="7328027" cy="4578493"/>
          </a:xfrm>
          <a:prstGeom prst="rect">
            <a:avLst/>
          </a:prstGeom>
        </p:spPr>
      </p:pic>
      <p:sp>
        <p:nvSpPr>
          <p:cNvPr id="3" name="TextBox 2">
            <a:extLst>
              <a:ext uri="{FF2B5EF4-FFF2-40B4-BE49-F238E27FC236}">
                <a16:creationId xmlns:a16="http://schemas.microsoft.com/office/drawing/2014/main" id="{B1AF7EE4-1C08-6C13-D2D8-A2AD737DE0F4}"/>
              </a:ext>
            </a:extLst>
          </p:cNvPr>
          <p:cNvSpPr txBox="1"/>
          <p:nvPr/>
        </p:nvSpPr>
        <p:spPr>
          <a:xfrm>
            <a:off x="627529" y="448238"/>
            <a:ext cx="10785325" cy="584775"/>
          </a:xfrm>
          <a:prstGeom prst="rect">
            <a:avLst/>
          </a:prstGeom>
          <a:noFill/>
        </p:spPr>
        <p:txBody>
          <a:bodyPr wrap="none" rtlCol="0">
            <a:spAutoFit/>
          </a:bodyPr>
          <a:lstStyle/>
          <a:p>
            <a:r>
              <a:rPr lang="en-IN" sz="3200" b="1" dirty="0"/>
              <a:t>Users vote count increased from ~10k in </a:t>
            </a:r>
            <a:r>
              <a:rPr lang="en-IN" sz="2800" b="1" dirty="0"/>
              <a:t>1910s</a:t>
            </a:r>
            <a:r>
              <a:rPr lang="en-IN" sz="3200" b="1" dirty="0"/>
              <a:t> to ~180 million in </a:t>
            </a:r>
            <a:r>
              <a:rPr lang="en-IN" sz="2800" b="1" dirty="0"/>
              <a:t>2000s</a:t>
            </a:r>
            <a:endParaRPr lang="en-IN" sz="3200" b="1" dirty="0"/>
          </a:p>
        </p:txBody>
      </p:sp>
      <p:sp>
        <p:nvSpPr>
          <p:cNvPr id="4" name="TextBox 3">
            <a:extLst>
              <a:ext uri="{FF2B5EF4-FFF2-40B4-BE49-F238E27FC236}">
                <a16:creationId xmlns:a16="http://schemas.microsoft.com/office/drawing/2014/main" id="{130E8E28-2948-3B24-7FD2-C0B0405E1FDF}"/>
              </a:ext>
            </a:extLst>
          </p:cNvPr>
          <p:cNvSpPr txBox="1"/>
          <p:nvPr/>
        </p:nvSpPr>
        <p:spPr>
          <a:xfrm>
            <a:off x="7987553" y="2194626"/>
            <a:ext cx="403411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Sum of users vote increased exponentially to all time high in 2000s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Bars are calculated by taking sum total votes of users for all movies in each decade</a:t>
            </a:r>
          </a:p>
        </p:txBody>
      </p:sp>
    </p:spTree>
    <p:extLst>
      <p:ext uri="{BB962C8B-B14F-4D97-AF65-F5344CB8AC3E}">
        <p14:creationId xmlns:p14="http://schemas.microsoft.com/office/powerpoint/2010/main" val="24772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BF01-89D1-A1C5-E81A-D19C50778AF5}"/>
              </a:ext>
            </a:extLst>
          </p:cNvPr>
          <p:cNvSpPr>
            <a:spLocks noGrp="1"/>
          </p:cNvSpPr>
          <p:nvPr>
            <p:ph type="title"/>
          </p:nvPr>
        </p:nvSpPr>
        <p:spPr>
          <a:xfrm>
            <a:off x="889259" y="313135"/>
            <a:ext cx="7313766" cy="1014984"/>
          </a:xfrm>
        </p:spPr>
        <p:txBody>
          <a:bodyPr/>
          <a:lstStyle/>
          <a:p>
            <a:pPr algn="l"/>
            <a:r>
              <a:rPr lang="en-IN" sz="4800" dirty="0"/>
              <a:t>Results</a:t>
            </a:r>
          </a:p>
        </p:txBody>
      </p:sp>
      <p:sp>
        <p:nvSpPr>
          <p:cNvPr id="6" name="TextBox 5">
            <a:extLst>
              <a:ext uri="{FF2B5EF4-FFF2-40B4-BE49-F238E27FC236}">
                <a16:creationId xmlns:a16="http://schemas.microsoft.com/office/drawing/2014/main" id="{E862CC53-114D-2A86-6886-6B7221CCEFFA}"/>
              </a:ext>
            </a:extLst>
          </p:cNvPr>
          <p:cNvSpPr txBox="1"/>
          <p:nvPr/>
        </p:nvSpPr>
        <p:spPr>
          <a:xfrm>
            <a:off x="791159" y="1222126"/>
            <a:ext cx="10096800" cy="5322739"/>
          </a:xfrm>
          <a:prstGeom prst="rect">
            <a:avLst/>
          </a:prstGeom>
          <a:noFill/>
        </p:spPr>
        <p:txBody>
          <a:bodyPr wrap="square" rtlCol="0">
            <a:spAutoFit/>
          </a:bodyPr>
          <a:lstStyle/>
          <a:p>
            <a:pPr algn="l"/>
            <a:endParaRPr lang="en-US" sz="2000" b="0" i="0" dirty="0">
              <a:solidFill>
                <a:srgbClr val="000000"/>
              </a:solidFill>
              <a:effectLst/>
              <a:latin typeface="Univers Condensed Light (Body)"/>
            </a:endParaRPr>
          </a:p>
          <a:p>
            <a:pPr marL="285750" indent="-285750" algn="l">
              <a:buFont typeface="Wingdings" panose="05000000000000000000" pitchFamily="2" charset="2"/>
              <a:buChar char="q"/>
            </a:pPr>
            <a:r>
              <a:rPr lang="en-US" sz="2000" dirty="0">
                <a:solidFill>
                  <a:srgbClr val="000000"/>
                </a:solidFill>
                <a:latin typeface="Univers Condensed Light (Body)"/>
              </a:rPr>
              <a:t> </a:t>
            </a:r>
            <a:r>
              <a:rPr lang="en-US" sz="2400" dirty="0">
                <a:solidFill>
                  <a:srgbClr val="000000"/>
                </a:solidFill>
                <a:latin typeface="Univers Condensed Light (Body)"/>
              </a:rPr>
              <a:t>Conclusions and recommendations :</a:t>
            </a:r>
            <a:endParaRPr lang="en-US" sz="2000" dirty="0">
              <a:solidFill>
                <a:srgbClr val="000000"/>
              </a:solidFill>
              <a:latin typeface="Univers Condensed Light (Body)"/>
            </a:endParaRPr>
          </a:p>
          <a:p>
            <a:pPr algn="l"/>
            <a:endParaRPr lang="en-US" sz="2000" dirty="0">
              <a:solidFill>
                <a:srgbClr val="000000"/>
              </a:solidFill>
              <a:latin typeface="Univers Condensed Light (Body)"/>
            </a:endParaRPr>
          </a:p>
          <a:p>
            <a:pPr marL="800100" lvl="1" indent="-342900" algn="just">
              <a:buFont typeface="Wingdings" panose="05000000000000000000" pitchFamily="2" charset="2"/>
              <a:buChar char="Ø"/>
            </a:pPr>
            <a:r>
              <a:rPr lang="en-US" dirty="0">
                <a:solidFill>
                  <a:srgbClr val="000000"/>
                </a:solidFill>
                <a:latin typeface="Univers Condensed Light (Body)"/>
              </a:rPr>
              <a:t>Most </a:t>
            </a:r>
            <a:r>
              <a:rPr lang="en-US" b="1" dirty="0">
                <a:solidFill>
                  <a:srgbClr val="000000"/>
                </a:solidFill>
                <a:latin typeface="Univers Condensed Light (Body)"/>
              </a:rPr>
              <a:t>profitable</a:t>
            </a:r>
            <a:r>
              <a:rPr lang="en-US" dirty="0">
                <a:solidFill>
                  <a:srgbClr val="000000"/>
                </a:solidFill>
                <a:latin typeface="Univers Condensed Light (Body)"/>
              </a:rPr>
              <a:t> movies are in the </a:t>
            </a:r>
            <a:r>
              <a:rPr lang="en-US" b="1" dirty="0">
                <a:solidFill>
                  <a:srgbClr val="000000"/>
                </a:solidFill>
                <a:latin typeface="Univers Condensed Light (Body)"/>
              </a:rPr>
              <a:t>range</a:t>
            </a:r>
            <a:r>
              <a:rPr lang="en-US" dirty="0">
                <a:solidFill>
                  <a:srgbClr val="000000"/>
                </a:solidFill>
                <a:latin typeface="Univers Condensed Light (Body)"/>
              </a:rPr>
              <a:t> of $100million to $300million, the company can keep their </a:t>
            </a:r>
            <a:r>
              <a:rPr lang="en-US" b="1" dirty="0">
                <a:solidFill>
                  <a:srgbClr val="000000"/>
                </a:solidFill>
                <a:latin typeface="Univers Condensed Light (Body)"/>
              </a:rPr>
              <a:t>budget</a:t>
            </a:r>
            <a:r>
              <a:rPr lang="en-US" dirty="0">
                <a:solidFill>
                  <a:srgbClr val="000000"/>
                </a:solidFill>
                <a:latin typeface="Univers Condensed Light (Body)"/>
              </a:rPr>
              <a:t> between this range to minimize the risk of loss.</a:t>
            </a:r>
          </a:p>
          <a:p>
            <a:pPr marL="800100" lvl="1" indent="-342900" algn="just">
              <a:buFont typeface="Wingdings" panose="05000000000000000000" pitchFamily="2" charset="2"/>
              <a:buChar char="Ø"/>
            </a:pPr>
            <a:endParaRPr lang="en-US" b="0" i="0" dirty="0">
              <a:solidFill>
                <a:srgbClr val="000000"/>
              </a:solidFill>
              <a:effectLst/>
              <a:latin typeface="Univers Condensed Light (Body)"/>
            </a:endParaRPr>
          </a:p>
          <a:p>
            <a:pPr marL="800100" lvl="1" indent="-342900" algn="just">
              <a:buFont typeface="Wingdings" panose="05000000000000000000" pitchFamily="2" charset="2"/>
              <a:buChar char="Ø"/>
            </a:pPr>
            <a:r>
              <a:rPr lang="en-IN" sz="1800" b="1" dirty="0"/>
              <a:t>Shawshank Redemption </a:t>
            </a:r>
            <a:r>
              <a:rPr lang="en-IN" sz="1800" dirty="0"/>
              <a:t>followed by </a:t>
            </a:r>
            <a:r>
              <a:rPr lang="en-IN" sz="1800" b="1" dirty="0"/>
              <a:t>The Godfather</a:t>
            </a:r>
            <a:r>
              <a:rPr lang="en-IN" b="1" dirty="0"/>
              <a:t> </a:t>
            </a:r>
            <a:r>
              <a:rPr lang="en-IN" dirty="0"/>
              <a:t>and</a:t>
            </a:r>
            <a:r>
              <a:rPr lang="en-IN" sz="1800" dirty="0"/>
              <a:t> </a:t>
            </a:r>
            <a:r>
              <a:rPr lang="en-IN" sz="1800" b="1" dirty="0"/>
              <a:t>The Dark Knight </a:t>
            </a:r>
            <a:r>
              <a:rPr lang="en-IN" sz="1800" dirty="0"/>
              <a:t>are the highest IMDB</a:t>
            </a:r>
            <a:r>
              <a:rPr lang="en-IN" dirty="0"/>
              <a:t> rated movies around the world, the company can take </a:t>
            </a:r>
            <a:r>
              <a:rPr lang="en-IN" b="1" dirty="0"/>
              <a:t>inspiration</a:t>
            </a:r>
            <a:r>
              <a:rPr lang="en-IN" dirty="0"/>
              <a:t> from </a:t>
            </a:r>
            <a:r>
              <a:rPr lang="en-IN" b="1" dirty="0"/>
              <a:t>plot</a:t>
            </a:r>
            <a:r>
              <a:rPr lang="en-IN" dirty="0"/>
              <a:t> of these movies.</a:t>
            </a:r>
          </a:p>
          <a:p>
            <a:pPr marL="800100" lvl="1" indent="-342900" algn="just">
              <a:buFont typeface="Wingdings" panose="05000000000000000000" pitchFamily="2" charset="2"/>
              <a:buChar char="Ø"/>
            </a:pPr>
            <a:endParaRPr lang="en-US" b="1" i="0" dirty="0">
              <a:solidFill>
                <a:srgbClr val="000000"/>
              </a:solidFill>
              <a:effectLst/>
              <a:latin typeface="Univers Condensed Light (Body)"/>
            </a:endParaRPr>
          </a:p>
          <a:p>
            <a:pPr marL="800100" lvl="1" indent="-342900" algn="just">
              <a:buFont typeface="Wingdings" panose="05000000000000000000" pitchFamily="2" charset="2"/>
              <a:buChar char="Ø"/>
            </a:pPr>
            <a:r>
              <a:rPr lang="en-US" b="1" dirty="0">
                <a:solidFill>
                  <a:srgbClr val="000000"/>
                </a:solidFill>
                <a:latin typeface="Univers Condensed Light (Body)"/>
              </a:rPr>
              <a:t>Sergio Leone, </a:t>
            </a:r>
            <a:r>
              <a:rPr lang="en-IN" sz="1800" b="1" dirty="0"/>
              <a:t>Christopher Nolan </a:t>
            </a:r>
            <a:r>
              <a:rPr lang="en-IN" sz="1800" dirty="0"/>
              <a:t>and </a:t>
            </a:r>
            <a:r>
              <a:rPr lang="en-IN" sz="1800" b="1" dirty="0"/>
              <a:t>Hayao Miyazaki </a:t>
            </a:r>
            <a:r>
              <a:rPr lang="en-IN" sz="1800" dirty="0"/>
              <a:t>are the </a:t>
            </a:r>
            <a:r>
              <a:rPr lang="en-IN" sz="1800" b="1" dirty="0"/>
              <a:t>top 3</a:t>
            </a:r>
            <a:r>
              <a:rPr lang="en-IN" sz="1800" dirty="0"/>
              <a:t> directors with highest mean IMDB rating movies in the world, the company can </a:t>
            </a:r>
            <a:r>
              <a:rPr lang="en-IN" sz="1800" b="1" dirty="0"/>
              <a:t>work</a:t>
            </a:r>
            <a:r>
              <a:rPr lang="en-IN" sz="1800" dirty="0"/>
              <a:t> in </a:t>
            </a:r>
            <a:r>
              <a:rPr lang="en-IN" sz="1800" b="1" dirty="0"/>
              <a:t>collaboration</a:t>
            </a:r>
            <a:r>
              <a:rPr lang="en-IN" sz="1800" dirty="0"/>
              <a:t> with these directors.</a:t>
            </a:r>
          </a:p>
          <a:p>
            <a:pPr marL="800100" lvl="1" indent="-342900" algn="just">
              <a:buFont typeface="Wingdings" panose="05000000000000000000" pitchFamily="2" charset="2"/>
              <a:buChar char="Ø"/>
            </a:pPr>
            <a:endParaRPr lang="en-US" b="1" dirty="0">
              <a:solidFill>
                <a:srgbClr val="000000"/>
              </a:solidFill>
              <a:latin typeface="Univers Condensed Light (Body)"/>
            </a:endParaRPr>
          </a:p>
          <a:p>
            <a:pPr marL="800100" lvl="1" indent="-342900" algn="just">
              <a:buFont typeface="Wingdings" panose="05000000000000000000" pitchFamily="2" charset="2"/>
              <a:buChar char="Ø"/>
            </a:pPr>
            <a:r>
              <a:rPr lang="en-US" b="1" dirty="0">
                <a:solidFill>
                  <a:srgbClr val="000000"/>
                </a:solidFill>
                <a:latin typeface="Univers Condensed Light (Body)"/>
              </a:rPr>
              <a:t>Biography</a:t>
            </a:r>
            <a:r>
              <a:rPr lang="en-US" dirty="0">
                <a:solidFill>
                  <a:srgbClr val="000000"/>
                </a:solidFill>
                <a:latin typeface="Univers Condensed Light (Body)"/>
              </a:rPr>
              <a:t>, </a:t>
            </a:r>
            <a:r>
              <a:rPr lang="en-US" b="1" dirty="0">
                <a:solidFill>
                  <a:srgbClr val="000000"/>
                </a:solidFill>
                <a:latin typeface="Univers Condensed Light (Body)"/>
              </a:rPr>
              <a:t>History</a:t>
            </a:r>
            <a:r>
              <a:rPr lang="en-US" dirty="0">
                <a:solidFill>
                  <a:srgbClr val="000000"/>
                </a:solidFill>
                <a:latin typeface="Univers Condensed Light (Body)"/>
              </a:rPr>
              <a:t> and </a:t>
            </a:r>
            <a:r>
              <a:rPr lang="en-US" b="1" dirty="0">
                <a:solidFill>
                  <a:srgbClr val="000000"/>
                </a:solidFill>
                <a:latin typeface="Univers Condensed Light (Body)"/>
              </a:rPr>
              <a:t>War</a:t>
            </a:r>
            <a:r>
              <a:rPr lang="en-US" dirty="0">
                <a:solidFill>
                  <a:srgbClr val="000000"/>
                </a:solidFill>
                <a:latin typeface="Univers Condensed Light (Body)"/>
              </a:rPr>
              <a:t> are the </a:t>
            </a:r>
            <a:r>
              <a:rPr lang="en-US" b="1" dirty="0">
                <a:solidFill>
                  <a:srgbClr val="000000"/>
                </a:solidFill>
                <a:latin typeface="Univers Condensed Light (Body)"/>
              </a:rPr>
              <a:t>top</a:t>
            </a:r>
            <a:r>
              <a:rPr lang="en-US" dirty="0">
                <a:solidFill>
                  <a:srgbClr val="000000"/>
                </a:solidFill>
                <a:latin typeface="Univers Condensed Light (Body)"/>
              </a:rPr>
              <a:t> </a:t>
            </a:r>
            <a:r>
              <a:rPr lang="en-US" b="1" dirty="0">
                <a:solidFill>
                  <a:srgbClr val="000000"/>
                </a:solidFill>
                <a:latin typeface="Univers Condensed Light (Body)"/>
              </a:rPr>
              <a:t>3</a:t>
            </a:r>
            <a:r>
              <a:rPr lang="en-US" dirty="0">
                <a:solidFill>
                  <a:srgbClr val="000000"/>
                </a:solidFill>
                <a:latin typeface="Univers Condensed Light (Body)"/>
              </a:rPr>
              <a:t> genres with </a:t>
            </a:r>
            <a:r>
              <a:rPr lang="en-IN" sz="1800" dirty="0"/>
              <a:t>highest mean IMDB rating movies in the world, the company can choose genre for their next movies from these.</a:t>
            </a:r>
          </a:p>
          <a:p>
            <a:pPr marL="800100" lvl="1" indent="-342900" algn="just">
              <a:buFont typeface="Wingdings" panose="05000000000000000000" pitchFamily="2" charset="2"/>
              <a:buChar char="Ø"/>
            </a:pPr>
            <a:endParaRPr lang="en-US" dirty="0">
              <a:solidFill>
                <a:srgbClr val="000000"/>
              </a:solidFill>
              <a:latin typeface="Univers Condensed Light (Body)"/>
            </a:endParaRPr>
          </a:p>
          <a:p>
            <a:pPr marL="800100" lvl="1" indent="-342900" algn="just">
              <a:buFont typeface="Wingdings" panose="05000000000000000000" pitchFamily="2" charset="2"/>
              <a:buChar char="Ø"/>
            </a:pPr>
            <a:r>
              <a:rPr lang="en-IN" sz="1800" b="1" dirty="0"/>
              <a:t>Leonardo DiCaprio </a:t>
            </a:r>
            <a:r>
              <a:rPr lang="en-IN" sz="1800" dirty="0"/>
              <a:t>is the </a:t>
            </a:r>
            <a:r>
              <a:rPr lang="en-IN" sz="1800" b="1" dirty="0"/>
              <a:t>most</a:t>
            </a:r>
            <a:r>
              <a:rPr lang="en-IN" sz="1800" dirty="0"/>
              <a:t> </a:t>
            </a:r>
            <a:r>
              <a:rPr lang="en-IN" sz="1800" b="1" dirty="0"/>
              <a:t>favourite</a:t>
            </a:r>
            <a:r>
              <a:rPr lang="en-IN" sz="1800" dirty="0"/>
              <a:t> actor among the critics as well as the audience around the world, the company can </a:t>
            </a:r>
            <a:r>
              <a:rPr lang="en-IN" sz="1800" b="1" dirty="0"/>
              <a:t>cast</a:t>
            </a:r>
            <a:r>
              <a:rPr lang="en-IN" sz="1800" dirty="0"/>
              <a:t> him or can add a </a:t>
            </a:r>
            <a:r>
              <a:rPr lang="en-IN" sz="1800" b="1" dirty="0"/>
              <a:t>cameo</a:t>
            </a:r>
            <a:r>
              <a:rPr lang="en-IN" sz="1800" dirty="0"/>
              <a:t> </a:t>
            </a:r>
            <a:r>
              <a:rPr lang="en-IN" sz="1800" b="1" dirty="0"/>
              <a:t>role</a:t>
            </a:r>
            <a:r>
              <a:rPr lang="en-IN" sz="1800" dirty="0"/>
              <a:t> in the movie to </a:t>
            </a:r>
            <a:r>
              <a:rPr lang="en-IN" sz="1800" b="1" dirty="0"/>
              <a:t>create</a:t>
            </a:r>
            <a:r>
              <a:rPr lang="en-IN" sz="1800" dirty="0"/>
              <a:t> </a:t>
            </a:r>
            <a:r>
              <a:rPr lang="en-IN" sz="1800" b="1" dirty="0"/>
              <a:t>hype</a:t>
            </a:r>
            <a:r>
              <a:rPr lang="en-IN" sz="1800" dirty="0"/>
              <a:t> </a:t>
            </a:r>
            <a:r>
              <a:rPr lang="en-IN" dirty="0"/>
              <a:t>among the fans for the movie.</a:t>
            </a:r>
            <a:endParaRPr lang="en-IN" sz="1800" dirty="0"/>
          </a:p>
          <a:p>
            <a:pPr lvl="1" algn="just">
              <a:lnSpc>
                <a:spcPct val="150000"/>
              </a:lnSpc>
            </a:pPr>
            <a:endParaRPr lang="en-US" dirty="0">
              <a:solidFill>
                <a:srgbClr val="000000"/>
              </a:solidFill>
              <a:latin typeface="Univers Condensed Light (Body)"/>
            </a:endParaRPr>
          </a:p>
        </p:txBody>
      </p:sp>
    </p:spTree>
    <p:extLst>
      <p:ext uri="{BB962C8B-B14F-4D97-AF65-F5344CB8AC3E}">
        <p14:creationId xmlns:p14="http://schemas.microsoft.com/office/powerpoint/2010/main" val="120148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965448" y="2574036"/>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E7E0F-F8CD-396C-0A96-C441A1BE8B77}"/>
              </a:ext>
            </a:extLst>
          </p:cNvPr>
          <p:cNvSpPr>
            <a:spLocks noGrp="1"/>
          </p:cNvSpPr>
          <p:nvPr>
            <p:ph type="sldNum" sz="quarter" idx="12"/>
          </p:nvPr>
        </p:nvSpPr>
        <p:spPr/>
        <p:txBody>
          <a:bodyPr/>
          <a:lstStyle/>
          <a:p>
            <a:fld id="{8D0AFDD5-844D-364D-8AEC-50CF4D36D55D}" type="slidenum">
              <a:rPr lang="en-US" noProof="0" smtClean="0"/>
              <a:t>2</a:t>
            </a:fld>
            <a:endParaRPr lang="en-US" noProof="0" dirty="0"/>
          </a:p>
        </p:txBody>
      </p:sp>
      <p:sp>
        <p:nvSpPr>
          <p:cNvPr id="4" name="Date Placeholder 3">
            <a:extLst>
              <a:ext uri="{FF2B5EF4-FFF2-40B4-BE49-F238E27FC236}">
                <a16:creationId xmlns:a16="http://schemas.microsoft.com/office/drawing/2014/main" id="{FE36729B-46D1-8846-9924-8F38BB1538F1}"/>
              </a:ext>
            </a:extLst>
          </p:cNvPr>
          <p:cNvSpPr>
            <a:spLocks noGrp="1"/>
          </p:cNvSpPr>
          <p:nvPr>
            <p:ph type="dt" sz="half" idx="10"/>
          </p:nvPr>
        </p:nvSpPr>
        <p:spPr/>
        <p:txBody>
          <a:bodyPr/>
          <a:lstStyle/>
          <a:p>
            <a:r>
              <a:rPr lang="en-US" noProof="0" dirty="0"/>
              <a:t>2023</a:t>
            </a:r>
          </a:p>
        </p:txBody>
      </p:sp>
      <p:sp>
        <p:nvSpPr>
          <p:cNvPr id="5" name="TextBox 4">
            <a:extLst>
              <a:ext uri="{FF2B5EF4-FFF2-40B4-BE49-F238E27FC236}">
                <a16:creationId xmlns:a16="http://schemas.microsoft.com/office/drawing/2014/main" id="{AE702978-23BE-90AF-12E6-611FB5DC01C7}"/>
              </a:ext>
            </a:extLst>
          </p:cNvPr>
          <p:cNvSpPr txBox="1"/>
          <p:nvPr/>
        </p:nvSpPr>
        <p:spPr>
          <a:xfrm>
            <a:off x="883021" y="210208"/>
            <a:ext cx="3547766" cy="1015663"/>
          </a:xfrm>
          <a:prstGeom prst="rect">
            <a:avLst/>
          </a:prstGeom>
          <a:noFill/>
        </p:spPr>
        <p:txBody>
          <a:bodyPr wrap="square" rtlCol="0">
            <a:spAutoFit/>
          </a:bodyPr>
          <a:lstStyle/>
          <a:p>
            <a:r>
              <a:rPr lang="en-IN" sz="6000" dirty="0">
                <a:latin typeface="Century Gothic (Headings)"/>
              </a:rPr>
              <a:t>AGENDA</a:t>
            </a:r>
          </a:p>
        </p:txBody>
      </p:sp>
      <p:sp>
        <p:nvSpPr>
          <p:cNvPr id="6" name="TextBox 5">
            <a:extLst>
              <a:ext uri="{FF2B5EF4-FFF2-40B4-BE49-F238E27FC236}">
                <a16:creationId xmlns:a16="http://schemas.microsoft.com/office/drawing/2014/main" id="{B6C83516-38FF-DAD6-F727-DA830FF22016}"/>
              </a:ext>
            </a:extLst>
          </p:cNvPr>
          <p:cNvSpPr txBox="1"/>
          <p:nvPr/>
        </p:nvSpPr>
        <p:spPr>
          <a:xfrm>
            <a:off x="1241054" y="1662223"/>
            <a:ext cx="4828566" cy="370037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800" dirty="0"/>
              <a:t>  </a:t>
            </a:r>
            <a:r>
              <a:rPr lang="en-IN" sz="3200" dirty="0"/>
              <a:t>Project Description</a:t>
            </a:r>
          </a:p>
          <a:p>
            <a:pPr marL="285750" indent="-285750">
              <a:lnSpc>
                <a:spcPct val="150000"/>
              </a:lnSpc>
              <a:buFont typeface="Wingdings" panose="05000000000000000000" pitchFamily="2" charset="2"/>
              <a:buChar char="q"/>
            </a:pPr>
            <a:r>
              <a:rPr lang="en-IN" sz="3200" dirty="0"/>
              <a:t>  Approach</a:t>
            </a:r>
          </a:p>
          <a:p>
            <a:pPr marL="285750" indent="-285750">
              <a:lnSpc>
                <a:spcPct val="150000"/>
              </a:lnSpc>
              <a:buFont typeface="Wingdings" panose="05000000000000000000" pitchFamily="2" charset="2"/>
              <a:buChar char="q"/>
            </a:pPr>
            <a:r>
              <a:rPr lang="en-IN" sz="3200" dirty="0"/>
              <a:t>  Tech-Stack Used</a:t>
            </a:r>
          </a:p>
          <a:p>
            <a:pPr marL="285750" indent="-285750">
              <a:lnSpc>
                <a:spcPct val="150000"/>
              </a:lnSpc>
              <a:buFont typeface="Wingdings" panose="05000000000000000000" pitchFamily="2" charset="2"/>
              <a:buChar char="q"/>
            </a:pPr>
            <a:r>
              <a:rPr lang="en-IN" sz="3200" dirty="0"/>
              <a:t>  Insights</a:t>
            </a:r>
          </a:p>
          <a:p>
            <a:pPr marL="285750" indent="-285750">
              <a:lnSpc>
                <a:spcPct val="150000"/>
              </a:lnSpc>
              <a:buFont typeface="Wingdings" panose="05000000000000000000" pitchFamily="2" charset="2"/>
              <a:buChar char="q"/>
            </a:pPr>
            <a:r>
              <a:rPr lang="en-IN" sz="3200" dirty="0"/>
              <a:t>  Result</a:t>
            </a:r>
          </a:p>
        </p:txBody>
      </p:sp>
      <p:sp>
        <p:nvSpPr>
          <p:cNvPr id="11" name="TextBox 10">
            <a:extLst>
              <a:ext uri="{FF2B5EF4-FFF2-40B4-BE49-F238E27FC236}">
                <a16:creationId xmlns:a16="http://schemas.microsoft.com/office/drawing/2014/main" id="{2AF0B601-D159-B5A0-0697-2161D98717DF}"/>
              </a:ext>
            </a:extLst>
          </p:cNvPr>
          <p:cNvSpPr txBox="1"/>
          <p:nvPr/>
        </p:nvSpPr>
        <p:spPr>
          <a:xfrm>
            <a:off x="1668544" y="5656082"/>
            <a:ext cx="7627409" cy="954107"/>
          </a:xfrm>
          <a:prstGeom prst="rect">
            <a:avLst/>
          </a:prstGeom>
          <a:noFill/>
        </p:spPr>
        <p:txBody>
          <a:bodyPr wrap="none" rtlCol="0">
            <a:spAutoFit/>
          </a:bodyPr>
          <a:lstStyle/>
          <a:p>
            <a:r>
              <a:rPr lang="en-IN" sz="2800" dirty="0"/>
              <a:t>Excel workbook hyperlink : click on this</a:t>
            </a:r>
          </a:p>
          <a:p>
            <a:r>
              <a:rPr lang="en-IN" sz="2800" dirty="0">
                <a:hlinkClick r:id="rId2"/>
              </a:rPr>
              <a:t>Cleaned dataset</a:t>
            </a:r>
            <a:r>
              <a:rPr lang="en-IN" sz="2800" dirty="0"/>
              <a:t>       </a:t>
            </a:r>
            <a:r>
              <a:rPr lang="en-IN" sz="2800" dirty="0">
                <a:hlinkClick r:id="rId3"/>
              </a:rPr>
              <a:t>data cleaning steps &amp; visualisations</a:t>
            </a:r>
            <a:endParaRPr lang="en-IN" sz="2800" dirty="0"/>
          </a:p>
        </p:txBody>
      </p:sp>
    </p:spTree>
    <p:extLst>
      <p:ext uri="{BB962C8B-B14F-4D97-AF65-F5344CB8AC3E}">
        <p14:creationId xmlns:p14="http://schemas.microsoft.com/office/powerpoint/2010/main" val="19661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40406" y="1323808"/>
            <a:ext cx="5566724" cy="728293"/>
          </a:xfrm>
        </p:spPr>
        <p:txBody>
          <a:bodyPr/>
          <a:lstStyle/>
          <a:p>
            <a:r>
              <a:rPr lang="en-US" sz="4400" dirty="0">
                <a:sym typeface="DM Sans Medium"/>
              </a:rPr>
              <a:t>Project Description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59225" y="2474256"/>
            <a:ext cx="6278700" cy="2635625"/>
          </a:xfrm>
        </p:spPr>
        <p:txBody>
          <a:bodyPr/>
          <a:lstStyle/>
          <a:p>
            <a:pPr algn="just">
              <a:lnSpc>
                <a:spcPct val="100000"/>
              </a:lnSpc>
            </a:pPr>
            <a:r>
              <a:rPr lang="en-US" sz="2000" dirty="0">
                <a:latin typeface="Univers Condensed Light (Body)"/>
              </a:rPr>
              <a:t>Dharma production is facing losses due to flop of last few movies. They have usually released movies for the Indian audience but for their next project they are planning to release a movie for the global audience.</a:t>
            </a:r>
          </a:p>
          <a:p>
            <a:pPr algn="just">
              <a:lnSpc>
                <a:spcPct val="100000"/>
              </a:lnSpc>
            </a:pPr>
            <a:r>
              <a:rPr lang="en-US" sz="2000" dirty="0">
                <a:latin typeface="Univers Condensed Light (Body)"/>
              </a:rPr>
              <a:t>  Thus helping the company to plan their every move analytically based on data. Generating meaningful insights from the IMDB dataset that can help them to make movie that appeals to both Indian and global audience while minimizing the risk of losses.</a:t>
            </a:r>
          </a:p>
          <a:p>
            <a:endParaRPr lang="en-US" dirty="0"/>
          </a:p>
        </p:txBody>
      </p:sp>
      <p:pic>
        <p:nvPicPr>
          <p:cNvPr id="11" name="Picture 10">
            <a:extLst>
              <a:ext uri="{FF2B5EF4-FFF2-40B4-BE49-F238E27FC236}">
                <a16:creationId xmlns:a16="http://schemas.microsoft.com/office/drawing/2014/main" id="{D83B09FA-2173-A8A7-E58F-2E24FB070478}"/>
              </a:ext>
            </a:extLst>
          </p:cNvPr>
          <p:cNvPicPr>
            <a:picLocks noChangeAspect="1"/>
          </p:cNvPicPr>
          <p:nvPr/>
        </p:nvPicPr>
        <p:blipFill rotWithShape="1">
          <a:blip r:embed="rId2"/>
          <a:srcRect l="56858" t="2744" r="10441" b="10196"/>
          <a:stretch/>
        </p:blipFill>
        <p:spPr>
          <a:xfrm>
            <a:off x="8068233" y="403414"/>
            <a:ext cx="3801038" cy="5970495"/>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DEB9-AC65-E838-E304-E0AD81655C30}"/>
              </a:ext>
            </a:extLst>
          </p:cNvPr>
          <p:cNvSpPr>
            <a:spLocks noGrp="1"/>
          </p:cNvSpPr>
          <p:nvPr>
            <p:ph type="title"/>
          </p:nvPr>
        </p:nvSpPr>
        <p:spPr>
          <a:xfrm>
            <a:off x="730130" y="122399"/>
            <a:ext cx="6473952" cy="928922"/>
          </a:xfrm>
        </p:spPr>
        <p:txBody>
          <a:bodyPr/>
          <a:lstStyle/>
          <a:p>
            <a:r>
              <a:rPr lang="en-IN" dirty="0"/>
              <a:t>Approach</a:t>
            </a:r>
          </a:p>
        </p:txBody>
      </p:sp>
      <p:sp>
        <p:nvSpPr>
          <p:cNvPr id="12" name="TextBox 11">
            <a:extLst>
              <a:ext uri="{FF2B5EF4-FFF2-40B4-BE49-F238E27FC236}">
                <a16:creationId xmlns:a16="http://schemas.microsoft.com/office/drawing/2014/main" id="{2D328C4B-6659-1A02-179B-0CD0FF8C2D8B}"/>
              </a:ext>
            </a:extLst>
          </p:cNvPr>
          <p:cNvSpPr txBox="1"/>
          <p:nvPr/>
        </p:nvSpPr>
        <p:spPr>
          <a:xfrm>
            <a:off x="730130" y="1006655"/>
            <a:ext cx="10731740" cy="923330"/>
          </a:xfrm>
          <a:prstGeom prst="rect">
            <a:avLst/>
          </a:prstGeom>
          <a:noFill/>
        </p:spPr>
        <p:txBody>
          <a:bodyPr wrap="square" rtlCol="0">
            <a:spAutoFit/>
          </a:bodyPr>
          <a:lstStyle/>
          <a:p>
            <a:pPr algn="just"/>
            <a:r>
              <a:rPr lang="en-IN" b="1" dirty="0"/>
              <a:t>Downloaded </a:t>
            </a:r>
            <a:r>
              <a:rPr lang="en-IN" dirty="0"/>
              <a:t>and </a:t>
            </a:r>
            <a:r>
              <a:rPr lang="en-IN" b="1" dirty="0"/>
              <a:t>imported</a:t>
            </a:r>
            <a:r>
              <a:rPr lang="en-IN" dirty="0"/>
              <a:t> the dataset in the excel, performed </a:t>
            </a:r>
            <a:r>
              <a:rPr lang="en-IN" b="1" dirty="0"/>
              <a:t>data cleaning </a:t>
            </a:r>
            <a:r>
              <a:rPr lang="en-IN" dirty="0"/>
              <a:t>i.e. removing missing &amp; invalid rows and handling outliers. Used </a:t>
            </a:r>
            <a:r>
              <a:rPr lang="en-IN" b="1" dirty="0"/>
              <a:t>pivot table</a:t>
            </a:r>
            <a:r>
              <a:rPr lang="en-IN" dirty="0"/>
              <a:t> and </a:t>
            </a:r>
            <a:r>
              <a:rPr lang="en-IN" b="1" dirty="0"/>
              <a:t>excel chart </a:t>
            </a:r>
            <a:r>
              <a:rPr lang="en-IN" dirty="0"/>
              <a:t>to draw graphs and finding insights. And finally drawn conclusions from insights and  made recommendations</a:t>
            </a:r>
            <a:endParaRPr lang="en-IN" b="1" dirty="0"/>
          </a:p>
        </p:txBody>
      </p:sp>
      <p:sp>
        <p:nvSpPr>
          <p:cNvPr id="5" name="Title 1">
            <a:extLst>
              <a:ext uri="{FF2B5EF4-FFF2-40B4-BE49-F238E27FC236}">
                <a16:creationId xmlns:a16="http://schemas.microsoft.com/office/drawing/2014/main" id="{8E53EF4A-25A2-4797-9441-CE94F167778B}"/>
              </a:ext>
            </a:extLst>
          </p:cNvPr>
          <p:cNvSpPr txBox="1">
            <a:spLocks/>
          </p:cNvSpPr>
          <p:nvPr/>
        </p:nvSpPr>
        <p:spPr>
          <a:xfrm>
            <a:off x="730130" y="1998325"/>
            <a:ext cx="9780757" cy="928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sz="3600" dirty="0"/>
              <a:t>Root cause analysis : 5 Whys approach</a:t>
            </a:r>
          </a:p>
        </p:txBody>
      </p:sp>
      <p:graphicFrame>
        <p:nvGraphicFramePr>
          <p:cNvPr id="6" name="Diagram 5">
            <a:extLst>
              <a:ext uri="{FF2B5EF4-FFF2-40B4-BE49-F238E27FC236}">
                <a16:creationId xmlns:a16="http://schemas.microsoft.com/office/drawing/2014/main" id="{9972D351-BFAA-BBD5-7612-40BF70AFA54B}"/>
              </a:ext>
            </a:extLst>
          </p:cNvPr>
          <p:cNvGraphicFramePr/>
          <p:nvPr>
            <p:extLst>
              <p:ext uri="{D42A27DB-BD31-4B8C-83A1-F6EECF244321}">
                <p14:modId xmlns:p14="http://schemas.microsoft.com/office/powerpoint/2010/main" val="239014748"/>
              </p:ext>
            </p:extLst>
          </p:nvPr>
        </p:nvGraphicFramePr>
        <p:xfrm>
          <a:off x="892403" y="2870311"/>
          <a:ext cx="9873004" cy="3591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31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ED5C8-CCE2-BDDE-41C1-832D824A44FB}"/>
              </a:ext>
            </a:extLst>
          </p:cNvPr>
          <p:cNvSpPr txBox="1"/>
          <p:nvPr/>
        </p:nvSpPr>
        <p:spPr>
          <a:xfrm>
            <a:off x="1427716" y="3279975"/>
            <a:ext cx="3874779" cy="646331"/>
          </a:xfrm>
          <a:prstGeom prst="rect">
            <a:avLst/>
          </a:prstGeom>
          <a:noFill/>
        </p:spPr>
        <p:txBody>
          <a:bodyPr wrap="none" rtlCol="0">
            <a:spAutoFit/>
          </a:bodyPr>
          <a:lstStyle/>
          <a:p>
            <a:r>
              <a:rPr lang="en-IN" sz="3600" dirty="0">
                <a:latin typeface="Century Gothic (Headings)"/>
              </a:rPr>
              <a:t>Tech-Stack Used</a:t>
            </a:r>
          </a:p>
        </p:txBody>
      </p:sp>
      <p:sp>
        <p:nvSpPr>
          <p:cNvPr id="4" name="TextBox 3">
            <a:extLst>
              <a:ext uri="{FF2B5EF4-FFF2-40B4-BE49-F238E27FC236}">
                <a16:creationId xmlns:a16="http://schemas.microsoft.com/office/drawing/2014/main" id="{6502627B-78F5-ACA2-5DC7-FE6F22022E67}"/>
              </a:ext>
            </a:extLst>
          </p:cNvPr>
          <p:cNvSpPr txBox="1"/>
          <p:nvPr/>
        </p:nvSpPr>
        <p:spPr>
          <a:xfrm>
            <a:off x="1426080" y="4318972"/>
            <a:ext cx="8783086" cy="923330"/>
          </a:xfrm>
          <a:prstGeom prst="rect">
            <a:avLst/>
          </a:prstGeom>
          <a:noFill/>
        </p:spPr>
        <p:txBody>
          <a:bodyPr wrap="square" rtlCol="0">
            <a:spAutoFit/>
          </a:bodyPr>
          <a:lstStyle/>
          <a:p>
            <a:r>
              <a:rPr lang="en-US" dirty="0">
                <a:latin typeface="Univers Condensed Light (Body)"/>
              </a:rPr>
              <a:t>Used Microsoft Excel version 2305, for data cleaning and visualizations. As </a:t>
            </a:r>
            <a:r>
              <a:rPr lang="en-US" i="0" dirty="0">
                <a:solidFill>
                  <a:srgbClr val="111111"/>
                </a:solidFill>
                <a:effectLst/>
                <a:latin typeface="Univers Condensed Light (Body)"/>
              </a:rPr>
              <a:t>Excel offers several powerful tools for data visualization that can help you analyze and understand your data better. With features such as charts, graphs, pivot tables, and other formatting options.</a:t>
            </a:r>
            <a:endParaRPr lang="en-IN" dirty="0">
              <a:latin typeface="Univers Condensed Light (Body)"/>
            </a:endParaRPr>
          </a:p>
        </p:txBody>
      </p:sp>
      <p:sp>
        <p:nvSpPr>
          <p:cNvPr id="7" name="TextBox 6">
            <a:extLst>
              <a:ext uri="{FF2B5EF4-FFF2-40B4-BE49-F238E27FC236}">
                <a16:creationId xmlns:a16="http://schemas.microsoft.com/office/drawing/2014/main" id="{BD38FE91-A943-0F89-D8B1-A4D37F9A6C2E}"/>
              </a:ext>
            </a:extLst>
          </p:cNvPr>
          <p:cNvSpPr txBox="1"/>
          <p:nvPr/>
        </p:nvSpPr>
        <p:spPr>
          <a:xfrm>
            <a:off x="1426080" y="581456"/>
            <a:ext cx="1806905" cy="646331"/>
          </a:xfrm>
          <a:prstGeom prst="rect">
            <a:avLst/>
          </a:prstGeom>
          <a:noFill/>
        </p:spPr>
        <p:txBody>
          <a:bodyPr wrap="none" rtlCol="0">
            <a:spAutoFit/>
          </a:bodyPr>
          <a:lstStyle/>
          <a:p>
            <a:r>
              <a:rPr lang="en-IN" sz="3600" dirty="0">
                <a:latin typeface="Century Gothic (Headings)"/>
              </a:rPr>
              <a:t>Impact</a:t>
            </a:r>
          </a:p>
        </p:txBody>
      </p:sp>
      <p:sp>
        <p:nvSpPr>
          <p:cNvPr id="8" name="TextBox 7">
            <a:extLst>
              <a:ext uri="{FF2B5EF4-FFF2-40B4-BE49-F238E27FC236}">
                <a16:creationId xmlns:a16="http://schemas.microsoft.com/office/drawing/2014/main" id="{E77D93A7-B50B-31D1-021A-C34C976BD6D7}"/>
              </a:ext>
            </a:extLst>
          </p:cNvPr>
          <p:cNvSpPr txBox="1"/>
          <p:nvPr/>
        </p:nvSpPr>
        <p:spPr>
          <a:xfrm>
            <a:off x="1424444" y="1479048"/>
            <a:ext cx="8783086" cy="1338828"/>
          </a:xfrm>
          <a:prstGeom prst="rect">
            <a:avLst/>
          </a:prstGeom>
          <a:noFill/>
        </p:spPr>
        <p:txBody>
          <a:bodyPr wrap="square" rtlCol="0">
            <a:spAutoFit/>
          </a:bodyPr>
          <a:lstStyle/>
          <a:p>
            <a:pPr>
              <a:lnSpc>
                <a:spcPct val="150000"/>
              </a:lnSpc>
            </a:pPr>
            <a:r>
              <a:rPr lang="en-IN" dirty="0">
                <a:latin typeface="Univers Condensed Light (Body)"/>
              </a:rPr>
              <a:t>Meaningful insights from data analysis will help in :</a:t>
            </a:r>
          </a:p>
          <a:p>
            <a:pPr marL="285750" indent="-285750">
              <a:buFont typeface="Arial" panose="020B0604020202020204" pitchFamily="34" charset="0"/>
              <a:buChar char="•"/>
            </a:pPr>
            <a:r>
              <a:rPr lang="en-IN" dirty="0">
                <a:latin typeface="Univers Condensed Light (Body)"/>
              </a:rPr>
              <a:t>Tracking audience preferences and identifying target audience</a:t>
            </a:r>
          </a:p>
          <a:p>
            <a:pPr marL="285750" indent="-285750">
              <a:buFont typeface="Arial" panose="020B0604020202020204" pitchFamily="34" charset="0"/>
              <a:buChar char="•"/>
            </a:pPr>
            <a:r>
              <a:rPr lang="en-IN" dirty="0">
                <a:latin typeface="Univers Condensed Light (Body)"/>
              </a:rPr>
              <a:t>Trends in film industry, trending genres and story</a:t>
            </a:r>
          </a:p>
          <a:p>
            <a:pPr marL="285750" indent="-285750">
              <a:buFont typeface="Arial" panose="020B0604020202020204" pitchFamily="34" charset="0"/>
              <a:buChar char="•"/>
            </a:pPr>
            <a:r>
              <a:rPr lang="en-IN" dirty="0">
                <a:latin typeface="Univers Condensed Light (Body)"/>
              </a:rPr>
              <a:t>Determining budget and minimizing the risk of losses</a:t>
            </a:r>
            <a:endParaRPr lang="en-US" dirty="0">
              <a:latin typeface="Univers Condensed Light (Body)"/>
            </a:endParaRPr>
          </a:p>
        </p:txBody>
      </p:sp>
    </p:spTree>
    <p:extLst>
      <p:ext uri="{BB962C8B-B14F-4D97-AF65-F5344CB8AC3E}">
        <p14:creationId xmlns:p14="http://schemas.microsoft.com/office/powerpoint/2010/main" val="41337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5542-C0FA-26E6-5D35-629AFB07C1CF}"/>
              </a:ext>
            </a:extLst>
          </p:cNvPr>
          <p:cNvSpPr>
            <a:spLocks noGrp="1"/>
          </p:cNvSpPr>
          <p:nvPr>
            <p:ph type="title"/>
          </p:nvPr>
        </p:nvSpPr>
        <p:spPr>
          <a:xfrm>
            <a:off x="-256009" y="1"/>
            <a:ext cx="2707345" cy="802173"/>
          </a:xfrm>
        </p:spPr>
        <p:txBody>
          <a:bodyPr anchor="b"/>
          <a:lstStyle/>
          <a:p>
            <a:r>
              <a:rPr lang="en-IN" sz="3200" dirty="0">
                <a:solidFill>
                  <a:schemeClr val="bg2">
                    <a:lumMod val="25000"/>
                  </a:schemeClr>
                </a:solidFill>
              </a:rPr>
              <a:t>Insights</a:t>
            </a:r>
            <a:r>
              <a:rPr lang="en-IN" sz="4800" dirty="0">
                <a:solidFill>
                  <a:schemeClr val="bg2">
                    <a:lumMod val="25000"/>
                  </a:schemeClr>
                </a:solidFill>
              </a:rPr>
              <a:t> </a:t>
            </a:r>
            <a:r>
              <a:rPr lang="en-IN" sz="5400" dirty="0"/>
              <a:t> </a:t>
            </a:r>
          </a:p>
        </p:txBody>
      </p:sp>
      <p:pic>
        <p:nvPicPr>
          <p:cNvPr id="6" name="Picture 5">
            <a:extLst>
              <a:ext uri="{FF2B5EF4-FFF2-40B4-BE49-F238E27FC236}">
                <a16:creationId xmlns:a16="http://schemas.microsoft.com/office/drawing/2014/main" id="{28CB80CF-FD05-1179-F16C-FEDBBEF58395}"/>
              </a:ext>
            </a:extLst>
          </p:cNvPr>
          <p:cNvPicPr>
            <a:picLocks noChangeAspect="1"/>
          </p:cNvPicPr>
          <p:nvPr/>
        </p:nvPicPr>
        <p:blipFill>
          <a:blip r:embed="rId2"/>
          <a:stretch>
            <a:fillRect/>
          </a:stretch>
        </p:blipFill>
        <p:spPr>
          <a:xfrm>
            <a:off x="242047" y="2303929"/>
            <a:ext cx="6203578" cy="3813477"/>
          </a:xfrm>
          <a:prstGeom prst="rect">
            <a:avLst/>
          </a:prstGeom>
        </p:spPr>
      </p:pic>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972235"/>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55A56FFA-D64E-C415-4B6A-B4D11EB45840}"/>
              </a:ext>
            </a:extLst>
          </p:cNvPr>
          <p:cNvPicPr>
            <a:picLocks noChangeAspect="1"/>
          </p:cNvPicPr>
          <p:nvPr/>
        </p:nvPicPr>
        <p:blipFill rotWithShape="1">
          <a:blip r:embed="rId3"/>
          <a:srcRect t="7804"/>
          <a:stretch/>
        </p:blipFill>
        <p:spPr>
          <a:xfrm>
            <a:off x="6754364" y="2691191"/>
            <a:ext cx="4951973" cy="2104924"/>
          </a:xfrm>
          <a:prstGeom prst="rect">
            <a:avLst/>
          </a:prstGeom>
        </p:spPr>
      </p:pic>
      <p:sp>
        <p:nvSpPr>
          <p:cNvPr id="5" name="TextBox 4">
            <a:extLst>
              <a:ext uri="{FF2B5EF4-FFF2-40B4-BE49-F238E27FC236}">
                <a16:creationId xmlns:a16="http://schemas.microsoft.com/office/drawing/2014/main" id="{F4841076-5E61-A6E6-C6AC-F6F9D5AC9EBF}"/>
              </a:ext>
            </a:extLst>
          </p:cNvPr>
          <p:cNvSpPr txBox="1"/>
          <p:nvPr/>
        </p:nvSpPr>
        <p:spPr>
          <a:xfrm>
            <a:off x="6679885" y="2043955"/>
            <a:ext cx="5172636" cy="4616648"/>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Top 10 movies by profit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lnSpc>
                <a:spcPct val="150000"/>
              </a:lnSpc>
              <a:buFont typeface="Arial" panose="020B0604020202020204" pitchFamily="34" charset="0"/>
              <a:buChar char="•"/>
            </a:pPr>
            <a:r>
              <a:rPr lang="en-IN" sz="1600" dirty="0"/>
              <a:t>Avatar is the most profitable movie followed by Jurassic world which are high budget movies</a:t>
            </a:r>
          </a:p>
          <a:p>
            <a:pPr marL="285750" indent="-285750">
              <a:lnSpc>
                <a:spcPct val="150000"/>
              </a:lnSpc>
              <a:buFont typeface="Arial" panose="020B0604020202020204" pitchFamily="34" charset="0"/>
              <a:buChar char="•"/>
            </a:pPr>
            <a:r>
              <a:rPr lang="en-IN" sz="1600" dirty="0"/>
              <a:t>Star Wars and E. T. the Extra-Terrestrial are high profit making movies despite being quite low budget</a:t>
            </a:r>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857D0855-2384-62B9-BD6A-C0250D9B7C8E}"/>
              </a:ext>
            </a:extLst>
          </p:cNvPr>
          <p:cNvSpPr txBox="1"/>
          <p:nvPr/>
        </p:nvSpPr>
        <p:spPr>
          <a:xfrm>
            <a:off x="394441" y="867234"/>
            <a:ext cx="11385184" cy="1077218"/>
          </a:xfrm>
          <a:prstGeom prst="rect">
            <a:avLst/>
          </a:prstGeom>
          <a:noFill/>
        </p:spPr>
        <p:txBody>
          <a:bodyPr wrap="square" rtlCol="0">
            <a:spAutoFit/>
          </a:bodyPr>
          <a:lstStyle/>
          <a:p>
            <a:r>
              <a:rPr lang="en-IN" sz="3200" b="1" dirty="0"/>
              <a:t>There is no strong correlation between budget and profit except that the huge loss making movies are very high budget movies  </a:t>
            </a:r>
          </a:p>
        </p:txBody>
      </p:sp>
      <p:cxnSp>
        <p:nvCxnSpPr>
          <p:cNvPr id="7" name="Straight Connector 6">
            <a:extLst>
              <a:ext uri="{FF2B5EF4-FFF2-40B4-BE49-F238E27FC236}">
                <a16:creationId xmlns:a16="http://schemas.microsoft.com/office/drawing/2014/main" id="{A75AF9EA-560C-FD45-5EC0-6D5C8DC94D16}"/>
              </a:ext>
            </a:extLst>
          </p:cNvPr>
          <p:cNvCxnSpPr>
            <a:cxnSpLocks/>
          </p:cNvCxnSpPr>
          <p:nvPr/>
        </p:nvCxnSpPr>
        <p:spPr>
          <a:xfrm>
            <a:off x="394440" y="794780"/>
            <a:ext cx="792000" cy="0"/>
          </a:xfrm>
          <a:prstGeom prst="line">
            <a:avLst/>
          </a:prstGeom>
          <a:ln w="41275">
            <a:solidFill>
              <a:srgbClr val="F57A6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4607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568820"/>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C9BC228F-7CC5-E266-D666-5CC60FB167BD}"/>
              </a:ext>
            </a:extLst>
          </p:cNvPr>
          <p:cNvPicPr>
            <a:picLocks noChangeAspect="1"/>
          </p:cNvPicPr>
          <p:nvPr/>
        </p:nvPicPr>
        <p:blipFill>
          <a:blip r:embed="rId2"/>
          <a:stretch>
            <a:fillRect/>
          </a:stretch>
        </p:blipFill>
        <p:spPr>
          <a:xfrm>
            <a:off x="376510" y="2306863"/>
            <a:ext cx="5836031" cy="4045249"/>
          </a:xfrm>
          <a:prstGeom prst="rect">
            <a:avLst/>
          </a:prstGeom>
        </p:spPr>
      </p:pic>
      <p:pic>
        <p:nvPicPr>
          <p:cNvPr id="6" name="Picture 5">
            <a:extLst>
              <a:ext uri="{FF2B5EF4-FFF2-40B4-BE49-F238E27FC236}">
                <a16:creationId xmlns:a16="http://schemas.microsoft.com/office/drawing/2014/main" id="{EC0E6D6D-F587-4AEF-8F06-57FD8247A8C3}"/>
              </a:ext>
            </a:extLst>
          </p:cNvPr>
          <p:cNvPicPr>
            <a:picLocks noChangeAspect="1"/>
          </p:cNvPicPr>
          <p:nvPr/>
        </p:nvPicPr>
        <p:blipFill>
          <a:blip r:embed="rId3"/>
          <a:stretch>
            <a:fillRect/>
          </a:stretch>
        </p:blipFill>
        <p:spPr>
          <a:xfrm>
            <a:off x="6463557" y="2330327"/>
            <a:ext cx="5307101" cy="2214775"/>
          </a:xfrm>
          <a:prstGeom prst="rect">
            <a:avLst/>
          </a:prstGeom>
        </p:spPr>
      </p:pic>
      <p:sp>
        <p:nvSpPr>
          <p:cNvPr id="7" name="TextBox 6">
            <a:extLst>
              <a:ext uri="{FF2B5EF4-FFF2-40B4-BE49-F238E27FC236}">
                <a16:creationId xmlns:a16="http://schemas.microsoft.com/office/drawing/2014/main" id="{92F1B524-878C-0A86-891A-96A54E66CA42}"/>
              </a:ext>
            </a:extLst>
          </p:cNvPr>
          <p:cNvSpPr txBox="1"/>
          <p:nvPr/>
        </p:nvSpPr>
        <p:spPr>
          <a:xfrm>
            <a:off x="645459" y="412376"/>
            <a:ext cx="11385183" cy="954107"/>
          </a:xfrm>
          <a:prstGeom prst="rect">
            <a:avLst/>
          </a:prstGeom>
          <a:noFill/>
        </p:spPr>
        <p:txBody>
          <a:bodyPr wrap="square" rtlCol="0">
            <a:spAutoFit/>
          </a:bodyPr>
          <a:lstStyle/>
          <a:p>
            <a:r>
              <a:rPr lang="en-IN" sz="2800" b="1" dirty="0"/>
              <a:t>The Shawshank Redemption is the highest rated movie around the globe whereas Airlift is the highest rated Indian movie among the Top 250 IMDB rating movies</a:t>
            </a:r>
          </a:p>
        </p:txBody>
      </p:sp>
      <p:sp>
        <p:nvSpPr>
          <p:cNvPr id="8" name="TextBox 7">
            <a:extLst>
              <a:ext uri="{FF2B5EF4-FFF2-40B4-BE49-F238E27FC236}">
                <a16:creationId xmlns:a16="http://schemas.microsoft.com/office/drawing/2014/main" id="{AF0FB157-579F-3746-5A62-ECCED2EE3A26}"/>
              </a:ext>
            </a:extLst>
          </p:cNvPr>
          <p:cNvSpPr txBox="1"/>
          <p:nvPr/>
        </p:nvSpPr>
        <p:spPr>
          <a:xfrm>
            <a:off x="394441" y="1938239"/>
            <a:ext cx="3898824" cy="307777"/>
          </a:xfrm>
          <a:prstGeom prst="rect">
            <a:avLst/>
          </a:prstGeom>
          <a:noFill/>
        </p:spPr>
        <p:txBody>
          <a:bodyPr wrap="none" rtlCol="0">
            <a:spAutoFit/>
          </a:bodyPr>
          <a:lstStyle/>
          <a:p>
            <a:r>
              <a:rPr lang="en-IN" sz="1400" i="1" dirty="0"/>
              <a:t>IMDB top 250 rated movies, users vote greater than 25k</a:t>
            </a:r>
          </a:p>
        </p:txBody>
      </p:sp>
      <p:sp>
        <p:nvSpPr>
          <p:cNvPr id="12" name="TextBox 11">
            <a:extLst>
              <a:ext uri="{FF2B5EF4-FFF2-40B4-BE49-F238E27FC236}">
                <a16:creationId xmlns:a16="http://schemas.microsoft.com/office/drawing/2014/main" id="{6906235C-0D95-FFA0-3CCD-255AFC87BA87}"/>
              </a:ext>
            </a:extLst>
          </p:cNvPr>
          <p:cNvSpPr txBox="1"/>
          <p:nvPr/>
        </p:nvSpPr>
        <p:spPr>
          <a:xfrm>
            <a:off x="6660784" y="1938240"/>
            <a:ext cx="4299575" cy="307777"/>
          </a:xfrm>
          <a:prstGeom prst="rect">
            <a:avLst/>
          </a:prstGeom>
          <a:noFill/>
        </p:spPr>
        <p:txBody>
          <a:bodyPr wrap="none" rtlCol="0">
            <a:spAutoFit/>
          </a:bodyPr>
          <a:lstStyle/>
          <a:p>
            <a:r>
              <a:rPr lang="en-IN" sz="1400" i="1" dirty="0"/>
              <a:t>IMDB top 10 rated  Indian movies, users vote greater than 25k</a:t>
            </a:r>
          </a:p>
        </p:txBody>
      </p:sp>
    </p:spTree>
    <p:extLst>
      <p:ext uri="{BB962C8B-B14F-4D97-AF65-F5344CB8AC3E}">
        <p14:creationId xmlns:p14="http://schemas.microsoft.com/office/powerpoint/2010/main" val="145302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3338E3AF-C1DB-11C5-7415-6709785F5158}"/>
              </a:ext>
            </a:extLst>
          </p:cNvPr>
          <p:cNvPicPr>
            <a:picLocks noChangeAspect="1"/>
          </p:cNvPicPr>
          <p:nvPr/>
        </p:nvPicPr>
        <p:blipFill>
          <a:blip r:embed="rId2"/>
          <a:stretch>
            <a:fillRect/>
          </a:stretch>
        </p:blipFill>
        <p:spPr>
          <a:xfrm>
            <a:off x="663387" y="2189870"/>
            <a:ext cx="6191136" cy="3448923"/>
          </a:xfrm>
          <a:prstGeom prst="rect">
            <a:avLst/>
          </a:prstGeom>
        </p:spPr>
      </p:pic>
      <p:sp>
        <p:nvSpPr>
          <p:cNvPr id="4" name="TextBox 3">
            <a:extLst>
              <a:ext uri="{FF2B5EF4-FFF2-40B4-BE49-F238E27FC236}">
                <a16:creationId xmlns:a16="http://schemas.microsoft.com/office/drawing/2014/main" id="{9426FF24-9702-3937-B276-38C688AA2025}"/>
              </a:ext>
            </a:extLst>
          </p:cNvPr>
          <p:cNvSpPr txBox="1"/>
          <p:nvPr/>
        </p:nvSpPr>
        <p:spPr>
          <a:xfrm>
            <a:off x="636494" y="1712258"/>
            <a:ext cx="3198311" cy="369332"/>
          </a:xfrm>
          <a:prstGeom prst="rect">
            <a:avLst/>
          </a:prstGeom>
          <a:noFill/>
        </p:spPr>
        <p:txBody>
          <a:bodyPr wrap="none" rtlCol="0">
            <a:spAutoFit/>
          </a:bodyPr>
          <a:lstStyle/>
          <a:p>
            <a:r>
              <a:rPr lang="en-IN" i="1" dirty="0"/>
              <a:t>Top 10 directors by avg. IMDB score</a:t>
            </a:r>
          </a:p>
        </p:txBody>
      </p:sp>
      <p:sp>
        <p:nvSpPr>
          <p:cNvPr id="6" name="TextBox 5">
            <a:extLst>
              <a:ext uri="{FF2B5EF4-FFF2-40B4-BE49-F238E27FC236}">
                <a16:creationId xmlns:a16="http://schemas.microsoft.com/office/drawing/2014/main" id="{CD620B75-A7E3-7896-FA93-5684D0C0D641}"/>
              </a:ext>
            </a:extLst>
          </p:cNvPr>
          <p:cNvSpPr txBox="1"/>
          <p:nvPr/>
        </p:nvSpPr>
        <p:spPr>
          <a:xfrm>
            <a:off x="466165" y="472344"/>
            <a:ext cx="10802957" cy="584775"/>
          </a:xfrm>
          <a:prstGeom prst="rect">
            <a:avLst/>
          </a:prstGeom>
          <a:noFill/>
        </p:spPr>
        <p:txBody>
          <a:bodyPr wrap="none" rtlCol="0">
            <a:spAutoFit/>
          </a:bodyPr>
          <a:lstStyle/>
          <a:p>
            <a:r>
              <a:rPr lang="en-IN" sz="3200" b="1" dirty="0"/>
              <a:t>Sergio Leone and Christopher Nolan are the top 2 directors in the world</a:t>
            </a:r>
          </a:p>
        </p:txBody>
      </p:sp>
      <p:sp>
        <p:nvSpPr>
          <p:cNvPr id="7" name="TextBox 6">
            <a:extLst>
              <a:ext uri="{FF2B5EF4-FFF2-40B4-BE49-F238E27FC236}">
                <a16:creationId xmlns:a16="http://schemas.microsoft.com/office/drawing/2014/main" id="{C8D9CC44-5E5C-0A8E-12EF-2A0DD1AB9948}"/>
              </a:ext>
            </a:extLst>
          </p:cNvPr>
          <p:cNvSpPr txBox="1"/>
          <p:nvPr/>
        </p:nvSpPr>
        <p:spPr>
          <a:xfrm>
            <a:off x="7440702" y="2402541"/>
            <a:ext cx="428512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These are the names of top 10 directors calculated by sorting their name by mean of </a:t>
            </a:r>
            <a:r>
              <a:rPr lang="en-IN" dirty="0" err="1"/>
              <a:t>imdb_score</a:t>
            </a:r>
            <a:r>
              <a:rPr lang="en-IN" dirty="0"/>
              <a:t> of those directors with movies greater than 3 in top 250 </a:t>
            </a:r>
            <a:r>
              <a:rPr lang="en-IN" dirty="0" err="1"/>
              <a:t>imdb</a:t>
            </a:r>
            <a:r>
              <a:rPr lang="en-IN" dirty="0"/>
              <a:t> movies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And number of voted users greater than 25000</a:t>
            </a:r>
          </a:p>
        </p:txBody>
      </p:sp>
    </p:spTree>
    <p:extLst>
      <p:ext uri="{BB962C8B-B14F-4D97-AF65-F5344CB8AC3E}">
        <p14:creationId xmlns:p14="http://schemas.microsoft.com/office/powerpoint/2010/main" val="75500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086798-6E8C-52F9-200F-F69B693692D8}"/>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sp>
        <p:nvSpPr>
          <p:cNvPr id="4" name="TextBox 3">
            <a:extLst>
              <a:ext uri="{FF2B5EF4-FFF2-40B4-BE49-F238E27FC236}">
                <a16:creationId xmlns:a16="http://schemas.microsoft.com/office/drawing/2014/main" id="{9426FF24-9702-3937-B276-38C688AA2025}"/>
              </a:ext>
            </a:extLst>
          </p:cNvPr>
          <p:cNvSpPr txBox="1"/>
          <p:nvPr/>
        </p:nvSpPr>
        <p:spPr>
          <a:xfrm>
            <a:off x="636494" y="1712258"/>
            <a:ext cx="3057247" cy="369332"/>
          </a:xfrm>
          <a:prstGeom prst="rect">
            <a:avLst/>
          </a:prstGeom>
          <a:noFill/>
        </p:spPr>
        <p:txBody>
          <a:bodyPr wrap="none" rtlCol="0">
            <a:spAutoFit/>
          </a:bodyPr>
          <a:lstStyle/>
          <a:p>
            <a:r>
              <a:rPr lang="en-IN" i="1" dirty="0"/>
              <a:t>Top 10 Genres by avg. IMDB score</a:t>
            </a:r>
          </a:p>
        </p:txBody>
      </p:sp>
      <p:sp>
        <p:nvSpPr>
          <p:cNvPr id="6" name="TextBox 5">
            <a:extLst>
              <a:ext uri="{FF2B5EF4-FFF2-40B4-BE49-F238E27FC236}">
                <a16:creationId xmlns:a16="http://schemas.microsoft.com/office/drawing/2014/main" id="{CD620B75-A7E3-7896-FA93-5684D0C0D641}"/>
              </a:ext>
            </a:extLst>
          </p:cNvPr>
          <p:cNvSpPr txBox="1"/>
          <p:nvPr/>
        </p:nvSpPr>
        <p:spPr>
          <a:xfrm>
            <a:off x="466165" y="472344"/>
            <a:ext cx="11397672" cy="584775"/>
          </a:xfrm>
          <a:prstGeom prst="rect">
            <a:avLst/>
          </a:prstGeom>
          <a:noFill/>
        </p:spPr>
        <p:txBody>
          <a:bodyPr wrap="none" rtlCol="0">
            <a:spAutoFit/>
          </a:bodyPr>
          <a:lstStyle/>
          <a:p>
            <a:r>
              <a:rPr lang="en-IN" sz="3200" b="1" dirty="0"/>
              <a:t>Biography is the genre with highest average IMDB ratings around the globe</a:t>
            </a:r>
          </a:p>
        </p:txBody>
      </p:sp>
      <p:sp>
        <p:nvSpPr>
          <p:cNvPr id="7" name="TextBox 6">
            <a:extLst>
              <a:ext uri="{FF2B5EF4-FFF2-40B4-BE49-F238E27FC236}">
                <a16:creationId xmlns:a16="http://schemas.microsoft.com/office/drawing/2014/main" id="{C8D9CC44-5E5C-0A8E-12EF-2A0DD1AB9948}"/>
              </a:ext>
            </a:extLst>
          </p:cNvPr>
          <p:cNvSpPr txBox="1"/>
          <p:nvPr/>
        </p:nvSpPr>
        <p:spPr>
          <a:xfrm>
            <a:off x="7261406" y="2510117"/>
            <a:ext cx="428512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These are the names of top 10 genres calculated by sorting their name by mean of </a:t>
            </a:r>
            <a:r>
              <a:rPr lang="en-IN" dirty="0" err="1"/>
              <a:t>imdb_score</a:t>
            </a:r>
            <a:r>
              <a:rPr lang="en-IN" dirty="0"/>
              <a:t> of those movies which has number of voted users greater than 25000</a:t>
            </a:r>
          </a:p>
        </p:txBody>
      </p:sp>
      <p:pic>
        <p:nvPicPr>
          <p:cNvPr id="2" name="Picture 1">
            <a:extLst>
              <a:ext uri="{FF2B5EF4-FFF2-40B4-BE49-F238E27FC236}">
                <a16:creationId xmlns:a16="http://schemas.microsoft.com/office/drawing/2014/main" id="{63876AEC-2D94-6DBC-269D-751070DF1BA7}"/>
              </a:ext>
            </a:extLst>
          </p:cNvPr>
          <p:cNvPicPr>
            <a:picLocks noChangeAspect="1"/>
          </p:cNvPicPr>
          <p:nvPr/>
        </p:nvPicPr>
        <p:blipFill>
          <a:blip r:embed="rId2"/>
          <a:stretch>
            <a:fillRect/>
          </a:stretch>
        </p:blipFill>
        <p:spPr>
          <a:xfrm>
            <a:off x="708214" y="2160490"/>
            <a:ext cx="6047756" cy="3267739"/>
          </a:xfrm>
          <a:prstGeom prst="rect">
            <a:avLst/>
          </a:prstGeom>
        </p:spPr>
      </p:pic>
    </p:spTree>
    <p:extLst>
      <p:ext uri="{BB962C8B-B14F-4D97-AF65-F5344CB8AC3E}">
        <p14:creationId xmlns:p14="http://schemas.microsoft.com/office/powerpoint/2010/main" val="274546957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{BA5CDF13-4DCB-413C-B484-9C32B793E083}tf11429527_win32</Template>
  <TotalTime>2911</TotalTime>
  <Words>861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Century Gothic (Headings)</vt:lpstr>
      <vt:lpstr>Karla</vt:lpstr>
      <vt:lpstr>Univers Condensed Light</vt:lpstr>
      <vt:lpstr>Univers Condensed Light (Body)</vt:lpstr>
      <vt:lpstr>Wingdings</vt:lpstr>
      <vt:lpstr>Office Theme</vt:lpstr>
      <vt:lpstr>IMDB Movie Analysis</vt:lpstr>
      <vt:lpstr>PowerPoint Presentation</vt:lpstr>
      <vt:lpstr>Project Description </vt:lpstr>
      <vt:lpstr>Approach</vt:lpstr>
      <vt:lpstr>PowerPoint Presentation</vt:lpstr>
      <vt:lpstr>Insights  </vt:lpstr>
      <vt:lpstr>PowerPoint Presentation</vt:lpstr>
      <vt:lpstr>PowerPoint Presentation</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Finding Best Online Certification Program</dc:title>
  <dc:creator>sudhansukumar2556@gmail.com</dc:creator>
  <cp:lastModifiedBy>sudhansukumar2556@gmail.com</cp:lastModifiedBy>
  <cp:revision>12</cp:revision>
  <dcterms:created xsi:type="dcterms:W3CDTF">2023-05-12T13:42:04Z</dcterms:created>
  <dcterms:modified xsi:type="dcterms:W3CDTF">2023-07-08T18:35:58Z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