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4" r:id="rId5"/>
    <p:sldId id="297" r:id="rId6"/>
    <p:sldId id="318" r:id="rId7"/>
    <p:sldId id="298" r:id="rId8"/>
    <p:sldId id="299" r:id="rId9"/>
    <p:sldId id="305" r:id="rId10"/>
    <p:sldId id="319" r:id="rId11"/>
    <p:sldId id="320" r:id="rId12"/>
    <p:sldId id="321" r:id="rId13"/>
    <p:sldId id="322" r:id="rId14"/>
    <p:sldId id="30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F15574"/>
    <a:srgbClr val="97EFD3"/>
    <a:srgbClr val="282828"/>
    <a:srgbClr val="938D8D"/>
    <a:srgbClr val="F57A61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519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20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vRXJKo7ZwKLfz-VAM4ABI--Y1S6UDTS/view?usp=sharing" TargetMode="External"/><Relationship Id="rId2" Type="http://schemas.openxmlformats.org/officeDocument/2006/relationships/hyperlink" Target="https://drive.google.com/file/d/1XoCcUL0uXRWj2Lp77qF2C3QFfpVGEtL1/view?usp=sharing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drive.google.com/file/d/14BAqnfI5Df677Kk15gHh_A09P1YYvtvf/view?usp=sharing" TargetMode="External"/><Relationship Id="rId4" Type="http://schemas.openxmlformats.org/officeDocument/2006/relationships/hyperlink" Target="https://drive.google.com/file/d/1sGYxvDkhMHptS3-_z1n_2Pn2moV8m_jE/view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021" y="929640"/>
            <a:ext cx="9133243" cy="1354430"/>
          </a:xfrm>
        </p:spPr>
        <p:txBody>
          <a:bodyPr/>
          <a:lstStyle/>
          <a:p>
            <a:r>
              <a:rPr lang="en-US" sz="4400" b="1" i="0" dirty="0">
                <a:effectLst/>
                <a:latin typeface="Century Gothic (Headings)"/>
              </a:rPr>
              <a:t>IMPACT OF CAR FEATURES </a:t>
            </a:r>
            <a:r>
              <a:rPr lang="en-US" sz="3600" b="1" i="0" dirty="0">
                <a:effectLst/>
                <a:latin typeface="Century Gothic (Headings)"/>
              </a:rPr>
              <a:t>ON </a:t>
            </a:r>
            <a:r>
              <a:rPr lang="en-US" sz="3200" b="1" i="0" dirty="0">
                <a:effectLst/>
                <a:latin typeface="Century Gothic (Headings)"/>
              </a:rPr>
              <a:t>PRICE AND PROFITABILITY</a:t>
            </a:r>
            <a:endParaRPr lang="en-US" sz="4400" b="1" i="0" dirty="0">
              <a:effectLst/>
              <a:latin typeface="Century Gothic (Headings)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1755289" cy="630936"/>
          </a:xfrm>
        </p:spPr>
        <p:txBody>
          <a:bodyPr/>
          <a:lstStyle/>
          <a:p>
            <a:r>
              <a:rPr lang="en-US" sz="2400" dirty="0"/>
              <a:t>By Sudhansu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4B270-68E4-389C-2D72-0C54B81F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94" y="1912599"/>
            <a:ext cx="5987222" cy="3634244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80A-4F0F-8FC6-1988-260BF034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46"/>
            <a:ext cx="12192000" cy="62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F01-89D1-A1C5-E81A-D19C5077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59" y="313135"/>
            <a:ext cx="7313766" cy="1014984"/>
          </a:xfrm>
        </p:spPr>
        <p:txBody>
          <a:bodyPr/>
          <a:lstStyle/>
          <a:p>
            <a:pPr algn="l"/>
            <a:r>
              <a:rPr lang="en-IN" sz="48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2CC53-114D-2A86-6886-6B7221CCEFFA}"/>
              </a:ext>
            </a:extLst>
          </p:cNvPr>
          <p:cNvSpPr txBox="1"/>
          <p:nvPr/>
        </p:nvSpPr>
        <p:spPr>
          <a:xfrm>
            <a:off x="791159" y="1222126"/>
            <a:ext cx="10511582" cy="5170646"/>
          </a:xfrm>
          <a:prstGeom prst="rect">
            <a:avLst/>
          </a:prstGeom>
          <a:noFill/>
          <a:ln>
            <a:solidFill>
              <a:srgbClr val="E9C46A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Univers Condensed Light (Body)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Univers Condensed Light (Body)"/>
              </a:rPr>
              <a:t>Conclusions and recommendations </a:t>
            </a:r>
            <a:r>
              <a:rPr lang="en-US" sz="2400" dirty="0">
                <a:solidFill>
                  <a:srgbClr val="000000"/>
                </a:solidFill>
                <a:latin typeface="Univers Condensed Light (Body)"/>
              </a:rPr>
              <a:t>:</a:t>
            </a:r>
            <a:endParaRPr lang="en-US" sz="2000" dirty="0">
              <a:solidFill>
                <a:srgbClr val="000000"/>
              </a:solidFill>
              <a:latin typeface="Univers Condensed Light (Body)"/>
            </a:endParaRPr>
          </a:p>
          <a:p>
            <a:pPr lvl="1" algn="just"/>
            <a:endParaRPr lang="en-US" sz="2000" dirty="0">
              <a:solidFill>
                <a:srgbClr val="000000"/>
              </a:solidFill>
              <a:latin typeface="Univers Condensed Light (Body)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Cars with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200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HP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engine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or below are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priced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below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$50k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500-600 HP 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cars are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around $100k 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and can go above also. Company should optimize price accordingly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Engine power 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and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cylinder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are most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important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feature in </a:t>
            </a:r>
            <a:r>
              <a:rPr lang="en-US" sz="2000" b="1" dirty="0">
                <a:solidFill>
                  <a:srgbClr val="000000"/>
                </a:solidFill>
                <a:latin typeface="Univers Condensed Light (Body)"/>
              </a:rPr>
              <a:t>determining</a:t>
            </a:r>
            <a:r>
              <a:rPr lang="en-US" sz="2000" dirty="0">
                <a:solidFill>
                  <a:srgbClr val="000000"/>
                </a:solidFill>
                <a:latin typeface="Univers Condensed Light (Body)"/>
              </a:rPr>
              <a:t> car’s price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Cars with </a:t>
            </a:r>
            <a:r>
              <a:rPr lang="en-IN" sz="2000" b="1" dirty="0" err="1"/>
              <a:t>automated</a:t>
            </a:r>
            <a:r>
              <a:rPr lang="en-IN" sz="2000" dirty="0" err="1"/>
              <a:t>_</a:t>
            </a:r>
            <a:r>
              <a:rPr lang="en-IN" sz="2000" b="1" dirty="0" err="1"/>
              <a:t>manual</a:t>
            </a:r>
            <a:r>
              <a:rPr lang="en-IN" sz="2000" dirty="0"/>
              <a:t> and </a:t>
            </a:r>
            <a:r>
              <a:rPr lang="en-IN" sz="2000" b="1" dirty="0"/>
              <a:t>automatic</a:t>
            </a:r>
            <a:r>
              <a:rPr lang="en-IN" sz="2000" dirty="0"/>
              <a:t> </a:t>
            </a:r>
            <a:r>
              <a:rPr lang="en-IN" sz="2000" b="1" dirty="0"/>
              <a:t>transmission</a:t>
            </a:r>
            <a:r>
              <a:rPr lang="en-IN" sz="2000" dirty="0"/>
              <a:t> </a:t>
            </a:r>
            <a:r>
              <a:rPr lang="en-IN" sz="2000" b="1" dirty="0"/>
              <a:t>type</a:t>
            </a:r>
            <a:r>
              <a:rPr lang="en-IN" sz="2000" dirty="0"/>
              <a:t> are </a:t>
            </a:r>
            <a:r>
              <a:rPr lang="en-IN" sz="2000" b="1" dirty="0"/>
              <a:t>high</a:t>
            </a:r>
            <a:r>
              <a:rPr lang="en-IN" sz="2000" dirty="0"/>
              <a:t> priced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There is a </a:t>
            </a:r>
            <a:r>
              <a:rPr lang="en-IN" sz="2000" b="1" dirty="0"/>
              <a:t>trade</a:t>
            </a:r>
            <a:r>
              <a:rPr lang="en-IN" sz="2000" dirty="0"/>
              <a:t> </a:t>
            </a:r>
            <a:r>
              <a:rPr lang="en-IN" sz="2000" b="1" dirty="0"/>
              <a:t>off</a:t>
            </a:r>
            <a:r>
              <a:rPr lang="en-IN" sz="2000" dirty="0"/>
              <a:t> between </a:t>
            </a:r>
            <a:r>
              <a:rPr lang="en-IN" sz="2000" b="1" dirty="0"/>
              <a:t>engine power </a:t>
            </a:r>
            <a:r>
              <a:rPr lang="en-IN" sz="2000" dirty="0"/>
              <a:t>and </a:t>
            </a:r>
            <a:r>
              <a:rPr lang="en-IN" sz="2000" b="1" dirty="0"/>
              <a:t>efficiency</a:t>
            </a:r>
            <a:r>
              <a:rPr lang="en-IN" sz="2000" dirty="0"/>
              <a:t>, more HP engine results in lower efficiency and high price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Hatchback</a:t>
            </a:r>
            <a:r>
              <a:rPr lang="en-US" sz="2000" dirty="0"/>
              <a:t>, </a:t>
            </a:r>
            <a:r>
              <a:rPr lang="en-US" sz="2000" b="1" dirty="0"/>
              <a:t>Flex Fuel &amp; Diesel</a:t>
            </a:r>
            <a:r>
              <a:rPr lang="en-IN" sz="2000" b="1" dirty="0"/>
              <a:t> and crossover </a:t>
            </a:r>
            <a:r>
              <a:rPr lang="en-IN" sz="2000" dirty="0"/>
              <a:t>market category is in </a:t>
            </a:r>
            <a:r>
              <a:rPr lang="en-IN" sz="2000" b="1" dirty="0"/>
              <a:t>high demand </a:t>
            </a:r>
            <a:r>
              <a:rPr lang="en-IN" sz="2000" dirty="0"/>
              <a:t>among people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Trend</a:t>
            </a:r>
            <a:r>
              <a:rPr lang="en-IN" sz="2000" dirty="0"/>
              <a:t>  of fuel efficient </a:t>
            </a:r>
            <a:r>
              <a:rPr lang="en-IN" sz="2000" b="1" dirty="0"/>
              <a:t>4dr Hatchback </a:t>
            </a:r>
            <a:r>
              <a:rPr lang="en-IN" sz="2000" dirty="0"/>
              <a:t>and </a:t>
            </a:r>
            <a:r>
              <a:rPr lang="en-IN" sz="2000" b="1" dirty="0"/>
              <a:t>Sedan</a:t>
            </a:r>
            <a:r>
              <a:rPr lang="en-IN" sz="2000" dirty="0"/>
              <a:t> has </a:t>
            </a:r>
            <a:r>
              <a:rPr lang="en-IN" sz="2000" b="1" dirty="0"/>
              <a:t>grown</a:t>
            </a:r>
            <a:r>
              <a:rPr lang="en-IN" sz="2000" dirty="0"/>
              <a:t> over the years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48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448" y="2574036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E7E0F-F8CD-396C-0A96-C441A1BE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729B-46D1-8846-9924-8F38BB15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02978-23BE-90AF-12E6-611FB5DC01C7}"/>
              </a:ext>
            </a:extLst>
          </p:cNvPr>
          <p:cNvSpPr txBox="1"/>
          <p:nvPr/>
        </p:nvSpPr>
        <p:spPr>
          <a:xfrm>
            <a:off x="883021" y="210208"/>
            <a:ext cx="3547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entury Gothic (Headings)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83516-38FF-DAD6-F727-DA830FF22016}"/>
              </a:ext>
            </a:extLst>
          </p:cNvPr>
          <p:cNvSpPr txBox="1"/>
          <p:nvPr/>
        </p:nvSpPr>
        <p:spPr>
          <a:xfrm>
            <a:off x="1231624" y="1351134"/>
            <a:ext cx="4828566" cy="324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 Project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Approach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Tech-Stack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0B601-D159-B5A0-0697-2161D98717DF}"/>
              </a:ext>
            </a:extLst>
          </p:cNvPr>
          <p:cNvSpPr txBox="1"/>
          <p:nvPr/>
        </p:nvSpPr>
        <p:spPr>
          <a:xfrm>
            <a:off x="1407753" y="5305395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Python Jupyter Notebook hyperlink :</a:t>
            </a:r>
          </a:p>
          <a:p>
            <a:r>
              <a:rPr lang="en-IN" sz="2000" dirty="0"/>
              <a:t>     </a:t>
            </a:r>
            <a:r>
              <a:rPr lang="en-IN" sz="2000" dirty="0">
                <a:hlinkClick r:id="rId2"/>
              </a:rPr>
              <a:t>Jupyter Notebook as .</a:t>
            </a:r>
            <a:r>
              <a:rPr lang="en-IN" sz="2000" dirty="0" err="1">
                <a:hlinkClick r:id="rId2"/>
              </a:rPr>
              <a:t>ipynb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8152F-C8E6-7183-F46F-081F62648FFF}"/>
              </a:ext>
            </a:extLst>
          </p:cNvPr>
          <p:cNvSpPr txBox="1"/>
          <p:nvPr/>
        </p:nvSpPr>
        <p:spPr>
          <a:xfrm>
            <a:off x="1407753" y="6000794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Link for:  </a:t>
            </a:r>
            <a:r>
              <a:rPr lang="en-IN" sz="2000" dirty="0">
                <a:hlinkClick r:id="rId3"/>
              </a:rPr>
              <a:t>Juypyter notebook as pdf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A269F-0133-1184-CBBE-3F0321259B0D}"/>
              </a:ext>
            </a:extLst>
          </p:cNvPr>
          <p:cNvSpPr txBox="1"/>
          <p:nvPr/>
        </p:nvSpPr>
        <p:spPr>
          <a:xfrm>
            <a:off x="6287678" y="5354423"/>
            <a:ext cx="51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Tableau workbook for visualisations &amp; dashboard hyperlink:</a:t>
            </a:r>
          </a:p>
          <a:p>
            <a:r>
              <a:rPr lang="en-IN" dirty="0"/>
              <a:t>                           </a:t>
            </a:r>
            <a:r>
              <a:rPr lang="en-IN" dirty="0">
                <a:hlinkClick r:id="rId4"/>
              </a:rPr>
              <a:t>tableau workbook .</a:t>
            </a:r>
            <a:r>
              <a:rPr lang="en-IN" dirty="0" err="1">
                <a:hlinkClick r:id="rId4"/>
              </a:rPr>
              <a:t>twb</a:t>
            </a:r>
            <a:r>
              <a:rPr lang="en-IN" dirty="0">
                <a:hlinkClick r:id="rId4"/>
              </a:rPr>
              <a:t>  </a:t>
            </a:r>
            <a:endParaRPr lang="en-IN" dirty="0"/>
          </a:p>
          <a:p>
            <a:r>
              <a:rPr lang="en-IN" dirty="0"/>
              <a:t>           link for :   </a:t>
            </a:r>
            <a:r>
              <a:rPr lang="en-IN" dirty="0">
                <a:hlinkClick r:id="rId5"/>
              </a:rPr>
              <a:t>tableau workbook as 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E7E0F-F8CD-396C-0A96-C441A1BE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7047A1A-B98D-5D81-32D0-60E02033F65C}"/>
              </a:ext>
            </a:extLst>
          </p:cNvPr>
          <p:cNvSpPr txBox="1">
            <a:spLocks/>
          </p:cNvSpPr>
          <p:nvPr/>
        </p:nvSpPr>
        <p:spPr>
          <a:xfrm>
            <a:off x="838200" y="417716"/>
            <a:ext cx="5566724" cy="7282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ym typeface="DM Sans Medium"/>
              </a:rPr>
              <a:t>Project Description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782BFF7-A39C-970B-2FC5-301CC24748B7}"/>
              </a:ext>
            </a:extLst>
          </p:cNvPr>
          <p:cNvSpPr txBox="1">
            <a:spLocks/>
          </p:cNvSpPr>
          <p:nvPr/>
        </p:nvSpPr>
        <p:spPr>
          <a:xfrm>
            <a:off x="612743" y="1451726"/>
            <a:ext cx="10963373" cy="464741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000" dirty="0">
              <a:latin typeface="Univers Condensed Light (Body)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Univers Condensed Light (Body)"/>
              </a:rPr>
              <a:t>The </a:t>
            </a:r>
            <a:r>
              <a:rPr lang="en-US" sz="2000" b="1" dirty="0">
                <a:latin typeface="Univers Condensed Light (Body)"/>
              </a:rPr>
              <a:t>automotive</a:t>
            </a:r>
            <a:r>
              <a:rPr lang="en-US" sz="2000" dirty="0">
                <a:latin typeface="Univers Condensed Light (Body)"/>
              </a:rPr>
              <a:t> industry has been </a:t>
            </a:r>
            <a:r>
              <a:rPr lang="en-US" sz="2000" b="1" dirty="0">
                <a:latin typeface="Univers Condensed Light (Body)"/>
              </a:rPr>
              <a:t>rapidly</a:t>
            </a:r>
            <a:r>
              <a:rPr lang="en-US" sz="2000" dirty="0">
                <a:latin typeface="Univers Condensed Light (Body)"/>
              </a:rPr>
              <a:t> </a:t>
            </a:r>
            <a:r>
              <a:rPr lang="en-US" sz="2000" b="1" dirty="0">
                <a:latin typeface="Univers Condensed Light (Body)"/>
              </a:rPr>
              <a:t>evolving</a:t>
            </a:r>
            <a:r>
              <a:rPr lang="en-US" sz="2000" dirty="0">
                <a:latin typeface="Univers Condensed Light (Body)"/>
              </a:rPr>
              <a:t> over the past few decades with </a:t>
            </a:r>
            <a:r>
              <a:rPr lang="en-US" sz="2000" b="1" dirty="0">
                <a:latin typeface="Univers Condensed Light (Body)"/>
              </a:rPr>
              <a:t>increasing</a:t>
            </a:r>
            <a:r>
              <a:rPr lang="en-US" sz="2000" dirty="0">
                <a:latin typeface="Univers Condensed Light (Body)"/>
              </a:rPr>
              <a:t> </a:t>
            </a:r>
            <a:r>
              <a:rPr lang="en-US" sz="2000" b="1" dirty="0">
                <a:latin typeface="Univers Condensed Light (Body)"/>
              </a:rPr>
              <a:t>competition</a:t>
            </a:r>
            <a:r>
              <a:rPr lang="en-US" sz="2000" dirty="0">
                <a:latin typeface="Univers Condensed Light (Body)"/>
              </a:rPr>
              <a:t> among manufacturers and a changing consumer landscape. So, Clients </a:t>
            </a:r>
            <a:r>
              <a:rPr lang="en-US" sz="2000" b="1" dirty="0">
                <a:latin typeface="Univers Condensed Light (Body)"/>
              </a:rPr>
              <a:t>need</a:t>
            </a:r>
            <a:r>
              <a:rPr lang="en-US" sz="2000" dirty="0">
                <a:latin typeface="Univers Condensed Light (Body)"/>
              </a:rPr>
              <a:t> </a:t>
            </a:r>
            <a:r>
              <a:rPr lang="en-US" sz="2000" b="1" dirty="0">
                <a:latin typeface="Univers Condensed Light (Body)"/>
              </a:rPr>
              <a:t>price</a:t>
            </a:r>
            <a:r>
              <a:rPr lang="en-US" sz="2000" dirty="0">
                <a:latin typeface="Univers Condensed Light (Body)"/>
              </a:rPr>
              <a:t> </a:t>
            </a:r>
            <a:r>
              <a:rPr lang="en-US" sz="2000" b="1" dirty="0">
                <a:latin typeface="Univers Condensed Light (Body)"/>
              </a:rPr>
              <a:t>optimization</a:t>
            </a:r>
            <a:r>
              <a:rPr lang="en-US" sz="2000" dirty="0">
                <a:latin typeface="Univers Condensed Light (Body)"/>
              </a:rPr>
              <a:t>  &amp; product development decisions to maximize profitability while meeting consumer demand.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Univers Condensed Light (Body)"/>
              </a:rPr>
              <a:t> </a:t>
            </a:r>
            <a:r>
              <a:rPr lang="en-US" sz="2000" dirty="0"/>
              <a:t>The </a:t>
            </a:r>
            <a:r>
              <a:rPr lang="en-US" sz="2000" b="1" dirty="0"/>
              <a:t>dataset</a:t>
            </a:r>
            <a:r>
              <a:rPr lang="en-US" sz="2000" dirty="0"/>
              <a:t> contains information on various car models and their specifications, and is titled "</a:t>
            </a:r>
            <a:r>
              <a:rPr lang="en-US" sz="2000" b="1" dirty="0"/>
              <a:t>Car</a:t>
            </a:r>
            <a:r>
              <a:rPr lang="en-US" sz="2000" dirty="0"/>
              <a:t> </a:t>
            </a:r>
            <a:r>
              <a:rPr lang="en-US" sz="2000" b="1" dirty="0"/>
              <a:t>Features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b="1" dirty="0"/>
              <a:t>MSRP</a:t>
            </a:r>
            <a:r>
              <a:rPr lang="en-US" sz="2000" dirty="0"/>
              <a:t>". It was collected and made available on Kaggle by Cooper Union, a private college located in New York City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The dataset </a:t>
            </a:r>
            <a:r>
              <a:rPr lang="en-US" sz="2000" b="1" dirty="0"/>
              <a:t>contains</a:t>
            </a:r>
            <a:r>
              <a:rPr lang="en-US" sz="2000" dirty="0"/>
              <a:t> information on over </a:t>
            </a:r>
            <a:r>
              <a:rPr lang="en-US" sz="2000" b="1" dirty="0"/>
              <a:t>11,000 car models </a:t>
            </a:r>
            <a:r>
              <a:rPr lang="en-US" sz="2000" dirty="0"/>
              <a:t>and their specifications, including details on the car's </a:t>
            </a:r>
            <a:r>
              <a:rPr lang="en-US" sz="2000" b="1" dirty="0"/>
              <a:t>make</a:t>
            </a:r>
            <a:r>
              <a:rPr lang="en-US" sz="2000" dirty="0"/>
              <a:t>, </a:t>
            </a:r>
            <a:r>
              <a:rPr lang="en-US" sz="2000" b="1" dirty="0"/>
              <a:t>model</a:t>
            </a:r>
            <a:r>
              <a:rPr lang="en-US" sz="2000" dirty="0"/>
              <a:t>, </a:t>
            </a:r>
            <a:r>
              <a:rPr lang="en-US" sz="2000" b="1" dirty="0"/>
              <a:t>year</a:t>
            </a:r>
            <a:r>
              <a:rPr lang="en-US" sz="2000" dirty="0"/>
              <a:t>, </a:t>
            </a:r>
            <a:r>
              <a:rPr lang="en-US" sz="2000" b="1" dirty="0"/>
              <a:t>fuel type</a:t>
            </a:r>
            <a:r>
              <a:rPr lang="en-US" sz="2000" dirty="0"/>
              <a:t>, </a:t>
            </a:r>
            <a:r>
              <a:rPr lang="en-US" sz="2000" b="1" dirty="0"/>
              <a:t>engine power</a:t>
            </a:r>
            <a:r>
              <a:rPr lang="en-US" sz="2000" dirty="0"/>
              <a:t>, </a:t>
            </a:r>
            <a:r>
              <a:rPr lang="en-US" sz="2000" b="1" dirty="0"/>
              <a:t>transmission, wheels, number of doors, market category, size, style, estimated miles per gallon, popularity, and </a:t>
            </a:r>
            <a:r>
              <a:rPr lang="en-US" sz="2000" dirty="0"/>
              <a:t>manufacturer's</a:t>
            </a:r>
            <a:r>
              <a:rPr lang="en-US" sz="2000" b="1" dirty="0"/>
              <a:t> </a:t>
            </a:r>
            <a:r>
              <a:rPr lang="en-US" sz="2000" dirty="0"/>
              <a:t>suggested</a:t>
            </a:r>
            <a:r>
              <a:rPr lang="en-US" sz="2000" b="1" dirty="0"/>
              <a:t> retail price </a:t>
            </a:r>
            <a:r>
              <a:rPr lang="en-US" sz="2000" dirty="0"/>
              <a:t>(MSRP). 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Using</a:t>
            </a:r>
            <a:r>
              <a:rPr lang="en-US" sz="3200" dirty="0"/>
              <a:t> </a:t>
            </a:r>
            <a:r>
              <a:rPr lang="en-US" sz="2000" dirty="0"/>
              <a:t>this dataset to </a:t>
            </a:r>
            <a:r>
              <a:rPr lang="en-US" sz="2000" b="1" dirty="0"/>
              <a:t>gain insights </a:t>
            </a:r>
            <a:r>
              <a:rPr lang="en-US" sz="2000" dirty="0"/>
              <a:t>into various aspects of the automotive industry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06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DEB9-AC65-E838-E304-E0AD8165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30" y="512942"/>
            <a:ext cx="6473952" cy="928922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28C4B-6659-1A02-179B-0CD0FF8C2D8B}"/>
              </a:ext>
            </a:extLst>
          </p:cNvPr>
          <p:cNvSpPr txBox="1"/>
          <p:nvPr/>
        </p:nvSpPr>
        <p:spPr>
          <a:xfrm>
            <a:off x="730129" y="1537940"/>
            <a:ext cx="10676303" cy="923330"/>
          </a:xfrm>
          <a:prstGeom prst="rect">
            <a:avLst/>
          </a:prstGeom>
          <a:noFill/>
          <a:ln>
            <a:solidFill>
              <a:srgbClr val="E9C46A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Downloaded </a:t>
            </a:r>
            <a:r>
              <a:rPr lang="en-IN" dirty="0"/>
              <a:t>and </a:t>
            </a:r>
            <a:r>
              <a:rPr lang="en-IN" b="1" dirty="0"/>
              <a:t>imported</a:t>
            </a:r>
            <a:r>
              <a:rPr lang="en-IN" dirty="0"/>
              <a:t> the dataset in Jupyter Notebook, performed </a:t>
            </a:r>
            <a:r>
              <a:rPr lang="en-IN" b="1" dirty="0"/>
              <a:t>data cleaning </a:t>
            </a:r>
            <a:r>
              <a:rPr lang="en-IN" dirty="0"/>
              <a:t>i.e. removing missing &amp; invalid rows and handling outliers. Used </a:t>
            </a:r>
            <a:r>
              <a:rPr lang="en-IN" b="1" dirty="0"/>
              <a:t>Tableau</a:t>
            </a:r>
            <a:r>
              <a:rPr lang="en-IN" dirty="0"/>
              <a:t> a visualisation tool</a:t>
            </a:r>
            <a:r>
              <a:rPr lang="en-IN" b="1" dirty="0"/>
              <a:t> </a:t>
            </a:r>
            <a:r>
              <a:rPr lang="en-IN" dirty="0"/>
              <a:t>to draw </a:t>
            </a:r>
            <a:r>
              <a:rPr lang="en-IN" b="1" dirty="0"/>
              <a:t>graphs</a:t>
            </a:r>
            <a:r>
              <a:rPr lang="en-IN" dirty="0"/>
              <a:t> and </a:t>
            </a:r>
            <a:r>
              <a:rPr lang="en-IN" b="1" dirty="0"/>
              <a:t>finding</a:t>
            </a:r>
            <a:r>
              <a:rPr lang="en-IN" dirty="0"/>
              <a:t> </a:t>
            </a:r>
            <a:r>
              <a:rPr lang="en-IN" b="1" dirty="0"/>
              <a:t>insights</a:t>
            </a:r>
            <a:r>
              <a:rPr lang="en-IN" dirty="0"/>
              <a:t>. And finally drawn conclusions from insights and  made recommendations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22BE9-C4EB-2C45-AEF2-91215E570DAD}"/>
              </a:ext>
            </a:extLst>
          </p:cNvPr>
          <p:cNvSpPr txBox="1"/>
          <p:nvPr/>
        </p:nvSpPr>
        <p:spPr>
          <a:xfrm>
            <a:off x="730130" y="2995718"/>
            <a:ext cx="4281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 (Headings)"/>
              </a:rPr>
              <a:t>Tech-Stack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6ECC6-6112-9031-38E4-37D1EEDADDEF}"/>
              </a:ext>
            </a:extLst>
          </p:cNvPr>
          <p:cNvSpPr txBox="1"/>
          <p:nvPr/>
        </p:nvSpPr>
        <p:spPr>
          <a:xfrm>
            <a:off x="730130" y="3960513"/>
            <a:ext cx="10676302" cy="2308324"/>
          </a:xfrm>
          <a:prstGeom prst="rect">
            <a:avLst/>
          </a:prstGeom>
          <a:noFill/>
          <a:ln>
            <a:solidFill>
              <a:srgbClr val="E9C46A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Software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: Python 3.10.12, Tableau Desktop 2023.1.0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Version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: 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Univers Condensed Light (Body)"/>
              </a:rPr>
              <a:t>Jupyter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Notebook 6.4.6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Purpose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: Data cleaning and visualization  </a:t>
            </a:r>
          </a:p>
          <a:p>
            <a:pPr algn="just"/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      </a:t>
            </a:r>
          </a:p>
          <a:p>
            <a:pPr algn="just"/>
            <a:r>
              <a:rPr lang="en-US" dirty="0">
                <a:solidFill>
                  <a:srgbClr val="282828"/>
                </a:solidFill>
                <a:latin typeface="Univers Condensed Light (Body)"/>
              </a:rPr>
              <a:t> 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I used </a:t>
            </a:r>
            <a:r>
              <a:rPr lang="en-US" b="1" i="0" dirty="0" err="1">
                <a:solidFill>
                  <a:srgbClr val="282828"/>
                </a:solidFill>
                <a:effectLst/>
                <a:latin typeface="Univers Condensed Light (Body)"/>
              </a:rPr>
              <a:t>Jupyter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 Notebook and </a:t>
            </a:r>
            <a:r>
              <a:rPr lang="en-US" b="1" dirty="0">
                <a:solidFill>
                  <a:srgbClr val="282828"/>
                </a:solidFill>
                <a:latin typeface="Univers Condensed Light (Body)"/>
              </a:rPr>
              <a:t>Tableau 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to clean and visualize data because these tools are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powerful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and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versatile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. Python is a general-purpose programming language that can be used for a variety of tasks, including data cleaning and visualization.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Univers Condensed Light (Body)"/>
              </a:rPr>
              <a:t>Jupyter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Notebook is an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interactive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</a:t>
            </a:r>
            <a:r>
              <a:rPr lang="en-US" b="1" i="0" dirty="0">
                <a:solidFill>
                  <a:srgbClr val="282828"/>
                </a:solidFill>
                <a:effectLst/>
                <a:latin typeface="Univers Condensed Light (Body)"/>
              </a:rPr>
              <a:t>environment</a:t>
            </a:r>
            <a:r>
              <a:rPr lang="en-US" b="0" i="0" dirty="0">
                <a:solidFill>
                  <a:srgbClr val="282828"/>
                </a:solidFill>
                <a:effectLst/>
                <a:latin typeface="Univers Condensed Light (Body)"/>
              </a:rPr>
              <a:t> that makes it easy to write and run Python code.</a:t>
            </a:r>
          </a:p>
          <a:p>
            <a:pPr algn="just"/>
            <a:endParaRPr lang="en-IN" dirty="0">
              <a:latin typeface="Univers Condensed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583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FFA5A-B217-AFFB-2C4C-162C38264371}"/>
              </a:ext>
            </a:extLst>
          </p:cNvPr>
          <p:cNvCxnSpPr>
            <a:cxnSpLocks/>
          </p:cNvCxnSpPr>
          <p:nvPr/>
        </p:nvCxnSpPr>
        <p:spPr>
          <a:xfrm>
            <a:off x="216815" y="1226325"/>
            <a:ext cx="11689840" cy="0"/>
          </a:xfrm>
          <a:prstGeom prst="line">
            <a:avLst/>
          </a:prstGeom>
          <a:ln w="41275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C7514C1-8E8E-E116-E01F-D0765C8B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7" y="1353999"/>
            <a:ext cx="11871492" cy="5485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8A12D1-96D3-370E-D0F5-635EA5A7FD1D}"/>
              </a:ext>
            </a:extLst>
          </p:cNvPr>
          <p:cNvSpPr txBox="1"/>
          <p:nvPr/>
        </p:nvSpPr>
        <p:spPr>
          <a:xfrm>
            <a:off x="285345" y="87552"/>
            <a:ext cx="11621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Insights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r>
              <a:rPr lang="en-US" sz="3200" b="1" dirty="0"/>
              <a:t>Hatchback, Flex Fuel &amp; Diesel is the most popular market category, Crossover &amp; Flex Fuel has the most no. of car models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60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480768" y="1152337"/>
            <a:ext cx="11214016" cy="51682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480768" y="219987"/>
            <a:ext cx="1123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There is a strong positive correlation between Car’s Engine Power &amp; Price,  Some cars with high engine power and low price are also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9D871-B4A3-E892-1B0C-609AA870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6" y="1325639"/>
            <a:ext cx="11766658" cy="53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480768" y="1152337"/>
            <a:ext cx="11214016" cy="51682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886120" y="219987"/>
            <a:ext cx="10567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</a:rPr>
              <a:t>Engine HP &amp; Engine Cylinders have the strongest relationship with car’s price, the most important features in determining the car’s price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0B097-E297-D4C4-33E9-126E05A7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35997"/>
            <a:ext cx="10076033" cy="51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480768" y="1152337"/>
            <a:ext cx="11214016" cy="51682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497216" y="219987"/>
            <a:ext cx="11508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</a:rPr>
              <a:t>Maybach, Rolls-Royce, Lamborghini are the competitor brands for high budget cars and </a:t>
            </a:r>
            <a:r>
              <a:rPr lang="en-IN" sz="2800" b="1" i="0" u="none" strike="noStrike" kern="1200" dirty="0">
                <a:solidFill>
                  <a:srgbClr val="000000"/>
                </a:solidFill>
                <a:effectLst/>
                <a:latin typeface="Univers Condensed Light (Body)"/>
              </a:rPr>
              <a:t>Plymouth, Oldsmobile</a:t>
            </a:r>
            <a:r>
              <a:rPr lang="en-US" sz="2800" b="1" i="0" u="none" strike="noStrike" kern="1200" dirty="0">
                <a:solidFill>
                  <a:srgbClr val="000000"/>
                </a:solidFill>
                <a:latin typeface="Univers Condensed Light (Body)"/>
              </a:rPr>
              <a:t>, </a:t>
            </a:r>
            <a:r>
              <a:rPr lang="en-IN" sz="2800" b="1" i="0" u="none" strike="noStrike" kern="1200" dirty="0">
                <a:solidFill>
                  <a:srgbClr val="000000"/>
                </a:solidFill>
                <a:effectLst/>
                <a:latin typeface="Univers Condensed Light (Body)"/>
              </a:rPr>
              <a:t>Suzuki for low budget cars</a:t>
            </a:r>
            <a:endParaRPr lang="en-IN" sz="1800" b="1" i="0" u="none" strike="noStrike" dirty="0">
              <a:effectLst/>
              <a:latin typeface="Univers Condensed Light (Body)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1" i="0" u="none" strike="noStrike" dirty="0">
              <a:effectLst/>
              <a:latin typeface="Univers Condensed Light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EDDFD-8436-6A00-FCE4-54E9519C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0" y="1578496"/>
            <a:ext cx="11829792" cy="513913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403A3-BC2A-DD0A-47F7-EF682809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47612"/>
              </p:ext>
            </p:extLst>
          </p:nvPr>
        </p:nvGraphicFramePr>
        <p:xfrm>
          <a:off x="5712643" y="3669824"/>
          <a:ext cx="914400" cy="6629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882976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2522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54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5396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2F93FF-9B83-A6F2-7B25-FC91E6365BEC}"/>
              </a:ext>
            </a:extLst>
          </p:cNvPr>
          <p:cNvSpPr txBox="1"/>
          <p:nvPr/>
        </p:nvSpPr>
        <p:spPr>
          <a:xfrm>
            <a:off x="518065" y="1282045"/>
            <a:ext cx="571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rgbClr val="F15574"/>
                </a:solidFill>
              </a:rPr>
              <a:t>NOTE : </a:t>
            </a:r>
            <a:r>
              <a:rPr lang="en-IN" sz="1200" i="1" dirty="0"/>
              <a:t>very expensive brands like Bugatti are removed from the data which can distort our analysis</a:t>
            </a:r>
            <a:endParaRPr lang="en-IN" sz="1200" i="1" dirty="0">
              <a:solidFill>
                <a:srgbClr val="F155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0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086798-6E8C-52F9-200F-F69B693692D8}"/>
              </a:ext>
            </a:extLst>
          </p:cNvPr>
          <p:cNvCxnSpPr>
            <a:cxnSpLocks/>
          </p:cNvCxnSpPr>
          <p:nvPr/>
        </p:nvCxnSpPr>
        <p:spPr>
          <a:xfrm flipV="1">
            <a:off x="480768" y="1029786"/>
            <a:ext cx="11214016" cy="51682"/>
          </a:xfrm>
          <a:prstGeom prst="line">
            <a:avLst/>
          </a:prstGeom>
          <a:ln w="38100">
            <a:solidFill>
              <a:srgbClr val="F57A6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20B75-A7E3-7896-FA93-5684D0C0D641}"/>
              </a:ext>
            </a:extLst>
          </p:cNvPr>
          <p:cNvSpPr txBox="1"/>
          <p:nvPr/>
        </p:nvSpPr>
        <p:spPr>
          <a:xfrm>
            <a:off x="669303" y="427381"/>
            <a:ext cx="1056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There is a strong negative correlation between no. of Engine cylinders and MPG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79555-AC0C-27D7-2B8D-38917B97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6" y="1357459"/>
            <a:ext cx="11779705" cy="53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{BA5CDF13-4DCB-413C-B484-9C32B793E083}tf11429527_win32</Template>
  <TotalTime>6718</TotalTime>
  <Words>597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Century Gothic (Headings)</vt:lpstr>
      <vt:lpstr>Karla</vt:lpstr>
      <vt:lpstr>Univers Condensed Light</vt:lpstr>
      <vt:lpstr>Univers Condensed Light (Body)</vt:lpstr>
      <vt:lpstr>Wingdings</vt:lpstr>
      <vt:lpstr>Office Theme</vt:lpstr>
      <vt:lpstr>IMPACT OF CAR FEATURES ON PRICE AND PROFITABILITY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 Finding Best Online Certification Program</dc:title>
  <dc:creator>sudhansukumar2556@gmail.com</dc:creator>
  <cp:lastModifiedBy>sudhansukumar2556@gmail.com</cp:lastModifiedBy>
  <cp:revision>18</cp:revision>
  <dcterms:created xsi:type="dcterms:W3CDTF">2023-05-12T13:42:04Z</dcterms:created>
  <dcterms:modified xsi:type="dcterms:W3CDTF">2023-08-07T17:24:53Z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