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4" r:id="rId5"/>
    <p:sldId id="297" r:id="rId6"/>
    <p:sldId id="287" r:id="rId7"/>
    <p:sldId id="298" r:id="rId8"/>
    <p:sldId id="299" r:id="rId9"/>
    <p:sldId id="300" r:id="rId10"/>
    <p:sldId id="301" r:id="rId11"/>
    <p:sldId id="302" r:id="rId12"/>
    <p:sldId id="303"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899" autoAdjust="0"/>
  </p:normalViewPr>
  <p:slideViewPr>
    <p:cSldViewPr snapToGrid="0" snapToObjects="1" showGuides="1">
      <p:cViewPr varScale="1">
        <p:scale>
          <a:sx n="85" d="100"/>
          <a:sy n="85" d="100"/>
        </p:scale>
        <p:origin x="533"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01675" y="1210234"/>
            <a:ext cx="8971878" cy="1879361"/>
          </a:xfrm>
        </p:spPr>
        <p:txBody>
          <a:bodyPr/>
          <a:lstStyle/>
          <a:p>
            <a:r>
              <a:rPr lang="en-US" sz="4400" b="1" dirty="0"/>
              <a:t>DATA ANALYTICS PROCESS</a:t>
            </a:r>
            <a:r>
              <a:rPr lang="en-US" sz="4400" dirty="0"/>
              <a:t> Finding Best Online Certification Program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By Sudhansu</a:t>
            </a:r>
          </a:p>
          <a:p>
            <a:endParaRPr lang="en-US" dirty="0"/>
          </a:p>
        </p:txBody>
      </p:sp>
      <p:pic>
        <p:nvPicPr>
          <p:cNvPr id="5" name="Picture 4">
            <a:extLst>
              <a:ext uri="{FF2B5EF4-FFF2-40B4-BE49-F238E27FC236}">
                <a16:creationId xmlns:a16="http://schemas.microsoft.com/office/drawing/2014/main" id="{A2B39918-DA63-A814-D03B-8BEA8DDB138C}"/>
              </a:ext>
            </a:extLst>
          </p:cNvPr>
          <p:cNvPicPr>
            <a:picLocks noChangeAspect="1"/>
          </p:cNvPicPr>
          <p:nvPr/>
        </p:nvPicPr>
        <p:blipFill>
          <a:blip r:embed="rId2"/>
          <a:stretch>
            <a:fillRect/>
          </a:stretch>
        </p:blipFill>
        <p:spPr>
          <a:xfrm>
            <a:off x="6166462" y="2633153"/>
            <a:ext cx="4794325" cy="3014613"/>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965448" y="2574036"/>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E7E0F-F8CD-396C-0A96-C441A1BE8B77}"/>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3" name="Footer Placeholder 2">
            <a:extLst>
              <a:ext uri="{FF2B5EF4-FFF2-40B4-BE49-F238E27FC236}">
                <a16:creationId xmlns:a16="http://schemas.microsoft.com/office/drawing/2014/main" id="{668FA3D6-2661-70A6-F96D-B8F4815FEF79}"/>
              </a:ext>
            </a:extLst>
          </p:cNvPr>
          <p:cNvSpPr>
            <a:spLocks noGrp="1"/>
          </p:cNvSpPr>
          <p:nvPr>
            <p:ph type="ftr" sz="quarter" idx="11"/>
          </p:nvPr>
        </p:nvSpPr>
        <p:spPr/>
        <p:txBody>
          <a:bodyPr/>
          <a:lstStyle/>
          <a:p>
            <a:r>
              <a:rPr lang="en-US" sz="1000" dirty="0"/>
              <a:t>Finding Best Online Certification Program</a:t>
            </a:r>
            <a:endParaRPr lang="en-US" noProof="0" dirty="0"/>
          </a:p>
        </p:txBody>
      </p:sp>
      <p:sp>
        <p:nvSpPr>
          <p:cNvPr id="4" name="Date Placeholder 3">
            <a:extLst>
              <a:ext uri="{FF2B5EF4-FFF2-40B4-BE49-F238E27FC236}">
                <a16:creationId xmlns:a16="http://schemas.microsoft.com/office/drawing/2014/main" id="{FE36729B-46D1-8846-9924-8F38BB1538F1}"/>
              </a:ext>
            </a:extLst>
          </p:cNvPr>
          <p:cNvSpPr>
            <a:spLocks noGrp="1"/>
          </p:cNvSpPr>
          <p:nvPr>
            <p:ph type="dt" sz="half" idx="10"/>
          </p:nvPr>
        </p:nvSpPr>
        <p:spPr/>
        <p:txBody>
          <a:bodyPr/>
          <a:lstStyle/>
          <a:p>
            <a:r>
              <a:rPr lang="en-US" noProof="0" dirty="0"/>
              <a:t>2023</a:t>
            </a:r>
          </a:p>
        </p:txBody>
      </p:sp>
      <p:sp>
        <p:nvSpPr>
          <p:cNvPr id="5" name="TextBox 4">
            <a:extLst>
              <a:ext uri="{FF2B5EF4-FFF2-40B4-BE49-F238E27FC236}">
                <a16:creationId xmlns:a16="http://schemas.microsoft.com/office/drawing/2014/main" id="{AE702978-23BE-90AF-12E6-611FB5DC01C7}"/>
              </a:ext>
            </a:extLst>
          </p:cNvPr>
          <p:cNvSpPr txBox="1"/>
          <p:nvPr/>
        </p:nvSpPr>
        <p:spPr>
          <a:xfrm>
            <a:off x="412371" y="349619"/>
            <a:ext cx="3547766" cy="1015663"/>
          </a:xfrm>
          <a:prstGeom prst="rect">
            <a:avLst/>
          </a:prstGeom>
          <a:noFill/>
        </p:spPr>
        <p:txBody>
          <a:bodyPr wrap="none" rtlCol="0">
            <a:spAutoFit/>
          </a:bodyPr>
          <a:lstStyle/>
          <a:p>
            <a:r>
              <a:rPr lang="en-IN" sz="6000" dirty="0">
                <a:latin typeface="Century Gothic (Headings)"/>
              </a:rPr>
              <a:t>AGENDA</a:t>
            </a:r>
          </a:p>
        </p:txBody>
      </p:sp>
      <p:sp>
        <p:nvSpPr>
          <p:cNvPr id="6" name="TextBox 5">
            <a:extLst>
              <a:ext uri="{FF2B5EF4-FFF2-40B4-BE49-F238E27FC236}">
                <a16:creationId xmlns:a16="http://schemas.microsoft.com/office/drawing/2014/main" id="{B6C83516-38FF-DAD6-F727-DA830FF22016}"/>
              </a:ext>
            </a:extLst>
          </p:cNvPr>
          <p:cNvSpPr txBox="1"/>
          <p:nvPr/>
        </p:nvSpPr>
        <p:spPr>
          <a:xfrm>
            <a:off x="636491" y="1598369"/>
            <a:ext cx="3294492" cy="4401205"/>
          </a:xfrm>
          <a:prstGeom prst="rect">
            <a:avLst/>
          </a:prstGeom>
          <a:noFill/>
        </p:spPr>
        <p:txBody>
          <a:bodyPr wrap="none" rtlCol="0">
            <a:spAutoFit/>
          </a:bodyPr>
          <a:lstStyle/>
          <a:p>
            <a:pPr marL="285750" indent="-285750">
              <a:buFont typeface="Wingdings" panose="05000000000000000000" pitchFamily="2" charset="2"/>
              <a:buChar char="q"/>
            </a:pPr>
            <a:r>
              <a:rPr lang="en-IN" sz="2800" dirty="0"/>
              <a:t>Objective</a:t>
            </a:r>
          </a:p>
          <a:p>
            <a:pPr marL="285750" indent="-285750">
              <a:buFont typeface="Wingdings" panose="05000000000000000000" pitchFamily="2" charset="2"/>
              <a:buChar char="q"/>
            </a:pPr>
            <a:r>
              <a:rPr lang="en-IN" sz="2800" dirty="0"/>
              <a:t>Background</a:t>
            </a:r>
          </a:p>
          <a:p>
            <a:pPr marL="285750" indent="-285750">
              <a:buFont typeface="Wingdings" panose="05000000000000000000" pitchFamily="2" charset="2"/>
              <a:buChar char="q"/>
            </a:pPr>
            <a:r>
              <a:rPr lang="en-IN" sz="2800" dirty="0"/>
              <a:t>Data Analytics Steps:</a:t>
            </a:r>
          </a:p>
          <a:p>
            <a:pPr marL="742950" lvl="1" indent="-285750">
              <a:buFont typeface="Wingdings" panose="05000000000000000000" pitchFamily="2" charset="2"/>
              <a:buChar char="§"/>
            </a:pPr>
            <a:r>
              <a:rPr lang="en-IN" sz="2800" dirty="0"/>
              <a:t>Plan</a:t>
            </a:r>
          </a:p>
          <a:p>
            <a:pPr marL="742950" lvl="1" indent="-285750">
              <a:buFont typeface="Wingdings" panose="05000000000000000000" pitchFamily="2" charset="2"/>
              <a:buChar char="§"/>
            </a:pPr>
            <a:r>
              <a:rPr lang="en-IN" sz="2800" dirty="0"/>
              <a:t>Prepare</a:t>
            </a:r>
          </a:p>
          <a:p>
            <a:pPr marL="742950" lvl="1" indent="-285750">
              <a:buFont typeface="Wingdings" panose="05000000000000000000" pitchFamily="2" charset="2"/>
              <a:buChar char="§"/>
            </a:pPr>
            <a:r>
              <a:rPr lang="en-IN" sz="2800" dirty="0"/>
              <a:t>Process</a:t>
            </a:r>
          </a:p>
          <a:p>
            <a:pPr marL="742950" lvl="1" indent="-285750">
              <a:buFont typeface="Wingdings" panose="05000000000000000000" pitchFamily="2" charset="2"/>
              <a:buChar char="§"/>
            </a:pPr>
            <a:r>
              <a:rPr lang="en-IN" sz="2800" dirty="0"/>
              <a:t>Analyse</a:t>
            </a:r>
          </a:p>
          <a:p>
            <a:pPr marL="742950" lvl="1" indent="-285750">
              <a:buFont typeface="Wingdings" panose="05000000000000000000" pitchFamily="2" charset="2"/>
              <a:buChar char="§"/>
            </a:pPr>
            <a:r>
              <a:rPr lang="en-IN" sz="2800" dirty="0"/>
              <a:t>Share</a:t>
            </a:r>
          </a:p>
          <a:p>
            <a:pPr marL="742950" lvl="1" indent="-285750">
              <a:buFont typeface="Wingdings" panose="05000000000000000000" pitchFamily="2" charset="2"/>
              <a:buChar char="§"/>
            </a:pPr>
            <a:r>
              <a:rPr lang="en-IN" sz="2800" dirty="0"/>
              <a:t>Act</a:t>
            </a:r>
          </a:p>
          <a:p>
            <a:pPr marL="285750" indent="-285750">
              <a:buFont typeface="Wingdings" panose="05000000000000000000" pitchFamily="2" charset="2"/>
              <a:buChar char="q"/>
            </a:pPr>
            <a:r>
              <a:rPr lang="en-IN" sz="2800" dirty="0"/>
              <a:t>Conclusion</a:t>
            </a:r>
          </a:p>
        </p:txBody>
      </p:sp>
    </p:spTree>
    <p:extLst>
      <p:ext uri="{BB962C8B-B14F-4D97-AF65-F5344CB8AC3E}">
        <p14:creationId xmlns:p14="http://schemas.microsoft.com/office/powerpoint/2010/main" val="19661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sym typeface="DM Sans Medium"/>
              </a:rPr>
              <a:t>Objective</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dirty="0"/>
              <a:t>Finding the best online certification program using data analytics </a:t>
            </a:r>
          </a:p>
          <a:p>
            <a:r>
              <a:rPr lang="en-US" dirty="0"/>
              <a:t>and explaining it with six steps data analytics process i.e. plan,</a:t>
            </a:r>
          </a:p>
          <a:p>
            <a:r>
              <a:rPr lang="en-US" dirty="0"/>
              <a:t>prepare, process, analyze, share and act.</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1" name="Picture 10">
            <a:extLst>
              <a:ext uri="{FF2B5EF4-FFF2-40B4-BE49-F238E27FC236}">
                <a16:creationId xmlns:a16="http://schemas.microsoft.com/office/drawing/2014/main" id="{D83B09FA-2173-A8A7-E58F-2E24FB070478}"/>
              </a:ext>
            </a:extLst>
          </p:cNvPr>
          <p:cNvPicPr>
            <a:picLocks noChangeAspect="1"/>
          </p:cNvPicPr>
          <p:nvPr/>
        </p:nvPicPr>
        <p:blipFill rotWithShape="1">
          <a:blip r:embed="rId2"/>
          <a:srcRect l="56858" t="2744" r="10441" b="10196"/>
          <a:stretch/>
        </p:blipFill>
        <p:spPr>
          <a:xfrm>
            <a:off x="8068233" y="277904"/>
            <a:ext cx="3801038" cy="5970495"/>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DEB9-AC65-E838-E304-E0AD81655C30}"/>
              </a:ext>
            </a:extLst>
          </p:cNvPr>
          <p:cNvSpPr>
            <a:spLocks noGrp="1"/>
          </p:cNvSpPr>
          <p:nvPr>
            <p:ph type="title"/>
          </p:nvPr>
        </p:nvSpPr>
        <p:spPr>
          <a:xfrm>
            <a:off x="1427716" y="843400"/>
            <a:ext cx="6473952" cy="1901952"/>
          </a:xfrm>
        </p:spPr>
        <p:txBody>
          <a:bodyPr/>
          <a:lstStyle/>
          <a:p>
            <a:r>
              <a:rPr lang="en-IN" sz="6000" dirty="0"/>
              <a:t>Background</a:t>
            </a:r>
          </a:p>
        </p:txBody>
      </p:sp>
      <p:sp>
        <p:nvSpPr>
          <p:cNvPr id="8" name="Slide Number Placeholder 7">
            <a:extLst>
              <a:ext uri="{FF2B5EF4-FFF2-40B4-BE49-F238E27FC236}">
                <a16:creationId xmlns:a16="http://schemas.microsoft.com/office/drawing/2014/main" id="{72440C0B-4C15-DA8B-E9C8-A09E4A1D84CD}"/>
              </a:ext>
            </a:extLst>
          </p:cNvPr>
          <p:cNvSpPr>
            <a:spLocks noGrp="1"/>
          </p:cNvSpPr>
          <p:nvPr>
            <p:ph type="sldNum" sz="quarter" idx="18"/>
          </p:nvPr>
        </p:nvSpPr>
        <p:spPr/>
        <p:txBody>
          <a:bodyPr/>
          <a:lstStyle/>
          <a:p>
            <a:fld id="{8D0AFDD5-844D-364D-8AEC-50CF4D36D55D}" type="slidenum">
              <a:rPr lang="en-US" noProof="0" smtClean="0"/>
              <a:pPr/>
              <a:t>4</a:t>
            </a:fld>
            <a:endParaRPr lang="en-US" noProof="0"/>
          </a:p>
        </p:txBody>
      </p:sp>
      <p:sp>
        <p:nvSpPr>
          <p:cNvPr id="12" name="TextBox 11">
            <a:extLst>
              <a:ext uri="{FF2B5EF4-FFF2-40B4-BE49-F238E27FC236}">
                <a16:creationId xmlns:a16="http://schemas.microsoft.com/office/drawing/2014/main" id="{2D328C4B-6659-1A02-179B-0CD0FF8C2D8B}"/>
              </a:ext>
            </a:extLst>
          </p:cNvPr>
          <p:cNvSpPr txBox="1"/>
          <p:nvPr/>
        </p:nvSpPr>
        <p:spPr>
          <a:xfrm>
            <a:off x="1427715" y="2605323"/>
            <a:ext cx="8783085" cy="1754326"/>
          </a:xfrm>
          <a:prstGeom prst="rect">
            <a:avLst/>
          </a:prstGeom>
          <a:noFill/>
        </p:spPr>
        <p:txBody>
          <a:bodyPr wrap="square" rtlCol="0">
            <a:spAutoFit/>
          </a:bodyPr>
          <a:lstStyle/>
          <a:p>
            <a:pPr algn="just"/>
            <a:r>
              <a:rPr lang="en-IN" dirty="0"/>
              <a:t>Today in the fast moving world with the coming of daily new tools and technologies it is necessity to keep updated with time and upskill yourself. The best way to upskill yourself is online certification courses. Due to lots of online certification courses in the market with various features it is difficult to find the best course. Data analytics is a useful tool which helps in finding the best online course with optimum price, duration and features.</a:t>
            </a:r>
          </a:p>
          <a:p>
            <a:pPr algn="just"/>
            <a:r>
              <a:rPr lang="en-IN" dirty="0"/>
              <a:t> </a:t>
            </a:r>
          </a:p>
        </p:txBody>
      </p:sp>
    </p:spTree>
    <p:extLst>
      <p:ext uri="{BB962C8B-B14F-4D97-AF65-F5344CB8AC3E}">
        <p14:creationId xmlns:p14="http://schemas.microsoft.com/office/powerpoint/2010/main" val="365831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5542-C0FA-26E6-5D35-629AFB07C1CF}"/>
              </a:ext>
            </a:extLst>
          </p:cNvPr>
          <p:cNvSpPr>
            <a:spLocks noGrp="1"/>
          </p:cNvSpPr>
          <p:nvPr>
            <p:ph type="title"/>
          </p:nvPr>
        </p:nvSpPr>
        <p:spPr>
          <a:xfrm>
            <a:off x="1086162" y="618552"/>
            <a:ext cx="9912096" cy="1014984"/>
          </a:xfrm>
        </p:spPr>
        <p:txBody>
          <a:bodyPr/>
          <a:lstStyle/>
          <a:p>
            <a:r>
              <a:rPr lang="en-IN" sz="4000" dirty="0"/>
              <a:t>Proceeding with data analytics process</a:t>
            </a:r>
          </a:p>
        </p:txBody>
      </p:sp>
      <p:sp>
        <p:nvSpPr>
          <p:cNvPr id="3" name="Slide Number Placeholder 2">
            <a:extLst>
              <a:ext uri="{FF2B5EF4-FFF2-40B4-BE49-F238E27FC236}">
                <a16:creationId xmlns:a16="http://schemas.microsoft.com/office/drawing/2014/main" id="{2750B213-C74E-3064-2441-9E465CE99407}"/>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6" name="TextBox 5">
            <a:extLst>
              <a:ext uri="{FF2B5EF4-FFF2-40B4-BE49-F238E27FC236}">
                <a16:creationId xmlns:a16="http://schemas.microsoft.com/office/drawing/2014/main" id="{B5BFC621-9283-9158-1CF5-ABB8F345D6B0}"/>
              </a:ext>
            </a:extLst>
          </p:cNvPr>
          <p:cNvSpPr txBox="1"/>
          <p:nvPr/>
        </p:nvSpPr>
        <p:spPr>
          <a:xfrm>
            <a:off x="1086162" y="1961697"/>
            <a:ext cx="9912096" cy="3416320"/>
          </a:xfrm>
          <a:prstGeom prst="rect">
            <a:avLst/>
          </a:prstGeom>
          <a:noFill/>
        </p:spPr>
        <p:txBody>
          <a:bodyPr wrap="square" rtlCol="0">
            <a:spAutoFit/>
          </a:bodyPr>
          <a:lstStyle/>
          <a:p>
            <a:r>
              <a:rPr lang="en-IN" b="1" dirty="0"/>
              <a:t>PLANNING  :      In which field </a:t>
            </a:r>
            <a:r>
              <a:rPr lang="en-US" b="1" i="0" dirty="0">
                <a:effectLst/>
                <a:latin typeface="Univers Condensed Light (Body)"/>
              </a:rPr>
              <a:t>are you willing</a:t>
            </a:r>
            <a:r>
              <a:rPr lang="en-IN" b="1" dirty="0"/>
              <a:t> do certification course ?</a:t>
            </a:r>
          </a:p>
          <a:p>
            <a:pPr marL="1657350" lvl="3" indent="-285750">
              <a:buFont typeface="Arial" panose="020B0604020202020204" pitchFamily="34" charset="0"/>
              <a:buChar char="•"/>
            </a:pPr>
            <a:r>
              <a:rPr lang="en-IN" dirty="0"/>
              <a:t>Data analytics is a demanding field and there will be plenty of job opportunities therefore it will be good to do.</a:t>
            </a:r>
          </a:p>
          <a:p>
            <a:pPr marL="1657350" lvl="3" indent="-285750">
              <a:buFont typeface="Arial" panose="020B0604020202020204" pitchFamily="34" charset="0"/>
              <a:buChar char="•"/>
            </a:pPr>
            <a:endParaRPr lang="en-IN" dirty="0"/>
          </a:p>
          <a:p>
            <a:pPr lvl="3"/>
            <a:r>
              <a:rPr lang="en-US" b="1" i="0" dirty="0">
                <a:effectLst/>
                <a:latin typeface="Univers Condensed Light (Body)"/>
              </a:rPr>
              <a:t>How much time and money are you willing to invest?</a:t>
            </a:r>
          </a:p>
          <a:p>
            <a:pPr marL="1657350" lvl="3" indent="-285750">
              <a:buFont typeface="Arial" panose="020B0604020202020204" pitchFamily="34" charset="0"/>
              <a:buChar char="•"/>
            </a:pPr>
            <a:r>
              <a:rPr lang="en-IN" dirty="0"/>
              <a:t>Course should be 3-6 months duration and affordable for a student.</a:t>
            </a:r>
          </a:p>
          <a:p>
            <a:pPr marL="1657350" lvl="3" indent="-285750">
              <a:buFont typeface="Arial" panose="020B0604020202020204" pitchFamily="34" charset="0"/>
              <a:buChar char="•"/>
            </a:pPr>
            <a:endParaRPr lang="en-IN" dirty="0"/>
          </a:p>
          <a:p>
            <a:pPr lvl="3"/>
            <a:r>
              <a:rPr lang="en-IN" b="1" dirty="0"/>
              <a:t>What features I am looking in the course ?</a:t>
            </a:r>
          </a:p>
          <a:p>
            <a:pPr marL="1657350" lvl="3" indent="-285750">
              <a:buFont typeface="Arial" panose="020B0604020202020204" pitchFamily="34" charset="0"/>
              <a:buChar char="•"/>
            </a:pPr>
            <a:r>
              <a:rPr lang="en-IN" dirty="0"/>
              <a:t>Course should have hands on real life practical projects as per industry standards.</a:t>
            </a:r>
          </a:p>
          <a:p>
            <a:pPr marL="1657350" lvl="3" indent="-285750">
              <a:buFont typeface="Arial" panose="020B0604020202020204" pitchFamily="34" charset="0"/>
              <a:buChar char="•"/>
            </a:pPr>
            <a:r>
              <a:rPr lang="en-IN" dirty="0"/>
              <a:t>It should have experienced industry experts as instructors.</a:t>
            </a:r>
          </a:p>
          <a:p>
            <a:pPr lvl="3"/>
            <a:r>
              <a:rPr lang="en-IN" dirty="0"/>
              <a:t>                         </a:t>
            </a:r>
          </a:p>
          <a:p>
            <a:endParaRPr lang="en-IN" b="1" dirty="0"/>
          </a:p>
        </p:txBody>
      </p:sp>
    </p:spTree>
    <p:extLst>
      <p:ext uri="{BB962C8B-B14F-4D97-AF65-F5344CB8AC3E}">
        <p14:creationId xmlns:p14="http://schemas.microsoft.com/office/powerpoint/2010/main" val="294607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75674D-CC04-E676-C591-01BACB6BB304}"/>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6" name="TextBox 5">
            <a:extLst>
              <a:ext uri="{FF2B5EF4-FFF2-40B4-BE49-F238E27FC236}">
                <a16:creationId xmlns:a16="http://schemas.microsoft.com/office/drawing/2014/main" id="{82813AC0-0AA6-FD7C-5824-1BF4340DE383}"/>
              </a:ext>
            </a:extLst>
          </p:cNvPr>
          <p:cNvSpPr txBox="1"/>
          <p:nvPr/>
        </p:nvSpPr>
        <p:spPr>
          <a:xfrm>
            <a:off x="838201" y="743524"/>
            <a:ext cx="10502152" cy="1754326"/>
          </a:xfrm>
          <a:prstGeom prst="rect">
            <a:avLst/>
          </a:prstGeom>
          <a:noFill/>
        </p:spPr>
        <p:txBody>
          <a:bodyPr wrap="square" rtlCol="0">
            <a:spAutoFit/>
          </a:bodyPr>
          <a:lstStyle/>
          <a:p>
            <a:r>
              <a:rPr lang="en-IN" sz="1800" b="1" dirty="0">
                <a:latin typeface="Univers Condensed Light (Body)"/>
              </a:rPr>
              <a:t>PREPARE  :  Collecting information related different online certification course in the field of data analytics which provide           	  the desire features and serve the purpose. </a:t>
            </a:r>
          </a:p>
          <a:p>
            <a:endParaRPr lang="en-IN" sz="1800" b="1" dirty="0">
              <a:latin typeface="Univers Condensed Light (Body)"/>
            </a:endParaRPr>
          </a:p>
          <a:p>
            <a:pPr marL="1200150" lvl="2" indent="-285750">
              <a:buFont typeface="Arial" panose="020B0604020202020204" pitchFamily="34" charset="0"/>
              <a:buChar char="•"/>
            </a:pPr>
            <a:r>
              <a:rPr lang="en-IN" dirty="0">
                <a:latin typeface="Univers Condensed Light (Body)"/>
              </a:rPr>
              <a:t>Googling best online certification courses and looking different articles and websites</a:t>
            </a:r>
          </a:p>
          <a:p>
            <a:pPr marL="1200150" lvl="2" indent="-285750">
              <a:buFont typeface="Arial" panose="020B0604020202020204" pitchFamily="34" charset="0"/>
              <a:buChar char="•"/>
            </a:pPr>
            <a:r>
              <a:rPr lang="en-IN" dirty="0">
                <a:latin typeface="Univers Condensed Light (Body)"/>
              </a:rPr>
              <a:t>Watching videos of popular YouTube creators</a:t>
            </a:r>
          </a:p>
          <a:p>
            <a:pPr marL="1200150" lvl="2" indent="-285750">
              <a:buFont typeface="Arial" panose="020B0604020202020204" pitchFamily="34" charset="0"/>
              <a:buChar char="•"/>
            </a:pPr>
            <a:r>
              <a:rPr lang="en-IN" dirty="0">
                <a:latin typeface="Univers Condensed Light (Body)"/>
              </a:rPr>
              <a:t>Asking recommendations from collage seniors, mentors or elders in the family</a:t>
            </a:r>
            <a:r>
              <a:rPr lang="en-IN" b="1" dirty="0">
                <a:latin typeface="Univers Condensed Light (Body)"/>
              </a:rPr>
              <a:t>                   </a:t>
            </a:r>
            <a:endParaRPr lang="en-IN" dirty="0"/>
          </a:p>
        </p:txBody>
      </p:sp>
      <p:sp>
        <p:nvSpPr>
          <p:cNvPr id="7" name="TextBox 6">
            <a:extLst>
              <a:ext uri="{FF2B5EF4-FFF2-40B4-BE49-F238E27FC236}">
                <a16:creationId xmlns:a16="http://schemas.microsoft.com/office/drawing/2014/main" id="{057E5BBA-75A5-DFE7-D2F5-F8DF2D7E351E}"/>
              </a:ext>
            </a:extLst>
          </p:cNvPr>
          <p:cNvSpPr txBox="1"/>
          <p:nvPr/>
        </p:nvSpPr>
        <p:spPr>
          <a:xfrm>
            <a:off x="761996" y="3107494"/>
            <a:ext cx="8696040" cy="2031325"/>
          </a:xfrm>
          <a:prstGeom prst="rect">
            <a:avLst/>
          </a:prstGeom>
          <a:noFill/>
        </p:spPr>
        <p:txBody>
          <a:bodyPr wrap="square" rtlCol="0">
            <a:spAutoFit/>
          </a:bodyPr>
          <a:lstStyle/>
          <a:p>
            <a:pPr algn="l"/>
            <a:r>
              <a:rPr lang="en-IN" b="1" dirty="0"/>
              <a:t>PROCESS :  </a:t>
            </a:r>
            <a:r>
              <a:rPr lang="en-US" b="1" dirty="0">
                <a:latin typeface="Univers Condensed Light (Body)"/>
              </a:rPr>
              <a:t>After gathering all the information</a:t>
            </a:r>
            <a:r>
              <a:rPr lang="en-US" b="0" i="0" dirty="0">
                <a:effectLst/>
                <a:latin typeface="Univers Condensed Light (Body)"/>
              </a:rPr>
              <a:t>, </a:t>
            </a:r>
            <a:r>
              <a:rPr lang="en-US" b="1" dirty="0">
                <a:latin typeface="Univers Condensed Light (Body)"/>
              </a:rPr>
              <a:t>I </a:t>
            </a:r>
            <a:r>
              <a:rPr lang="en-US" b="1" i="0" dirty="0">
                <a:effectLst/>
                <a:latin typeface="Univers Condensed Light (Body)"/>
              </a:rPr>
              <a:t>need to process it and start to make some decisions</a:t>
            </a:r>
            <a:r>
              <a:rPr lang="en-US" b="0" i="0" dirty="0">
                <a:effectLst/>
                <a:latin typeface="Univers Condensed Light (Body)"/>
              </a:rPr>
              <a:t>.</a:t>
            </a:r>
          </a:p>
          <a:p>
            <a:pPr algn="l"/>
            <a:endParaRPr lang="en-US" b="0" i="0" dirty="0">
              <a:effectLst/>
              <a:latin typeface="Univers Condensed Light (Body)"/>
            </a:endParaRPr>
          </a:p>
          <a:p>
            <a:pPr marL="1200150" lvl="2" indent="-285750">
              <a:buFont typeface="Arial" panose="020B0604020202020204" pitchFamily="34" charset="0"/>
              <a:buChar char="•"/>
            </a:pPr>
            <a:r>
              <a:rPr lang="en-US" b="0" i="0" dirty="0">
                <a:effectLst/>
                <a:latin typeface="Univers Condensed Light (Body)"/>
              </a:rPr>
              <a:t>This includes things like comparing the cost and length of different programs, evaluating the quality of the instruction, and considering your own learning style.</a:t>
            </a:r>
          </a:p>
          <a:p>
            <a:pPr marL="1200150" lvl="2" indent="-285750">
              <a:buFont typeface="Arial" panose="020B0604020202020204" pitchFamily="34" charset="0"/>
              <a:buChar char="•"/>
            </a:pPr>
            <a:r>
              <a:rPr lang="en-US" b="0" i="0" dirty="0">
                <a:effectLst/>
                <a:latin typeface="Univers Condensed Light (Body)"/>
              </a:rPr>
              <a:t>I may also want to talk to people who have completed online certification programs in the past, to get their advice.</a:t>
            </a:r>
          </a:p>
          <a:p>
            <a:pPr lvl="2"/>
            <a:r>
              <a:rPr lang="en-IN" b="1" dirty="0">
                <a:latin typeface="Univers Condensed Light (Body)"/>
              </a:rPr>
              <a:t> </a:t>
            </a:r>
          </a:p>
        </p:txBody>
      </p:sp>
    </p:spTree>
    <p:extLst>
      <p:ext uri="{BB962C8B-B14F-4D97-AF65-F5344CB8AC3E}">
        <p14:creationId xmlns:p14="http://schemas.microsoft.com/office/powerpoint/2010/main" val="198937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C61440-63AF-B2C3-E826-050E745ED123}"/>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6" name="TextBox 5">
            <a:extLst>
              <a:ext uri="{FF2B5EF4-FFF2-40B4-BE49-F238E27FC236}">
                <a16:creationId xmlns:a16="http://schemas.microsoft.com/office/drawing/2014/main" id="{90138FEE-EF62-3BE6-C658-B29C6AC92211}"/>
              </a:ext>
            </a:extLst>
          </p:cNvPr>
          <p:cNvSpPr txBox="1"/>
          <p:nvPr/>
        </p:nvSpPr>
        <p:spPr>
          <a:xfrm>
            <a:off x="896467" y="457196"/>
            <a:ext cx="9900467" cy="369332"/>
          </a:xfrm>
          <a:prstGeom prst="rect">
            <a:avLst/>
          </a:prstGeom>
          <a:noFill/>
        </p:spPr>
        <p:txBody>
          <a:bodyPr wrap="none" rtlCol="0">
            <a:spAutoFit/>
          </a:bodyPr>
          <a:lstStyle/>
          <a:p>
            <a:r>
              <a:rPr lang="en-IN" b="1" dirty="0"/>
              <a:t>ANALYZE </a:t>
            </a:r>
            <a:r>
              <a:rPr lang="en-IN" dirty="0">
                <a:latin typeface="Univers Condensed Light (Body)"/>
              </a:rPr>
              <a:t>: </a:t>
            </a:r>
            <a:r>
              <a:rPr lang="en-US" b="1" dirty="0">
                <a:latin typeface="Univers Condensed Light (Body)"/>
              </a:rPr>
              <a:t>I</a:t>
            </a:r>
            <a:r>
              <a:rPr lang="en-US" b="1" i="0" dirty="0">
                <a:effectLst/>
                <a:latin typeface="Univers Condensed Light (Body)"/>
              </a:rPr>
              <a:t>t's time to start analyzing the data. This includes things like comparing the features of different programs</a:t>
            </a:r>
            <a:endParaRPr lang="en-IN" b="1" dirty="0">
              <a:latin typeface="Univers Condensed Light (Body)"/>
            </a:endParaRPr>
          </a:p>
        </p:txBody>
      </p:sp>
      <p:graphicFrame>
        <p:nvGraphicFramePr>
          <p:cNvPr id="7" name="Table 7">
            <a:extLst>
              <a:ext uri="{FF2B5EF4-FFF2-40B4-BE49-F238E27FC236}">
                <a16:creationId xmlns:a16="http://schemas.microsoft.com/office/drawing/2014/main" id="{870D7616-A7DC-0880-27CF-2B9CB079D0D6}"/>
              </a:ext>
            </a:extLst>
          </p:cNvPr>
          <p:cNvGraphicFramePr>
            <a:graphicFrameLocks noGrp="1"/>
          </p:cNvGraphicFramePr>
          <p:nvPr>
            <p:extLst>
              <p:ext uri="{D42A27DB-BD31-4B8C-83A1-F6EECF244321}">
                <p14:modId xmlns:p14="http://schemas.microsoft.com/office/powerpoint/2010/main" val="1517861997"/>
              </p:ext>
            </p:extLst>
          </p:nvPr>
        </p:nvGraphicFramePr>
        <p:xfrm>
          <a:off x="896467" y="1210236"/>
          <a:ext cx="10399062" cy="3842272"/>
        </p:xfrm>
        <a:graphic>
          <a:graphicData uri="http://schemas.openxmlformats.org/drawingml/2006/table">
            <a:tbl>
              <a:tblPr firstRow="1" bandRow="1">
                <a:tableStyleId>{5C22544A-7EE6-4342-B048-85BDC9FD1C3A}</a:tableStyleId>
              </a:tblPr>
              <a:tblGrid>
                <a:gridCol w="1891557">
                  <a:extLst>
                    <a:ext uri="{9D8B030D-6E8A-4147-A177-3AD203B41FA5}">
                      <a16:colId xmlns:a16="http://schemas.microsoft.com/office/drawing/2014/main" val="224578652"/>
                    </a:ext>
                  </a:extLst>
                </a:gridCol>
                <a:gridCol w="2862801">
                  <a:extLst>
                    <a:ext uri="{9D8B030D-6E8A-4147-A177-3AD203B41FA5}">
                      <a16:colId xmlns:a16="http://schemas.microsoft.com/office/drawing/2014/main" val="1694724769"/>
                    </a:ext>
                  </a:extLst>
                </a:gridCol>
                <a:gridCol w="2831042">
                  <a:extLst>
                    <a:ext uri="{9D8B030D-6E8A-4147-A177-3AD203B41FA5}">
                      <a16:colId xmlns:a16="http://schemas.microsoft.com/office/drawing/2014/main" val="3090027196"/>
                    </a:ext>
                  </a:extLst>
                </a:gridCol>
                <a:gridCol w="2813662">
                  <a:extLst>
                    <a:ext uri="{9D8B030D-6E8A-4147-A177-3AD203B41FA5}">
                      <a16:colId xmlns:a16="http://schemas.microsoft.com/office/drawing/2014/main" val="2798548025"/>
                    </a:ext>
                  </a:extLst>
                </a:gridCol>
              </a:tblGrid>
              <a:tr h="510988">
                <a:tc>
                  <a:txBody>
                    <a:bodyPr/>
                    <a:lstStyle/>
                    <a:p>
                      <a:r>
                        <a:rPr lang="en-IN" dirty="0">
                          <a:solidFill>
                            <a:schemeClr val="tx1"/>
                          </a:solidFill>
                        </a:rPr>
                        <a:t>features</a:t>
                      </a:r>
                    </a:p>
                  </a:txBody>
                  <a:tcPr/>
                </a:tc>
                <a:tc>
                  <a:txBody>
                    <a:bodyPr/>
                    <a:lstStyle/>
                    <a:p>
                      <a:pPr algn="ctr"/>
                      <a:r>
                        <a:rPr lang="en-IN" sz="1800" b="1" i="0" kern="1200" dirty="0">
                          <a:solidFill>
                            <a:schemeClr val="tx1"/>
                          </a:solidFill>
                          <a:effectLst/>
                          <a:latin typeface="+mn-lt"/>
                          <a:ea typeface="+mn-ea"/>
                          <a:cs typeface="+mn-cs"/>
                        </a:rPr>
                        <a:t>Google Data Analytics Professional Certificate</a:t>
                      </a:r>
                      <a:endParaRPr lang="en-IN" b="1" dirty="0">
                        <a:solidFill>
                          <a:schemeClr val="tx1"/>
                        </a:solidFill>
                      </a:endParaRPr>
                    </a:p>
                  </a:txBody>
                  <a:tcPr/>
                </a:tc>
                <a:tc>
                  <a:txBody>
                    <a:bodyPr/>
                    <a:lstStyle/>
                    <a:p>
                      <a:pPr algn="ctr"/>
                      <a:r>
                        <a:rPr lang="it-IT" sz="1800" b="1" i="0" kern="1200" dirty="0">
                          <a:solidFill>
                            <a:schemeClr val="tx1"/>
                          </a:solidFill>
                          <a:effectLst/>
                          <a:latin typeface="+mn-lt"/>
                          <a:ea typeface="+mn-ea"/>
                          <a:cs typeface="+mn-cs"/>
                        </a:rPr>
                        <a:t>IBM Data Science Professional Certificate</a:t>
                      </a:r>
                      <a:endParaRPr lang="en-IN" b="1" dirty="0">
                        <a:solidFill>
                          <a:schemeClr val="tx1"/>
                        </a:solidFill>
                      </a:endParaRPr>
                    </a:p>
                  </a:txBody>
                  <a:tcPr/>
                </a:tc>
                <a:tc>
                  <a:txBody>
                    <a:bodyPr/>
                    <a:lstStyle/>
                    <a:p>
                      <a:pPr algn="ctr"/>
                      <a:r>
                        <a:rPr lang="en-IN" sz="1800" b="1" i="0" kern="1200" dirty="0">
                          <a:solidFill>
                            <a:schemeClr val="tx1"/>
                          </a:solidFill>
                          <a:effectLst/>
                          <a:latin typeface="+mn-lt"/>
                          <a:ea typeface="+mn-ea"/>
                          <a:cs typeface="+mn-cs"/>
                        </a:rPr>
                        <a:t>Coursera Data Science Specialization</a:t>
                      </a:r>
                      <a:endParaRPr lang="en-IN" b="1" dirty="0">
                        <a:solidFill>
                          <a:schemeClr val="tx1"/>
                        </a:solidFill>
                      </a:endParaRPr>
                    </a:p>
                  </a:txBody>
                  <a:tcPr/>
                </a:tc>
                <a:extLst>
                  <a:ext uri="{0D108BD9-81ED-4DB2-BD59-A6C34878D82A}">
                    <a16:rowId xmlns:a16="http://schemas.microsoft.com/office/drawing/2014/main" val="1680132226"/>
                  </a:ext>
                </a:extLst>
              </a:tr>
              <a:tr h="510988">
                <a:tc>
                  <a:txBody>
                    <a:bodyPr/>
                    <a:lstStyle/>
                    <a:p>
                      <a:r>
                        <a:rPr lang="en-IN" b="1" dirty="0">
                          <a:solidFill>
                            <a:schemeClr val="tx1"/>
                          </a:solidFill>
                        </a:rPr>
                        <a:t>Duration</a:t>
                      </a:r>
                      <a:endParaRPr lang="en-IN" b="1" dirty="0"/>
                    </a:p>
                  </a:txBody>
                  <a:tcPr/>
                </a:tc>
                <a:tc>
                  <a:txBody>
                    <a:bodyPr/>
                    <a:lstStyle/>
                    <a:p>
                      <a:pPr algn="ctr"/>
                      <a:r>
                        <a:rPr lang="en-IN" sz="1600" dirty="0"/>
                        <a:t>6 months</a:t>
                      </a:r>
                    </a:p>
                  </a:txBody>
                  <a:tcPr/>
                </a:tc>
                <a:tc>
                  <a:txBody>
                    <a:bodyPr/>
                    <a:lstStyle/>
                    <a:p>
                      <a:pPr algn="ctr"/>
                      <a:r>
                        <a:rPr lang="en-IN" sz="1600" dirty="0"/>
                        <a:t>6 months</a:t>
                      </a:r>
                    </a:p>
                  </a:txBody>
                  <a:tcPr/>
                </a:tc>
                <a:tc>
                  <a:txBody>
                    <a:bodyPr/>
                    <a:lstStyle/>
                    <a:p>
                      <a:pPr algn="ctr"/>
                      <a:r>
                        <a:rPr lang="en-IN" sz="1600" dirty="0"/>
                        <a:t>6 months</a:t>
                      </a:r>
                    </a:p>
                  </a:txBody>
                  <a:tcPr/>
                </a:tc>
                <a:extLst>
                  <a:ext uri="{0D108BD9-81ED-4DB2-BD59-A6C34878D82A}">
                    <a16:rowId xmlns:a16="http://schemas.microsoft.com/office/drawing/2014/main" val="2320293646"/>
                  </a:ext>
                </a:extLst>
              </a:tr>
              <a:tr h="238460">
                <a:tc>
                  <a:txBody>
                    <a:bodyPr/>
                    <a:lstStyle/>
                    <a:p>
                      <a:r>
                        <a:rPr lang="en-IN" b="1" dirty="0"/>
                        <a:t> </a:t>
                      </a:r>
                      <a:r>
                        <a:rPr lang="en-IN" b="1" dirty="0">
                          <a:solidFill>
                            <a:schemeClr val="tx1"/>
                          </a:solidFill>
                        </a:rPr>
                        <a:t>Cost </a:t>
                      </a:r>
                      <a:endParaRPr lang="en-IN" b="1" dirty="0"/>
                    </a:p>
                  </a:txBody>
                  <a:tcPr/>
                </a:tc>
                <a:tc>
                  <a:txBody>
                    <a:bodyPr/>
                    <a:lstStyle/>
                    <a:p>
                      <a:pPr algn="ctr"/>
                      <a:r>
                        <a:rPr lang="en-IN" sz="1600" b="1" i="0" kern="1200" dirty="0">
                          <a:solidFill>
                            <a:schemeClr val="dk1"/>
                          </a:solidFill>
                          <a:effectLst/>
                          <a:latin typeface="+mn-lt"/>
                          <a:ea typeface="+mn-ea"/>
                          <a:cs typeface="+mn-cs"/>
                        </a:rPr>
                        <a:t>₹575</a:t>
                      </a:r>
                      <a:r>
                        <a:rPr lang="en-IN" sz="1600" b="0" i="0" kern="1200" dirty="0">
                          <a:solidFill>
                            <a:schemeClr val="dk1"/>
                          </a:solidFill>
                          <a:effectLst/>
                          <a:latin typeface="+mn-lt"/>
                          <a:ea typeface="+mn-ea"/>
                          <a:cs typeface="+mn-cs"/>
                        </a:rPr>
                        <a:t>/month</a:t>
                      </a:r>
                    </a:p>
                    <a:p>
                      <a:pPr algn="ctr"/>
                      <a:endParaRPr lang="en-IN" sz="1600" dirty="0"/>
                    </a:p>
                  </a:txBody>
                  <a:tcPr/>
                </a:tc>
                <a:tc>
                  <a:txBody>
                    <a:bodyPr/>
                    <a:lstStyle/>
                    <a:p>
                      <a:pPr algn="ctr"/>
                      <a:r>
                        <a:rPr lang="en-IN" sz="1600" b="1" i="0" kern="1200" dirty="0">
                          <a:solidFill>
                            <a:schemeClr val="dk1"/>
                          </a:solidFill>
                          <a:effectLst/>
                          <a:latin typeface="+mn-lt"/>
                          <a:ea typeface="+mn-ea"/>
                          <a:cs typeface="+mn-cs"/>
                        </a:rPr>
                        <a:t>₹1,601</a:t>
                      </a:r>
                      <a:r>
                        <a:rPr lang="en-IN" sz="1600" b="0" i="0" kern="1200" dirty="0">
                          <a:solidFill>
                            <a:schemeClr val="dk1"/>
                          </a:solidFill>
                          <a:effectLst/>
                          <a:latin typeface="+mn-lt"/>
                          <a:ea typeface="+mn-ea"/>
                          <a:cs typeface="+mn-cs"/>
                        </a:rPr>
                        <a:t>/month</a:t>
                      </a:r>
                    </a:p>
                  </a:txBody>
                  <a:tcPr/>
                </a:tc>
                <a:tc>
                  <a:txBody>
                    <a:bodyPr/>
                    <a:lstStyle/>
                    <a:p>
                      <a:pPr algn="ctr"/>
                      <a:r>
                        <a:rPr lang="en-IN" sz="1600" b="1" i="0" kern="1200" dirty="0">
                          <a:solidFill>
                            <a:schemeClr val="dk1"/>
                          </a:solidFill>
                          <a:effectLst/>
                          <a:latin typeface="+mn-lt"/>
                          <a:ea typeface="+mn-ea"/>
                          <a:cs typeface="+mn-cs"/>
                        </a:rPr>
                        <a:t>₹2,012</a:t>
                      </a:r>
                      <a:r>
                        <a:rPr lang="en-IN" sz="1600" b="0" i="0" kern="1200" dirty="0">
                          <a:solidFill>
                            <a:schemeClr val="dk1"/>
                          </a:solidFill>
                          <a:effectLst/>
                          <a:latin typeface="+mn-lt"/>
                          <a:ea typeface="+mn-ea"/>
                          <a:cs typeface="+mn-cs"/>
                        </a:rPr>
                        <a:t>/month</a:t>
                      </a:r>
                    </a:p>
                    <a:p>
                      <a:pPr algn="ctr"/>
                      <a:endParaRPr lang="en-IN" sz="1600" dirty="0"/>
                    </a:p>
                  </a:txBody>
                  <a:tcPr/>
                </a:tc>
                <a:extLst>
                  <a:ext uri="{0D108BD9-81ED-4DB2-BD59-A6C34878D82A}">
                    <a16:rowId xmlns:a16="http://schemas.microsoft.com/office/drawing/2014/main" val="1173360916"/>
                  </a:ext>
                </a:extLst>
              </a:tr>
              <a:tr h="510988">
                <a:tc>
                  <a:txBody>
                    <a:bodyPr/>
                    <a:lstStyle/>
                    <a:p>
                      <a:r>
                        <a:rPr lang="en-IN" b="1" dirty="0"/>
                        <a:t>Career prospects</a:t>
                      </a:r>
                    </a:p>
                  </a:txBody>
                  <a:tcPr/>
                </a:tc>
                <a:tc>
                  <a:txBody>
                    <a:bodyPr/>
                    <a:lstStyle/>
                    <a:p>
                      <a:pPr algn="ctr"/>
                      <a:r>
                        <a:rPr lang="en-IN" sz="1600" dirty="0"/>
                        <a:t>good</a:t>
                      </a:r>
                    </a:p>
                  </a:txBody>
                  <a:tcPr/>
                </a:tc>
                <a:tc>
                  <a:txBody>
                    <a:bodyPr/>
                    <a:lstStyle/>
                    <a:p>
                      <a:pPr algn="ctr"/>
                      <a:r>
                        <a:rPr lang="en-IN" sz="1600" dirty="0"/>
                        <a:t>good</a:t>
                      </a:r>
                    </a:p>
                  </a:txBody>
                  <a:tcPr/>
                </a:tc>
                <a:tc>
                  <a:txBody>
                    <a:bodyPr/>
                    <a:lstStyle/>
                    <a:p>
                      <a:pPr algn="ctr"/>
                      <a:r>
                        <a:rPr lang="en-IN" sz="1600" dirty="0"/>
                        <a:t>good</a:t>
                      </a:r>
                    </a:p>
                  </a:txBody>
                  <a:tcPr/>
                </a:tc>
                <a:extLst>
                  <a:ext uri="{0D108BD9-81ED-4DB2-BD59-A6C34878D82A}">
                    <a16:rowId xmlns:a16="http://schemas.microsoft.com/office/drawing/2014/main" val="2303336314"/>
                  </a:ext>
                </a:extLst>
              </a:tr>
              <a:tr h="510988">
                <a:tc>
                  <a:txBody>
                    <a:bodyPr/>
                    <a:lstStyle/>
                    <a:p>
                      <a:r>
                        <a:rPr lang="en-IN" b="1" dirty="0"/>
                        <a:t>Real life projects</a:t>
                      </a:r>
                    </a:p>
                  </a:txBody>
                  <a:tcPr/>
                </a:tc>
                <a:tc>
                  <a:txBody>
                    <a:bodyPr/>
                    <a:lstStyle/>
                    <a:p>
                      <a:pPr algn="ctr"/>
                      <a:r>
                        <a:rPr lang="en-IN" sz="1600" dirty="0"/>
                        <a:t>yes</a:t>
                      </a:r>
                    </a:p>
                  </a:txBody>
                  <a:tcPr/>
                </a:tc>
                <a:tc>
                  <a:txBody>
                    <a:bodyPr/>
                    <a:lstStyle/>
                    <a:p>
                      <a:pPr algn="ctr"/>
                      <a:r>
                        <a:rPr lang="en-IN" sz="1600" dirty="0"/>
                        <a:t>yes</a:t>
                      </a:r>
                    </a:p>
                  </a:txBody>
                  <a:tcPr/>
                </a:tc>
                <a:tc>
                  <a:txBody>
                    <a:bodyPr/>
                    <a:lstStyle/>
                    <a:p>
                      <a:pPr algn="ctr"/>
                      <a:r>
                        <a:rPr lang="en-IN" sz="1600" dirty="0"/>
                        <a:t>yes</a:t>
                      </a:r>
                    </a:p>
                  </a:txBody>
                  <a:tcPr/>
                </a:tc>
                <a:extLst>
                  <a:ext uri="{0D108BD9-81ED-4DB2-BD59-A6C34878D82A}">
                    <a16:rowId xmlns:a16="http://schemas.microsoft.com/office/drawing/2014/main" val="2748146026"/>
                  </a:ext>
                </a:extLst>
              </a:tr>
              <a:tr h="510988">
                <a:tc>
                  <a:txBody>
                    <a:bodyPr/>
                    <a:lstStyle/>
                    <a:p>
                      <a:r>
                        <a:rPr lang="en-IN" b="1" dirty="0"/>
                        <a:t>Instructor </a:t>
                      </a:r>
                    </a:p>
                  </a:txBody>
                  <a:tcPr/>
                </a:tc>
                <a:tc>
                  <a:txBody>
                    <a:bodyPr/>
                    <a:lstStyle/>
                    <a:p>
                      <a:pPr algn="ctr"/>
                      <a:r>
                        <a:rPr lang="en-US" sz="1600" b="0" i="0" kern="1200" dirty="0">
                          <a:solidFill>
                            <a:schemeClr val="dk1"/>
                          </a:solidFill>
                          <a:effectLst/>
                          <a:latin typeface="+mn-lt"/>
                          <a:ea typeface="+mn-ea"/>
                          <a:cs typeface="+mn-cs"/>
                        </a:rPr>
                        <a:t>Google Employees and Industry Experts</a:t>
                      </a:r>
                      <a:endParaRPr lang="en-IN" sz="1600" dirty="0"/>
                    </a:p>
                  </a:txBody>
                  <a:tcPr/>
                </a:tc>
                <a:tc>
                  <a:txBody>
                    <a:bodyPr/>
                    <a:lstStyle/>
                    <a:p>
                      <a:pPr algn="ctr"/>
                      <a:r>
                        <a:rPr lang="en-US" sz="1600" b="0" i="0" kern="1200" dirty="0">
                          <a:solidFill>
                            <a:schemeClr val="dk1"/>
                          </a:solidFill>
                          <a:effectLst/>
                          <a:latin typeface="+mn-lt"/>
                          <a:ea typeface="+mn-ea"/>
                          <a:cs typeface="+mn-cs"/>
                        </a:rPr>
                        <a:t>IBM Employees and Industry Experts</a:t>
                      </a:r>
                      <a:endParaRPr lang="en-IN" sz="1600" dirty="0"/>
                    </a:p>
                  </a:txBody>
                  <a:tcPr/>
                </a:tc>
                <a:tc>
                  <a:txBody>
                    <a:bodyPr/>
                    <a:lstStyle/>
                    <a:p>
                      <a:pPr algn="ctr"/>
                      <a:r>
                        <a:rPr lang="en-US" sz="1600" b="0" i="0" kern="1200" dirty="0">
                          <a:solidFill>
                            <a:schemeClr val="dk1"/>
                          </a:solidFill>
                          <a:effectLst/>
                          <a:latin typeface="+mn-lt"/>
                          <a:ea typeface="+mn-ea"/>
                          <a:cs typeface="+mn-cs"/>
                        </a:rPr>
                        <a:t>Coursera Faculty and Industry Experts</a:t>
                      </a:r>
                      <a:endParaRPr lang="en-IN" sz="1600" dirty="0"/>
                    </a:p>
                  </a:txBody>
                  <a:tcPr/>
                </a:tc>
                <a:extLst>
                  <a:ext uri="{0D108BD9-81ED-4DB2-BD59-A6C34878D82A}">
                    <a16:rowId xmlns:a16="http://schemas.microsoft.com/office/drawing/2014/main" val="1028756302"/>
                  </a:ext>
                </a:extLst>
              </a:tr>
              <a:tr h="510988">
                <a:tc>
                  <a:txBody>
                    <a:bodyPr/>
                    <a:lstStyle/>
                    <a:p>
                      <a:r>
                        <a:rPr lang="en-IN" b="1" dirty="0"/>
                        <a:t>Reviews</a:t>
                      </a:r>
                    </a:p>
                  </a:txBody>
                  <a:tcPr/>
                </a:tc>
                <a:tc>
                  <a:txBody>
                    <a:bodyPr/>
                    <a:lstStyle/>
                    <a:p>
                      <a:pPr algn="ctr"/>
                      <a:r>
                        <a:rPr lang="en-IN" sz="1600" b="0" i="0" kern="1200" dirty="0">
                          <a:solidFill>
                            <a:schemeClr val="dk1"/>
                          </a:solidFill>
                          <a:effectLst/>
                          <a:latin typeface="+mn-lt"/>
                          <a:ea typeface="+mn-ea"/>
                          <a:cs typeface="+mn-cs"/>
                        </a:rPr>
                        <a:t>4.7/5</a:t>
                      </a:r>
                      <a:endParaRPr lang="en-IN" sz="1600" dirty="0"/>
                    </a:p>
                  </a:txBody>
                  <a:tcPr/>
                </a:tc>
                <a:tc>
                  <a:txBody>
                    <a:bodyPr/>
                    <a:lstStyle/>
                    <a:p>
                      <a:pPr algn="ctr"/>
                      <a:r>
                        <a:rPr lang="en-IN" sz="1600" b="0" i="0" kern="1200" dirty="0">
                          <a:solidFill>
                            <a:schemeClr val="dk1"/>
                          </a:solidFill>
                          <a:effectLst/>
                          <a:latin typeface="+mn-lt"/>
                          <a:ea typeface="+mn-ea"/>
                          <a:cs typeface="+mn-cs"/>
                        </a:rPr>
                        <a:t>4.6/5</a:t>
                      </a:r>
                      <a:endParaRPr lang="en-IN" sz="1600" dirty="0"/>
                    </a:p>
                  </a:txBody>
                  <a:tcPr/>
                </a:tc>
                <a:tc>
                  <a:txBody>
                    <a:bodyPr/>
                    <a:lstStyle/>
                    <a:p>
                      <a:pPr algn="ctr"/>
                      <a:r>
                        <a:rPr lang="en-IN" sz="1600" b="0" i="0" kern="1200" dirty="0">
                          <a:solidFill>
                            <a:schemeClr val="dk1"/>
                          </a:solidFill>
                          <a:effectLst/>
                          <a:latin typeface="+mn-lt"/>
                          <a:ea typeface="+mn-ea"/>
                          <a:cs typeface="+mn-cs"/>
                        </a:rPr>
                        <a:t>4.5/5</a:t>
                      </a:r>
                      <a:endParaRPr lang="en-IN" sz="1600" dirty="0"/>
                    </a:p>
                  </a:txBody>
                  <a:tcPr/>
                </a:tc>
                <a:extLst>
                  <a:ext uri="{0D108BD9-81ED-4DB2-BD59-A6C34878D82A}">
                    <a16:rowId xmlns:a16="http://schemas.microsoft.com/office/drawing/2014/main" val="1911064171"/>
                  </a:ext>
                </a:extLst>
              </a:tr>
            </a:tbl>
          </a:graphicData>
        </a:graphic>
      </p:graphicFrame>
      <p:sp>
        <p:nvSpPr>
          <p:cNvPr id="8" name="TextBox 7">
            <a:extLst>
              <a:ext uri="{FF2B5EF4-FFF2-40B4-BE49-F238E27FC236}">
                <a16:creationId xmlns:a16="http://schemas.microsoft.com/office/drawing/2014/main" id="{B34A01EC-4585-E0C3-6DE4-241657F52CC6}"/>
              </a:ext>
            </a:extLst>
          </p:cNvPr>
          <p:cNvSpPr txBox="1"/>
          <p:nvPr/>
        </p:nvSpPr>
        <p:spPr>
          <a:xfrm>
            <a:off x="2086173" y="5567140"/>
            <a:ext cx="8161209" cy="369332"/>
          </a:xfrm>
          <a:prstGeom prst="rect">
            <a:avLst/>
          </a:prstGeom>
          <a:noFill/>
        </p:spPr>
        <p:txBody>
          <a:bodyPr wrap="none" rtlCol="0">
            <a:spAutoFit/>
          </a:bodyPr>
          <a:lstStyle/>
          <a:p>
            <a:r>
              <a:rPr lang="en-IN" dirty="0"/>
              <a:t>From above analysis I found </a:t>
            </a:r>
            <a:r>
              <a:rPr lang="en-IN" sz="1800" b="1" i="0" kern="1200" dirty="0">
                <a:solidFill>
                  <a:schemeClr val="tx1"/>
                </a:solidFill>
                <a:effectLst/>
                <a:latin typeface="+mn-lt"/>
                <a:ea typeface="+mn-ea"/>
                <a:cs typeface="+mn-cs"/>
              </a:rPr>
              <a:t>Google Data Analytics Professional Certificate </a:t>
            </a:r>
            <a:r>
              <a:rPr lang="en-IN" dirty="0"/>
              <a:t>is the best fit for me.</a:t>
            </a:r>
            <a:endParaRPr lang="en-IN" b="1" dirty="0">
              <a:solidFill>
                <a:schemeClr val="tx1"/>
              </a:solidFill>
            </a:endParaRPr>
          </a:p>
        </p:txBody>
      </p:sp>
      <p:pic>
        <p:nvPicPr>
          <p:cNvPr id="11" name="Picture 10">
            <a:extLst>
              <a:ext uri="{FF2B5EF4-FFF2-40B4-BE49-F238E27FC236}">
                <a16:creationId xmlns:a16="http://schemas.microsoft.com/office/drawing/2014/main" id="{037388F1-C165-2AC9-0295-4D6537A773AF}"/>
              </a:ext>
            </a:extLst>
          </p:cNvPr>
          <p:cNvPicPr>
            <a:picLocks noChangeAspect="1"/>
          </p:cNvPicPr>
          <p:nvPr/>
        </p:nvPicPr>
        <p:blipFill>
          <a:blip r:embed="rId2"/>
          <a:stretch>
            <a:fillRect/>
          </a:stretch>
        </p:blipFill>
        <p:spPr>
          <a:xfrm>
            <a:off x="4951012" y="1919687"/>
            <a:ext cx="353599" cy="329213"/>
          </a:xfrm>
          <a:prstGeom prst="rect">
            <a:avLst/>
          </a:prstGeom>
        </p:spPr>
      </p:pic>
      <p:pic>
        <p:nvPicPr>
          <p:cNvPr id="12" name="Picture 11">
            <a:extLst>
              <a:ext uri="{FF2B5EF4-FFF2-40B4-BE49-F238E27FC236}">
                <a16:creationId xmlns:a16="http://schemas.microsoft.com/office/drawing/2014/main" id="{EE3D39A3-13E1-9847-DBC3-4ABF74D4CCFF}"/>
              </a:ext>
            </a:extLst>
          </p:cNvPr>
          <p:cNvPicPr>
            <a:picLocks noChangeAspect="1"/>
          </p:cNvPicPr>
          <p:nvPr/>
        </p:nvPicPr>
        <p:blipFill>
          <a:blip r:embed="rId2"/>
          <a:stretch>
            <a:fillRect/>
          </a:stretch>
        </p:blipFill>
        <p:spPr>
          <a:xfrm>
            <a:off x="4951011" y="2468001"/>
            <a:ext cx="353599" cy="329213"/>
          </a:xfrm>
          <a:prstGeom prst="rect">
            <a:avLst/>
          </a:prstGeom>
        </p:spPr>
      </p:pic>
      <p:pic>
        <p:nvPicPr>
          <p:cNvPr id="13" name="Picture 12">
            <a:extLst>
              <a:ext uri="{FF2B5EF4-FFF2-40B4-BE49-F238E27FC236}">
                <a16:creationId xmlns:a16="http://schemas.microsoft.com/office/drawing/2014/main" id="{0115930E-F37F-3DDC-2A78-A640E052E6C5}"/>
              </a:ext>
            </a:extLst>
          </p:cNvPr>
          <p:cNvPicPr>
            <a:picLocks noChangeAspect="1"/>
          </p:cNvPicPr>
          <p:nvPr/>
        </p:nvPicPr>
        <p:blipFill>
          <a:blip r:embed="rId2"/>
          <a:stretch>
            <a:fillRect/>
          </a:stretch>
        </p:blipFill>
        <p:spPr>
          <a:xfrm>
            <a:off x="4959036" y="3027448"/>
            <a:ext cx="353599" cy="329213"/>
          </a:xfrm>
          <a:prstGeom prst="rect">
            <a:avLst/>
          </a:prstGeom>
        </p:spPr>
      </p:pic>
      <p:pic>
        <p:nvPicPr>
          <p:cNvPr id="14" name="Picture 13">
            <a:extLst>
              <a:ext uri="{FF2B5EF4-FFF2-40B4-BE49-F238E27FC236}">
                <a16:creationId xmlns:a16="http://schemas.microsoft.com/office/drawing/2014/main" id="{6FC17820-8797-A223-1952-255A24EBB3E7}"/>
              </a:ext>
            </a:extLst>
          </p:cNvPr>
          <p:cNvPicPr>
            <a:picLocks noChangeAspect="1"/>
          </p:cNvPicPr>
          <p:nvPr/>
        </p:nvPicPr>
        <p:blipFill>
          <a:blip r:embed="rId2"/>
          <a:stretch>
            <a:fillRect/>
          </a:stretch>
        </p:blipFill>
        <p:spPr>
          <a:xfrm>
            <a:off x="4976025" y="3539905"/>
            <a:ext cx="353599" cy="329213"/>
          </a:xfrm>
          <a:prstGeom prst="rect">
            <a:avLst/>
          </a:prstGeom>
        </p:spPr>
      </p:pic>
      <p:pic>
        <p:nvPicPr>
          <p:cNvPr id="15" name="Picture 14">
            <a:extLst>
              <a:ext uri="{FF2B5EF4-FFF2-40B4-BE49-F238E27FC236}">
                <a16:creationId xmlns:a16="http://schemas.microsoft.com/office/drawing/2014/main" id="{D7889969-F0DE-D7F8-92F1-8C45FD5FB907}"/>
              </a:ext>
            </a:extLst>
          </p:cNvPr>
          <p:cNvPicPr>
            <a:picLocks noChangeAspect="1"/>
          </p:cNvPicPr>
          <p:nvPr/>
        </p:nvPicPr>
        <p:blipFill>
          <a:blip r:embed="rId2"/>
          <a:stretch>
            <a:fillRect/>
          </a:stretch>
        </p:blipFill>
        <p:spPr>
          <a:xfrm>
            <a:off x="4976025" y="4234750"/>
            <a:ext cx="353599" cy="329213"/>
          </a:xfrm>
          <a:prstGeom prst="rect">
            <a:avLst/>
          </a:prstGeom>
        </p:spPr>
      </p:pic>
      <p:pic>
        <p:nvPicPr>
          <p:cNvPr id="16" name="Picture 15">
            <a:extLst>
              <a:ext uri="{FF2B5EF4-FFF2-40B4-BE49-F238E27FC236}">
                <a16:creationId xmlns:a16="http://schemas.microsoft.com/office/drawing/2014/main" id="{12D8123F-00D1-F167-7FD0-B9744FC89929}"/>
              </a:ext>
            </a:extLst>
          </p:cNvPr>
          <p:cNvPicPr>
            <a:picLocks noChangeAspect="1"/>
          </p:cNvPicPr>
          <p:nvPr/>
        </p:nvPicPr>
        <p:blipFill>
          <a:blip r:embed="rId2"/>
          <a:stretch>
            <a:fillRect/>
          </a:stretch>
        </p:blipFill>
        <p:spPr>
          <a:xfrm>
            <a:off x="4976025" y="4651208"/>
            <a:ext cx="353599" cy="329213"/>
          </a:xfrm>
          <a:prstGeom prst="rect">
            <a:avLst/>
          </a:prstGeom>
        </p:spPr>
      </p:pic>
      <p:pic>
        <p:nvPicPr>
          <p:cNvPr id="17" name="Picture 16">
            <a:extLst>
              <a:ext uri="{FF2B5EF4-FFF2-40B4-BE49-F238E27FC236}">
                <a16:creationId xmlns:a16="http://schemas.microsoft.com/office/drawing/2014/main" id="{949C0514-8A59-A9D3-91B0-9738CDC364ED}"/>
              </a:ext>
            </a:extLst>
          </p:cNvPr>
          <p:cNvPicPr>
            <a:picLocks noChangeAspect="1"/>
          </p:cNvPicPr>
          <p:nvPr/>
        </p:nvPicPr>
        <p:blipFill>
          <a:blip r:embed="rId2"/>
          <a:stretch>
            <a:fillRect/>
          </a:stretch>
        </p:blipFill>
        <p:spPr>
          <a:xfrm>
            <a:off x="7868283" y="1932514"/>
            <a:ext cx="353599" cy="329213"/>
          </a:xfrm>
          <a:prstGeom prst="rect">
            <a:avLst/>
          </a:prstGeom>
        </p:spPr>
      </p:pic>
      <p:pic>
        <p:nvPicPr>
          <p:cNvPr id="19" name="Picture 18">
            <a:extLst>
              <a:ext uri="{FF2B5EF4-FFF2-40B4-BE49-F238E27FC236}">
                <a16:creationId xmlns:a16="http://schemas.microsoft.com/office/drawing/2014/main" id="{4EE771AC-A379-E5F7-6FBB-886A02885F18}"/>
              </a:ext>
            </a:extLst>
          </p:cNvPr>
          <p:cNvPicPr>
            <a:picLocks noChangeAspect="1"/>
          </p:cNvPicPr>
          <p:nvPr/>
        </p:nvPicPr>
        <p:blipFill>
          <a:blip r:embed="rId2"/>
          <a:stretch>
            <a:fillRect/>
          </a:stretch>
        </p:blipFill>
        <p:spPr>
          <a:xfrm>
            <a:off x="7868283" y="3029520"/>
            <a:ext cx="353599" cy="329213"/>
          </a:xfrm>
          <a:prstGeom prst="rect">
            <a:avLst/>
          </a:prstGeom>
        </p:spPr>
      </p:pic>
      <p:pic>
        <p:nvPicPr>
          <p:cNvPr id="20" name="Picture 19">
            <a:extLst>
              <a:ext uri="{FF2B5EF4-FFF2-40B4-BE49-F238E27FC236}">
                <a16:creationId xmlns:a16="http://schemas.microsoft.com/office/drawing/2014/main" id="{5509077E-BFD4-FFA7-FF3B-3CE3831782E3}"/>
              </a:ext>
            </a:extLst>
          </p:cNvPr>
          <p:cNvPicPr>
            <a:picLocks noChangeAspect="1"/>
          </p:cNvPicPr>
          <p:nvPr/>
        </p:nvPicPr>
        <p:blipFill>
          <a:blip r:embed="rId2"/>
          <a:stretch>
            <a:fillRect/>
          </a:stretch>
        </p:blipFill>
        <p:spPr>
          <a:xfrm>
            <a:off x="7868283" y="3515123"/>
            <a:ext cx="353599" cy="329213"/>
          </a:xfrm>
          <a:prstGeom prst="rect">
            <a:avLst/>
          </a:prstGeom>
        </p:spPr>
      </p:pic>
      <p:pic>
        <p:nvPicPr>
          <p:cNvPr id="21" name="Picture 20">
            <a:extLst>
              <a:ext uri="{FF2B5EF4-FFF2-40B4-BE49-F238E27FC236}">
                <a16:creationId xmlns:a16="http://schemas.microsoft.com/office/drawing/2014/main" id="{2C2E8DB8-4DF1-2A81-66A5-94960FBBBA0C}"/>
              </a:ext>
            </a:extLst>
          </p:cNvPr>
          <p:cNvPicPr>
            <a:picLocks noChangeAspect="1"/>
          </p:cNvPicPr>
          <p:nvPr/>
        </p:nvPicPr>
        <p:blipFill>
          <a:blip r:embed="rId2"/>
          <a:stretch>
            <a:fillRect/>
          </a:stretch>
        </p:blipFill>
        <p:spPr>
          <a:xfrm>
            <a:off x="7868283" y="4229650"/>
            <a:ext cx="353599" cy="329213"/>
          </a:xfrm>
          <a:prstGeom prst="rect">
            <a:avLst/>
          </a:prstGeom>
        </p:spPr>
      </p:pic>
      <p:pic>
        <p:nvPicPr>
          <p:cNvPr id="22" name="Picture 21">
            <a:extLst>
              <a:ext uri="{FF2B5EF4-FFF2-40B4-BE49-F238E27FC236}">
                <a16:creationId xmlns:a16="http://schemas.microsoft.com/office/drawing/2014/main" id="{A2CC65E3-C76B-E062-4B72-87B472F49708}"/>
              </a:ext>
            </a:extLst>
          </p:cNvPr>
          <p:cNvPicPr>
            <a:picLocks noChangeAspect="1"/>
          </p:cNvPicPr>
          <p:nvPr/>
        </p:nvPicPr>
        <p:blipFill>
          <a:blip r:embed="rId2"/>
          <a:stretch>
            <a:fillRect/>
          </a:stretch>
        </p:blipFill>
        <p:spPr>
          <a:xfrm>
            <a:off x="7868282" y="4672998"/>
            <a:ext cx="353599" cy="329213"/>
          </a:xfrm>
          <a:prstGeom prst="rect">
            <a:avLst/>
          </a:prstGeom>
        </p:spPr>
      </p:pic>
      <p:pic>
        <p:nvPicPr>
          <p:cNvPr id="23" name="Picture 22">
            <a:extLst>
              <a:ext uri="{FF2B5EF4-FFF2-40B4-BE49-F238E27FC236}">
                <a16:creationId xmlns:a16="http://schemas.microsoft.com/office/drawing/2014/main" id="{7A16B515-E0AD-4BF6-0A4F-BF91D57F2D5C}"/>
              </a:ext>
            </a:extLst>
          </p:cNvPr>
          <p:cNvPicPr>
            <a:picLocks noChangeAspect="1"/>
          </p:cNvPicPr>
          <p:nvPr/>
        </p:nvPicPr>
        <p:blipFill>
          <a:blip r:embed="rId2"/>
          <a:stretch>
            <a:fillRect/>
          </a:stretch>
        </p:blipFill>
        <p:spPr>
          <a:xfrm>
            <a:off x="10620134" y="1916658"/>
            <a:ext cx="353599" cy="329213"/>
          </a:xfrm>
          <a:prstGeom prst="rect">
            <a:avLst/>
          </a:prstGeom>
        </p:spPr>
      </p:pic>
      <p:pic>
        <p:nvPicPr>
          <p:cNvPr id="24" name="Picture 23">
            <a:extLst>
              <a:ext uri="{FF2B5EF4-FFF2-40B4-BE49-F238E27FC236}">
                <a16:creationId xmlns:a16="http://schemas.microsoft.com/office/drawing/2014/main" id="{D3552E73-01B0-33B7-0F98-23306AAED21C}"/>
              </a:ext>
            </a:extLst>
          </p:cNvPr>
          <p:cNvPicPr>
            <a:picLocks noChangeAspect="1"/>
          </p:cNvPicPr>
          <p:nvPr/>
        </p:nvPicPr>
        <p:blipFill>
          <a:blip r:embed="rId2"/>
          <a:stretch>
            <a:fillRect/>
          </a:stretch>
        </p:blipFill>
        <p:spPr>
          <a:xfrm>
            <a:off x="10620134" y="3011591"/>
            <a:ext cx="353599" cy="329213"/>
          </a:xfrm>
          <a:prstGeom prst="rect">
            <a:avLst/>
          </a:prstGeom>
        </p:spPr>
      </p:pic>
      <p:pic>
        <p:nvPicPr>
          <p:cNvPr id="25" name="Picture 24">
            <a:extLst>
              <a:ext uri="{FF2B5EF4-FFF2-40B4-BE49-F238E27FC236}">
                <a16:creationId xmlns:a16="http://schemas.microsoft.com/office/drawing/2014/main" id="{D83B3071-0D43-2DD1-420A-8CCA1932B931}"/>
              </a:ext>
            </a:extLst>
          </p:cNvPr>
          <p:cNvPicPr>
            <a:picLocks noChangeAspect="1"/>
          </p:cNvPicPr>
          <p:nvPr/>
        </p:nvPicPr>
        <p:blipFill>
          <a:blip r:embed="rId2"/>
          <a:stretch>
            <a:fillRect/>
          </a:stretch>
        </p:blipFill>
        <p:spPr>
          <a:xfrm>
            <a:off x="10620133" y="3536873"/>
            <a:ext cx="353599" cy="329213"/>
          </a:xfrm>
          <a:prstGeom prst="rect">
            <a:avLst/>
          </a:prstGeom>
        </p:spPr>
      </p:pic>
      <p:pic>
        <p:nvPicPr>
          <p:cNvPr id="26" name="Picture 25">
            <a:extLst>
              <a:ext uri="{FF2B5EF4-FFF2-40B4-BE49-F238E27FC236}">
                <a16:creationId xmlns:a16="http://schemas.microsoft.com/office/drawing/2014/main" id="{7A8E7E18-FDF9-00D4-6F95-CF4735878CC5}"/>
              </a:ext>
            </a:extLst>
          </p:cNvPr>
          <p:cNvPicPr>
            <a:picLocks noChangeAspect="1"/>
          </p:cNvPicPr>
          <p:nvPr/>
        </p:nvPicPr>
        <p:blipFill>
          <a:blip r:embed="rId2"/>
          <a:stretch>
            <a:fillRect/>
          </a:stretch>
        </p:blipFill>
        <p:spPr>
          <a:xfrm>
            <a:off x="10620134" y="4242139"/>
            <a:ext cx="353599" cy="329213"/>
          </a:xfrm>
          <a:prstGeom prst="rect">
            <a:avLst/>
          </a:prstGeom>
        </p:spPr>
      </p:pic>
      <p:pic>
        <p:nvPicPr>
          <p:cNvPr id="27" name="Picture 26">
            <a:extLst>
              <a:ext uri="{FF2B5EF4-FFF2-40B4-BE49-F238E27FC236}">
                <a16:creationId xmlns:a16="http://schemas.microsoft.com/office/drawing/2014/main" id="{DEA4B5E1-E555-16F5-802B-95F991354222}"/>
              </a:ext>
            </a:extLst>
          </p:cNvPr>
          <p:cNvPicPr>
            <a:picLocks noChangeAspect="1"/>
          </p:cNvPicPr>
          <p:nvPr/>
        </p:nvPicPr>
        <p:blipFill>
          <a:blip r:embed="rId3"/>
          <a:stretch>
            <a:fillRect/>
          </a:stretch>
        </p:blipFill>
        <p:spPr>
          <a:xfrm>
            <a:off x="7868461" y="2425192"/>
            <a:ext cx="352947" cy="333695"/>
          </a:xfrm>
          <a:prstGeom prst="rect">
            <a:avLst/>
          </a:prstGeom>
        </p:spPr>
      </p:pic>
      <p:pic>
        <p:nvPicPr>
          <p:cNvPr id="28" name="Picture 27">
            <a:extLst>
              <a:ext uri="{FF2B5EF4-FFF2-40B4-BE49-F238E27FC236}">
                <a16:creationId xmlns:a16="http://schemas.microsoft.com/office/drawing/2014/main" id="{80D9AF5E-40DA-7DFC-259E-98C4620237B4}"/>
              </a:ext>
            </a:extLst>
          </p:cNvPr>
          <p:cNvPicPr>
            <a:picLocks noChangeAspect="1"/>
          </p:cNvPicPr>
          <p:nvPr/>
        </p:nvPicPr>
        <p:blipFill>
          <a:blip r:embed="rId3"/>
          <a:stretch>
            <a:fillRect/>
          </a:stretch>
        </p:blipFill>
        <p:spPr>
          <a:xfrm>
            <a:off x="10638424" y="2450009"/>
            <a:ext cx="335309" cy="317019"/>
          </a:xfrm>
          <a:prstGeom prst="rect">
            <a:avLst/>
          </a:prstGeom>
        </p:spPr>
      </p:pic>
      <p:pic>
        <p:nvPicPr>
          <p:cNvPr id="29" name="Picture 28">
            <a:extLst>
              <a:ext uri="{FF2B5EF4-FFF2-40B4-BE49-F238E27FC236}">
                <a16:creationId xmlns:a16="http://schemas.microsoft.com/office/drawing/2014/main" id="{57B15DAB-7451-B379-0F5C-93A547D50609}"/>
              </a:ext>
            </a:extLst>
          </p:cNvPr>
          <p:cNvPicPr>
            <a:picLocks noChangeAspect="1"/>
          </p:cNvPicPr>
          <p:nvPr/>
        </p:nvPicPr>
        <p:blipFill>
          <a:blip r:embed="rId3"/>
          <a:stretch>
            <a:fillRect/>
          </a:stretch>
        </p:blipFill>
        <p:spPr>
          <a:xfrm>
            <a:off x="10647389" y="4663183"/>
            <a:ext cx="335309" cy="317019"/>
          </a:xfrm>
          <a:prstGeom prst="rect">
            <a:avLst/>
          </a:prstGeom>
        </p:spPr>
      </p:pic>
    </p:spTree>
    <p:extLst>
      <p:ext uri="{BB962C8B-B14F-4D97-AF65-F5344CB8AC3E}">
        <p14:creationId xmlns:p14="http://schemas.microsoft.com/office/powerpoint/2010/main" val="301279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7B00D2-ED8D-E5D1-AE1A-E70A52664E96}"/>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13" name="TextBox 12">
            <a:extLst>
              <a:ext uri="{FF2B5EF4-FFF2-40B4-BE49-F238E27FC236}">
                <a16:creationId xmlns:a16="http://schemas.microsoft.com/office/drawing/2014/main" id="{E2585398-D948-4BFA-63B9-109974FD7DB5}"/>
              </a:ext>
            </a:extLst>
          </p:cNvPr>
          <p:cNvSpPr txBox="1"/>
          <p:nvPr/>
        </p:nvSpPr>
        <p:spPr>
          <a:xfrm>
            <a:off x="770965" y="735106"/>
            <a:ext cx="9858179" cy="2446824"/>
          </a:xfrm>
          <a:prstGeom prst="rect">
            <a:avLst/>
          </a:prstGeom>
          <a:noFill/>
        </p:spPr>
        <p:txBody>
          <a:bodyPr wrap="square" rtlCol="0" anchor="t">
            <a:spAutoFit/>
          </a:bodyPr>
          <a:lstStyle/>
          <a:p>
            <a:pPr marR="228600" rtl="0">
              <a:spcBef>
                <a:spcPts val="1800"/>
              </a:spcBef>
              <a:spcAft>
                <a:spcPts val="1800"/>
              </a:spcAft>
            </a:pPr>
            <a:r>
              <a:rPr lang="en-IN" b="1" dirty="0"/>
              <a:t>Share : 	</a:t>
            </a:r>
            <a:r>
              <a:rPr lang="en-US" dirty="0">
                <a:solidFill>
                  <a:srgbClr val="1F1F1F"/>
                </a:solidFill>
                <a:latin typeface="Univers Condensed Light (Body)"/>
              </a:rPr>
              <a:t>I</a:t>
            </a:r>
            <a:r>
              <a:rPr lang="en-US" sz="1800" i="0" u="none" strike="noStrike" dirty="0">
                <a:solidFill>
                  <a:srgbClr val="1F1F1F"/>
                </a:solidFill>
                <a:effectLst/>
                <a:latin typeface="Univers Condensed Light (Body)"/>
              </a:rPr>
              <a:t>t's time to share my findings with others. This could include my friends, classmates,                         	mentor or my family.</a:t>
            </a:r>
            <a:endParaRPr lang="en-US" dirty="0">
              <a:latin typeface="Univers Condensed Light (Body)"/>
            </a:endParaRPr>
          </a:p>
          <a:p>
            <a:pPr marR="228600" rtl="0">
              <a:spcBef>
                <a:spcPts val="1800"/>
              </a:spcBef>
              <a:spcAft>
                <a:spcPts val="1800"/>
              </a:spcAft>
            </a:pPr>
            <a:r>
              <a:rPr lang="en-US" sz="1800" i="0" u="none" strike="noStrike" dirty="0">
                <a:solidFill>
                  <a:srgbClr val="1F1F1F"/>
                </a:solidFill>
                <a:effectLst/>
                <a:latin typeface="Univers Condensed Light (Body)"/>
              </a:rPr>
              <a:t>	Sharing my findings can help me to get feedback and support, and it can also help others who are 	considering enrolling in an online certification program.</a:t>
            </a:r>
            <a:endParaRPr lang="en-US" dirty="0">
              <a:effectLst/>
              <a:latin typeface="Univers Condensed Light (Body)"/>
            </a:endParaRPr>
          </a:p>
          <a:p>
            <a:br>
              <a:rPr lang="en-US" dirty="0"/>
            </a:br>
            <a:r>
              <a:rPr lang="en-IN" b="1" dirty="0"/>
              <a:t> </a:t>
            </a:r>
          </a:p>
        </p:txBody>
      </p:sp>
      <p:sp>
        <p:nvSpPr>
          <p:cNvPr id="14" name="TextBox 13">
            <a:extLst>
              <a:ext uri="{FF2B5EF4-FFF2-40B4-BE49-F238E27FC236}">
                <a16:creationId xmlns:a16="http://schemas.microsoft.com/office/drawing/2014/main" id="{4AAD5AC7-4C33-CC04-966C-49B4A6A5FF8F}"/>
              </a:ext>
            </a:extLst>
          </p:cNvPr>
          <p:cNvSpPr txBox="1"/>
          <p:nvPr/>
        </p:nvSpPr>
        <p:spPr>
          <a:xfrm>
            <a:off x="770965" y="3245224"/>
            <a:ext cx="9858179" cy="1200329"/>
          </a:xfrm>
          <a:prstGeom prst="rect">
            <a:avLst/>
          </a:prstGeom>
          <a:noFill/>
        </p:spPr>
        <p:txBody>
          <a:bodyPr wrap="square" rtlCol="0">
            <a:spAutoFit/>
          </a:bodyPr>
          <a:lstStyle/>
          <a:p>
            <a:r>
              <a:rPr lang="en-IN" b="1" dirty="0"/>
              <a:t>Act : 	</a:t>
            </a:r>
            <a:r>
              <a:rPr lang="en-US" sz="1800" b="1" i="0" u="none" strike="noStrike" dirty="0">
                <a:solidFill>
                  <a:srgbClr val="1F1F1F"/>
                </a:solidFill>
                <a:effectLst/>
                <a:latin typeface="Univers Condensed Light (Body)"/>
              </a:rPr>
              <a:t>The final step is to take action and enroll in the online certification program that </a:t>
            </a:r>
            <a:r>
              <a:rPr lang="en-US" sz="1800" b="1" i="0" u="none" strike="noStrike" dirty="0" err="1">
                <a:solidFill>
                  <a:srgbClr val="1F1F1F"/>
                </a:solidFill>
                <a:effectLst/>
                <a:latin typeface="Univers Condensed Light (Body)"/>
              </a:rPr>
              <a:t>i</a:t>
            </a:r>
            <a:r>
              <a:rPr lang="en-US" sz="1800" b="1" i="0" u="none" strike="noStrike" dirty="0">
                <a:solidFill>
                  <a:srgbClr val="1F1F1F"/>
                </a:solidFill>
                <a:effectLst/>
                <a:latin typeface="Univers Condensed Light (Body)"/>
              </a:rPr>
              <a:t> have chosen</a:t>
            </a:r>
            <a:r>
              <a:rPr lang="en-US" sz="1800" i="0" u="none" strike="noStrike" dirty="0">
                <a:solidFill>
                  <a:srgbClr val="1F1F1F"/>
                </a:solidFill>
                <a:effectLst/>
                <a:latin typeface="Univers Condensed Light (Body)"/>
              </a:rPr>
              <a:t>.</a:t>
            </a:r>
          </a:p>
          <a:p>
            <a:pPr marL="1200150" lvl="2" indent="-285750">
              <a:buFont typeface="Arial" panose="020B0604020202020204" pitchFamily="34" charset="0"/>
              <a:buChar char="•"/>
            </a:pPr>
            <a:r>
              <a:rPr lang="en-US" dirty="0">
                <a:solidFill>
                  <a:srgbClr val="1F1F1F"/>
                </a:solidFill>
                <a:latin typeface="Univers Condensed Light (Body)"/>
              </a:rPr>
              <a:t>I have to login to the platform and fill the details</a:t>
            </a:r>
          </a:p>
          <a:p>
            <a:pPr marL="1200150" lvl="2" indent="-285750">
              <a:buFont typeface="Arial" panose="020B0604020202020204" pitchFamily="34" charset="0"/>
              <a:buChar char="•"/>
            </a:pPr>
            <a:r>
              <a:rPr lang="en-US" dirty="0">
                <a:solidFill>
                  <a:srgbClr val="1F1F1F"/>
                </a:solidFill>
                <a:latin typeface="Univers Condensed Light (Body)"/>
              </a:rPr>
              <a:t>Choose payment method EMI, debit card, UPI etc. as per my convenience</a:t>
            </a:r>
          </a:p>
          <a:p>
            <a:pPr marL="1200150" lvl="2" indent="-285750">
              <a:buFont typeface="Arial" panose="020B0604020202020204" pitchFamily="34" charset="0"/>
              <a:buChar char="•"/>
            </a:pPr>
            <a:r>
              <a:rPr lang="en-US" dirty="0">
                <a:solidFill>
                  <a:srgbClr val="1F1F1F"/>
                </a:solidFill>
                <a:latin typeface="Univers Condensed Light (Body)"/>
              </a:rPr>
              <a:t>Continue to payment tab and complete the transaction	</a:t>
            </a:r>
            <a:r>
              <a:rPr lang="en-IN" dirty="0">
                <a:latin typeface="Univers Condensed Light (Body)"/>
              </a:rPr>
              <a:t> </a:t>
            </a:r>
          </a:p>
        </p:txBody>
      </p:sp>
    </p:spTree>
    <p:extLst>
      <p:ext uri="{BB962C8B-B14F-4D97-AF65-F5344CB8AC3E}">
        <p14:creationId xmlns:p14="http://schemas.microsoft.com/office/powerpoint/2010/main" val="81900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BF01-89D1-A1C5-E81A-D19C50778AF5}"/>
              </a:ext>
            </a:extLst>
          </p:cNvPr>
          <p:cNvSpPr>
            <a:spLocks noGrp="1"/>
          </p:cNvSpPr>
          <p:nvPr>
            <p:ph type="title"/>
          </p:nvPr>
        </p:nvSpPr>
        <p:spPr>
          <a:xfrm>
            <a:off x="1139952" y="512064"/>
            <a:ext cx="4319554" cy="1014984"/>
          </a:xfrm>
        </p:spPr>
        <p:txBody>
          <a:bodyPr/>
          <a:lstStyle/>
          <a:p>
            <a:pPr algn="l"/>
            <a:r>
              <a:rPr lang="en-IN" dirty="0"/>
              <a:t>Conclusion</a:t>
            </a:r>
          </a:p>
        </p:txBody>
      </p:sp>
      <p:sp>
        <p:nvSpPr>
          <p:cNvPr id="3" name="Slide Number Placeholder 2">
            <a:extLst>
              <a:ext uri="{FF2B5EF4-FFF2-40B4-BE49-F238E27FC236}">
                <a16:creationId xmlns:a16="http://schemas.microsoft.com/office/drawing/2014/main" id="{52B48262-338B-C844-ACAD-DF729D2FC4BE}"/>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6" name="TextBox 5">
            <a:extLst>
              <a:ext uri="{FF2B5EF4-FFF2-40B4-BE49-F238E27FC236}">
                <a16:creationId xmlns:a16="http://schemas.microsoft.com/office/drawing/2014/main" id="{E862CC53-114D-2A86-6886-6B7221CCEFFA}"/>
              </a:ext>
            </a:extLst>
          </p:cNvPr>
          <p:cNvSpPr txBox="1"/>
          <p:nvPr/>
        </p:nvSpPr>
        <p:spPr>
          <a:xfrm>
            <a:off x="1246094" y="2070847"/>
            <a:ext cx="8919883"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t>I have decided to upskill myself by doing an online certification course in </a:t>
            </a:r>
            <a:r>
              <a:rPr lang="en-IN" b="1" dirty="0"/>
              <a:t>data analytics</a:t>
            </a:r>
          </a:p>
          <a:p>
            <a:pPr marL="285750" indent="-285750">
              <a:lnSpc>
                <a:spcPct val="150000"/>
              </a:lnSpc>
              <a:buFont typeface="Wingdings" panose="05000000000000000000" pitchFamily="2" charset="2"/>
              <a:buChar char="q"/>
            </a:pPr>
            <a:r>
              <a:rPr lang="en-IN" dirty="0"/>
              <a:t>I wanted a </a:t>
            </a:r>
            <a:r>
              <a:rPr lang="en-IN" b="1" dirty="0"/>
              <a:t>3-6 months</a:t>
            </a:r>
            <a:r>
              <a:rPr lang="en-IN" dirty="0"/>
              <a:t> duration </a:t>
            </a:r>
            <a:r>
              <a:rPr lang="en-IN" b="1" dirty="0"/>
              <a:t>budget friendly </a:t>
            </a:r>
            <a:r>
              <a:rPr lang="en-IN" dirty="0"/>
              <a:t>course with </a:t>
            </a:r>
            <a:r>
              <a:rPr lang="en-IN" b="1" dirty="0"/>
              <a:t>real life projects</a:t>
            </a:r>
          </a:p>
          <a:p>
            <a:pPr marL="285750" indent="-285750">
              <a:lnSpc>
                <a:spcPct val="150000"/>
              </a:lnSpc>
              <a:buFont typeface="Wingdings" panose="05000000000000000000" pitchFamily="2" charset="2"/>
              <a:buChar char="q"/>
            </a:pPr>
            <a:r>
              <a:rPr lang="en-IN" dirty="0"/>
              <a:t>I found </a:t>
            </a:r>
            <a:r>
              <a:rPr lang="en-IN" sz="1800" b="1" i="0" kern="1200" dirty="0">
                <a:solidFill>
                  <a:schemeClr val="tx1"/>
                </a:solidFill>
                <a:effectLst/>
                <a:latin typeface="+mn-lt"/>
                <a:ea typeface="+mn-ea"/>
                <a:cs typeface="+mn-cs"/>
              </a:rPr>
              <a:t>Google Data Analytics Professional Certificate </a:t>
            </a:r>
            <a:r>
              <a:rPr lang="en-IN" dirty="0"/>
              <a:t>is the best fit for me </a:t>
            </a:r>
            <a:endParaRPr lang="en-IN" b="1" dirty="0">
              <a:solidFill>
                <a:schemeClr val="tx1"/>
              </a:solidFill>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20148658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{BA5CDF13-4DCB-413C-B484-9C32B793E083}tf11429527_win32</Template>
  <TotalTime>1242</TotalTime>
  <Words>644</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Century Gothic</vt:lpstr>
      <vt:lpstr>Century Gothic (Headings)</vt:lpstr>
      <vt:lpstr>Karla</vt:lpstr>
      <vt:lpstr>Univers Condensed Light</vt:lpstr>
      <vt:lpstr>Univers Condensed Light (Body)</vt:lpstr>
      <vt:lpstr>Wingdings</vt:lpstr>
      <vt:lpstr>Office Theme</vt:lpstr>
      <vt:lpstr>DATA ANALYTICS PROCESS Finding Best Online Certification Program </vt:lpstr>
      <vt:lpstr>PowerPoint Presentation</vt:lpstr>
      <vt:lpstr>Objective </vt:lpstr>
      <vt:lpstr>Background</vt:lpstr>
      <vt:lpstr>Proceeding with data analytics process</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Finding Best Online Certification Program</dc:title>
  <dc:creator>sudhansukumar2556@gmail.com</dc:creator>
  <cp:lastModifiedBy>sudhansukumar2556@gmail.com</cp:lastModifiedBy>
  <cp:revision>2</cp:revision>
  <dcterms:created xsi:type="dcterms:W3CDTF">2023-05-12T13:42:04Z</dcterms:created>
  <dcterms:modified xsi:type="dcterms:W3CDTF">2023-05-13T10:24:30Z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