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70" r:id="rId11"/>
    <p:sldId id="264" r:id="rId12"/>
    <p:sldId id="267" r:id="rId13"/>
    <p:sldId id="265" r:id="rId14"/>
    <p:sldId id="266" r:id="rId15"/>
    <p:sldId id="273" r:id="rId16"/>
    <p:sldId id="268" r:id="rId17"/>
    <p:sldId id="274" r:id="rId18"/>
    <p:sldId id="269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investopedia.com/terms/b/btob.asp#:~:text=Business%2Dto%2Dbusiness%20(B2B)%2C%20also%20called%20B,a%20company%20and%20individual%20consumer./" TargetMode="External"/><Relationship Id="rId4" Type="http://schemas.openxmlformats.org/officeDocument/2006/relationships/hyperlink" Target="https://bizfluent.com/info-7754273-advantages-disadvantages-b2b.html" TargetMode="External"/><Relationship Id="rId3" Type="http://schemas.openxmlformats.org/officeDocument/2006/relationships/hyperlink" Target="https://www.disruptiveadvertising.com/business/b2b-companies/" TargetMode="External"/><Relationship Id="rId2" Type="http://schemas.openxmlformats.org/officeDocument/2006/relationships/hyperlink" Target="https://searchcio.techtarget.com/definition/B2B" TargetMode="External"/><Relationship Id="rId1" Type="http://schemas.openxmlformats.org/officeDocument/2006/relationships/hyperlink" Target="https://www.businessnewsdaily.com/5000-what-is-b2b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B2B MANAGEMENT</a:t>
            </a:r>
            <a:endParaRPr lang="en-IN" alt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170" y="2545715"/>
            <a:ext cx="6357620" cy="1812290"/>
          </a:xfrm>
        </p:spPr>
        <p:txBody>
          <a:bodyPr>
            <a:normAutofit lnSpcReduction="10000"/>
          </a:bodyPr>
          <a:lstStyle/>
          <a:p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SUDHARSAN SRINIVASAN </a:t>
            </a:r>
            <a:r>
              <a:rPr lang="en-I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1001755919</a:t>
            </a:r>
            <a:r>
              <a:rPr lang="en-I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I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14705"/>
          </a:xfrm>
        </p:spPr>
        <p:txBody>
          <a:bodyPr/>
          <a:p>
            <a:r>
              <a:rPr lang="en-IN" altLang="en-US" b="1"/>
              <a:t>USAGE OF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990"/>
            <a:ext cx="10972800" cy="4809490"/>
          </a:xfrm>
        </p:spPr>
        <p:txBody>
          <a:bodyPr/>
          <a:p>
            <a:pPr marL="0" indent="0">
              <a:buNone/>
            </a:pPr>
            <a:r>
              <a:rPr lang="en-IN" altLang="en-US" sz="2800"/>
              <a:t>Wide variety of industrial applications of B2B</a:t>
            </a:r>
            <a:endParaRPr lang="en-IN" altLang="en-US" sz="2800"/>
          </a:p>
          <a:p>
            <a:r>
              <a:rPr lang="en-IN" altLang="en-US" sz="2800"/>
              <a:t>Technology</a:t>
            </a:r>
            <a:endParaRPr lang="en-IN" altLang="en-US" sz="2800"/>
          </a:p>
          <a:p>
            <a:r>
              <a:rPr lang="en-IN" altLang="en-US" sz="2800"/>
              <a:t>Manufacturing</a:t>
            </a:r>
            <a:endParaRPr lang="en-IN" altLang="en-US" sz="2800"/>
          </a:p>
          <a:p>
            <a:r>
              <a:rPr lang="en-IN" altLang="en-US" sz="2800"/>
              <a:t>Construction</a:t>
            </a:r>
            <a:endParaRPr lang="en-IN" altLang="en-US" sz="2800"/>
          </a:p>
          <a:p>
            <a:r>
              <a:rPr lang="en-IN" altLang="en-US" sz="2800"/>
              <a:t>Insurance</a:t>
            </a:r>
            <a:endParaRPr lang="en-IN" altLang="en-US" sz="2800"/>
          </a:p>
          <a:p>
            <a:r>
              <a:rPr lang="en-IN" altLang="en-US" sz="2800"/>
              <a:t>HealthCare</a:t>
            </a:r>
            <a:endParaRPr lang="en-IN" altLang="en-US" sz="2800"/>
          </a:p>
          <a:p>
            <a:r>
              <a:rPr lang="en-IN" altLang="en-US" sz="2800"/>
              <a:t>Education</a:t>
            </a:r>
            <a:endParaRPr lang="en-IN" altLang="en-US" sz="2800"/>
          </a:p>
          <a:p>
            <a:r>
              <a:rPr lang="en-IN" altLang="en-US" sz="2800"/>
              <a:t>Real estate</a:t>
            </a:r>
            <a:endParaRPr lang="en-IN" altLang="en-US" sz="2800"/>
          </a:p>
          <a:p>
            <a:r>
              <a:rPr lang="en-IN" altLang="en-US" sz="2800"/>
              <a:t>Food and Beverages</a:t>
            </a:r>
            <a:endParaRPr lang="en-IN" altLang="en-US" sz="2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DEVELOPING A MARKET PLAN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Research and connect with prospects.</a:t>
            </a:r>
            <a:endParaRPr lang="en-IN" altLang="en-US"/>
          </a:p>
          <a:p>
            <a:r>
              <a:rPr lang="en-IN" altLang="en-US"/>
              <a:t>Explaining the prospects about the benefits involved.</a:t>
            </a:r>
            <a:endParaRPr lang="en-IN" altLang="en-US"/>
          </a:p>
          <a:p>
            <a:r>
              <a:rPr lang="en-IN" altLang="en-US"/>
              <a:t>Business specific strategy to turn potential customers into buyers.</a:t>
            </a:r>
            <a:endParaRPr lang="en-IN" altLang="en-US"/>
          </a:p>
          <a:p>
            <a:r>
              <a:rPr lang="en-IN" altLang="en-US"/>
              <a:t>Focus more on business growth.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 descr="shutterstock_13950565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7125" y="1600200"/>
            <a:ext cx="5732780" cy="386588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ADVANTAGES OF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Convenience - sale through storefronts.</a:t>
            </a:r>
            <a:endParaRPr lang="en-IN" altLang="en-US"/>
          </a:p>
          <a:p>
            <a:r>
              <a:rPr lang="en-IN" altLang="en-US"/>
              <a:t>Online transaction enabling bulk orders.</a:t>
            </a:r>
            <a:endParaRPr lang="en-IN" altLang="en-US"/>
          </a:p>
          <a:p>
            <a:r>
              <a:rPr lang="en-IN" altLang="en-US"/>
              <a:t>Higher profit.</a:t>
            </a:r>
            <a:endParaRPr lang="en-IN" altLang="en-US"/>
          </a:p>
          <a:p>
            <a:r>
              <a:rPr lang="en-IN" altLang="en-US"/>
              <a:t>Large orders - Higher potentail sales and more fund inflow for sellers.</a:t>
            </a:r>
            <a:endParaRPr lang="en-IN" altLang="en-US"/>
          </a:p>
          <a:p>
            <a:r>
              <a:rPr lang="en-IN" altLang="en-US"/>
              <a:t>Ease of advertising.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DISADVANTAGES OF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More complex setup process.</a:t>
            </a:r>
            <a:endParaRPr lang="en-IN" altLang="en-US"/>
          </a:p>
          <a:p>
            <a:r>
              <a:rPr lang="en-IN" altLang="en-US"/>
              <a:t>Need for B2B sellers to stand out.</a:t>
            </a:r>
            <a:endParaRPr lang="en-IN" altLang="en-US"/>
          </a:p>
          <a:p>
            <a:r>
              <a:rPr lang="en-IN" altLang="en-US"/>
              <a:t>Need to have easy interface for users.</a:t>
            </a:r>
            <a:endParaRPr lang="en-IN" altLang="en-US"/>
          </a:p>
          <a:p>
            <a:r>
              <a:rPr lang="en-IN" altLang="en-US"/>
              <a:t>Longer Decision Time and Sales Process.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CHALLENGES IN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Biggest challenge - convincing other companies</a:t>
            </a:r>
            <a:endParaRPr lang="en-IN" altLang="en-US"/>
          </a:p>
          <a:p>
            <a:r>
              <a:rPr lang="en-IN" altLang="en-US"/>
              <a:t>Educating potential customers incase of Digital marketing.</a:t>
            </a:r>
            <a:endParaRPr lang="en-IN" altLang="en-US"/>
          </a:p>
          <a:p>
            <a:r>
              <a:rPr lang="en-IN" altLang="en-US"/>
              <a:t>Focus on building relationships with other company's decision makers.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 descr="B2B-Market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4470" y="1711325"/>
            <a:ext cx="5384800" cy="261810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THINGS TO CONSIDER FOR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Some points to consider:</a:t>
            </a:r>
            <a:endParaRPr lang="en-IN" altLang="en-US"/>
          </a:p>
          <a:p>
            <a:r>
              <a:rPr lang="en-IN" altLang="en-US"/>
              <a:t>Well- trained and knowledgeable sales team.</a:t>
            </a:r>
            <a:endParaRPr lang="en-IN" altLang="en-US"/>
          </a:p>
          <a:p>
            <a:r>
              <a:rPr lang="en-IN" altLang="en-US"/>
              <a:t>Keep in mind the tone while speaking to other companies.</a:t>
            </a:r>
            <a:endParaRPr lang="en-IN" altLang="en-US"/>
          </a:p>
          <a:p>
            <a:r>
              <a:rPr lang="en-IN" altLang="en-US"/>
              <a:t>Emphasis on building relationships.</a:t>
            </a:r>
            <a:endParaRPr lang="en-IN" altLang="en-US"/>
          </a:p>
          <a:p>
            <a:r>
              <a:rPr lang="en-IN" altLang="en-US"/>
              <a:t>Explaining the ROI from your product.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RECENT TRENDS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Moving away from Theme Sites.</a:t>
            </a:r>
            <a:endParaRPr lang="en-IN" altLang="en-US"/>
          </a:p>
          <a:p>
            <a:r>
              <a:rPr lang="en-IN" altLang="en-US"/>
              <a:t>Meaningful data and metrics.</a:t>
            </a:r>
            <a:endParaRPr lang="en-IN" altLang="en-US"/>
          </a:p>
          <a:p>
            <a:r>
              <a:rPr lang="en-IN" altLang="en-US"/>
              <a:t>Quality in Content Marketing.</a:t>
            </a:r>
            <a:endParaRPr lang="en-IN" altLang="en-US"/>
          </a:p>
          <a:p>
            <a:r>
              <a:rPr lang="en-IN" altLang="en-US"/>
              <a:t>Focus on the prospect.</a:t>
            </a:r>
            <a:endParaRPr lang="en-IN" altLang="en-US"/>
          </a:p>
        </p:txBody>
      </p:sp>
      <p:pic>
        <p:nvPicPr>
          <p:cNvPr id="4" name="Content Placeholder 3" descr="current-b2b-marketing-trends-previe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4630" y="2271395"/>
            <a:ext cx="6776085" cy="330009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FINAL THOUGHTS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Deep knowledge of emerging landscape of B2B.</a:t>
            </a:r>
            <a:endParaRPr lang="en-IN" altLang="en-US"/>
          </a:p>
          <a:p>
            <a:r>
              <a:rPr lang="en-IN" altLang="en-US"/>
              <a:t>Investing in new skills.</a:t>
            </a:r>
            <a:endParaRPr lang="en-IN" altLang="en-US"/>
          </a:p>
          <a:p>
            <a:r>
              <a:rPr lang="en-IN" altLang="en-US"/>
              <a:t>Smarter, more targeted advertising.</a:t>
            </a:r>
            <a:endParaRPr lang="en-IN" altLang="en-US"/>
          </a:p>
          <a:p>
            <a:r>
              <a:rPr lang="en-IN" altLang="en-US"/>
              <a:t>Optimized websites to attract customer interests.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 descr="b2b-expected-change-in-2020-content-marketing-budge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9665" y="1600200"/>
            <a:ext cx="5360035" cy="452628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REFERENCES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www.businessnewsdaily.com/5000-what-is-b2b.html</a:t>
            </a:r>
            <a:endParaRPr lang="en-US">
              <a:hlinkClick r:id="rId1" tooltip="" action="ppaction://hlinkfile"/>
            </a:endParaRPr>
          </a:p>
          <a:p>
            <a:r>
              <a:rPr lang="en-US">
                <a:hlinkClick r:id="rId2" tooltip="" action="ppaction://hlinkfile"/>
              </a:rPr>
              <a:t>searchcio.techtarget.com/definition/B2B</a:t>
            </a:r>
            <a:endParaRPr lang="en-US">
              <a:hlinkClick r:id="rId2" tooltip="" action="ppaction://hlinkfile"/>
            </a:endParaRPr>
          </a:p>
          <a:p>
            <a:r>
              <a:rPr lang="en-US">
                <a:hlinkClick r:id="rId3" tooltip="" action="ppaction://hlinkfile"/>
              </a:rPr>
              <a:t>www.disruptiveadvertising.com/business/b2b-companies/</a:t>
            </a:r>
            <a:endParaRPr lang="en-US">
              <a:hlinkClick r:id="rId3" tooltip="" action="ppaction://hlinkfile"/>
            </a:endParaRPr>
          </a:p>
          <a:p>
            <a:r>
              <a:rPr lang="en-US">
                <a:hlinkClick r:id="rId4" tooltip="" action="ppaction://hlinkfile"/>
              </a:rPr>
              <a:t>bizfluent.com/info-7754273-advantages-disadvantages-b2b.html</a:t>
            </a:r>
            <a:endParaRPr lang="en-US">
              <a:hlinkClick r:id="rId4" tooltip="" action="ppaction://hlinkfile"/>
            </a:endParaRPr>
          </a:p>
          <a:p>
            <a:r>
              <a:rPr lang="en-US">
                <a:hlinkClick r:id="rId5" tooltip="" action="ppaction://hlinkfile"/>
              </a:rPr>
              <a:t>altitudemarketing.com/blog/2020-b2b-marketing-trends/</a:t>
            </a:r>
            <a:endParaRPr lang="en-US">
              <a:hlinkClick r:id="rId5" tooltip="" action="ppaction://hlinkfile"/>
            </a:endParaRPr>
          </a:p>
          <a:p>
            <a:r>
              <a:rPr lang="en-US">
                <a:hlinkClick r:id="rId5" tooltip="" action="ppaction://hlinkfile"/>
              </a:rPr>
              <a:t>www.investopedia.com/terms/b/btob.asp</a:t>
            </a:r>
            <a:endParaRPr lang="en-US">
              <a:hlinkClick r:id="rId5" tooltip="" action="ppaction://hlinkfile"/>
            </a:endParaRPr>
          </a:p>
          <a:p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14025" cy="4526280"/>
          </a:xfrm>
        </p:spPr>
        <p:txBody>
          <a:bodyPr/>
          <a:p>
            <a:pPr marL="0" indent="0" algn="ctr">
              <a:buNone/>
            </a:pPr>
            <a:r>
              <a:rPr lang="en-IN" altLang="en-US" sz="5400" b="1"/>
              <a:t>THANK YOU</a:t>
            </a:r>
            <a:endParaRPr lang="en-IN" altLang="en-US" sz="5400" b="1"/>
          </a:p>
        </p:txBody>
      </p:sp>
      <p:pic>
        <p:nvPicPr>
          <p:cNvPr id="4" name="Content Placeholder 3" descr="B2B-marketers-1-1068x42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11300" y="2686685"/>
            <a:ext cx="8641080" cy="320929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B2B?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IN" altLang="en-US"/>
              <a:t>B2B stands for Business to Business.</a:t>
            </a:r>
            <a:endParaRPr lang="en-IN" altLang="en-US"/>
          </a:p>
          <a:p>
            <a:r>
              <a:rPr lang="en-IN" altLang="en-US"/>
              <a:t>Includes SaaS products, B2B Marketing firms and overall business supply chain companies. </a:t>
            </a:r>
            <a:endParaRPr lang="en-IN" altLang="en-US"/>
          </a:p>
        </p:txBody>
      </p:sp>
      <p:pic>
        <p:nvPicPr>
          <p:cNvPr id="4" name="Picture 3" descr="upparel_platfo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60" y="3503930"/>
            <a:ext cx="3945255" cy="303276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 B2B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B2B companies support other B2B companies.</a:t>
            </a:r>
            <a:endParaRPr lang="en-IN" altLang="en-US"/>
          </a:p>
          <a:p>
            <a:r>
              <a:rPr lang="en-IN" altLang="en-US"/>
              <a:t>Connects employees from different organizations.</a:t>
            </a:r>
            <a:endParaRPr lang="en-IN" altLang="en-US"/>
          </a:p>
          <a:p>
            <a:r>
              <a:rPr lang="en-IN" altLang="en-US"/>
              <a:t>Runs in contrast with B2C and C2B models.</a:t>
            </a:r>
            <a:endParaRPr lang="en-IN" altLang="en-US"/>
          </a:p>
          <a:p>
            <a:r>
              <a:rPr lang="en-IN" altLang="en-US"/>
              <a:t>Rise of Online E-Commerce startups.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B2B vs B2C vs C2B vs C2C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The different models of business acts differently.</a:t>
            </a:r>
            <a:endParaRPr lang="en-IN" altLang="en-US"/>
          </a:p>
          <a:p>
            <a:r>
              <a:rPr lang="en-IN" altLang="en-US"/>
              <a:t>B2C - Business to Customer</a:t>
            </a:r>
            <a:endParaRPr lang="en-IN" altLang="en-US"/>
          </a:p>
          <a:p>
            <a:r>
              <a:rPr lang="en-IN" altLang="en-US"/>
              <a:t>C2B - Consumer to Business </a:t>
            </a:r>
            <a:endParaRPr lang="en-IN" altLang="en-US"/>
          </a:p>
          <a:p>
            <a:r>
              <a:rPr lang="en-IN" altLang="en-US"/>
              <a:t>C2C - Consumer to Consumer</a:t>
            </a:r>
            <a:endParaRPr lang="en-IN" altLang="en-US"/>
          </a:p>
          <a:p>
            <a:r>
              <a:rPr lang="en-IN" altLang="en-US"/>
              <a:t>B2B - Business to Business - Sells products and services to other companies.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B2B vs B2C vs C2B vs C2C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9830" y="1661160"/>
            <a:ext cx="7891145" cy="325628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WORKING OF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working of b2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255" y="1600200"/>
            <a:ext cx="6838950" cy="463105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WORKING OF B2B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Transaction of goods and services.</a:t>
            </a:r>
            <a:endParaRPr lang="en-IN" altLang="en-US"/>
          </a:p>
          <a:p>
            <a:r>
              <a:rPr lang="en-IN" altLang="en-US"/>
              <a:t>Conduct adequate market research to find potential buyer.</a:t>
            </a:r>
            <a:endParaRPr lang="en-IN" altLang="en-US"/>
          </a:p>
          <a:p>
            <a:r>
              <a:rPr lang="en-IN" altLang="en-US"/>
              <a:t>Quality content.</a:t>
            </a:r>
            <a:endParaRPr lang="en-IN" altLang="en-US"/>
          </a:p>
          <a:p>
            <a:r>
              <a:rPr lang="en-IN" altLang="en-US"/>
              <a:t>Accurate decision making.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CATEGORIES OF B2B WEBSITES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Company Websites</a:t>
            </a:r>
            <a:endParaRPr lang="en-IN" altLang="en-US"/>
          </a:p>
          <a:p>
            <a:r>
              <a:rPr lang="en-IN" altLang="en-US"/>
              <a:t>Product Supply and procurement exchanges</a:t>
            </a:r>
            <a:endParaRPr lang="en-IN" altLang="en-US"/>
          </a:p>
          <a:p>
            <a:r>
              <a:rPr lang="en-IN" altLang="en-US"/>
              <a:t>Brokering sites</a:t>
            </a:r>
            <a:endParaRPr lang="en-IN" altLang="en-US"/>
          </a:p>
          <a:p>
            <a:r>
              <a:rPr lang="en-IN" altLang="en-US"/>
              <a:t>Information Sites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EXAMPLES OF B2B COMPANIES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SalesForce</a:t>
            </a:r>
            <a:endParaRPr lang="en-IN" altLang="en-US"/>
          </a:p>
          <a:p>
            <a:r>
              <a:rPr lang="en-IN" altLang="en-US"/>
              <a:t>LinkedIn</a:t>
            </a:r>
            <a:endParaRPr lang="en-IN" altLang="en-US"/>
          </a:p>
          <a:p>
            <a:r>
              <a:rPr lang="en-IN" altLang="en-US"/>
              <a:t>FedEx</a:t>
            </a:r>
            <a:endParaRPr lang="en-IN" altLang="en-US"/>
          </a:p>
          <a:p>
            <a:r>
              <a:rPr lang="en-IN" altLang="en-US"/>
              <a:t>Slack</a:t>
            </a:r>
            <a:endParaRPr lang="en-IN" altLang="en-US"/>
          </a:p>
          <a:p>
            <a:r>
              <a:rPr lang="en-IN" altLang="en-US"/>
              <a:t>AWS</a:t>
            </a:r>
            <a:endParaRPr lang="en-IN" altLang="en-US"/>
          </a:p>
          <a:p>
            <a:r>
              <a:rPr lang="en-IN" altLang="en-US"/>
              <a:t>J.P. Morgan</a:t>
            </a:r>
            <a:endParaRPr lang="en-I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161600613_1_1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Presentation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MANAGEMENT</dc:title>
  <dc:creator/>
  <cp:lastModifiedBy>AK</cp:lastModifiedBy>
  <cp:revision>58</cp:revision>
  <dcterms:created xsi:type="dcterms:W3CDTF">2020-11-22T03:18:38Z</dcterms:created>
  <dcterms:modified xsi:type="dcterms:W3CDTF">2020-11-25T03:35:11Z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