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6" r:id="rId10"/>
    <p:sldId id="263"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70"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C258F1-BCFC-4F7A-84FA-06C44BB97B7A}"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409615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C258F1-BCFC-4F7A-84FA-06C44BB97B7A}"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237794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C258F1-BCFC-4F7A-84FA-06C44BB97B7A}"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13654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C258F1-BCFC-4F7A-84FA-06C44BB97B7A}"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251280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258F1-BCFC-4F7A-84FA-06C44BB97B7A}"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275197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C258F1-BCFC-4F7A-84FA-06C44BB97B7A}"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73149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C258F1-BCFC-4F7A-84FA-06C44BB97B7A}" type="datetimeFigureOut">
              <a:rPr lang="en-US" smtClean="0"/>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288833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C258F1-BCFC-4F7A-84FA-06C44BB97B7A}" type="datetimeFigureOut">
              <a:rPr lang="en-US" smtClean="0"/>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417564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258F1-BCFC-4F7A-84FA-06C44BB97B7A}" type="datetimeFigureOut">
              <a:rPr lang="en-US" smtClean="0"/>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144642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C258F1-BCFC-4F7A-84FA-06C44BB97B7A}"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277649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C258F1-BCFC-4F7A-84FA-06C44BB97B7A}"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6B76F-242E-4426-A0FD-C5A3D751C95F}" type="slidenum">
              <a:rPr lang="en-US" smtClean="0"/>
              <a:t>‹#›</a:t>
            </a:fld>
            <a:endParaRPr lang="en-US"/>
          </a:p>
        </p:txBody>
      </p:sp>
    </p:spTree>
    <p:extLst>
      <p:ext uri="{BB962C8B-B14F-4D97-AF65-F5344CB8AC3E}">
        <p14:creationId xmlns:p14="http://schemas.microsoft.com/office/powerpoint/2010/main" val="13204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258F1-BCFC-4F7A-84FA-06C44BB97B7A}" type="datetimeFigureOut">
              <a:rPr lang="en-US" smtClean="0"/>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6B76F-242E-4426-A0FD-C5A3D751C95F}" type="slidenum">
              <a:rPr lang="en-US" smtClean="0"/>
              <a:t>‹#›</a:t>
            </a:fld>
            <a:endParaRPr lang="en-US"/>
          </a:p>
        </p:txBody>
      </p:sp>
    </p:spTree>
    <p:extLst>
      <p:ext uri="{BB962C8B-B14F-4D97-AF65-F5344CB8AC3E}">
        <p14:creationId xmlns:p14="http://schemas.microsoft.com/office/powerpoint/2010/main" val="347499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4tutorials.com/z-score-normalization-data-mi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4tutorials.com/z-score-normalization-data-mi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ata-normalization-in-data-mining/" TargetMode="External"/><Relationship Id="rId2" Type="http://schemas.openxmlformats.org/officeDocument/2006/relationships/hyperlink" Target="https://t4tutorials.com/z-score-normalization-data-mining/" TargetMode="External"/><Relationship Id="rId1" Type="http://schemas.openxmlformats.org/officeDocument/2006/relationships/slideLayout" Target="../slideLayouts/slideLayout1.xml"/><Relationship Id="rId5" Type="http://schemas.openxmlformats.org/officeDocument/2006/relationships/hyperlink" Target="https://www.statisticshowto.datasciencecentral.com/normalized/" TargetMode="External"/><Relationship Id="rId4" Type="http://schemas.openxmlformats.org/officeDocument/2006/relationships/hyperlink" Target="https://kraj3.com.np/blog/2019/10/min-max-normalization-with-examp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4tutorials.com/z-score-normalization-data-mini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0.wp.com/1.bp.blogspot.com/-1kSDsqa8IE0/XPAwifOfXII/AAAAAAAAEdg/1ME5DdBLtdgxDfCCgulsVV3tVoZ-7vXhgCPcBGAYYCw/s1600/Capturel.PNG?ssl=1"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Normalization</a:t>
            </a:r>
          </a:p>
        </p:txBody>
      </p:sp>
      <p:sp>
        <p:nvSpPr>
          <p:cNvPr id="3" name="Subtitle 2"/>
          <p:cNvSpPr>
            <a:spLocks noGrp="1"/>
          </p:cNvSpPr>
          <p:nvPr>
            <p:ph type="subTitle" idx="1"/>
          </p:nvPr>
        </p:nvSpPr>
        <p:spPr/>
        <p:txBody>
          <a:bodyPr/>
          <a:lstStyle/>
          <a:p>
            <a:r>
              <a:rPr lang="en-US" dirty="0">
                <a:hlinkClick r:id="rId2"/>
              </a:rPr>
              <a:t>https://t4tutorials.com/z-score-normalization-data-mining/</a:t>
            </a:r>
            <a:endParaRPr lang="en-US" dirty="0"/>
          </a:p>
        </p:txBody>
      </p:sp>
    </p:spTree>
    <p:extLst>
      <p:ext uri="{BB962C8B-B14F-4D97-AF65-F5344CB8AC3E}">
        <p14:creationId xmlns:p14="http://schemas.microsoft.com/office/powerpoint/2010/main" val="134813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about Z Score Normalization</a:t>
            </a:r>
          </a:p>
        </p:txBody>
      </p:sp>
      <p:sp>
        <p:nvSpPr>
          <p:cNvPr id="3" name="Content Placeholder 2"/>
          <p:cNvSpPr>
            <a:spLocks noGrp="1"/>
          </p:cNvSpPr>
          <p:nvPr>
            <p:ph idx="1"/>
          </p:nvPr>
        </p:nvSpPr>
        <p:spPr/>
        <p:txBody>
          <a:bodyPr>
            <a:normAutofit fontScale="77500" lnSpcReduction="20000"/>
          </a:bodyPr>
          <a:lstStyle/>
          <a:p>
            <a:pPr fontAlgn="base"/>
            <a:r>
              <a:rPr lang="en-US" b="1" dirty="0"/>
              <a:t>How do you use a z score table?</a:t>
            </a:r>
          </a:p>
          <a:p>
            <a:pPr fontAlgn="base"/>
            <a:r>
              <a:rPr lang="en-US" b="1" dirty="0"/>
              <a:t>Advantages of the z score</a:t>
            </a:r>
          </a:p>
          <a:p>
            <a:pPr fontAlgn="base"/>
            <a:r>
              <a:rPr lang="en-US" b="1" dirty="0"/>
              <a:t>Is a higher or lower Z score better?</a:t>
            </a:r>
          </a:p>
          <a:p>
            <a:pPr fontAlgn="base"/>
            <a:r>
              <a:rPr lang="en-US" b="1" dirty="0"/>
              <a:t>What does a negative and a positive z score mean?</a:t>
            </a:r>
          </a:p>
          <a:p>
            <a:pPr fontAlgn="base"/>
            <a:r>
              <a:rPr lang="en-US" b="1" dirty="0"/>
              <a:t>Why is the mean of Z scores is 0?</a:t>
            </a:r>
          </a:p>
          <a:p>
            <a:pPr fontAlgn="base"/>
            <a:r>
              <a:rPr lang="en-US" b="1" dirty="0"/>
              <a:t>What is the meaning of the high Z score and low Z score?</a:t>
            </a:r>
          </a:p>
          <a:p>
            <a:pPr marL="0" indent="0">
              <a:buNone/>
            </a:pPr>
            <a:br>
              <a:rPr lang="en-US" dirty="0"/>
            </a:br>
            <a:r>
              <a:rPr lang="en-US" dirty="0">
                <a:hlinkClick r:id="rId2"/>
              </a:rPr>
              <a:t>https://t4tutorials.com/z-score-normalization-data-mining/</a:t>
            </a:r>
            <a:br>
              <a:rPr lang="en-US" dirty="0"/>
            </a:br>
            <a:br>
              <a:rPr lang="en-US" dirty="0"/>
            </a:br>
            <a:br>
              <a:rPr lang="en-US" dirty="0"/>
            </a:br>
            <a:br>
              <a:rPr lang="en-US" dirty="0"/>
            </a:br>
            <a:endParaRPr lang="en-US" dirty="0"/>
          </a:p>
        </p:txBody>
      </p:sp>
      <p:sp>
        <p:nvSpPr>
          <p:cNvPr id="4" name="Rectangle 3"/>
          <p:cNvSpPr/>
          <p:nvPr/>
        </p:nvSpPr>
        <p:spPr>
          <a:xfrm>
            <a:off x="2744875" y="6451934"/>
            <a:ext cx="6324600" cy="369332"/>
          </a:xfrm>
          <a:prstGeom prst="rect">
            <a:avLst/>
          </a:prstGeom>
        </p:spPr>
        <p:txBody>
          <a:bodyPr wrap="square">
            <a:spAutoFit/>
          </a:bodyPr>
          <a:lstStyle/>
          <a:p>
            <a:r>
              <a:rPr lang="en-US" dirty="0">
                <a:hlinkClick r:id="rId2"/>
              </a:rPr>
              <a:t>https://</a:t>
            </a:r>
            <a:r>
              <a:rPr lang="en-US" dirty="0" err="1">
                <a:hlinkClick r:id="rId2"/>
              </a:rPr>
              <a:t>t4tutorials.com</a:t>
            </a:r>
            <a:r>
              <a:rPr lang="en-US" dirty="0">
                <a:hlinkClick r:id="rId2"/>
              </a:rPr>
              <a:t>/z-score-normalization-data-mining/</a:t>
            </a:r>
            <a:endParaRPr lang="en-US" dirty="0"/>
          </a:p>
        </p:txBody>
      </p:sp>
    </p:spTree>
    <p:extLst>
      <p:ext uri="{BB962C8B-B14F-4D97-AF65-F5344CB8AC3E}">
        <p14:creationId xmlns:p14="http://schemas.microsoft.com/office/powerpoint/2010/main" val="186614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55637"/>
          </a:xfrm>
        </p:spPr>
        <p:txBody>
          <a:bodyPr>
            <a:normAutofit/>
          </a:bodyPr>
          <a:lstStyle/>
          <a:p>
            <a:r>
              <a:rPr lang="en-US" sz="2000" dirty="0"/>
              <a:t>Decimal Scaling</a:t>
            </a:r>
          </a:p>
        </p:txBody>
      </p:sp>
      <p:sp>
        <p:nvSpPr>
          <p:cNvPr id="3" name="Content Placeholder 2"/>
          <p:cNvSpPr>
            <a:spLocks noGrp="1"/>
          </p:cNvSpPr>
          <p:nvPr>
            <p:ph idx="1"/>
          </p:nvPr>
        </p:nvSpPr>
        <p:spPr>
          <a:xfrm>
            <a:off x="228600" y="990600"/>
            <a:ext cx="8534400" cy="5638800"/>
          </a:xfrm>
        </p:spPr>
        <p:txBody>
          <a:bodyPr>
            <a:normAutofit/>
          </a:bodyPr>
          <a:lstStyle/>
          <a:p>
            <a:pPr fontAlgn="base"/>
            <a:br>
              <a:rPr lang="en-US" dirty="0"/>
            </a:br>
            <a:br>
              <a:rPr lang="en-US" dirty="0"/>
            </a:br>
            <a:endParaRPr lang="en-US" dirty="0"/>
          </a:p>
        </p:txBody>
      </p:sp>
      <p:pic>
        <p:nvPicPr>
          <p:cNvPr id="9" name="Picture 8" descr="A screenshot of a cell phone&#10;&#10;Description automatically generated">
            <a:extLst>
              <a:ext uri="{FF2B5EF4-FFF2-40B4-BE49-F238E27FC236}">
                <a16:creationId xmlns:a16="http://schemas.microsoft.com/office/drawing/2014/main" id="{9E8AE530-43BF-4EAC-866C-2AECC1DD0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838200"/>
            <a:ext cx="1554615" cy="910669"/>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4EA27C7-3BF9-48FD-A220-A79FCAAA4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123949"/>
            <a:ext cx="5925063" cy="2895851"/>
          </a:xfrm>
          <a:prstGeom prst="rect">
            <a:avLst/>
          </a:prstGeom>
        </p:spPr>
      </p:pic>
      <p:sp>
        <p:nvSpPr>
          <p:cNvPr id="12" name="Rectangle 11">
            <a:extLst>
              <a:ext uri="{FF2B5EF4-FFF2-40B4-BE49-F238E27FC236}">
                <a16:creationId xmlns:a16="http://schemas.microsoft.com/office/drawing/2014/main" id="{0E704F59-861A-44CE-B055-094CD5911462}"/>
              </a:ext>
            </a:extLst>
          </p:cNvPr>
          <p:cNvSpPr/>
          <p:nvPr/>
        </p:nvSpPr>
        <p:spPr>
          <a:xfrm>
            <a:off x="838200" y="2191183"/>
            <a:ext cx="4572000" cy="646331"/>
          </a:xfrm>
          <a:prstGeom prst="rect">
            <a:avLst/>
          </a:prstGeom>
        </p:spPr>
        <p:txBody>
          <a:bodyPr>
            <a:spAutoFit/>
          </a:bodyPr>
          <a:lstStyle/>
          <a:p>
            <a:r>
              <a:rPr lang="en-US" dirty="0">
                <a:latin typeface="Roboto"/>
              </a:rPr>
              <a:t>where </a:t>
            </a:r>
            <a:r>
              <a:rPr lang="en-US" i="1" dirty="0">
                <a:latin typeface="Roboto"/>
              </a:rPr>
              <a:t>j</a:t>
            </a:r>
            <a:r>
              <a:rPr lang="en-US" dirty="0">
                <a:latin typeface="Roboto"/>
              </a:rPr>
              <a:t> is the smallest integer such that max(|v</a:t>
            </a:r>
            <a:r>
              <a:rPr lang="en-US" baseline="-25000" dirty="0">
                <a:latin typeface="Roboto"/>
              </a:rPr>
              <a:t>i</a:t>
            </a:r>
            <a:r>
              <a:rPr lang="en-US" dirty="0">
                <a:latin typeface="Roboto"/>
              </a:rPr>
              <a:t>‘|)&lt;1.</a:t>
            </a:r>
            <a:endParaRPr lang="en-US" dirty="0"/>
          </a:p>
        </p:txBody>
      </p:sp>
    </p:spTree>
    <p:extLst>
      <p:ext uri="{BB962C8B-B14F-4D97-AF65-F5344CB8AC3E}">
        <p14:creationId xmlns:p14="http://schemas.microsoft.com/office/powerpoint/2010/main" val="399572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55637"/>
          </a:xfrm>
        </p:spPr>
        <p:txBody>
          <a:bodyPr>
            <a:normAutofit/>
          </a:bodyPr>
          <a:lstStyle/>
          <a:p>
            <a:r>
              <a:rPr lang="en-US" sz="2000" dirty="0"/>
              <a:t>Decimal Scaling</a:t>
            </a:r>
          </a:p>
        </p:txBody>
      </p:sp>
      <p:sp>
        <p:nvSpPr>
          <p:cNvPr id="3" name="Content Placeholder 2"/>
          <p:cNvSpPr>
            <a:spLocks noGrp="1"/>
          </p:cNvSpPr>
          <p:nvPr>
            <p:ph idx="1"/>
          </p:nvPr>
        </p:nvSpPr>
        <p:spPr>
          <a:xfrm>
            <a:off x="228600" y="990600"/>
            <a:ext cx="8534400" cy="5638800"/>
          </a:xfrm>
        </p:spPr>
        <p:txBody>
          <a:bodyPr>
            <a:normAutofit/>
          </a:bodyPr>
          <a:lstStyle/>
          <a:p>
            <a:pPr fontAlgn="base"/>
            <a:br>
              <a:rPr lang="en-US" dirty="0"/>
            </a:b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83CF78E3-B277-415A-B23A-246505A35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838200"/>
            <a:ext cx="6104149" cy="3048000"/>
          </a:xfrm>
          <a:prstGeom prst="rect">
            <a:avLst/>
          </a:prstGeom>
        </p:spPr>
      </p:pic>
      <p:sp>
        <p:nvSpPr>
          <p:cNvPr id="7" name="Rectangle 6">
            <a:extLst>
              <a:ext uri="{FF2B5EF4-FFF2-40B4-BE49-F238E27FC236}">
                <a16:creationId xmlns:a16="http://schemas.microsoft.com/office/drawing/2014/main" id="{A4ADCA3C-1BF2-45E4-AA36-4CF603B25519}"/>
              </a:ext>
            </a:extLst>
          </p:cNvPr>
          <p:cNvSpPr/>
          <p:nvPr/>
        </p:nvSpPr>
        <p:spPr>
          <a:xfrm>
            <a:off x="533400" y="3952646"/>
            <a:ext cx="4572000" cy="2031325"/>
          </a:xfrm>
          <a:prstGeom prst="rect">
            <a:avLst/>
          </a:prstGeom>
        </p:spPr>
        <p:txBody>
          <a:bodyPr>
            <a:spAutoFit/>
          </a:bodyPr>
          <a:lstStyle/>
          <a:p>
            <a:r>
              <a:rPr lang="en-US" dirty="0">
                <a:latin typeface="Roboto"/>
              </a:rPr>
              <a:t>It normalizes by moving the decimal point of values of the data. To normalize the data by this technique, we divide each value of the data by the maximum absolute value of data. The data value, </a:t>
            </a:r>
            <a:r>
              <a:rPr lang="en-US" i="1" dirty="0">
                <a:latin typeface="Roboto"/>
              </a:rPr>
              <a:t>v</a:t>
            </a:r>
            <a:r>
              <a:rPr lang="en-US" i="1" baseline="-25000" dirty="0">
                <a:latin typeface="Roboto"/>
              </a:rPr>
              <a:t>i</a:t>
            </a:r>
            <a:r>
              <a:rPr lang="en-US" dirty="0">
                <a:latin typeface="Roboto"/>
              </a:rPr>
              <a:t>, of data is normalized to </a:t>
            </a:r>
            <a:r>
              <a:rPr lang="en-US" i="1" dirty="0">
                <a:latin typeface="Roboto"/>
              </a:rPr>
              <a:t>v</a:t>
            </a:r>
            <a:r>
              <a:rPr lang="en-US" i="1" baseline="-25000" dirty="0">
                <a:latin typeface="Roboto"/>
              </a:rPr>
              <a:t>i</a:t>
            </a:r>
            <a:r>
              <a:rPr lang="en-US" i="1" dirty="0">
                <a:latin typeface="Roboto"/>
              </a:rPr>
              <a:t>‘</a:t>
            </a:r>
            <a:r>
              <a:rPr lang="en-US" dirty="0">
                <a:latin typeface="Roboto"/>
              </a:rPr>
              <a:t> by using the formula below –</a:t>
            </a:r>
            <a:endParaRPr lang="en-US" dirty="0"/>
          </a:p>
        </p:txBody>
      </p:sp>
      <p:pic>
        <p:nvPicPr>
          <p:cNvPr id="9" name="Picture 8" descr="A screenshot of a cell phone&#10;&#10;Description automatically generated">
            <a:extLst>
              <a:ext uri="{FF2B5EF4-FFF2-40B4-BE49-F238E27FC236}">
                <a16:creationId xmlns:a16="http://schemas.microsoft.com/office/drawing/2014/main" id="{9E8AE530-43BF-4EAC-866C-2AECC1DD0B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7271" y="2502183"/>
            <a:ext cx="1554615" cy="910669"/>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4EA27C7-3BF9-48FD-A220-A79FCAAA49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4115694"/>
            <a:ext cx="5925063" cy="2895851"/>
          </a:xfrm>
          <a:prstGeom prst="rect">
            <a:avLst/>
          </a:prstGeom>
        </p:spPr>
      </p:pic>
    </p:spTree>
    <p:extLst>
      <p:ext uri="{BB962C8B-B14F-4D97-AF65-F5344CB8AC3E}">
        <p14:creationId xmlns:p14="http://schemas.microsoft.com/office/powerpoint/2010/main" val="349116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7772400" cy="841375"/>
          </a:xfrm>
        </p:spPr>
        <p:txBody>
          <a:bodyPr>
            <a:normAutofit fontScale="90000"/>
          </a:bodyPr>
          <a:lstStyle/>
          <a:p>
            <a:pPr algn="l"/>
            <a:r>
              <a:rPr lang="en-US" b="1" dirty="0"/>
              <a:t>References:</a:t>
            </a:r>
            <a:br>
              <a:rPr lang="en-US" b="1" dirty="0"/>
            </a:br>
            <a:endParaRPr lang="en-US" b="1" dirty="0"/>
          </a:p>
        </p:txBody>
      </p:sp>
      <p:sp>
        <p:nvSpPr>
          <p:cNvPr id="3" name="Subtitle 2"/>
          <p:cNvSpPr>
            <a:spLocks noGrp="1"/>
          </p:cNvSpPr>
          <p:nvPr>
            <p:ph type="subTitle" idx="1"/>
          </p:nvPr>
        </p:nvSpPr>
        <p:spPr>
          <a:xfrm>
            <a:off x="381000" y="1371600"/>
            <a:ext cx="8686800" cy="1752600"/>
          </a:xfrm>
        </p:spPr>
        <p:txBody>
          <a:bodyPr>
            <a:normAutofit/>
          </a:bodyPr>
          <a:lstStyle/>
          <a:p>
            <a:pPr marL="514350" indent="-514350" algn="l">
              <a:buFont typeface="+mj-lt"/>
              <a:buAutoNum type="arabicPeriod"/>
            </a:pPr>
            <a:r>
              <a:rPr lang="en-US" sz="2000" dirty="0">
                <a:hlinkClick r:id="rId2"/>
              </a:rPr>
              <a:t>https://t4tutorials.com/z-score-normalization-data-mining/</a:t>
            </a:r>
            <a:endParaRPr lang="en-US" sz="2000" dirty="0"/>
          </a:p>
          <a:p>
            <a:pPr marL="514350" indent="-514350" algn="l">
              <a:buFont typeface="+mj-lt"/>
              <a:buAutoNum type="arabicPeriod"/>
            </a:pPr>
            <a:r>
              <a:rPr lang="en-US" sz="2000" dirty="0">
                <a:hlinkClick r:id="rId3"/>
              </a:rPr>
              <a:t>https://www.geeksforgeeks.org/data-normalization-in-data-mining/</a:t>
            </a:r>
            <a:endParaRPr lang="en-US" sz="2000" dirty="0"/>
          </a:p>
          <a:p>
            <a:pPr marL="514350" indent="-514350" algn="l">
              <a:buFont typeface="+mj-lt"/>
              <a:buAutoNum type="arabicPeriod"/>
            </a:pPr>
            <a:r>
              <a:rPr lang="en-US" sz="2000" dirty="0">
                <a:hlinkClick r:id="rId4"/>
              </a:rPr>
              <a:t>https://kraj3.com.np/blog/2019/10/min-max-normalization-with-example/</a:t>
            </a:r>
            <a:endParaRPr lang="en-US" sz="2000" dirty="0"/>
          </a:p>
          <a:p>
            <a:pPr marL="514350" indent="-514350" algn="l">
              <a:buFont typeface="+mj-lt"/>
              <a:buAutoNum type="arabicPeriod"/>
            </a:pPr>
            <a:r>
              <a:rPr lang="en-US" sz="2000" dirty="0">
                <a:hlinkClick r:id="rId5"/>
              </a:rPr>
              <a:t>https://www.statisticshowto.datasciencecentral.com/normalized/</a:t>
            </a:r>
            <a:endParaRPr lang="en-US" sz="2000" dirty="0"/>
          </a:p>
        </p:txBody>
      </p:sp>
    </p:spTree>
    <p:extLst>
      <p:ext uri="{BB962C8B-B14F-4D97-AF65-F5344CB8AC3E}">
        <p14:creationId xmlns:p14="http://schemas.microsoft.com/office/powerpoint/2010/main" val="251651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 Score Normalization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715" y="2286000"/>
            <a:ext cx="761867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39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48619"/>
            <a:ext cx="65151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1A37B081-70D5-4629-A6C0-7C7BE37BAEF2}"/>
              </a:ext>
            </a:extLst>
          </p:cNvPr>
          <p:cNvSpPr txBox="1"/>
          <p:nvPr/>
        </p:nvSpPr>
        <p:spPr>
          <a:xfrm>
            <a:off x="990600" y="5181600"/>
            <a:ext cx="2590800" cy="3810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7072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112" y="2110581"/>
            <a:ext cx="65817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30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6553200" cy="448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218" y="2133600"/>
            <a:ext cx="777598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4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322859" cy="340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4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Download Excel File Calculations</a:t>
            </a:r>
            <a:endParaRPr lang="en-US" sz="1800"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335576" cy="458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744875" y="6451934"/>
            <a:ext cx="6324600" cy="369332"/>
          </a:xfrm>
          <a:prstGeom prst="rect">
            <a:avLst/>
          </a:prstGeom>
        </p:spPr>
        <p:txBody>
          <a:bodyPr wrap="square">
            <a:spAutoFit/>
          </a:bodyPr>
          <a:lstStyle/>
          <a:p>
            <a:r>
              <a:rPr lang="en-US" dirty="0">
                <a:hlinkClick r:id="rId3"/>
              </a:rPr>
              <a:t>https://</a:t>
            </a:r>
            <a:r>
              <a:rPr lang="en-US" dirty="0" err="1">
                <a:hlinkClick r:id="rId3"/>
              </a:rPr>
              <a:t>t4tutorials.com</a:t>
            </a:r>
            <a:r>
              <a:rPr lang="en-US" dirty="0">
                <a:hlinkClick r:id="rId3"/>
              </a:rPr>
              <a:t>/z-score-normalization-data-mining/</a:t>
            </a:r>
            <a:endParaRPr lang="en-US" dirty="0"/>
          </a:p>
        </p:txBody>
      </p:sp>
    </p:spTree>
    <p:extLst>
      <p:ext uri="{BB962C8B-B14F-4D97-AF65-F5344CB8AC3E}">
        <p14:creationId xmlns:p14="http://schemas.microsoft.com/office/powerpoint/2010/main" val="186614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2100-C33C-4289-BE9C-168E09F1A0C0}"/>
              </a:ext>
            </a:extLst>
          </p:cNvPr>
          <p:cNvSpPr>
            <a:spLocks noGrp="1"/>
          </p:cNvSpPr>
          <p:nvPr>
            <p:ph type="title"/>
          </p:nvPr>
        </p:nvSpPr>
        <p:spPr>
          <a:xfrm>
            <a:off x="457200" y="274638"/>
            <a:ext cx="8229600" cy="792162"/>
          </a:xfrm>
        </p:spPr>
        <p:txBody>
          <a:bodyPr>
            <a:normAutofit fontScale="90000"/>
          </a:bodyPr>
          <a:lstStyle/>
          <a:p>
            <a:r>
              <a:rPr lang="en-US" sz="2800" dirty="0">
                <a:solidFill>
                  <a:schemeClr val="tx1">
                    <a:lumMod val="75000"/>
                    <a:lumOff val="25000"/>
                  </a:schemeClr>
                </a:solidFill>
                <a:latin typeface="helvetica" panose="020B0604020202020204" pitchFamily="34" charset="0"/>
              </a:rPr>
              <a:t>Min-Max Normalization</a:t>
            </a:r>
            <a:br>
              <a:rPr lang="en-US" sz="2800" dirty="0">
                <a:solidFill>
                  <a:schemeClr val="tx1">
                    <a:lumMod val="75000"/>
                    <a:lumOff val="25000"/>
                  </a:schemeClr>
                </a:solidFill>
                <a:latin typeface="Open Sans" panose="020B0606030504020204" pitchFamily="34" charset="0"/>
              </a:rPr>
            </a:br>
            <a:endParaRPr lang="en-US" sz="2800" dirty="0"/>
          </a:p>
        </p:txBody>
      </p:sp>
      <p:sp>
        <p:nvSpPr>
          <p:cNvPr id="4" name="Rectangle 1">
            <a:extLst>
              <a:ext uri="{FF2B5EF4-FFF2-40B4-BE49-F238E27FC236}">
                <a16:creationId xmlns:a16="http://schemas.microsoft.com/office/drawing/2014/main" id="{71477FEC-94E3-4AAC-9E26-2B5657139A0A}"/>
              </a:ext>
            </a:extLst>
          </p:cNvPr>
          <p:cNvSpPr>
            <a:spLocks noGrp="1" noChangeArrowheads="1"/>
          </p:cNvSpPr>
          <p:nvPr>
            <p:ph idx="1"/>
          </p:nvPr>
        </p:nvSpPr>
        <p:spPr bwMode="auto">
          <a:xfrm>
            <a:off x="228600" y="990600"/>
            <a:ext cx="8763000" cy="559276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Min-Max normalization performs the linear transformation on original data. Let (X1, X2) be a min and max boundary of an attribute and (Y1, Y2) be the new scale at which we are normalizing, then for Vi  value of the attribute, the normalized value Ui is given as,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 Special thing about min-max normalization is that preserves the relationship between the original data values. If in future the input values come to be beyond the limit of normalization, then it will encounter an error known as “out-of-bound error.”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 </a:t>
            </a:r>
          </a:p>
          <a:p>
            <a:pPr marL="0" marR="0" lvl="0" indent="0" eaLnBrk="1" fontAlgn="base" hangingPunct="1">
              <a:lnSpc>
                <a:spcPct val="90000"/>
              </a:lnSpc>
              <a:spcBef>
                <a:spcPct val="0"/>
              </a:spcBef>
              <a:spcAft>
                <a:spcPts val="600"/>
              </a:spcAft>
              <a:buClrTx/>
              <a:buSzTx/>
              <a:buNone/>
              <a:tabLst/>
            </a:pPr>
            <a:r>
              <a:rPr kumimoji="0" lang="en-US" altLang="en-US" sz="1400" b="1" i="0" u="none" strike="noStrike" cap="none" normalizeH="0" baseline="0" dirty="0">
                <a:ln>
                  <a:noFill/>
                </a:ln>
                <a:effectLst/>
                <a:latin typeface="+mn-lt"/>
              </a:rPr>
              <a:t>Example: </a:t>
            </a:r>
            <a:r>
              <a:rPr kumimoji="0" lang="en-US" altLang="en-US" sz="1400" b="0" i="0" u="none" strike="noStrike" cap="none" normalizeH="0" baseline="0" dirty="0">
                <a:ln>
                  <a:noFill/>
                </a:ln>
                <a:effectLst/>
                <a:latin typeface="+mn-lt"/>
              </a:rPr>
              <a:t>Suppose the minimum and maximum values for the price of the house be $125,000 and $925,000 respectively. We need to normalize that price range in between (0,1). We can use min-max normalization to transform any value between them (say, 300,000). In this case, we use the above formula to find U</a:t>
            </a:r>
            <a:r>
              <a:rPr kumimoji="0" lang="en-US" altLang="en-US" sz="1400" b="0" i="0" u="none" strike="noStrike" cap="none" normalizeH="0" baseline="-30000" dirty="0">
                <a:ln>
                  <a:noFill/>
                </a:ln>
                <a:effectLst/>
                <a:latin typeface="+mn-lt"/>
              </a:rPr>
              <a:t>i</a:t>
            </a:r>
            <a:r>
              <a:rPr kumimoji="0" lang="en-US" altLang="en-US" sz="1400" b="0" i="0" u="none" strike="noStrike" cap="none" normalizeH="0" baseline="0" dirty="0">
                <a:ln>
                  <a:noFill/>
                </a:ln>
                <a:effectLst/>
                <a:latin typeface="+mn-lt"/>
              </a:rPr>
              <a:t> with,</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V</a:t>
            </a:r>
            <a:r>
              <a:rPr kumimoji="0" lang="en-US" altLang="en-US" sz="1400" b="0" i="0" u="none" strike="noStrike" cap="none" normalizeH="0" baseline="-30000" dirty="0">
                <a:ln>
                  <a:noFill/>
                </a:ln>
                <a:effectLst/>
                <a:latin typeface="+mn-lt"/>
              </a:rPr>
              <a:t>i</a:t>
            </a:r>
            <a:r>
              <a:rPr kumimoji="0" lang="en-US" altLang="en-US" sz="1400" b="0" i="0" u="none" strike="noStrike" cap="none" normalizeH="0" baseline="0" dirty="0">
                <a:ln>
                  <a:noFill/>
                </a:ln>
                <a:effectLst/>
                <a:latin typeface="+mn-lt"/>
              </a:rPr>
              <a:t>=300,000</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X</a:t>
            </a:r>
            <a:r>
              <a:rPr kumimoji="0" lang="en-US" altLang="en-US" sz="1400" b="0" i="0" u="none" strike="noStrike" cap="none" normalizeH="0" baseline="-30000" dirty="0">
                <a:ln>
                  <a:noFill/>
                </a:ln>
                <a:effectLst/>
                <a:latin typeface="+mn-lt"/>
              </a:rPr>
              <a:t>1</a:t>
            </a:r>
            <a:r>
              <a:rPr kumimoji="0" lang="en-US" altLang="en-US" sz="1400" b="0" i="0" u="none" strike="noStrike" cap="none" normalizeH="0" baseline="0" dirty="0">
                <a:ln>
                  <a:noFill/>
                </a:ln>
                <a:effectLst/>
                <a:latin typeface="+mn-lt"/>
              </a:rPr>
              <a:t>= 125,000</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X</a:t>
            </a:r>
            <a:r>
              <a:rPr kumimoji="0" lang="en-US" altLang="en-US" sz="1400" b="0" i="0" u="none" strike="noStrike" cap="none" normalizeH="0" baseline="-30000" dirty="0">
                <a:ln>
                  <a:noFill/>
                </a:ln>
                <a:effectLst/>
                <a:latin typeface="+mn-lt"/>
              </a:rPr>
              <a:t>2</a:t>
            </a:r>
            <a:r>
              <a:rPr kumimoji="0" lang="en-US" altLang="en-US" sz="1400" b="0" i="0" u="none" strike="noStrike" cap="none" normalizeH="0" baseline="0" dirty="0">
                <a:ln>
                  <a:noFill/>
                </a:ln>
                <a:effectLst/>
                <a:latin typeface="+mn-lt"/>
              </a:rPr>
              <a:t>= 925,000</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Y</a:t>
            </a:r>
            <a:r>
              <a:rPr kumimoji="0" lang="en-US" altLang="en-US" sz="1400" b="0" i="0" u="none" strike="noStrike" cap="none" normalizeH="0" baseline="-30000" dirty="0">
                <a:ln>
                  <a:noFill/>
                </a:ln>
                <a:effectLst/>
                <a:latin typeface="+mn-lt"/>
              </a:rPr>
              <a:t>1</a:t>
            </a:r>
            <a:r>
              <a:rPr kumimoji="0" lang="en-US" altLang="en-US" sz="1400" b="0" i="0" u="none" strike="noStrike" cap="none" normalizeH="0" baseline="0" dirty="0">
                <a:ln>
                  <a:noFill/>
                </a:ln>
                <a:effectLst/>
                <a:latin typeface="+mn-lt"/>
              </a:rPr>
              <a:t>= 0</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Y</a:t>
            </a:r>
            <a:r>
              <a:rPr kumimoji="0" lang="en-US" altLang="en-US" sz="1400" b="0" i="0" u="none" strike="noStrike" cap="none" normalizeH="0" baseline="-30000" dirty="0">
                <a:ln>
                  <a:noFill/>
                </a:ln>
                <a:effectLst/>
                <a:latin typeface="+mn-lt"/>
              </a:rPr>
              <a:t>2</a:t>
            </a:r>
            <a:r>
              <a:rPr kumimoji="0" lang="en-US" altLang="en-US" sz="1400" b="0" i="0" u="none" strike="noStrike" cap="none" normalizeH="0" baseline="0" dirty="0">
                <a:ln>
                  <a:noFill/>
                </a:ln>
                <a:effectLst/>
                <a:latin typeface="+mn-lt"/>
              </a:rPr>
              <a:t>= 1</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dirty="0">
                <a:ln>
                  <a:noFill/>
                </a:ln>
                <a:effectLst/>
                <a:latin typeface="+mn-lt"/>
              </a:rPr>
              <a:t>                                                       </a:t>
            </a:r>
          </a:p>
        </p:txBody>
      </p:sp>
      <p:pic>
        <p:nvPicPr>
          <p:cNvPr id="5" name="Picture 4" descr="min-max">
            <a:extLst>
              <a:ext uri="{FF2B5EF4-FFF2-40B4-BE49-F238E27FC236}">
                <a16:creationId xmlns:a16="http://schemas.microsoft.com/office/drawing/2014/main" id="{2D196598-BE74-4A55-88B5-8B0E9B5148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24200" y="4110164"/>
            <a:ext cx="2362200" cy="6120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Min-Max Normalization">
            <a:hlinkClick r:id="rId3"/>
            <a:extLst>
              <a:ext uri="{FF2B5EF4-FFF2-40B4-BE49-F238E27FC236}">
                <a16:creationId xmlns:a16="http://schemas.microsoft.com/office/drawing/2014/main" id="{F117B40A-F26C-4DEB-AC4A-DC9A9B4F361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24200" y="3352800"/>
            <a:ext cx="1916810" cy="34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418</Words>
  <Application>Microsoft Office PowerPoint</Application>
  <PresentationFormat>On-screen Show (4:3)</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Open Sans</vt:lpstr>
      <vt:lpstr>Roboto</vt:lpstr>
      <vt:lpstr>Office Theme</vt:lpstr>
      <vt:lpstr>Normalization</vt:lpstr>
      <vt:lpstr>Z Score Normalization</vt:lpstr>
      <vt:lpstr>PowerPoint Presentation</vt:lpstr>
      <vt:lpstr>Example</vt:lpstr>
      <vt:lpstr>PowerPoint Presentation</vt:lpstr>
      <vt:lpstr>PowerPoint Presentation</vt:lpstr>
      <vt:lpstr>PowerPoint Presentation</vt:lpstr>
      <vt:lpstr>Download Excel File Calculations</vt:lpstr>
      <vt:lpstr>Min-Max Normalization </vt:lpstr>
      <vt:lpstr>FAQ about Z Score Normalization</vt:lpstr>
      <vt:lpstr>Decimal Scaling</vt:lpstr>
      <vt:lpstr>Decimal Scaling</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ELIZABETH DIAZ</cp:lastModifiedBy>
  <cp:revision>14</cp:revision>
  <dcterms:created xsi:type="dcterms:W3CDTF">2020-02-28T13:16:50Z</dcterms:created>
  <dcterms:modified xsi:type="dcterms:W3CDTF">2020-03-17T18:00:55Z</dcterms:modified>
</cp:coreProperties>
</file>