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515" r:id="rId2"/>
    <p:sldId id="537" r:id="rId3"/>
    <p:sldId id="538" r:id="rId4"/>
    <p:sldId id="517" r:id="rId5"/>
    <p:sldId id="539" r:id="rId6"/>
    <p:sldId id="548" r:id="rId7"/>
    <p:sldId id="518" r:id="rId8"/>
    <p:sldId id="519" r:id="rId9"/>
    <p:sldId id="520" r:id="rId10"/>
    <p:sldId id="521" r:id="rId11"/>
    <p:sldId id="523" r:id="rId12"/>
    <p:sldId id="524" r:id="rId13"/>
    <p:sldId id="540" r:id="rId14"/>
    <p:sldId id="588" r:id="rId15"/>
    <p:sldId id="589" r:id="rId16"/>
    <p:sldId id="590" r:id="rId17"/>
    <p:sldId id="595" r:id="rId18"/>
    <p:sldId id="591" r:id="rId19"/>
    <p:sldId id="593" r:id="rId20"/>
    <p:sldId id="597" r:id="rId21"/>
    <p:sldId id="596" r:id="rId22"/>
    <p:sldId id="598" r:id="rId23"/>
    <p:sldId id="665" r:id="rId24"/>
    <p:sldId id="599" r:id="rId25"/>
    <p:sldId id="547" r:id="rId26"/>
    <p:sldId id="666" r:id="rId27"/>
    <p:sldId id="667" r:id="rId28"/>
    <p:sldId id="600" r:id="rId29"/>
    <p:sldId id="527" r:id="rId30"/>
    <p:sldId id="616" r:id="rId31"/>
    <p:sldId id="614" r:id="rId32"/>
    <p:sldId id="579" r:id="rId33"/>
    <p:sldId id="580" r:id="rId34"/>
    <p:sldId id="581" r:id="rId35"/>
    <p:sldId id="582" r:id="rId36"/>
    <p:sldId id="584" r:id="rId37"/>
    <p:sldId id="585" r:id="rId38"/>
    <p:sldId id="586" r:id="rId39"/>
    <p:sldId id="550" r:id="rId40"/>
    <p:sldId id="551" r:id="rId41"/>
    <p:sldId id="552" r:id="rId42"/>
    <p:sldId id="601" r:id="rId43"/>
    <p:sldId id="602" r:id="rId44"/>
    <p:sldId id="615" r:id="rId45"/>
    <p:sldId id="603" r:id="rId46"/>
    <p:sldId id="604" r:id="rId47"/>
    <p:sldId id="637" r:id="rId48"/>
    <p:sldId id="643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654" r:id="rId57"/>
    <p:sldId id="655" r:id="rId58"/>
    <p:sldId id="651" r:id="rId59"/>
    <p:sldId id="605" r:id="rId60"/>
    <p:sldId id="606" r:id="rId61"/>
    <p:sldId id="607" r:id="rId62"/>
    <p:sldId id="638" r:id="rId63"/>
    <p:sldId id="639" r:id="rId64"/>
    <p:sldId id="652" r:id="rId65"/>
    <p:sldId id="640" r:id="rId66"/>
    <p:sldId id="653" r:id="rId67"/>
    <p:sldId id="641" r:id="rId68"/>
    <p:sldId id="642" r:id="rId69"/>
    <p:sldId id="608" r:id="rId70"/>
    <p:sldId id="668" r:id="rId71"/>
    <p:sldId id="627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8" r:id="rId83"/>
    <p:sldId id="629" r:id="rId84"/>
    <p:sldId id="630" r:id="rId85"/>
    <p:sldId id="631" r:id="rId86"/>
    <p:sldId id="632" r:id="rId87"/>
    <p:sldId id="633" r:id="rId88"/>
    <p:sldId id="634" r:id="rId89"/>
    <p:sldId id="635" r:id="rId90"/>
    <p:sldId id="636" r:id="rId91"/>
    <p:sldId id="669" r:id="rId92"/>
    <p:sldId id="670" r:id="rId93"/>
    <p:sldId id="671" r:id="rId94"/>
    <p:sldId id="672" r:id="rId95"/>
    <p:sldId id="673" r:id="rId96"/>
    <p:sldId id="674" r:id="rId97"/>
    <p:sldId id="675" r:id="rId98"/>
    <p:sldId id="676" r:id="rId99"/>
    <p:sldId id="677" r:id="rId100"/>
    <p:sldId id="678" r:id="rId101"/>
    <p:sldId id="679" r:id="rId102"/>
    <p:sldId id="680" r:id="rId103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924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07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122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               </a:t>
            </a:r>
            <a:r>
              <a:rPr lang="en-US" baseline="0" dirty="0" smtClean="0"/>
              <a:t>         </a:t>
            </a:r>
            <a:r>
              <a:rPr lang="en-US" dirty="0" smtClean="0"/>
              <a:t>Introduction </a:t>
            </a:r>
            <a:r>
              <a:rPr lang="en-US" dirty="0" smtClean="0"/>
              <a:t>to Data </a:t>
            </a:r>
            <a:r>
              <a:rPr lang="en-US" dirty="0" smtClean="0"/>
              <a:t>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</a:t>
            </a:r>
            <a:r>
              <a:rPr lang="en-US" dirty="0" smtClean="0"/>
              <a:t>			</a:t>
            </a:r>
            <a:r>
              <a:rPr lang="en-US" baseline="0" dirty="0" smtClean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1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3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58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Data Mining</a:t>
            </a:r>
            <a:endParaRPr lang="en-US" altLang="en-US" sz="2800" dirty="0" smtClean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519221"/>
            <a:ext cx="8991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Chapter </a:t>
            </a:r>
            <a:r>
              <a:rPr lang="en-US" altLang="en-US" sz="3200" b="0" dirty="0" smtClean="0"/>
              <a:t>5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Association Analysis</a:t>
            </a:r>
            <a:r>
              <a:rPr lang="en-US" altLang="en-US" sz="1600" b="0" dirty="0" smtClean="0"/>
              <a:t>: </a:t>
            </a:r>
            <a:r>
              <a:rPr lang="en-US" altLang="en-US" sz="3200" b="0" dirty="0" smtClean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/>
              <a:t>H</a:t>
            </a:r>
            <a:r>
              <a:rPr lang="en-US" altLang="en-US" dirty="0" err="1" smtClean="0"/>
              <a:t>ypercliques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are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r>
                  <a:rPr lang="en-US" altLang="en-US" dirty="0" smtClean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endParaRPr lang="en-US" altLang="en-US" dirty="0" smtClean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</a:t>
                </a:r>
                <a:r>
                  <a:rPr lang="en-US" altLang="en-US" dirty="0" smtClean="0">
                    <a:ea typeface="Cambria Math"/>
                  </a:rPr>
                  <a:t>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Can define closed and maximal </a:t>
                </a:r>
                <a:r>
                  <a:rPr lang="en-US" altLang="en-US" dirty="0" err="1" smtClean="0"/>
                  <a:t>hypercliques</a:t>
                </a:r>
                <a:r>
                  <a:rPr lang="en-US" altLang="en-US" dirty="0" smtClean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 is </a:t>
                </a:r>
                <a:r>
                  <a:rPr lang="en-US" altLang="en-US" dirty="0"/>
                  <a:t>closed if none of its immediate supersets </a:t>
                </a:r>
                <a:r>
                  <a:rPr lang="en-US" altLang="en-US" dirty="0" smtClean="0"/>
                  <a:t>has </a:t>
                </a:r>
                <a:r>
                  <a:rPr lang="en-US" altLang="en-US" dirty="0"/>
                  <a:t>the same </a:t>
                </a:r>
                <a:r>
                  <a:rPr lang="en-US" altLang="en-US" dirty="0" smtClean="0"/>
                  <a:t>h-confidence as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none of its immediate supersets,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 smtClean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 smtClean="0"/>
              <a:t>Hypercliques</a:t>
            </a:r>
            <a:r>
              <a:rPr lang="en-US" altLang="en-US" dirty="0" smtClean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</a:t>
                </a:r>
                <a:r>
                  <a:rPr lang="en-US" altLang="en-US" dirty="0" smtClean="0">
                    <a:sym typeface="Symbol" pitchFamily="18" charset="2"/>
                  </a:rPr>
                  <a:t>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 smtClean="0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dirty="0" smtClean="0">
                    <a:sym typeface="Symbol" pitchFamily="18" charset="2"/>
                  </a:rPr>
                  <a:t>that have a high h-confidence consist of very similar items as measured by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Allows for more efficient pruning </a:t>
                </a: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Example Applications of </a:t>
            </a:r>
            <a:r>
              <a:rPr lang="en-US" altLang="en-US" dirty="0" err="1" smtClean="0"/>
              <a:t>Hypercliques</a:t>
            </a:r>
            <a:endParaRPr lang="en-US" altLang="en-US" dirty="0" smtClean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>
                <a:sym typeface="Symbol" pitchFamily="18" charset="2"/>
              </a:rPr>
              <a:t>Hypercliques</a:t>
            </a:r>
            <a:r>
              <a:rPr lang="en-US" altLang="en-US" dirty="0" smtClean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4191000"/>
            <a:ext cx="4800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 smtClean="0">
                <a:latin typeface="Arial" pitchFamily="34" charset="0"/>
              </a:rPr>
              <a:t>In the figure at the right, a gene ontology hierarchy for biological process </a:t>
            </a:r>
            <a:r>
              <a:rPr lang="en-US" sz="2000" dirty="0">
                <a:latin typeface="Arial" pitchFamily="34" charset="0"/>
              </a:rPr>
              <a:t>shows that the identified proteins in </a:t>
            </a:r>
            <a:r>
              <a:rPr lang="en-US" sz="2000" dirty="0" smtClean="0">
                <a:latin typeface="Arial" pitchFamily="34" charset="0"/>
              </a:rPr>
              <a:t>the hyperclique (PRE2, …, SCL1) perform </a:t>
            </a:r>
            <a:r>
              <a:rPr lang="en-US" sz="2000" dirty="0">
                <a:latin typeface="Arial" pitchFamily="34" charset="0"/>
              </a:rPr>
              <a:t>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candidates</a:t>
            </a:r>
            <a:r>
              <a:rPr lang="en-US" altLang="en-US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Complete search: M=2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comparisons</a:t>
            </a:r>
            <a:r>
              <a:rPr lang="en-US" altLang="en-US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5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381000" y="13589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589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418013"/>
            <a:ext cx="3244850" cy="17541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Candidate Generation: Brute-force method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8335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7162800" y="1193800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6456"/>
            <a:ext cx="8591550" cy="480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33499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 smtClean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2" y="1417274"/>
            <a:ext cx="7811298" cy="4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Candidate Generation: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</a:t>
            </a:r>
            <a:r>
              <a:rPr lang="en-US" altLang="en-US" sz="2400" b="0" smtClean="0"/>
              <a:t>x</a:t>
            </a:r>
            <a:r>
              <a:rPr lang="en-US" altLang="en-US" sz="2800" smtClean="0"/>
              <a:t>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Method</a:t>
            </a:r>
            <a:endParaRPr lang="en-US" altLang="en-US" sz="2800" baseline="-25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r>
              <a:rPr lang="en-US" altLang="en-US" smtClean="0"/>
              <a:t>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D) = </a:t>
            </a:r>
            <a:r>
              <a:rPr lang="en-US" altLang="en-US" b="1" u="sng" smtClean="0"/>
              <a:t>AB</a:t>
            </a:r>
            <a:r>
              <a:rPr lang="en-US" altLang="en-US" smtClean="0"/>
              <a:t>CD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CE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D,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Do not merge(</a:t>
            </a:r>
            <a:r>
              <a:rPr lang="en-US" altLang="en-US" b="1" u="sng" smtClean="0"/>
              <a:t>A</a:t>
            </a:r>
            <a:r>
              <a:rPr lang="en-US" altLang="en-US" smtClean="0"/>
              <a:t>BD,</a:t>
            </a:r>
            <a:r>
              <a:rPr lang="en-US" altLang="en-US" b="1" u="sng" smtClean="0"/>
              <a:t>A</a:t>
            </a:r>
            <a:r>
              <a:rPr lang="en-US" altLang="en-US" smtClean="0"/>
              <a:t>CD) because they share only prefix of length 1 instead of length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Let 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 be the set of frequent 3-itemsets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{ABCD,ABCE,ABDE} is the set of candidate 4-itemsets generated (from previous slide)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Candidate pruning</a:t>
            </a:r>
          </a:p>
          <a:p>
            <a:pPr lvl="1"/>
            <a:r>
              <a:rPr lang="en-US" altLang="en-US" smtClean="0"/>
              <a:t>Prune ABCE because ACE and BCE are infrequent</a:t>
            </a:r>
          </a:p>
          <a:p>
            <a:pPr lvl="1"/>
            <a:r>
              <a:rPr lang="en-US" altLang="en-US" smtClean="0"/>
              <a:t>Prune ABDE because ADE is infrequent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After candidate pruning: 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Alternate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</a:t>
            </a:r>
            <a:r>
              <a:rPr lang="en-US" altLang="en-US" sz="2400" b="0" dirty="0" smtClean="0"/>
              <a:t>x</a:t>
            </a:r>
            <a:r>
              <a:rPr lang="en-US" altLang="en-US" sz="2800" dirty="0" smtClean="0"/>
              <a:t>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Method</a:t>
            </a:r>
            <a:endParaRPr lang="en-US" altLang="en-US" sz="2800" baseline="-25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Merge two frequent (k-1)-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if the last (k-2) items of the first one is identical to the first (k-2) items of the second.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D) = 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Merge(B</a:t>
            </a:r>
            <a:r>
              <a:rPr lang="en-US" altLang="en-US" b="1" u="sng" dirty="0" smtClean="0"/>
              <a:t>CD</a:t>
            </a:r>
            <a:r>
              <a:rPr lang="en-US" altLang="en-US" dirty="0"/>
              <a:t>, </a:t>
            </a:r>
            <a:r>
              <a:rPr lang="en-US" altLang="en-US" b="1" u="sng" dirty="0"/>
              <a:t>CD</a:t>
            </a:r>
            <a:r>
              <a:rPr lang="en-US" altLang="en-US" dirty="0"/>
              <a:t>E) = </a:t>
            </a:r>
            <a:r>
              <a:rPr lang="en-US" altLang="en-US" dirty="0" smtClean="0"/>
              <a:t>B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264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Candidate Pruning for </a:t>
            </a:r>
            <a:r>
              <a:rPr lang="en-US" altLang="en-US" sz="2400" dirty="0"/>
              <a:t>Alternate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000" b="0" dirty="0"/>
              <a:t>x</a:t>
            </a:r>
            <a:r>
              <a:rPr lang="en-US" altLang="en-US" sz="2400" dirty="0"/>
              <a:t>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57800"/>
          </a:xfrm>
        </p:spPr>
        <p:txBody>
          <a:bodyPr/>
          <a:lstStyle/>
          <a:p>
            <a:r>
              <a:rPr lang="en-US" altLang="en-US" dirty="0" smtClean="0"/>
              <a:t>Let 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 be the set of frequent 3-itemsets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{ABCD,ABDE,ACDE,BCDE} is the set of candidate 4-itemsets generated (from previous slide)</a:t>
            </a:r>
          </a:p>
          <a:p>
            <a:r>
              <a:rPr lang="en-US" altLang="en-US" dirty="0" smtClean="0"/>
              <a:t>Candidate pruning</a:t>
            </a:r>
          </a:p>
          <a:p>
            <a:pPr lvl="1"/>
            <a:r>
              <a:rPr lang="en-US" altLang="en-US" dirty="0" smtClean="0"/>
              <a:t>Prune ABDE because ADE is infrequent</a:t>
            </a:r>
          </a:p>
          <a:p>
            <a:pPr lvl="1"/>
            <a:r>
              <a:rPr lang="en-US" altLang="en-US" dirty="0"/>
              <a:t>Prune </a:t>
            </a:r>
            <a:r>
              <a:rPr lang="en-US" altLang="en-US" dirty="0" smtClean="0"/>
              <a:t>ACDE </a:t>
            </a:r>
            <a:r>
              <a:rPr lang="en-US" altLang="en-US" dirty="0"/>
              <a:t>because ACE and </a:t>
            </a:r>
            <a:r>
              <a:rPr lang="en-US" altLang="en-US" dirty="0" smtClean="0"/>
              <a:t>ADE </a:t>
            </a:r>
            <a:r>
              <a:rPr lang="en-US" altLang="en-US" dirty="0"/>
              <a:t>are infrequent</a:t>
            </a:r>
          </a:p>
          <a:p>
            <a:pPr lvl="1"/>
            <a:r>
              <a:rPr lang="en-US" altLang="en-US" dirty="0" smtClean="0"/>
              <a:t>Prune BCDE because BCE </a:t>
            </a:r>
          </a:p>
          <a:p>
            <a:r>
              <a:rPr lang="en-US" altLang="en-US" dirty="0" smtClean="0"/>
              <a:t>After candidate pruning: 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42141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556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Must match every candidate itemset against every transaction, which is an expensive operation</a:t>
            </a:r>
          </a:p>
        </p:txBody>
      </p:sp>
      <p:graphicFrame>
        <p:nvGraphicFramePr>
          <p:cNvPr id="29700" name="Object 21"/>
          <p:cNvGraphicFramePr>
            <a:graphicFrameLocks noGrp="1" noChangeAspect="1"/>
          </p:cNvGraphicFramePr>
          <p:nvPr/>
        </p:nvGraphicFramePr>
        <p:xfrm>
          <a:off x="762000" y="3200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287963" y="3429000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Document" r:id="rId5" imgW="3124026" imgH="1522425" progId="Word.Document.8">
                  <p:embed/>
                </p:oleObj>
              </mc:Choice>
              <mc:Fallback>
                <p:oleObj name="Document" r:id="rId5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429000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To reduce number of comparisons, store the candidate itemsets in a hash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66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Counting: An Example</a:t>
            </a:r>
          </a:p>
        </p:txBody>
      </p:sp>
      <p:sp>
        <p:nvSpPr>
          <p:cNvPr id="31747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8" name="TextBox 34"/>
          <p:cNvSpPr txBox="1">
            <a:spLocks noChangeArrowheads="1"/>
          </p:cNvSpPr>
          <p:nvPr/>
        </p:nvSpPr>
        <p:spPr bwMode="auto">
          <a:xfrm>
            <a:off x="304800" y="22098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How many of these itemsets are supported by transaction  (1,2,3,5,6)?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3505200" y="2754313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54313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3 6 8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hlink"/>
                  </a:solidFill>
                  <a:latin typeface="Times New Roman" pitchFamily="18" charset="0"/>
                </a:rPr>
                <a:t>Hash function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1, 4 or 7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 b="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 b="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2, 5 or 8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b="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3, 6 or 9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1 5 9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1 4 5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1 3 6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3 5 6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3 5 7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6 8 9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5 6 7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1 2 4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Match transaction against 11 out of 15 candidates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frequent itemset L, find all non-empty subsets f </a:t>
            </a:r>
            <a:r>
              <a:rPr lang="en-US" altLang="en-US" smtClean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smtClean="0">
                <a:sym typeface="Symbol" pitchFamily="18" charset="2"/>
              </a:rPr>
              <a:t>ABC D, 	ABD C, 	ACD B, 	BCD A,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 BCD,	B ACD,	C ABD, 	D ABC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AB CD,	AC  BD, 	AD  BC, 	BC AD,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BD AC, 	CD AB,	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z="1000" smtClean="0">
              <a:sym typeface="Symbol" pitchFamily="18" charset="2"/>
            </a:endParaRPr>
          </a:p>
          <a:p>
            <a:r>
              <a:rPr lang="en-US" altLang="en-US" smtClean="0"/>
              <a:t>If |L| = k, then there are 2</a:t>
            </a:r>
            <a:r>
              <a:rPr lang="en-US" altLang="en-US" baseline="30000" smtClean="0"/>
              <a:t>k</a:t>
            </a:r>
            <a:r>
              <a:rPr lang="en-US" altLang="en-US" smtClean="0"/>
              <a:t> – 2 candidate association rules (ignoring L </a:t>
            </a:r>
            <a:r>
              <a:rPr lang="en-US" altLang="en-US" smtClean="0">
                <a:sym typeface="Symbol" pitchFamily="18" charset="2"/>
              </a:rPr>
              <a:t>  and  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E.g., Suppose {A,B,C,D} is a frequent 4-itemset: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 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6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Algorithms and Complexity</a:t>
            </a: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Association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lowering support threshold results in more frequent itemsets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this may increase number of candidates and max length of frequent itemsets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transaction 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495800" cy="5181600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49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Some itemsets are redundant because they have identical support as their supersets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4800600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609600" y="43434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0325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0326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0327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135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135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2373" name="TextBox 4"/>
          <p:cNvSpPr txBox="1">
            <a:spLocks noChangeArrowheads="1"/>
          </p:cNvSpPr>
          <p:nvPr/>
        </p:nvSpPr>
        <p:spPr bwMode="auto">
          <a:xfrm>
            <a:off x="5570538" y="187166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2374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2375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339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339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</p:txBody>
      </p:sp>
      <p:sp>
        <p:nvSpPr>
          <p:cNvPr id="54422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4423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All subsets of {C,D,E,F} +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5446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5447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647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647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7494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7495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851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851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illustrative example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5519738" y="1690688"/>
            <a:ext cx="33099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{A}, {B}, {C}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{A,B}, {A,C},{B,C}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{A,B,C}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0566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0567" name="TextBox 11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closed if none of its immediate supersets has the same support as the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3551238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51238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2982913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82913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3200" y="3665538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65538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itemsets = 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Frequent Itemsets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Closed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Maximal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000" smtClean="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{D}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{C,D}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{C,D,E}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5910263" y="1870075"/>
            <a:ext cx="311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5691188" y="1879600"/>
            <a:ext cx="3308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9540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436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Given the following transaction data sets (dark cells indicate presence of an item in a transaction) and a support threshold of 20%, answer the following questions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9249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8862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 smtClean="0"/>
              <a:t>What </a:t>
            </a:r>
            <a:r>
              <a:rPr lang="en-US" sz="1400" dirty="0"/>
              <a:t>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 smtClean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9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Interestingness measures can be used to prune/rank the patterns </a:t>
            </a:r>
          </a:p>
          <a:p>
            <a:pPr lvl="1"/>
            <a:r>
              <a:rPr lang="en-US" altLang="en-US" dirty="0" smtClean="0"/>
              <a:t>In the original formulation, support &amp; confidence are the only measures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 smtClean="0"/>
              <a:t>Given X </a:t>
            </a:r>
            <a:r>
              <a:rPr lang="en-US" altLang="en-US" sz="2400" smtClean="0">
                <a:sym typeface="Symbol" pitchFamily="18" charset="2"/>
              </a:rPr>
              <a:t> Y or {X,Y}, i</a:t>
            </a:r>
            <a:r>
              <a:rPr lang="en-US" altLang="en-US" sz="2400" smtClean="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>
                <a:solidFill>
                  <a:srgbClr val="CC0000"/>
                </a:solidFill>
              </a:rPr>
              <a:t>Contingency table</a:t>
            </a:r>
            <a:endParaRPr lang="en-US" altLang="en-US" sz="2400" b="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 b="0"/>
              <a:t> support, confidence, Gini,</a:t>
            </a:r>
            <a:br>
              <a:rPr lang="en-US" altLang="en-US" sz="2400" b="0"/>
            </a:br>
            <a:r>
              <a:rPr lang="en-US" altLang="en-US" sz="2400" b="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graphicFrame>
        <p:nvGraphicFramePr>
          <p:cNvPr id="1339395" name="Group 3"/>
          <p:cNvGraphicFramePr>
            <a:graphicFrameLocks noGrp="1"/>
          </p:cNvGraphicFramePr>
          <p:nvPr/>
        </p:nvGraphicFramePr>
        <p:xfrm>
          <a:off x="4724400" y="11430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6858000" y="15716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5029200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914400" y="3825875"/>
            <a:ext cx="7391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 </a:t>
            </a:r>
            <a:r>
              <a:rPr lang="en-US" altLang="en-US" sz="2000" b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>
                <a:latin typeface="Tahoma" pitchFamily="34" charset="0"/>
              </a:rPr>
              <a:t> P(Coffee|Tea) = 15/20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04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73914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Confidence= P(Coffee|Tea) = 15/20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3505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838200" y="4876800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but P(Coffee)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0.9</a:t>
            </a:r>
            <a:r>
              <a:rPr lang="en-US" altLang="en-US" sz="2000" b="0">
                <a:latin typeface="Tahoma" pitchFamily="34" charset="0"/>
              </a:rPr>
              <a:t>, which means knowing </a:t>
            </a:r>
            <a:r>
              <a:rPr lang="en-US" altLang="en-US" sz="2000" b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>
                <a:latin typeface="Tahoma" pitchFamily="34" charset="0"/>
              </a:rPr>
              <a:t> Note that P(Coffee|Tea) = 75/80 = 0.9375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So, what kind of rules do we really want?</a:t>
            </a:r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</a:t>
            </a:r>
            <a:r>
              <a:rPr lang="en-US" altLang="en-US" smtClean="0"/>
              <a:t> should be sufficiently high </a:t>
            </a:r>
          </a:p>
          <a:p>
            <a:pPr lvl="2"/>
            <a:r>
              <a:rPr lang="en-US" altLang="en-US" smtClean="0"/>
              <a:t> To ensure that people who buy X will more likely buy Y than not buy Y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 smtClean="0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Statistical Independence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The criterion </a:t>
            </a:r>
            <a:br>
              <a:rPr lang="en-US" altLang="en-US" smtClean="0"/>
            </a:br>
            <a:r>
              <a:rPr lang="en-US" altLang="en-US" smtClean="0"/>
              <a:t>	confidence(X </a:t>
            </a:r>
            <a:r>
              <a:rPr lang="en-US" altLang="en-US" smtClean="0">
                <a:sym typeface="Symbol" pitchFamily="18" charset="2"/>
              </a:rPr>
              <a:t> Y) = support(Y) 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P(X,Y) = P(X)  P(Y)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If P(X,Y) &gt; P(X) </a:t>
            </a:r>
            <a:r>
              <a:rPr lang="en-US" altLang="en-US" sz="2000" smtClean="0">
                <a:sym typeface="Symbol" pitchFamily="18" charset="2"/>
              </a:rPr>
              <a:t></a:t>
            </a:r>
            <a:r>
              <a:rPr lang="en-US" altLang="en-US" smtClean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 smtClean="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674688" y="1676400"/>
            <a:ext cx="7772400" cy="3810000"/>
            <a:chOff x="685800" y="2286000"/>
            <a:chExt cx="7772400" cy="38100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/>
          </p:nvGraphicFramePr>
          <p:xfrm>
            <a:off x="685800" y="2286000"/>
            <a:ext cx="7620000" cy="381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3" name="Equation" r:id="rId3" imgW="3098800" imgH="1549400" progId="Equation.3">
                    <p:embed/>
                  </p:oleObj>
                </mc:Choice>
                <mc:Fallback>
                  <p:oleObj name="Equation" r:id="rId3" imgW="3098800" imgH="1549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2286000"/>
                          <a:ext cx="7620000" cy="381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/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8077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Confidence= P(Coffee|Tea)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but P(Coffee)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>
                <a:latin typeface="Tahoma" pitchFamily="34" charset="0"/>
                <a:sym typeface="Symbol" pitchFamily="18" charset="2"/>
              </a:rPr>
              <a:t> Lift =</a:t>
            </a:r>
            <a:r>
              <a:rPr lang="en-US" altLang="en-US" sz="2000" b="0">
                <a:latin typeface="Tahoma" pitchFamily="34" charset="0"/>
              </a:rPr>
              <a:t> 0.75/0.9= 0.8333 (&lt; 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b="0">
                <a:latin typeface="Tahoma" pitchFamily="34" charset="0"/>
              </a:rPr>
              <a:t>So, is it enough to use confidence/lift for pruning?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Lift or Interest</a:t>
            </a:r>
          </a:p>
        </p:txBody>
      </p:sp>
      <p:graphicFrame>
        <p:nvGraphicFramePr>
          <p:cNvPr id="1346563" name="Group 3"/>
          <p:cNvGraphicFramePr>
            <a:graphicFrameLocks noGrp="1"/>
          </p:cNvGraphicFramePr>
          <p:nvPr/>
        </p:nvGraphicFramePr>
        <p:xfrm>
          <a:off x="457200" y="1676400"/>
          <a:ext cx="3581400" cy="158440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46590" name="Group 30"/>
          <p:cNvGraphicFramePr>
            <a:graphicFrameLocks noGrp="1"/>
          </p:cNvGraphicFramePr>
          <p:nvPr/>
        </p:nvGraphicFramePr>
        <p:xfrm>
          <a:off x="4800600" y="1676400"/>
          <a:ext cx="3581400" cy="1589087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6073" name="Object 2"/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0" name="Equation" r:id="rId3" imgW="2527300" imgH="787400" progId="Equation.3">
                  <p:embed/>
                </p:oleObj>
              </mc:Choice>
              <mc:Fallback>
                <p:oleObj name="Equation" r:id="rId3" imgW="2527300" imgH="78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4" name="Object 3"/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1" name="Equation" r:id="rId5" imgW="2781300" imgH="787400" progId="Equation.3">
                  <p:embed/>
                </p:oleObj>
              </mc:Choice>
              <mc:Fallback>
                <p:oleObj name="Equation" r:id="rId5" imgW="27813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5" name="Text Box 59"/>
          <p:cNvSpPr txBox="1">
            <a:spLocks noChangeArrowheads="1"/>
          </p:cNvSpPr>
          <p:nvPr/>
        </p:nvSpPr>
        <p:spPr bwMode="auto">
          <a:xfrm>
            <a:off x="4572000" y="5105400"/>
            <a:ext cx="441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Statistical independence: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P(X,Y)=P(X)P(Y)  =&gt; Lift = 1</a:t>
            </a:r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667000" y="1752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8382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>
            <a:off x="7010400" y="1752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>
            <a:off x="51816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Frequent Itemset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all itemsets whose support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smtClean="0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Rule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mtClean="0"/>
          </a:p>
          <a:p>
            <a:pPr marL="533400" indent="-533400"/>
            <a:r>
              <a:rPr lang="en-US" alt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1" name="Bitmap Image" r:id="rId3" imgW="7438095" imgH="7430537" progId="Paint.Picture">
                  <p:embed/>
                </p:oleObj>
              </mc:Choice>
              <mc:Fallback>
                <p:oleObj name="Bitmap Image" r:id="rId3" imgW="7438095" imgH="743053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1371600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4648200" y="1006475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3"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06475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752600" y="1143000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10 examples of contingency tables:</a:t>
            </a:r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/>
        </p:nvGraphicFramePr>
        <p:xfrm>
          <a:off x="152400" y="381000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4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88392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Rankings of contingency tables using various measures: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373380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565785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  <p:bldP spid="6964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Variable Permutation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VISIO" r:id="rId3" imgW="7251085" imgH="1280771" progId="Visio.Drawing.6">
                  <p:embed/>
                </p:oleObj>
              </mc:Choice>
              <mc:Fallback>
                <p:oleObj name="VISIO" r:id="rId3" imgW="7251085" imgH="128077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79248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Does M(A,B) = M(B,A)?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endParaRPr lang="en-US" altLang="en-US" sz="1000" b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Symmetric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support, lift, collective strength, cosine, Jaccard, etc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Asymmetric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confidence, conviction, Laplace, J-measure,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838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/>
        </p:nvGraphicFramePr>
        <p:xfrm>
          <a:off x="4876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304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381000" y="4343400"/>
            <a:ext cx="769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Mosteller: </a:t>
            </a:r>
            <a:br>
              <a:rPr lang="en-US" altLang="en-US" sz="2400" b="0"/>
            </a:br>
            <a:r>
              <a:rPr lang="en-US" altLang="en-US" sz="2400" b="0"/>
              <a:t>	Underlying association should be independent of</a:t>
            </a:r>
            <a:br>
              <a:rPr lang="en-US" altLang="en-US" sz="2400" b="0"/>
            </a:br>
            <a:r>
              <a:rPr lang="en-US" altLang="en-US" sz="2400" b="0"/>
              <a:t>	the relative number of male and female students</a:t>
            </a:r>
            <a:br>
              <a:rPr lang="en-US" altLang="en-US" sz="2400" b="0"/>
            </a:br>
            <a:r>
              <a:rPr lang="en-US" altLang="en-US" sz="2400" b="0"/>
              <a:t>	in the samples</a:t>
            </a:r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6170613" y="3729038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7086600" y="3733800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67818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10x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Inversion Operation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VISIO" r:id="rId3" imgW="5753100" imgH="5195316" progId="Visio.Drawing.6">
                  <p:embed/>
                </p:oleObj>
              </mc:Choice>
              <mc:Fallback>
                <p:oleObj name="VISIO" r:id="rId3" imgW="5753100" imgH="51953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39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39763" y="5029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935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935163" y="51816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smtClean="0">
                <a:sym typeface="Symbol" pitchFamily="18" charset="2"/>
              </a:rPr>
              <a:t>-Coefficient</a:t>
            </a:r>
            <a:endParaRPr lang="en-US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24863" cy="990600"/>
          </a:xfrm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-coefficient is analogous to correlation coefficient for continuous variables</a:t>
            </a:r>
          </a:p>
        </p:txBody>
      </p:sp>
      <p:graphicFrame>
        <p:nvGraphicFramePr>
          <p:cNvPr id="1301508" name="Group 4"/>
          <p:cNvGraphicFramePr>
            <a:graphicFrameLocks noGrp="1"/>
          </p:cNvGraphicFramePr>
          <p:nvPr/>
        </p:nvGraphicFramePr>
        <p:xfrm>
          <a:off x="533400" y="2133600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01535" name="Group 31"/>
          <p:cNvGraphicFramePr>
            <a:graphicFrameLocks noGrp="1"/>
          </p:cNvGraphicFramePr>
          <p:nvPr/>
        </p:nvGraphicFramePr>
        <p:xfrm>
          <a:off x="5181600" y="2133600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2218" name="Object 58"/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Equation" r:id="rId3" imgW="2959100" imgH="1117600" progId="Equation.3">
                  <p:embed/>
                </p:oleObj>
              </mc:Choice>
              <mc:Fallback>
                <p:oleObj name="Equation" r:id="rId3" imgW="2959100" imgH="1117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1447800" y="5867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Symbol" pitchFamily="18" charset="2"/>
              </a:rPr>
              <a:t> Coefficient is the same for both tables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92220" name="Object 60"/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6" name="Equation" r:id="rId5" imgW="2959100" imgH="1117600" progId="Equation.3">
                  <p:embed/>
                </p:oleObj>
              </mc:Choice>
              <mc:Fallback>
                <p:oleObj name="Equation" r:id="rId5" imgW="2959100" imgH="1117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1" name="Line 61"/>
          <p:cNvSpPr>
            <a:spLocks noChangeShapeType="1"/>
          </p:cNvSpPr>
          <p:nvPr/>
        </p:nvSpPr>
        <p:spPr bwMode="auto">
          <a:xfrm>
            <a:off x="2514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2" name="Line 62"/>
          <p:cNvSpPr>
            <a:spLocks noChangeShapeType="1"/>
          </p:cNvSpPr>
          <p:nvPr/>
        </p:nvSpPr>
        <p:spPr bwMode="auto">
          <a:xfrm>
            <a:off x="8382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3" name="Line 63"/>
          <p:cNvSpPr>
            <a:spLocks noChangeShapeType="1"/>
          </p:cNvSpPr>
          <p:nvPr/>
        </p:nvSpPr>
        <p:spPr bwMode="auto">
          <a:xfrm>
            <a:off x="71628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4" name="Line 64"/>
          <p:cNvSpPr>
            <a:spLocks noChangeShapeType="1"/>
          </p:cNvSpPr>
          <p:nvPr/>
        </p:nvSpPr>
        <p:spPr bwMode="auto">
          <a:xfrm>
            <a:off x="54864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Null Addition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VISIO" r:id="rId3" imgW="7251085" imgH="1277718" progId="Visio.Drawing.6">
                  <p:embed/>
                </p:oleObj>
              </mc:Choice>
              <mc:Fallback>
                <p:oleObj name="VISIO" r:id="rId3" imgW="7251085" imgH="127771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8077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support, cosine, Jaccard, etc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correlation, Gini, mutual information, odds ratio,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Measures have Different Properties</a:t>
            </a:r>
          </a:p>
        </p:txBody>
      </p:sp>
      <p:pic>
        <p:nvPicPr>
          <p:cNvPr id="9421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7315200" cy="31702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pic>
        <p:nvPicPr>
          <p:cNvPr id="9523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371600"/>
            <a:ext cx="4800600" cy="1690688"/>
          </a:xfrm>
          <a:noFill/>
        </p:spPr>
      </p:pic>
      <p:graphicFrame>
        <p:nvGraphicFramePr>
          <p:cNvPr id="952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3581400"/>
          <a:ext cx="708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4" imgW="4064000" imgH="431800" progId="Equation.3">
                  <p:embed/>
                </p:oleObj>
              </mc:Choice>
              <mc:Fallback>
                <p:oleObj name="Equation" r:id="rId4" imgW="4064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08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85800" y="5119688"/>
            <a:ext cx="792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=&gt; Customers who buy HDTV are more likely to buy exercise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19200"/>
            <a:ext cx="7391400" cy="1962150"/>
          </a:xfrm>
          <a:noFill/>
        </p:spPr>
      </p:pic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20825" y="3886200"/>
          <a:ext cx="6937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Equation" r:id="rId4" imgW="3975100" imgH="431800" progId="Equation.3">
                  <p:embed/>
                </p:oleObj>
              </mc:Choice>
              <mc:Fallback>
                <p:oleObj name="Equation" r:id="rId4" imgW="397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886200"/>
                        <a:ext cx="6937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5391150"/>
          <a:ext cx="6705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6" imgW="4165600" imgH="431800" progId="Equation.3">
                  <p:embed/>
                </p:oleObj>
              </mc:Choice>
              <mc:Fallback>
                <p:oleObj name="Equation" r:id="rId6" imgW="4165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91150"/>
                        <a:ext cx="6705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81000" y="492601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Working adults: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81000" y="342900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College students: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 smtClean="0"/>
              <a:t>Hidden variables may cause the observed relationship to disappear or reverse its direction!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Proper stratification is needed to avoid generating spurious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2743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800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3886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5410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Difficult to set the appropriate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threshold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high, we could miss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low, it is computationally expensive and the number of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is very large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953000" y="2162175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ahoma" pitchFamily="34" charset="0"/>
              </a:rPr>
              <a:t> Example: {</a:t>
            </a:r>
            <a:r>
              <a:rPr lang="en-US" altLang="en-US" sz="2000" b="0" dirty="0" err="1">
                <a:latin typeface="Tahoma" pitchFamily="34" charset="0"/>
              </a:rPr>
              <a:t>caviar,milk</a:t>
            </a:r>
            <a:r>
              <a:rPr lang="en-US" altLang="en-US" sz="2000" b="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b="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 smtClean="0"/>
                  <a:t>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 smtClean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/>
                  <a:t>items, we can define a measure of cross </a:t>
                </a:r>
                <a:r>
                  <a:rPr lang="en-US" altLang="en-US" dirty="0" err="1" smtClean="0"/>
                  <a:t>support,</a:t>
                </a:r>
                <a:r>
                  <a:rPr lang="en-US" alt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 smtClean="0"/>
                  <a:t> to prune cross support patterns, but not to avoid them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440" t="-164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b="0" i="1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953000" y="1673225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latin typeface="Tahoma" pitchFamily="34" charset="0"/>
                <a:sym typeface="Symbol" pitchFamily="18" charset="2"/>
              </a:rPr>
              <a:t>Therefore,</a:t>
            </a:r>
            <a:endParaRPr lang="en-US" altLang="en-US" sz="20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b="0" dirty="0" err="1" smtClean="0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</a:t>
            </a:r>
            <a:r>
              <a:rPr lang="en-US" altLang="en-US" sz="2000" b="0" dirty="0" smtClean="0">
                <a:latin typeface="Tahoma" pitchFamily="34" charset="0"/>
                <a:sym typeface="Symbol" pitchFamily="18" charset="2"/>
              </a:rPr>
              <a:t>)</a:t>
            </a:r>
            <a:br>
              <a:rPr lang="en-US" altLang="en-US" sz="2000" b="0" dirty="0" smtClean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/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To avoid patterns whose items have very different support, define a new evaluation measure for </a:t>
                </a:r>
                <a:r>
                  <a:rPr lang="en-US" altLang="en-US" dirty="0" err="1" smtClean="0"/>
                  <a:t>itemsets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Specifically,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h-confidence is the  minimum confidence of any association rule formed from </a:t>
                </a:r>
                <a:r>
                  <a:rPr lang="en-US" altLang="en-US" dirty="0" err="1" smtClean="0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 ), 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</a:t>
                </a:r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But,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The numerator is fixed: </a:t>
                </a:r>
                <a:r>
                  <a:rPr lang="en-US" i="1" dirty="0" smtClean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 smtClean="0"/>
                  <a:t>) </a:t>
                </a:r>
                <a:endParaRPr lang="en-US" altLang="en-US" dirty="0" smtClean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Thus, to find the lowest confidence rule, we need to find the X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</a:t>
                </a:r>
                <a:r>
                  <a:rPr lang="en-US" alt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a single item, i.e., </a:t>
                </a:r>
                <a:endParaRPr lang="en-US" altLang="en-US" dirty="0"/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b="0" i="1" smtClean="0">
                                <a:latin typeface="Cambria Math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b="0" i="1" smtClean="0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By the anti-</a:t>
                </a:r>
                <a:r>
                  <a:rPr lang="en-US" altLang="en-US" dirty="0" err="1" smtClean="0"/>
                  <a:t>montone</a:t>
                </a:r>
                <a:r>
                  <a:rPr lang="en-US" altLang="en-US" dirty="0" smtClean="0"/>
                  <a:t> property of support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 b="0" i="0" smtClean="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  </m:t>
                    </m:r>
                    <m:r>
                      <a:rPr lang="en-US" altLang="en-US" sz="200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f>
                      <m:fPr>
                        <m:ctrlPr>
                          <a:rPr lang="en-US" altLang="en-US" sz="2000" i="1" smtClean="0">
                            <a:latin typeface="Cambria Math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en-US" sz="2000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i="1" dirty="0" smtClean="0">
                    <a:latin typeface="Cambria Math"/>
                    <a:sym typeface="Symbol" pitchFamily="18" charset="2"/>
                  </a:rPr>
                </a:br>
                <a:endParaRPr lang="en-US" altLang="en-US" sz="2000" i="1" dirty="0" smtClean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b="0" i="1" dirty="0">
                    <a:latin typeface="Cambria Math"/>
                    <a:sym typeface="Symbol" pitchFamily="18" charset="2"/>
                  </a:rPr>
                  <a:t> </a:t>
                </a:r>
                <a:r>
                  <a:rPr lang="en-US" altLang="en-US" sz="2000" b="0" i="1" dirty="0" smtClean="0">
                    <a:latin typeface="Cambria Math"/>
                    <a:sym typeface="Symbol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 smtClean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 smtClean="0">
                    <a:sym typeface="Symbol" pitchFamily="18" charset="2"/>
                  </a:rPr>
                </a:br>
                <a:r>
                  <a:rPr lang="en-US" altLang="en-US" dirty="0" smtClean="0">
                    <a:sym typeface="Symbol" pitchFamily="18" charset="2"/>
                  </a:rPr>
                  <a:t>h-confidence &lt;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 smtClean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Notice that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Any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satisfying a given h-confidence threshold,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 smtClean="0"/>
                  <a:t> is called a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</a:t>
                </a:r>
                <a:r>
                  <a:rPr lang="en-US" altLang="en-US" dirty="0" smtClean="0"/>
                  <a:t>-confidence can be used instead of or in conjunction with support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146479256</TotalTime>
  <Pages>3</Pages>
  <Words>4466</Words>
  <Application>Microsoft Macintosh PowerPoint</Application>
  <PresentationFormat>On-screen Show (4:3)</PresentationFormat>
  <Paragraphs>1418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102</vt:i4>
      </vt:variant>
    </vt:vector>
  </HeadingPairs>
  <TitlesOfParts>
    <vt:vector size="116" baseType="lpstr">
      <vt:lpstr>Cambria Math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Equation</vt:lpstr>
      <vt:lpstr>VISIO</vt:lpstr>
      <vt:lpstr>Visio</vt:lpstr>
      <vt:lpstr>Worksheet</vt:lpstr>
      <vt:lpstr>Bitmap Image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Candidate Generation: Brute-force method</vt:lpstr>
      <vt:lpstr>PowerPoint Presentation</vt:lpstr>
      <vt:lpstr>PowerPoint Presentation</vt:lpstr>
      <vt:lpstr>Candidate Generation: Fk-1 x Fk-1 Method</vt:lpstr>
      <vt:lpstr>Candidate Pruning</vt:lpstr>
      <vt:lpstr>Alternate Fk-1 x Fk-1 Method</vt:lpstr>
      <vt:lpstr>Candidate Pruning for Alternate Fk-1 x Fk-1 Method</vt:lpstr>
      <vt:lpstr>Illustrating Apriori Principle</vt:lpstr>
      <vt:lpstr>Support Counting of Candidate Itemsets</vt:lpstr>
      <vt:lpstr>Support Counting of Candidate Itemsets</vt:lpstr>
      <vt:lpstr>Support Counting: An Example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Another illustrative example</vt:lpstr>
      <vt:lpstr>Closed Itemset</vt:lpstr>
      <vt:lpstr>Maximal vs Closed Itemsets</vt:lpstr>
      <vt:lpstr>Maximal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Pattern Evaluation</vt:lpstr>
      <vt:lpstr>Computing Interestingness Measure</vt:lpstr>
      <vt:lpstr>Drawback of Confidence</vt:lpstr>
      <vt:lpstr>Drawback of Confidence</vt:lpstr>
      <vt:lpstr>Measure for Association Rules</vt:lpstr>
      <vt:lpstr>Statistical Independence</vt:lpstr>
      <vt:lpstr>Measures that take into account statistical dependence</vt:lpstr>
      <vt:lpstr>Example: Lift/Interest</vt:lpstr>
      <vt:lpstr>Lift or Interest</vt:lpstr>
      <vt:lpstr>PowerPoint Presentation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482</cp:revision>
  <cp:lastPrinted>2018-02-04T02:18:57Z</cp:lastPrinted>
  <dcterms:created xsi:type="dcterms:W3CDTF">1998-03-18T13:44:31Z</dcterms:created>
  <dcterms:modified xsi:type="dcterms:W3CDTF">2018-02-14T20:39:08Z</dcterms:modified>
</cp:coreProperties>
</file>