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515" r:id="rId2"/>
    <p:sldId id="516" r:id="rId3"/>
    <p:sldId id="545" r:id="rId4"/>
    <p:sldId id="517" r:id="rId5"/>
    <p:sldId id="518" r:id="rId6"/>
    <p:sldId id="519" r:id="rId7"/>
    <p:sldId id="520" r:id="rId8"/>
    <p:sldId id="521" r:id="rId9"/>
    <p:sldId id="522" r:id="rId10"/>
    <p:sldId id="550" r:id="rId11"/>
    <p:sldId id="523" r:id="rId12"/>
    <p:sldId id="524" r:id="rId13"/>
    <p:sldId id="525" r:id="rId14"/>
    <p:sldId id="526" r:id="rId15"/>
    <p:sldId id="554" r:id="rId16"/>
    <p:sldId id="552" r:id="rId17"/>
    <p:sldId id="553" r:id="rId18"/>
    <p:sldId id="551" r:id="rId19"/>
    <p:sldId id="555" r:id="rId20"/>
    <p:sldId id="556" r:id="rId21"/>
    <p:sldId id="654" r:id="rId22"/>
    <p:sldId id="658" r:id="rId23"/>
    <p:sldId id="557" r:id="rId24"/>
    <p:sldId id="561" r:id="rId25"/>
    <p:sldId id="558" r:id="rId26"/>
    <p:sldId id="647" r:id="rId27"/>
    <p:sldId id="648" r:id="rId28"/>
    <p:sldId id="649" r:id="rId29"/>
    <p:sldId id="650" r:id="rId30"/>
    <p:sldId id="651" r:id="rId31"/>
    <p:sldId id="652" r:id="rId32"/>
    <p:sldId id="653" r:id="rId33"/>
    <p:sldId id="659" r:id="rId34"/>
    <p:sldId id="660" r:id="rId35"/>
    <p:sldId id="661" r:id="rId36"/>
    <p:sldId id="662" r:id="rId37"/>
    <p:sldId id="564" r:id="rId38"/>
    <p:sldId id="565" r:id="rId39"/>
    <p:sldId id="566" r:id="rId40"/>
    <p:sldId id="567" r:id="rId41"/>
    <p:sldId id="568" r:id="rId42"/>
    <p:sldId id="569" r:id="rId43"/>
    <p:sldId id="674" r:id="rId44"/>
    <p:sldId id="641" r:id="rId45"/>
    <p:sldId id="570" r:id="rId46"/>
    <p:sldId id="571" r:id="rId47"/>
    <p:sldId id="572" r:id="rId48"/>
    <p:sldId id="573" r:id="rId49"/>
    <p:sldId id="574" r:id="rId50"/>
    <p:sldId id="663" r:id="rId51"/>
    <p:sldId id="664" r:id="rId52"/>
    <p:sldId id="665" r:id="rId53"/>
    <p:sldId id="668" r:id="rId54"/>
    <p:sldId id="586" r:id="rId55"/>
    <p:sldId id="587" r:id="rId56"/>
    <p:sldId id="588" r:id="rId57"/>
    <p:sldId id="589" r:id="rId58"/>
    <p:sldId id="590" r:id="rId59"/>
    <p:sldId id="591" r:id="rId60"/>
    <p:sldId id="592" r:id="rId61"/>
    <p:sldId id="593" r:id="rId62"/>
    <p:sldId id="594" r:id="rId63"/>
    <p:sldId id="669" r:id="rId64"/>
    <p:sldId id="642" r:id="rId65"/>
    <p:sldId id="643" r:id="rId66"/>
    <p:sldId id="644" r:id="rId67"/>
    <p:sldId id="645" r:id="rId68"/>
    <p:sldId id="646" r:id="rId69"/>
    <p:sldId id="601" r:id="rId70"/>
    <p:sldId id="602" r:id="rId71"/>
    <p:sldId id="670" r:id="rId72"/>
    <p:sldId id="604" r:id="rId73"/>
    <p:sldId id="605" r:id="rId74"/>
    <p:sldId id="606" r:id="rId75"/>
    <p:sldId id="607" r:id="rId76"/>
    <p:sldId id="671" r:id="rId77"/>
    <p:sldId id="672" r:id="rId78"/>
    <p:sldId id="608" r:id="rId79"/>
    <p:sldId id="609" r:id="rId80"/>
    <p:sldId id="612" r:id="rId81"/>
    <p:sldId id="613" r:id="rId82"/>
    <p:sldId id="614" r:id="rId83"/>
    <p:sldId id="615" r:id="rId84"/>
    <p:sldId id="616" r:id="rId85"/>
    <p:sldId id="617" r:id="rId86"/>
    <p:sldId id="618" r:id="rId87"/>
    <p:sldId id="619" r:id="rId88"/>
    <p:sldId id="620" r:id="rId89"/>
    <p:sldId id="621" r:id="rId90"/>
    <p:sldId id="622" r:id="rId91"/>
    <p:sldId id="623" r:id="rId92"/>
    <p:sldId id="624" r:id="rId93"/>
    <p:sldId id="625" r:id="rId94"/>
    <p:sldId id="626" r:id="rId95"/>
    <p:sldId id="627" r:id="rId96"/>
    <p:sldId id="628" r:id="rId97"/>
    <p:sldId id="629" r:id="rId98"/>
    <p:sldId id="630" r:id="rId99"/>
    <p:sldId id="631" r:id="rId100"/>
    <p:sldId id="632" r:id="rId101"/>
    <p:sldId id="633" r:id="rId102"/>
    <p:sldId id="634" r:id="rId103"/>
    <p:sldId id="635" r:id="rId104"/>
    <p:sldId id="636" r:id="rId105"/>
    <p:sldId id="637" r:id="rId106"/>
    <p:sldId id="638" r:id="rId107"/>
    <p:sldId id="639" r:id="rId108"/>
    <p:sldId id="640" r:id="rId109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1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968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68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handoutMaster" Target="handoutMasters/handoutMaster1.xml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4" Type="http://schemas.openxmlformats.org/officeDocument/2006/relationships/slide" Target="slides/slide17.xml"/><Relationship Id="rId15" Type="http://schemas.openxmlformats.org/officeDocument/2006/relationships/slide" Target="slides/slide20.xml"/><Relationship Id="rId16" Type="http://schemas.openxmlformats.org/officeDocument/2006/relationships/slide" Target="slides/slide21.xml"/><Relationship Id="rId17" Type="http://schemas.openxmlformats.org/officeDocument/2006/relationships/slide" Target="slides/slide22.xml"/><Relationship Id="rId18" Type="http://schemas.openxmlformats.org/officeDocument/2006/relationships/slide" Target="slides/slide23.xml"/><Relationship Id="rId19" Type="http://schemas.openxmlformats.org/officeDocument/2006/relationships/slide" Target="slides/slide24.xml"/><Relationship Id="rId63" Type="http://schemas.openxmlformats.org/officeDocument/2006/relationships/slide" Target="slides/slide84.xml"/><Relationship Id="rId64" Type="http://schemas.openxmlformats.org/officeDocument/2006/relationships/slide" Target="slides/slide85.xml"/><Relationship Id="rId65" Type="http://schemas.openxmlformats.org/officeDocument/2006/relationships/slide" Target="slides/slide86.xml"/><Relationship Id="rId50" Type="http://schemas.openxmlformats.org/officeDocument/2006/relationships/slide" Target="slides/slide60.xml"/><Relationship Id="rId51" Type="http://schemas.openxmlformats.org/officeDocument/2006/relationships/slide" Target="slides/slide61.xml"/><Relationship Id="rId52" Type="http://schemas.openxmlformats.org/officeDocument/2006/relationships/slide" Target="slides/slide62.xml"/><Relationship Id="rId53" Type="http://schemas.openxmlformats.org/officeDocument/2006/relationships/slide" Target="slides/slide64.xml"/><Relationship Id="rId54" Type="http://schemas.openxmlformats.org/officeDocument/2006/relationships/slide" Target="slides/slide65.xml"/><Relationship Id="rId55" Type="http://schemas.openxmlformats.org/officeDocument/2006/relationships/slide" Target="slides/slide66.xml"/><Relationship Id="rId56" Type="http://schemas.openxmlformats.org/officeDocument/2006/relationships/slide" Target="slides/slide68.xml"/><Relationship Id="rId57" Type="http://schemas.openxmlformats.org/officeDocument/2006/relationships/slide" Target="slides/slide69.xml"/><Relationship Id="rId58" Type="http://schemas.openxmlformats.org/officeDocument/2006/relationships/slide" Target="slides/slide70.xml"/><Relationship Id="rId59" Type="http://schemas.openxmlformats.org/officeDocument/2006/relationships/slide" Target="slides/slide72.xml"/><Relationship Id="rId40" Type="http://schemas.openxmlformats.org/officeDocument/2006/relationships/slide" Target="slides/slide45.xml"/><Relationship Id="rId41" Type="http://schemas.openxmlformats.org/officeDocument/2006/relationships/slide" Target="slides/slide46.xml"/><Relationship Id="rId42" Type="http://schemas.openxmlformats.org/officeDocument/2006/relationships/slide" Target="slides/slide47.xml"/><Relationship Id="rId43" Type="http://schemas.openxmlformats.org/officeDocument/2006/relationships/slide" Target="slides/slide48.xml"/><Relationship Id="rId44" Type="http://schemas.openxmlformats.org/officeDocument/2006/relationships/slide" Target="slides/slide49.xml"/><Relationship Id="rId45" Type="http://schemas.openxmlformats.org/officeDocument/2006/relationships/slide" Target="slides/slide50.xml"/><Relationship Id="rId46" Type="http://schemas.openxmlformats.org/officeDocument/2006/relationships/slide" Target="slides/slide52.xml"/><Relationship Id="rId47" Type="http://schemas.openxmlformats.org/officeDocument/2006/relationships/slide" Target="slides/slide53.xml"/><Relationship Id="rId48" Type="http://schemas.openxmlformats.org/officeDocument/2006/relationships/slide" Target="slides/slide58.xml"/><Relationship Id="rId49" Type="http://schemas.openxmlformats.org/officeDocument/2006/relationships/slide" Target="slides/slide59.xml"/><Relationship Id="rId1" Type="http://schemas.openxmlformats.org/officeDocument/2006/relationships/slide" Target="slides/slide2.xml"/><Relationship Id="rId2" Type="http://schemas.openxmlformats.org/officeDocument/2006/relationships/slide" Target="slides/slide4.xml"/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6" Type="http://schemas.openxmlformats.org/officeDocument/2006/relationships/slide" Target="slides/slide8.xml"/><Relationship Id="rId7" Type="http://schemas.openxmlformats.org/officeDocument/2006/relationships/slide" Target="slides/slide9.xml"/><Relationship Id="rId8" Type="http://schemas.openxmlformats.org/officeDocument/2006/relationships/slide" Target="slides/slide11.xml"/><Relationship Id="rId9" Type="http://schemas.openxmlformats.org/officeDocument/2006/relationships/slide" Target="slides/slide12.xml"/><Relationship Id="rId30" Type="http://schemas.openxmlformats.org/officeDocument/2006/relationships/slide" Target="slides/slide35.xml"/><Relationship Id="rId31" Type="http://schemas.openxmlformats.org/officeDocument/2006/relationships/slide" Target="slides/slide36.xml"/><Relationship Id="rId32" Type="http://schemas.openxmlformats.org/officeDocument/2006/relationships/slide" Target="slides/slide37.xml"/><Relationship Id="rId33" Type="http://schemas.openxmlformats.org/officeDocument/2006/relationships/slide" Target="slides/slide38.xml"/><Relationship Id="rId34" Type="http://schemas.openxmlformats.org/officeDocument/2006/relationships/slide" Target="slides/slide39.xml"/><Relationship Id="rId35" Type="http://schemas.openxmlformats.org/officeDocument/2006/relationships/slide" Target="slides/slide40.xml"/><Relationship Id="rId36" Type="http://schemas.openxmlformats.org/officeDocument/2006/relationships/slide" Target="slides/slide41.xml"/><Relationship Id="rId37" Type="http://schemas.openxmlformats.org/officeDocument/2006/relationships/slide" Target="slides/slide42.xml"/><Relationship Id="rId38" Type="http://schemas.openxmlformats.org/officeDocument/2006/relationships/slide" Target="slides/slide43.xml"/><Relationship Id="rId39" Type="http://schemas.openxmlformats.org/officeDocument/2006/relationships/slide" Target="slides/slide44.xml"/><Relationship Id="rId20" Type="http://schemas.openxmlformats.org/officeDocument/2006/relationships/slide" Target="slides/slide25.xml"/><Relationship Id="rId21" Type="http://schemas.openxmlformats.org/officeDocument/2006/relationships/slide" Target="slides/slide26.xml"/><Relationship Id="rId22" Type="http://schemas.openxmlformats.org/officeDocument/2006/relationships/slide" Target="slides/slide27.xml"/><Relationship Id="rId23" Type="http://schemas.openxmlformats.org/officeDocument/2006/relationships/slide" Target="slides/slide28.xml"/><Relationship Id="rId24" Type="http://schemas.openxmlformats.org/officeDocument/2006/relationships/slide" Target="slides/slide29.xml"/><Relationship Id="rId25" Type="http://schemas.openxmlformats.org/officeDocument/2006/relationships/slide" Target="slides/slide30.xml"/><Relationship Id="rId26" Type="http://schemas.openxmlformats.org/officeDocument/2006/relationships/slide" Target="slides/slide31.xml"/><Relationship Id="rId27" Type="http://schemas.openxmlformats.org/officeDocument/2006/relationships/slide" Target="slides/slide32.xml"/><Relationship Id="rId28" Type="http://schemas.openxmlformats.org/officeDocument/2006/relationships/slide" Target="slides/slide33.xml"/><Relationship Id="rId29" Type="http://schemas.openxmlformats.org/officeDocument/2006/relationships/slide" Target="slides/slide34.xml"/><Relationship Id="rId60" Type="http://schemas.openxmlformats.org/officeDocument/2006/relationships/slide" Target="slides/slide80.xml"/><Relationship Id="rId61" Type="http://schemas.openxmlformats.org/officeDocument/2006/relationships/slide" Target="slides/slide81.xml"/><Relationship Id="rId62" Type="http://schemas.openxmlformats.org/officeDocument/2006/relationships/slide" Target="slides/slide83.xml"/><Relationship Id="rId10" Type="http://schemas.openxmlformats.org/officeDocument/2006/relationships/slide" Target="slides/slide13.xml"/><Relationship Id="rId11" Type="http://schemas.openxmlformats.org/officeDocument/2006/relationships/slide" Target="slides/slide14.xml"/><Relationship Id="rId12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Relationship Id="rId2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Relationship Id="rId2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4" tIns="47955" rIns="95904" bIns="479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19" tIns="45356" rIns="90719" bIns="45356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81000" y="6400800"/>
            <a:ext cx="85344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</a:rPr>
              <a:t>02/14/2018		</a:t>
            </a:r>
            <a:r>
              <a:rPr lang="en-US" baseline="0" dirty="0" smtClean="0">
                <a:latin typeface="Arial" pitchFamily="34" charset="0"/>
              </a:rPr>
              <a:t>      </a:t>
            </a:r>
            <a:r>
              <a:rPr lang="en-US" dirty="0" smtClean="0">
                <a:latin typeface="Arial" pitchFamily="34" charset="0"/>
              </a:rPr>
              <a:t>Introduction </a:t>
            </a:r>
            <a:r>
              <a:rPr lang="en-US" dirty="0">
                <a:latin typeface="Arial" pitchFamily="34" charset="0"/>
              </a:rPr>
              <a:t>to Data </a:t>
            </a:r>
            <a:r>
              <a:rPr lang="en-US" dirty="0" smtClean="0">
                <a:latin typeface="Arial" pitchFamily="34" charset="0"/>
              </a:rPr>
              <a:t>Mining,</a:t>
            </a:r>
            <a:r>
              <a:rPr lang="en-US" baseline="0" dirty="0" smtClean="0">
                <a:latin typeface="Arial" pitchFamily="34" charset="0"/>
              </a:rPr>
              <a:t> 2</a:t>
            </a:r>
            <a:r>
              <a:rPr lang="en-US" baseline="30000" dirty="0" smtClean="0">
                <a:latin typeface="Arial" pitchFamily="34" charset="0"/>
              </a:rPr>
              <a:t>nd</a:t>
            </a:r>
            <a:r>
              <a:rPr lang="en-US" baseline="0" dirty="0" smtClean="0">
                <a:latin typeface="Arial" pitchFamily="34" charset="0"/>
              </a:rPr>
              <a:t> Edition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		                        </a:t>
            </a:r>
            <a:r>
              <a:rPr lang="en-US" dirty="0" smtClean="0">
                <a:latin typeface="Arial" pitchFamily="34" charset="0"/>
              </a:rPr>
              <a:t>      </a:t>
            </a:r>
            <a:fld id="{223BB232-E4C6-4DE5-AAB0-9F2D87481F8B}" type="slidenum">
              <a:rPr lang="en-US">
                <a:latin typeface="Arial" pitchFamily="34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wmf"/><Relationship Id="rId3" Type="http://schemas.openxmlformats.org/officeDocument/2006/relationships/image" Target="../media/image93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4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05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0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107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10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package" Target="../embeddings/Microsoft_Visio_Drawing1111.vsdx"/><Relationship Id="rId5" Type="http://schemas.openxmlformats.org/officeDocument/2006/relationships/image" Target="../media/image10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10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4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oleObject" Target="../embeddings/oleObject13.bin"/><Relationship Id="rId5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5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5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5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3" Type="http://schemas.openxmlformats.org/officeDocument/2006/relationships/image" Target="../media/image65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4" Type="http://schemas.openxmlformats.org/officeDocument/2006/relationships/image" Target="../media/image6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3" Type="http://schemas.openxmlformats.org/officeDocument/2006/relationships/image" Target="../media/image7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wmf"/><Relationship Id="rId3" Type="http://schemas.openxmlformats.org/officeDocument/2006/relationships/image" Target="../media/image7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75.wmf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85.png"/><Relationship Id="rId6" Type="http://schemas.openxmlformats.org/officeDocument/2006/relationships/oleObject" Target="../embeddings/oleObject20.bin"/><Relationship Id="rId7" Type="http://schemas.openxmlformats.org/officeDocument/2006/relationships/image" Target="../media/image86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4" Type="http://schemas.openxmlformats.org/officeDocument/2006/relationships/image" Target="../media/image91.wmf"/><Relationship Id="rId5" Type="http://schemas.openxmlformats.org/officeDocument/2006/relationships/image" Target="../media/image9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wmf"/><Relationship Id="rId3" Type="http://schemas.openxmlformats.org/officeDocument/2006/relationships/image" Target="../media/image90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wmf"/><Relationship Id="rId3" Type="http://schemas.openxmlformats.org/officeDocument/2006/relationships/image" Target="../media/image94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wmf"/><Relationship Id="rId3" Type="http://schemas.openxmlformats.org/officeDocument/2006/relationships/image" Target="../media/image91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wmf"/><Relationship Id="rId3" Type="http://schemas.openxmlformats.org/officeDocument/2006/relationships/image" Target="../media/image90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wmf"/><Relationship Id="rId3" Type="http://schemas.openxmlformats.org/officeDocument/2006/relationships/image" Target="../media/image97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wmf"/><Relationship Id="rId3" Type="http://schemas.openxmlformats.org/officeDocument/2006/relationships/image" Target="../media/image99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wmf"/><Relationship Id="rId3" Type="http://schemas.openxmlformats.org/officeDocument/2006/relationships/image" Target="../media/image101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wmf"/><Relationship Id="rId3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altLang="en-US" smtClean="0"/>
              <a:t>Data Mining</a:t>
            </a:r>
            <a:br>
              <a:rPr lang="en-US" altLang="en-US" smtClean="0"/>
            </a:br>
            <a:r>
              <a:rPr lang="en-US" altLang="en-US" smtClean="0"/>
              <a:t>Cluster Analysis: Basic Concepts </a:t>
            </a:r>
            <a:br>
              <a:rPr lang="en-US" altLang="en-US" smtClean="0"/>
            </a:br>
            <a:r>
              <a:rPr lang="en-US" altLang="en-US" smtClean="0"/>
              <a:t>and Algorithms</a:t>
            </a:r>
            <a:endParaRPr lang="en-US" altLang="en-US" sz="28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 smtClean="0"/>
              <a:t>7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</a:t>
            </a:r>
            <a:r>
              <a:rPr lang="en-US" altLang="en-US" sz="3200" b="0" dirty="0" smtClean="0"/>
              <a:t>Mining, 2</a:t>
            </a:r>
            <a:r>
              <a:rPr lang="en-US" altLang="en-US" sz="3200" b="0" baseline="30000" dirty="0" smtClean="0"/>
              <a:t>nd</a:t>
            </a:r>
            <a:r>
              <a:rPr lang="en-US" altLang="en-US" sz="3200" b="0" dirty="0" smtClean="0"/>
              <a:t> Edition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</a:t>
            </a:r>
            <a:r>
              <a:rPr lang="en-US" altLang="en-US" sz="2800" b="0" dirty="0" smtClean="0"/>
              <a:t>Karpatne, Kumar</a:t>
            </a:r>
            <a:endParaRPr lang="en-US" altLang="en-US" sz="28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 Well-separated clusters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 Center-based clusters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 Contiguous clusters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 Density-based clusters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Property or Conceptual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Described by an 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 smtClean="0"/>
              <a:t>Need a framework to interpret any measure. </a:t>
            </a:r>
          </a:p>
          <a:p>
            <a:pPr marL="990600" lvl="1" indent="-533400"/>
            <a:r>
              <a:rPr lang="en-US" altLang="en-US" sz="1800" smtClean="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 smtClean="0"/>
              <a:t>Statistics provide a framework for cluster validity</a:t>
            </a:r>
          </a:p>
          <a:p>
            <a:pPr marL="990600" lvl="1" indent="-533400"/>
            <a:r>
              <a:rPr lang="en-US" altLang="en-US" sz="1800" smtClean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 smtClean="0"/>
              <a:t>Can compare the values of an index that result from random data or clusterings to those of a clustering result.</a:t>
            </a:r>
          </a:p>
          <a:p>
            <a:pPr marL="1371600" lvl="2" indent="-457200"/>
            <a:r>
              <a:rPr lang="en-US" altLang="en-US" sz="1600" smtClean="0"/>
              <a:t>If the value of the index is unlikely, then the cluster results are valid</a:t>
            </a:r>
          </a:p>
          <a:p>
            <a:pPr marL="990600" lvl="1" indent="-533400"/>
            <a:r>
              <a:rPr lang="en-US" altLang="en-US" sz="1800" smtClean="0"/>
              <a:t>These approaches are more complicated and harder to understand.</a:t>
            </a:r>
          </a:p>
          <a:p>
            <a:pPr marL="533400" indent="-533400"/>
            <a:r>
              <a:rPr lang="en-US" altLang="en-US" sz="2400" smtClean="0"/>
              <a:t>For comparing the results of two different sets of cluster analyses, a framework is less necessary.</a:t>
            </a:r>
          </a:p>
          <a:p>
            <a:pPr marL="990600" lvl="1" indent="-533400"/>
            <a:r>
              <a:rPr lang="en-US" altLang="en-US" sz="1800" smtClean="0"/>
              <a:t>However, there is the question of whether the difference between two index values is significant</a:t>
            </a:r>
          </a:p>
          <a:p>
            <a:pPr marL="533400" indent="-533400"/>
            <a:endParaRPr lang="en-US" altLang="en-US" sz="200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Framework for Cluster Validity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3200" smtClean="0"/>
              <a:t>Example</a:t>
            </a:r>
          </a:p>
          <a:p>
            <a:pPr marL="742950" lvl="1" indent="-285750"/>
            <a:r>
              <a:rPr lang="en-US" altLang="en-US" sz="2000" smtClean="0"/>
              <a:t>Compare SSE of 0.005 against three clusters in random data</a:t>
            </a:r>
          </a:p>
          <a:p>
            <a:pPr marL="742950" lvl="1" indent="-285750"/>
            <a:r>
              <a:rPr lang="en-US" altLang="en-US" sz="2000" smtClean="0"/>
              <a:t>Histogram shows SSE of three clusters in 500 sets of random data points of size 100 distributed over the range 0.2 – 0.8 for x and y values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Statistical Framework for SSE</a:t>
            </a:r>
            <a:endParaRPr lang="en-US" altLang="en-US" smtClean="0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457200" y="3200400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 smtClean="0"/>
              <a:t>Correlation of ideal similarity and proximity matrices for the K-means </a:t>
            </a:r>
            <a:r>
              <a:rPr lang="en-US" altLang="en-US" sz="2600" dirty="0" err="1" smtClean="0"/>
              <a:t>clusterings</a:t>
            </a:r>
            <a:r>
              <a:rPr lang="en-US" altLang="en-US" sz="2600" dirty="0" smtClean="0"/>
              <a:t> of the following two data sets. </a:t>
            </a:r>
          </a:p>
          <a:p>
            <a:pPr marL="342900" indent="-342900"/>
            <a:endParaRPr lang="en-US" altLang="en-US" sz="2600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 smtClean="0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4864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Cluster Cohesion</a:t>
            </a:r>
            <a:r>
              <a:rPr lang="en-US" altLang="en-US" dirty="0" smtClean="0">
                <a:solidFill>
                  <a:srgbClr val="FF9900"/>
                </a:solidFill>
              </a:rPr>
              <a:t>:</a:t>
            </a:r>
            <a:r>
              <a:rPr lang="en-US" altLang="en-US" dirty="0" smtClean="0"/>
              <a:t> Measures how closely related are objects in a cluster</a:t>
            </a:r>
          </a:p>
          <a:p>
            <a:pPr marL="742950" lvl="1" indent="-285750"/>
            <a:r>
              <a:rPr lang="en-US" altLang="en-US" sz="2000" dirty="0" smtClean="0"/>
              <a:t>Example: SSE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Cluster Separation</a:t>
            </a:r>
            <a:r>
              <a:rPr lang="en-US" altLang="en-US" dirty="0" smtClean="0"/>
              <a:t>: Measure how distinct or well-separated a cluster is from other clusters</a:t>
            </a:r>
          </a:p>
          <a:p>
            <a:pPr marL="342900" indent="-342900"/>
            <a:r>
              <a:rPr lang="en-US" altLang="en-US" sz="2400" dirty="0" smtClean="0"/>
              <a:t>Example: Squared Error</a:t>
            </a:r>
          </a:p>
          <a:p>
            <a:pPr marL="742950" lvl="1" indent="-285750"/>
            <a:r>
              <a:rPr lang="en-US" altLang="en-US" sz="2000" dirty="0" smtClean="0"/>
              <a:t>Cohesion is measured by the within cluster sum of squares (SSE)</a:t>
            </a:r>
          </a:p>
          <a:p>
            <a:pPr marL="742950" lvl="1" indent="-285750"/>
            <a:endParaRPr lang="en-US" altLang="en-US" sz="2000" dirty="0" smtClean="0"/>
          </a:p>
          <a:p>
            <a:pPr marL="742950" lvl="1" indent="-285750"/>
            <a:endParaRPr lang="en-US" altLang="en-US" sz="2000" dirty="0" smtClean="0"/>
          </a:p>
          <a:p>
            <a:pPr marL="742950" lvl="1" indent="-285750"/>
            <a:r>
              <a:rPr lang="en-US" altLang="en-US" sz="2000" dirty="0" smtClean="0"/>
              <a:t>Separation is measured by the between cluster sum of squares</a:t>
            </a:r>
          </a:p>
          <a:p>
            <a:pPr marL="742950" lvl="1" indent="-285750"/>
            <a:endParaRPr lang="en-US" altLang="en-US" sz="2000" dirty="0" smtClean="0"/>
          </a:p>
          <a:p>
            <a:pPr marL="1143000" lvl="2" indent="-228600"/>
            <a:endParaRPr lang="en-US" altLang="en-US" sz="1800" dirty="0" smtClean="0"/>
          </a:p>
          <a:p>
            <a:pPr lvl="3"/>
            <a:r>
              <a:rPr lang="en-US" altLang="en-US" sz="1800" dirty="0" smtClean="0"/>
              <a:t>Where |</a:t>
            </a:r>
            <a:r>
              <a:rPr lang="en-US" altLang="en-US" sz="1800" i="1" dirty="0" err="1" smtClean="0"/>
              <a:t>C</a:t>
            </a:r>
            <a:r>
              <a:rPr lang="en-US" altLang="en-US" sz="1800" i="1" baseline="-25000" dirty="0" err="1" smtClean="0"/>
              <a:t>i</a:t>
            </a:r>
            <a:r>
              <a:rPr lang="en-US" altLang="en-US" sz="1800" dirty="0" smtClean="0"/>
              <a:t>| is the size of cluster </a:t>
            </a:r>
            <a:r>
              <a:rPr lang="en-US" altLang="en-US" sz="1800" i="1" dirty="0" err="1" smtClean="0"/>
              <a:t>i</a:t>
            </a:r>
            <a:r>
              <a:rPr lang="en-US" altLang="en-US" sz="1800" dirty="0" smtClean="0"/>
              <a:t>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Internal Measures: Cohesion and Separation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980275"/>
              </p:ext>
            </p:extLst>
          </p:nvPr>
        </p:nvGraphicFramePr>
        <p:xfrm>
          <a:off x="1371600" y="4038600"/>
          <a:ext cx="42910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5" name="Equation" r:id="rId3" imgW="1803240" imgH="368280" progId="Equation.3">
                  <p:embed/>
                </p:oleObj>
              </mc:Choice>
              <mc:Fallback>
                <p:oleObj name="Equation" r:id="rId3" imgW="180324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42910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91246"/>
              </p:ext>
            </p:extLst>
          </p:nvPr>
        </p:nvGraphicFramePr>
        <p:xfrm>
          <a:off x="1630363" y="5257800"/>
          <a:ext cx="3322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6" name="Equation" r:id="rId5" imgW="1396394" imgH="342751" progId="Equation.3">
                  <p:embed/>
                </p:oleObj>
              </mc:Choice>
              <mc:Fallback>
                <p:oleObj name="Equation" r:id="rId5" imgW="1396394" imgH="342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257800"/>
                        <a:ext cx="33226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Internal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Example: SSE</a:t>
            </a:r>
          </a:p>
          <a:p>
            <a:pPr lvl="1"/>
            <a:r>
              <a:rPr lang="en-US" altLang="en-US" sz="2000" smtClean="0"/>
              <a:t>BSS + WSS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graphicFrame>
        <p:nvGraphicFramePr>
          <p:cNvPr id="106521" name="Object 2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3910386"/>
              </p:ext>
            </p:extLst>
          </p:nvPr>
        </p:nvGraphicFramePr>
        <p:xfrm>
          <a:off x="2667000" y="5097463"/>
          <a:ext cx="5867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2" name="Equation" r:id="rId3" imgW="3708360" imgH="685800" progId="Equation.3">
                  <p:embed/>
                </p:oleObj>
              </mc:Choice>
              <mc:Fallback>
                <p:oleObj name="Equation" r:id="rId3" imgW="3708360" imgH="685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97463"/>
                        <a:ext cx="58674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81000" y="5029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K=2 clusters:</a:t>
            </a:r>
          </a:p>
        </p:txBody>
      </p:sp>
      <p:graphicFrame>
        <p:nvGraphicFramePr>
          <p:cNvPr id="1065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732700"/>
              </p:ext>
            </p:extLst>
          </p:nvPr>
        </p:nvGraphicFramePr>
        <p:xfrm>
          <a:off x="2317750" y="3502025"/>
          <a:ext cx="59817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3" name="Equation" r:id="rId5" imgW="3352680" imgH="685800" progId="Equation.3">
                  <p:embed/>
                </p:oleObj>
              </mc:Choice>
              <mc:Fallback>
                <p:oleObj name="Equation" r:id="rId5" imgW="3352680" imgH="685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02025"/>
                        <a:ext cx="59817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smtClean="0"/>
              <a:t>A proximity graph based approach can also be used for cohesion and separation.</a:t>
            </a:r>
          </a:p>
          <a:p>
            <a:pPr marL="742950" lvl="1" indent="-285750"/>
            <a:r>
              <a:rPr lang="en-US" altLang="en-US" sz="1800" smtClean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smtClean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Internal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000" dirty="0" smtClean="0"/>
              <a:t>Silhouette coefficient combines ideas of both cohesion and separation, but for individual points, as well as clusters and </a:t>
            </a:r>
            <a:r>
              <a:rPr lang="en-US" altLang="en-US" sz="2000" dirty="0" err="1" smtClean="0"/>
              <a:t>clusterings</a:t>
            </a:r>
            <a:endParaRPr lang="en-US" altLang="en-US" sz="2000" dirty="0" smtClean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 smtClean="0"/>
              <a:t>For an individual point, </a:t>
            </a:r>
            <a:r>
              <a:rPr lang="en-US" alt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 smtClean="0"/>
              <a:t>Calculate </a:t>
            </a:r>
            <a:r>
              <a:rPr lang="en-US" altLang="en-US" sz="1800" b="1" i="1" dirty="0" smtClean="0"/>
              <a:t>a</a:t>
            </a:r>
            <a:r>
              <a:rPr lang="en-US" altLang="en-US" sz="1800" dirty="0" smtClean="0"/>
              <a:t> = average distance of </a:t>
            </a:r>
            <a:r>
              <a:rPr lang="en-US" altLang="en-US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 smtClean="0"/>
              <a:t> to the points in its cluster</a:t>
            </a:r>
          </a:p>
          <a:p>
            <a:pPr marL="742950" lvl="1" indent="-285750"/>
            <a:r>
              <a:rPr lang="en-US" altLang="en-US" sz="1800" dirty="0" smtClean="0"/>
              <a:t>Calculate </a:t>
            </a:r>
            <a:r>
              <a:rPr lang="en-US" altLang="en-US" sz="1800" b="1" i="1" dirty="0" smtClean="0"/>
              <a:t>b</a:t>
            </a:r>
            <a:r>
              <a:rPr lang="en-US" altLang="en-US" sz="1800" dirty="0" smtClean="0"/>
              <a:t> = min (average distance of </a:t>
            </a:r>
            <a:r>
              <a:rPr lang="en-US" altLang="en-US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 to points in another cluster)</a:t>
            </a:r>
          </a:p>
          <a:p>
            <a:pPr marL="742950" lvl="1" indent="-285750"/>
            <a:r>
              <a:rPr lang="en-US" altLang="en-US" sz="1800" dirty="0" smtClean="0"/>
              <a:t>The silhouette coefficient for a point is then given by </a:t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s = (b – a) / max(</a:t>
            </a:r>
            <a:r>
              <a:rPr lang="en-US" altLang="en-US" sz="1800" dirty="0" err="1" smtClean="0"/>
              <a:t>a,b</a:t>
            </a:r>
            <a:r>
              <a:rPr lang="en-US" altLang="en-US" sz="1800" dirty="0" smtClean="0"/>
              <a:t>)  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1800" dirty="0" smtClean="0"/>
          </a:p>
          <a:p>
            <a:pPr marL="742950" lvl="1" indent="-285750"/>
            <a:r>
              <a:rPr lang="en-US" altLang="en-US" sz="1800" dirty="0" smtClean="0"/>
              <a:t>Typically between 0 and 1. </a:t>
            </a:r>
          </a:p>
          <a:p>
            <a:pPr marL="742950" lvl="1" indent="-285750"/>
            <a:r>
              <a:rPr lang="en-US" altLang="en-US" sz="1800" dirty="0" smtClean="0"/>
              <a:t>The closer to 1 the better.</a:t>
            </a:r>
          </a:p>
          <a:p>
            <a:pPr marL="342900" indent="-342900">
              <a:spcBef>
                <a:spcPct val="0"/>
              </a:spcBef>
            </a:pPr>
            <a:endParaRPr lang="en-US" altLang="en-US" sz="2200" dirty="0" smtClean="0"/>
          </a:p>
          <a:p>
            <a:pPr marL="342900" indent="-342900">
              <a:spcBef>
                <a:spcPct val="0"/>
              </a:spcBef>
            </a:pPr>
            <a:endParaRPr lang="en-US" altLang="en-US" sz="2200" dirty="0" smtClean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 smtClean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Internal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18875"/>
              </p:ext>
            </p:extLst>
          </p:nvPr>
        </p:nvGraphicFramePr>
        <p:xfrm>
          <a:off x="4267200" y="3276600"/>
          <a:ext cx="36798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6" name="Visio" r:id="rId4" imgW="3680406" imgH="1440180" progId="Visio.Drawing.15">
                  <p:embed/>
                </p:oleObj>
              </mc:Choice>
              <mc:Fallback>
                <p:oleObj name="Visio" r:id="rId4" imgW="3680406" imgH="14401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3276600"/>
                        <a:ext cx="3679825" cy="143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smtClean="0"/>
              <a:t>External Measures of Cluster Validity: Entropy and Purity</a:t>
            </a:r>
          </a:p>
        </p:txBody>
      </p:sp>
      <p:graphicFrame>
        <p:nvGraphicFramePr>
          <p:cNvPr id="109571" name="Object 0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7" name="Bitmap Image" r:id="rId4" imgW="9304826" imgH="6119390" progId="Paint.Picture">
                  <p:embed/>
                </p:oleObj>
              </mc:Choice>
              <mc:Fallback>
                <p:oleObj name="Bitmap Image" r:id="rId4" imgW="9304826" imgH="611939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smtClean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smtClean="0"/>
              <a:t>   Without 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 altLang="en-US" smtClean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i="1" smtClean="0"/>
              <a:t>Algorithms for Clustering Data</a:t>
            </a:r>
            <a:r>
              <a:rPr lang="en-US" altLang="en-US" smtClean="0"/>
              <a:t>, Jain and Dubes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Final Comment on Cluster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 smtClean="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Center-Based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The center of a cluster is often a </a:t>
            </a:r>
            <a:r>
              <a:rPr lang="en-US" altLang="en-US" sz="2000" smtClean="0">
                <a:solidFill>
                  <a:srgbClr val="FF0000"/>
                </a:solidFill>
              </a:rPr>
              <a:t>centroid</a:t>
            </a:r>
            <a:r>
              <a:rPr lang="en-US" altLang="en-US" sz="2000" smtClean="0"/>
              <a:t>, the average of all the points in the cluster, or a </a:t>
            </a:r>
            <a:r>
              <a:rPr lang="en-US" altLang="en-US" sz="2000" smtClean="0">
                <a:solidFill>
                  <a:srgbClr val="FF0000"/>
                </a:solidFill>
              </a:rPr>
              <a:t>medoid</a:t>
            </a:r>
            <a:r>
              <a:rPr lang="en-US" altLang="en-US" sz="2000" smtClean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 smtClean="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Conceptual Clusters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Shared Property or Conceptual Clusters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Finds clusters that share some common property or represent a particular concept.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 smtClean="0"/>
              <a:t>. </a:t>
            </a:r>
          </a:p>
        </p:txBody>
      </p:sp>
      <p:sp>
        <p:nvSpPr>
          <p:cNvPr id="16388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 Overlapping Circles</a:t>
            </a:r>
          </a:p>
        </p:txBody>
      </p:sp>
      <p:sp>
        <p:nvSpPr>
          <p:cNvPr id="16389" name="AutoShape 15"/>
          <p:cNvSpPr>
            <a:spLocks noChangeArrowheads="1"/>
          </p:cNvSpPr>
          <p:nvPr/>
        </p:nvSpPr>
        <p:spPr bwMode="auto">
          <a:xfrm>
            <a:off x="2819400" y="28194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16"/>
          <p:cNvSpPr>
            <a:spLocks noChangeArrowheads="1"/>
          </p:cNvSpPr>
          <p:nvPr/>
        </p:nvSpPr>
        <p:spPr bwMode="auto">
          <a:xfrm>
            <a:off x="3886200" y="28194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800" dirty="0" smtClean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 smtClean="0"/>
              <a:t>Finds clusters that minimize or maximize an objective function. </a:t>
            </a:r>
          </a:p>
          <a:p>
            <a:pPr lvl="1"/>
            <a:r>
              <a:rPr lang="en-US" altLang="en-US" sz="2000" dirty="0" smtClean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 dirty="0" smtClean="0"/>
              <a:t> Can have global or local objectives.</a:t>
            </a:r>
          </a:p>
          <a:p>
            <a:pPr lvl="2"/>
            <a:r>
              <a:rPr lang="en-US" altLang="en-US" sz="1800" dirty="0" smtClean="0"/>
              <a:t> Hierarchical clustering algorithms typically have local objectives</a:t>
            </a:r>
          </a:p>
          <a:p>
            <a:pPr lvl="2"/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Partitional</a:t>
            </a:r>
            <a:r>
              <a:rPr lang="en-US" altLang="en-US" sz="1800" dirty="0" smtClean="0"/>
              <a:t> algorithms typically have global objectives</a:t>
            </a:r>
          </a:p>
          <a:p>
            <a:pPr lvl="1"/>
            <a:r>
              <a:rPr lang="en-US" altLang="en-US" sz="2000" dirty="0" smtClean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 dirty="0" smtClean="0"/>
              <a:t> Parameters for the model are determined from the data. </a:t>
            </a:r>
          </a:p>
          <a:p>
            <a:pPr marL="1147763" lvl="2" indent="-233363"/>
            <a:r>
              <a:rPr lang="en-US" altLang="en-US" sz="1800" dirty="0" smtClean="0"/>
              <a:t>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533400"/>
          </a:xfrm>
        </p:spPr>
        <p:txBody>
          <a:bodyPr/>
          <a:lstStyle/>
          <a:p>
            <a:r>
              <a:rPr lang="en-US" altLang="en-US" sz="2800" smtClean="0"/>
              <a:t>Map Clustering Problem to a Different Problem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Map the clustering problem to a different domain and solve a related problem in that domain</a:t>
            </a:r>
          </a:p>
          <a:p>
            <a:pPr lvl="1"/>
            <a:r>
              <a:rPr lang="en-US" altLang="en-US" dirty="0" smtClean="0"/>
              <a:t>Proximity matrix defines a weighted graph, where the nodes are the points being clustered, and the weighted edges represent the proximities between points</a:t>
            </a:r>
          </a:p>
          <a:p>
            <a:pPr lvl="3" indent="-52388"/>
            <a:endParaRPr lang="en-US" altLang="en-US" dirty="0" smtClean="0"/>
          </a:p>
          <a:p>
            <a:pPr lvl="1"/>
            <a:r>
              <a:rPr lang="en-US" altLang="en-US" dirty="0" smtClean="0"/>
              <a:t>Clustering is equivalent to breaking the graph into connected components, one for each cluster.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Want to minimize the edge weight between clusters and maximize the edge weight within clusters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 smtClean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 smtClean="0"/>
              <a:t>For example, autocorrelation</a:t>
            </a:r>
            <a:endParaRPr lang="en-US" altLang="en-US" sz="1400" dirty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K-means and its variants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Hierarchical clustering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Density-based clustering</a:t>
            </a:r>
          </a:p>
          <a:p>
            <a:pPr lvl="4"/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altLang="en-US" sz="2400" smtClean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 smtClean="0"/>
              <a:t>Partitional</a:t>
            </a:r>
            <a:r>
              <a:rPr lang="en-US" altLang="en-US" sz="2200" dirty="0" smtClean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smtClean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smtClean="0"/>
              <a:t>Each cluster is associated with a </a:t>
            </a:r>
            <a:r>
              <a:rPr lang="en-US" altLang="en-US" sz="2200" dirty="0" smtClean="0">
                <a:solidFill>
                  <a:srgbClr val="FFCC00"/>
                </a:solidFill>
              </a:rPr>
              <a:t>centroid</a:t>
            </a:r>
            <a:r>
              <a:rPr lang="en-US" altLang="en-US" sz="2200" dirty="0" smtClean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smtClean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smtClean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smtClean="0"/>
              <a:t>Clusters produced vary from one run to another.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The centroid is (typically) the mean of the points in the cluster.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‘Closeness’ is measured by Euclidean distance, cosine similarity, correlation, etc.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K-means will converge for common similarity measures mentioned above.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smtClean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smtClean="0"/>
              <a:t>n = number of points, K = number of clusters, </a:t>
            </a:r>
            <a:br>
              <a:rPr lang="en-US" altLang="en-US" sz="1800" smtClean="0"/>
            </a:br>
            <a:r>
              <a:rPr lang="en-US" altLang="en-US" sz="1800" smtClean="0"/>
              <a:t>I = number of iterations, d = number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Evaluating K-means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Most common measure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For each point, the error is the distance to the nearest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smtClean="0"/>
          </a:p>
          <a:p>
            <a:pPr lvl="1">
              <a:lnSpc>
                <a:spcPct val="90000"/>
              </a:lnSpc>
            </a:pPr>
            <a:endParaRPr lang="en-US" altLang="en-US" sz="2000" smtClean="0"/>
          </a:p>
          <a:p>
            <a:pPr lvl="1">
              <a:lnSpc>
                <a:spcPct val="90000"/>
              </a:lnSpc>
            </a:pPr>
            <a:r>
              <a:rPr lang="en-US" altLang="en-US" sz="2000" i="1" smtClean="0"/>
              <a:t>x </a:t>
            </a:r>
            <a:r>
              <a:rPr lang="en-US" altLang="en-US" sz="2000" smtClean="0"/>
              <a:t>is a data point in cluster </a:t>
            </a:r>
            <a:r>
              <a:rPr lang="en-US" altLang="en-US" sz="2000" i="1" smtClean="0"/>
              <a:t>C</a:t>
            </a:r>
            <a:r>
              <a:rPr lang="en-US" altLang="en-US" sz="2000" baseline="-25000" smtClean="0"/>
              <a:t>i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m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is the representative point for cluster </a:t>
            </a:r>
            <a:r>
              <a:rPr lang="en-US" altLang="en-US" sz="2000" i="1" smtClean="0"/>
              <a:t>C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altLang="en-US" sz="1800" smtClean="0"/>
              <a:t> can show that </a:t>
            </a:r>
            <a:r>
              <a:rPr lang="en-US" altLang="en-US" sz="1800" i="1" smtClean="0"/>
              <a:t>m</a:t>
            </a:r>
            <a:r>
              <a:rPr lang="en-US" altLang="en-US" sz="1800" i="1" baseline="-25000" smtClean="0"/>
              <a:t>i</a:t>
            </a:r>
            <a:r>
              <a:rPr lang="en-US" altLang="en-US" sz="1800" baseline="-25000" smtClean="0"/>
              <a:t> </a:t>
            </a:r>
            <a:r>
              <a:rPr lang="en-US" altLang="en-US" sz="1800" smtClean="0"/>
              <a:t>corresponds to the center (mean) of the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Given two sets of clusters, we prefer the one with the smallest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One easy way to reduce SSE is to increase K, the number of clusters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altLang="en-US" sz="1800" smtClean="0"/>
              <a:t>A good clustering with smaller K can have a lower SSE than a poor clustering with higher K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98700" y="2362200"/>
          <a:ext cx="3175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362200"/>
                        <a:ext cx="3175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Two different K-means Clusterings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K-means has problems when clusters are of differing </a:t>
            </a:r>
          </a:p>
          <a:p>
            <a:pPr lvl="1"/>
            <a:r>
              <a:rPr lang="en-US" altLang="en-US" smtClean="0"/>
              <a:t>Sizes</a:t>
            </a:r>
          </a:p>
          <a:p>
            <a:pPr lvl="1"/>
            <a:r>
              <a:rPr lang="en-US" altLang="en-US" smtClean="0"/>
              <a:t>Densities</a:t>
            </a:r>
          </a:p>
          <a:p>
            <a:pPr lvl="1"/>
            <a:r>
              <a:rPr lang="en-US" altLang="en-US" smtClean="0"/>
              <a:t>Non-globular shapes</a:t>
            </a:r>
          </a:p>
          <a:p>
            <a:endParaRPr lang="en-US" altLang="en-US" smtClean="0"/>
          </a:p>
          <a:p>
            <a:r>
              <a:rPr lang="en-US" altLang="en-US" smtClean="0"/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 smtClean="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 smtClean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 smtClean="0"/>
              <a:t>Group related documents for browsing, group genes and proteins that have similar functionality, or group stocks with similar price fluctuations</a:t>
            </a:r>
            <a:endParaRPr lang="en-US" altLang="en-US" sz="2000" b="1" smtClean="0"/>
          </a:p>
          <a:p>
            <a:pPr>
              <a:spcBef>
                <a:spcPct val="20000"/>
              </a:spcBef>
            </a:pPr>
            <a:endParaRPr lang="en-US" altLang="en-US" sz="2400" b="1" smtClean="0"/>
          </a:p>
          <a:p>
            <a:pPr>
              <a:spcBef>
                <a:spcPct val="20000"/>
              </a:spcBef>
            </a:pPr>
            <a:r>
              <a:rPr lang="en-US" altLang="en-US" sz="2400" b="1" smtClean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smtClean="0"/>
              <a:t>Reduce the size of large data sets</a:t>
            </a:r>
          </a:p>
          <a:p>
            <a:endParaRPr lang="en-US" altLang="en-US" sz="2400" smtClean="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en-US" sz="2800" smtClean="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One solution is to use many clusters.</a:t>
            </a:r>
          </a:p>
          <a:p>
            <a:pPr lvl="1"/>
            <a:r>
              <a:rPr lang="en-US" altLang="en-US" sz="2000" b="0"/>
              <a:t>Find parts of clusters, but need to put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 smtClean="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Importance of Choosing Initial Centroids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Importance of Choosing Initial Centroids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If clusters are the same size, n, then</a:t>
            </a:r>
            <a:br>
              <a:rPr lang="en-US" altLang="en-US" sz="2000" smtClean="0"/>
            </a:b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For example, if K = 10, then probability = 10!/10</a:t>
            </a:r>
            <a:r>
              <a:rPr lang="en-US" altLang="en-US" sz="2000" baseline="30000" smtClean="0"/>
              <a:t>10</a:t>
            </a:r>
            <a:r>
              <a:rPr lang="en-US" altLang="en-US" sz="2000" smtClean="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Consider an example of five pairs of clusters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575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10 Clusters Example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10 Clusters Example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6025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What is not Cluster Analysis?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77724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Simple segmentation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Dividing students into different registration groups alphabetically, by last name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Results of a query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Groupings are a result of an external specification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Clustering is a grouping of objects based on the data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Supervised classification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Have class label information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Association Analysis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Local vs. global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10 Clusters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some pairs of clusters having three initial centroids, while other have only one.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10 Clusters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Multiple runs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Helps, but probability is not on your side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Sample and use hierarchical clustering to determine initial centroids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Select more than k initial centroids and then select among these initial centroids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Select most widely separated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 smtClean="0"/>
              <a:t>Postprocessing</a:t>
            </a: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Generate a larger number of clusters and then perform a hierarchical clustering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K-means++</a:t>
            </a:r>
            <a:endParaRPr lang="en-US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</p:spPr>
            <p:txBody>
              <a:bodyPr/>
              <a:lstStyle/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 smtClean="0"/>
                  <a:t>This approach can be slower than random initialization, but very consistently produces better results in terms of SSE</a:t>
                </a:r>
              </a:p>
              <a:p>
                <a:pPr marL="1041400" lvl="1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1800" dirty="0" smtClean="0"/>
                  <a:t>The k-means</a:t>
                </a:r>
                <a:r>
                  <a:rPr lang="en-US" altLang="en-US" sz="1800" dirty="0"/>
                  <a:t>++ algorithm guarantees an approximation ratio </a:t>
                </a:r>
                <a:r>
                  <a:rPr lang="en-US" altLang="en-US" sz="1800" dirty="0" smtClean="0"/>
                  <a:t/>
                </a:r>
                <a:br>
                  <a:rPr lang="en-US" altLang="en-US" sz="1800" dirty="0" smtClean="0"/>
                </a:br>
                <a:r>
                  <a:rPr lang="en-US" altLang="en-US" sz="1800" dirty="0" smtClean="0"/>
                  <a:t>O(log </a:t>
                </a:r>
                <a:r>
                  <a:rPr lang="en-US" altLang="en-US" sz="1800" dirty="0"/>
                  <a:t>k) in </a:t>
                </a:r>
                <a:r>
                  <a:rPr lang="en-US" altLang="en-US" sz="1800" dirty="0" smtClean="0"/>
                  <a:t>expectation, where k is the number of centers</a:t>
                </a:r>
                <a:endParaRPr lang="en-US" altLang="en-US" sz="1800" dirty="0"/>
              </a:p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 smtClean="0"/>
                  <a:t>To select a set of initial centroids, </a:t>
                </a:r>
                <a:r>
                  <a:rPr lang="en-US" altLang="en-US" sz="2200" i="1" dirty="0" smtClean="0"/>
                  <a:t>C</a:t>
                </a:r>
                <a:r>
                  <a:rPr lang="en-US" altLang="en-US" sz="2200" dirty="0" smtClean="0"/>
                  <a:t>, perform the following</a:t>
                </a:r>
                <a:br>
                  <a:rPr lang="en-US" altLang="en-US" sz="2200" dirty="0" smtClean="0"/>
                </a:br>
                <a:endParaRPr lang="en-US" altLang="en-US" sz="1000" dirty="0" smtClean="0"/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 smtClean="0"/>
                  <a:t>Select an initial point at random to be the first centroid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 smtClean="0"/>
                  <a:t>For k – 1 steps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altLang="en-US" sz="1800" dirty="0" smtClean="0"/>
                  <a:t>	For each of the N points, x</a:t>
                </a:r>
                <a:r>
                  <a:rPr lang="en-US" altLang="en-US" sz="1800" i="1" baseline="-25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18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en-US" sz="1800" i="1" dirty="0" err="1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N, </a:t>
                </a:r>
                <a:r>
                  <a:rPr lang="en-US" altLang="en-US" sz="1800" dirty="0" smtClean="0"/>
                  <a:t>find the minimum squared</a:t>
                </a:r>
                <a:br>
                  <a:rPr lang="en-US" altLang="en-US" sz="1800" dirty="0" smtClean="0"/>
                </a:br>
                <a:r>
                  <a:rPr lang="en-US" altLang="en-US" sz="1800" dirty="0" smtClean="0"/>
                  <a:t>	distance to the currently selected centroids, </a:t>
                </a:r>
                <a:r>
                  <a:rPr lang="en-US" altLang="en-US" sz="1800" i="1" dirty="0"/>
                  <a:t>C</a:t>
                </a:r>
                <a:r>
                  <a:rPr lang="en-US" altLang="en-US" sz="1800" i="1" baseline="-25000" dirty="0"/>
                  <a:t>1</a:t>
                </a:r>
                <a:r>
                  <a:rPr lang="en-US" altLang="en-US" sz="1800" i="1" dirty="0"/>
                  <a:t>, …, </a:t>
                </a:r>
                <a:r>
                  <a:rPr lang="en-US" altLang="en-US" sz="1800" i="1" dirty="0" err="1"/>
                  <a:t>C</a:t>
                </a:r>
                <a:r>
                  <a:rPr lang="en-US" altLang="en-US" sz="1800" i="1" baseline="-25000" dirty="0" err="1"/>
                  <a:t>j</a:t>
                </a:r>
                <a:r>
                  <a:rPr lang="en-US" altLang="en-US" sz="1800" baseline="-25000" dirty="0"/>
                  <a:t>,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k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1800" dirty="0" smtClean="0"/>
                  <a:t> </a:t>
                </a:r>
                <a:br>
                  <a:rPr lang="en-US" altLang="en-US" sz="1800" dirty="0" smtClean="0"/>
                </a:br>
                <a:r>
                  <a:rPr lang="en-US" altLang="en-US" sz="1800" dirty="0" smtClean="0"/>
                  <a:t>	i.e.,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en-US" sz="180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en-US" sz="1800" dirty="0"/>
                          <m:t>d</m:t>
                        </m:r>
                        <m:r>
                          <m:rPr>
                            <m:nor/>
                          </m:rPr>
                          <a:rPr lang="en-US" altLang="en-US" sz="18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( </m:t>
                        </m:r>
                        <m:r>
                          <m:rPr>
                            <m:nor/>
                          </m:rPr>
                          <a:rPr lang="en-US" altLang="en-US" sz="1800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sz="1800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, </m:t>
                        </m:r>
                        <m:r>
                          <m:rPr>
                            <m:nor/>
                          </m:rPr>
                          <a:rPr lang="en-US" altLang="en-US" sz="1800" b="0" i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en-US" sz="18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 )</m:t>
                        </m:r>
                      </m:e>
                    </m:func>
                    <m:r>
                      <m:rPr>
                        <m:nor/>
                      </m:rPr>
                      <a:rPr lang="en-US" altLang="en-US" sz="1800">
                        <a:latin typeface="Cambria Math"/>
                      </a:rPr>
                      <m:t> </m:t>
                    </m:r>
                  </m:oMath>
                </a14:m>
                <a:endParaRPr lang="en-US" altLang="en-US" sz="1800" baseline="30000" dirty="0" smtClean="0"/>
              </a:p>
              <a:p>
                <a:pPr marL="3429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 smtClean="0"/>
                  <a:t>	Randomly select a new centroid by choosing a point with probability</a:t>
                </a:r>
                <a:br>
                  <a:rPr lang="en-US" altLang="en-US" sz="1800" dirty="0" smtClean="0"/>
                </a:br>
                <a:r>
                  <a:rPr lang="en-US" altLang="en-US" sz="1800" dirty="0" smtClean="0"/>
                  <a:t>	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1800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800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en-US" sz="18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en-US" sz="18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 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en-US" sz="1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sz="1800" i="1">
                                        <a:latin typeface="Cambria Math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sz="180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en-US" sz="1800" i="1">
                                        <a:latin typeface="Cambria Math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baseline="30000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 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US" altLang="en-US" sz="1800" dirty="0" smtClean="0"/>
                  <a:t>is </a:t>
                </a:r>
              </a:p>
              <a:p>
                <a:pPr marL="5080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 startAt="5"/>
                </a:pPr>
                <a:r>
                  <a:rPr lang="en-US" altLang="en-US" sz="1800" dirty="0" smtClean="0"/>
                  <a:t>End For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  <a:blipFill rotWithShape="1">
                <a:blip r:embed="rId2"/>
                <a:stretch>
                  <a:fillRect l="-229" t="-3561" r="-152" b="-154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Empty Clusters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K-means can yield empty clusters</a:t>
            </a:r>
          </a:p>
          <a:p>
            <a:endParaRPr lang="en-US" altLang="en-US" smtClean="0"/>
          </a:p>
        </p:txBody>
      </p:sp>
      <p:graphicFrame>
        <p:nvGraphicFramePr>
          <p:cNvPr id="168038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3919538"/>
          <a:ext cx="6024563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3" name="VISIO" r:id="rId3" imgW="6030265" imgH="1260331" progId="Visio.Drawing.6">
                  <p:embed/>
                </p:oleObj>
              </mc:Choice>
              <mc:Fallback>
                <p:oleObj name="VISIO" r:id="rId3" imgW="6030265" imgH="1260331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19538"/>
                        <a:ext cx="6024563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2243138"/>
          <a:ext cx="60325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4" name="VISIO" r:id="rId5" imgW="6030265" imgH="1260331" progId="Visio.Drawing.6">
                  <p:embed/>
                </p:oleObj>
              </mc:Choice>
              <mc:Fallback>
                <p:oleObj name="VISIO" r:id="rId5" imgW="6030265" imgH="126033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43138"/>
                        <a:ext cx="60325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390" name="Rectangle 6"/>
          <p:cNvSpPr>
            <a:spLocks noChangeArrowheads="1"/>
          </p:cNvSpPr>
          <p:nvPr/>
        </p:nvSpPr>
        <p:spPr bwMode="auto">
          <a:xfrm>
            <a:off x="1295400" y="2243138"/>
            <a:ext cx="1828800" cy="9906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1" name="Rectangle 7"/>
          <p:cNvSpPr>
            <a:spLocks noChangeArrowheads="1"/>
          </p:cNvSpPr>
          <p:nvPr/>
        </p:nvSpPr>
        <p:spPr bwMode="auto">
          <a:xfrm>
            <a:off x="3200400" y="2243138"/>
            <a:ext cx="2590800" cy="9906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2" name="Rectangle 8"/>
          <p:cNvSpPr>
            <a:spLocks noChangeArrowheads="1"/>
          </p:cNvSpPr>
          <p:nvPr/>
        </p:nvSpPr>
        <p:spPr bwMode="auto">
          <a:xfrm>
            <a:off x="5943600" y="2243138"/>
            <a:ext cx="1676400" cy="9906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3" name="Rectangle 9"/>
          <p:cNvSpPr>
            <a:spLocks noChangeArrowheads="1"/>
          </p:cNvSpPr>
          <p:nvPr/>
        </p:nvSpPr>
        <p:spPr bwMode="auto">
          <a:xfrm>
            <a:off x="1219200" y="3919538"/>
            <a:ext cx="2362200" cy="10668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4" name="Rectangle 10"/>
          <p:cNvSpPr>
            <a:spLocks noChangeArrowheads="1"/>
          </p:cNvSpPr>
          <p:nvPr/>
        </p:nvSpPr>
        <p:spPr bwMode="auto">
          <a:xfrm>
            <a:off x="5181600" y="3919538"/>
            <a:ext cx="2286000" cy="10668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5" name="AutoShape 11"/>
          <p:cNvSpPr>
            <a:spLocks noChangeArrowheads="1"/>
          </p:cNvSpPr>
          <p:nvPr/>
        </p:nvSpPr>
        <p:spPr bwMode="auto">
          <a:xfrm>
            <a:off x="4495800" y="5334000"/>
            <a:ext cx="1524000" cy="762000"/>
          </a:xfrm>
          <a:prstGeom prst="wedgeRoundRectCallout">
            <a:avLst>
              <a:gd name="adj1" fmla="val -56667"/>
              <a:gd name="adj2" fmla="val -130000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Empty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90" grpId="0" animBg="1"/>
      <p:bldP spid="1680391" grpId="0" animBg="1"/>
      <p:bldP spid="1680392" grpId="0" animBg="1"/>
      <p:bldP spid="1680393" grpId="0" animBg="1"/>
      <p:bldP spid="1680394" grpId="0" animBg="1"/>
      <p:bldP spid="16803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Handling Empty Clusters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Basic K-means algorithm can yield empty clusters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Several strategies</a:t>
            </a:r>
          </a:p>
          <a:p>
            <a:pPr lvl="1"/>
            <a:r>
              <a:rPr lang="en-US" altLang="en-US" smtClean="0"/>
              <a:t>Choose the point that contributes most to SSE</a:t>
            </a:r>
          </a:p>
          <a:p>
            <a:pPr lvl="1"/>
            <a:r>
              <a:rPr lang="en-US" altLang="en-US" smtClean="0"/>
              <a:t>Choose a point from the cluster with the highest SSE</a:t>
            </a:r>
          </a:p>
          <a:p>
            <a:pPr lvl="1"/>
            <a:r>
              <a:rPr lang="en-US" altLang="en-US" smtClean="0"/>
              <a:t>If there are several empty clusters, the above can be repeated several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Updating Centers Incrementally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the basic K-means algorithm, centroids are updated after all points are assigned to a centroid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An alternative is to update the centroids after each assignment (incremental approach)</a:t>
            </a:r>
          </a:p>
          <a:p>
            <a:pPr lvl="1"/>
            <a:r>
              <a:rPr lang="en-US" altLang="en-US" smtClean="0"/>
              <a:t>Each assignment updates zero or two centroids</a:t>
            </a:r>
          </a:p>
          <a:p>
            <a:pPr lvl="1"/>
            <a:r>
              <a:rPr lang="en-US" altLang="en-US" smtClean="0"/>
              <a:t>More expensive</a:t>
            </a:r>
          </a:p>
          <a:p>
            <a:pPr lvl="1"/>
            <a:r>
              <a:rPr lang="en-US" altLang="en-US" smtClean="0"/>
              <a:t>Introduces an order dependency</a:t>
            </a:r>
          </a:p>
          <a:p>
            <a:pPr lvl="1"/>
            <a:r>
              <a:rPr lang="en-US" altLang="en-US" smtClean="0"/>
              <a:t>Never get an empty cluster</a:t>
            </a:r>
          </a:p>
          <a:p>
            <a:pPr lvl="1"/>
            <a:r>
              <a:rPr lang="en-US" altLang="en-US" smtClean="0"/>
              <a:t>Can use “weights” to change the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Pre-processing and Post-processing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Pre-processing</a:t>
            </a:r>
          </a:p>
          <a:p>
            <a:pPr lvl="1"/>
            <a:r>
              <a:rPr lang="en-US" altLang="en-US" smtClean="0"/>
              <a:t>Normalize the data</a:t>
            </a:r>
          </a:p>
          <a:p>
            <a:pPr lvl="1"/>
            <a:r>
              <a:rPr lang="en-US" altLang="en-US" smtClean="0"/>
              <a:t>Eliminate outliers</a:t>
            </a:r>
          </a:p>
          <a:p>
            <a:pPr lvl="4"/>
            <a:endParaRPr lang="en-US" altLang="en-US" sz="800" smtClean="0"/>
          </a:p>
          <a:p>
            <a:r>
              <a:rPr lang="en-US" altLang="en-US" smtClean="0"/>
              <a:t>Post-processing</a:t>
            </a:r>
          </a:p>
          <a:p>
            <a:pPr lvl="1"/>
            <a:r>
              <a:rPr lang="en-US" altLang="en-US" smtClean="0"/>
              <a:t>Eliminate small clusters that may represent outliers</a:t>
            </a:r>
          </a:p>
          <a:p>
            <a:pPr lvl="1"/>
            <a:r>
              <a:rPr lang="en-US" altLang="en-US" smtClean="0"/>
              <a:t>Split ‘loose’ clusters, i.e., clusters with relatively high SSE</a:t>
            </a:r>
          </a:p>
          <a:p>
            <a:pPr lvl="1"/>
            <a:r>
              <a:rPr lang="en-US" altLang="en-US" smtClean="0"/>
              <a:t>Merge clusters that are ‘close’ and that have relatively low SSE</a:t>
            </a:r>
          </a:p>
          <a:p>
            <a:pPr lvl="1"/>
            <a:r>
              <a:rPr lang="en-US" altLang="en-US" smtClean="0"/>
              <a:t>Can use these steps during the clustering process</a:t>
            </a:r>
          </a:p>
          <a:p>
            <a:pPr lvl="2"/>
            <a:r>
              <a:rPr lang="en-US" altLang="en-US" smtClean="0"/>
              <a:t> ISODATA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Bisecting K-means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Bisecting K-means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8997"/>
              </p:ext>
            </p:extLst>
          </p:nvPr>
        </p:nvGraphicFramePr>
        <p:xfrm>
          <a:off x="228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Bitmap Image" r:id="rId3" imgW="8694360" imgH="3132000" progId="Paint.Picture">
                  <p:embed/>
                </p:oleObj>
              </mc:Choice>
              <mc:Fallback>
                <p:oleObj name="Bitmap Image" r:id="rId3" imgW="8694360" imgH="31320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457200" y="5867400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CLUTO:  http://glaros.dtc.umn.edu/gkhome/cluto/cluto/overview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Produces a set of nested clusters organized as a hierarchical tree</a:t>
            </a:r>
          </a:p>
          <a:p>
            <a:r>
              <a:rPr lang="en-US" altLang="en-US" smtClean="0"/>
              <a:t>Can be visualized as a dendrogram</a:t>
            </a:r>
          </a:p>
          <a:p>
            <a:pPr lvl="1"/>
            <a:r>
              <a:rPr lang="en-US" altLang="en-US" smtClean="0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Two main types of hierarchical clustering</a:t>
            </a:r>
          </a:p>
          <a:p>
            <a:pPr lvl="1"/>
            <a:r>
              <a:rPr lang="en-US" altLang="en-US" sz="2000" dirty="0" smtClean="0"/>
              <a:t>Agglomerative:  </a:t>
            </a:r>
          </a:p>
          <a:p>
            <a:pPr marL="1146175" lvl="2" indent="-231775"/>
            <a:r>
              <a:rPr lang="en-US" altLang="en-US" sz="1800" dirty="0" smtClean="0"/>
              <a:t>Start with the points as individual clusters</a:t>
            </a:r>
          </a:p>
          <a:p>
            <a:pPr marL="1146175" lvl="2" indent="-231775"/>
            <a:r>
              <a:rPr lang="en-US" altLang="en-US" sz="1800" dirty="0" smtClean="0"/>
              <a:t>At each step, merge the closest pair of clusters until only one cluster (or k clusters) left</a:t>
            </a:r>
          </a:p>
          <a:p>
            <a:pPr lvl="4"/>
            <a:endParaRPr lang="en-US" altLang="en-US" sz="1800" dirty="0" smtClean="0"/>
          </a:p>
          <a:p>
            <a:pPr lvl="1"/>
            <a:r>
              <a:rPr lang="en-US" altLang="en-US" sz="2000" dirty="0" smtClean="0"/>
              <a:t>Divisive:  </a:t>
            </a:r>
          </a:p>
          <a:p>
            <a:pPr marL="1146175" lvl="2" indent="-231775"/>
            <a:r>
              <a:rPr lang="en-US" altLang="en-US" sz="1800" dirty="0" smtClean="0"/>
              <a:t>Start with one, all-inclusive cluster </a:t>
            </a:r>
          </a:p>
          <a:p>
            <a:pPr marL="1146175" lvl="2" indent="-231775"/>
            <a:r>
              <a:rPr lang="en-US" altLang="en-US" sz="1800" dirty="0" smtClean="0"/>
              <a:t>At each step, split a cluster until each cluster contains an individual point (or there are k clusters)</a:t>
            </a:r>
          </a:p>
          <a:p>
            <a:pPr lvl="4"/>
            <a:endParaRPr lang="en-US" altLang="en-US" sz="1800" dirty="0" smtClean="0"/>
          </a:p>
          <a:p>
            <a:r>
              <a:rPr lang="en-US" altLang="en-US" sz="2400" dirty="0" smtClean="0"/>
              <a:t>Traditional hierarchical algorithms use a similarity or distance matrix</a:t>
            </a:r>
          </a:p>
          <a:p>
            <a:pPr lvl="1"/>
            <a:r>
              <a:rPr lang="en-US" altLang="en-US" sz="2000" dirty="0" smtClean="0"/>
              <a:t>Merge or split one cluster at a time</a:t>
            </a:r>
          </a:p>
          <a:p>
            <a:pPr lvl="4"/>
            <a:endParaRPr lang="en-US" alt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 smtClean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 smtClean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 smtClean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 smtClean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 smtClean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 smtClean="0"/>
              <a:t>Until</a:t>
            </a:r>
            <a:r>
              <a:rPr lang="en-US" altLang="en-US" sz="2000" dirty="0" smtClean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dirty="0" smtClean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Situation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Start with clusters of individual points and a proximity matrix</a:t>
            </a:r>
          </a:p>
          <a:p>
            <a:pPr lvl="1"/>
            <a:endParaRPr lang="en-US" altLang="en-US" smtClean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 smtClean="0"/>
              <a:t>After some merging steps, we have some clusters </a:t>
            </a:r>
          </a:p>
          <a:p>
            <a:pPr marL="742950" lvl="1" indent="-285750"/>
            <a:endParaRPr lang="en-US" altLang="en-US" sz="2000" smtClean="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3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Situation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 smtClean="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 smtClean="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Merging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 smtClean="0"/>
              <a:t>The question is “How do we update the proximity matrix?” </a:t>
            </a:r>
          </a:p>
          <a:p>
            <a:pPr marL="742950" lvl="1" indent="-285750"/>
            <a:endParaRPr lang="en-US" altLang="en-US" sz="2000" smtClean="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A </a:t>
            </a:r>
            <a:r>
              <a:rPr lang="en-US" altLang="en-US" smtClean="0">
                <a:solidFill>
                  <a:srgbClr val="FF0000"/>
                </a:solidFill>
              </a:rPr>
              <a:t>clustering</a:t>
            </a:r>
            <a:r>
              <a:rPr lang="en-US" altLang="en-US" smtClean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Important distinction between </a:t>
            </a:r>
            <a:r>
              <a:rPr lang="en-US" altLang="en-US" smtClean="0">
                <a:solidFill>
                  <a:srgbClr val="FF0000"/>
                </a:solidFill>
              </a:rPr>
              <a:t>hierarchical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FF0000"/>
                </a:solidFill>
              </a:rPr>
              <a:t>partitional</a:t>
            </a:r>
            <a:r>
              <a:rPr lang="en-US" altLang="en-US" smtClean="0">
                <a:solidFill>
                  <a:srgbClr val="FFCC00"/>
                </a:solidFill>
              </a:rPr>
              <a:t> </a:t>
            </a:r>
            <a:r>
              <a:rPr lang="en-US" altLang="en-US" smtClean="0"/>
              <a:t>sets of clusters </a:t>
            </a:r>
            <a:endParaRPr lang="en-US" altLang="en-US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Partitional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division of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100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 smtClean="0"/>
              <a:t>Proximity of two clusters is based on the two closest points in the different clusters</a:t>
            </a:r>
          </a:p>
          <a:p>
            <a:pPr lvl="1"/>
            <a:r>
              <a:rPr lang="en-US" altLang="en-US" smtClean="0"/>
              <a:t>Determined by one pair of points, i.e., by one link in the proximity graph</a:t>
            </a:r>
          </a:p>
          <a:p>
            <a:r>
              <a:rPr lang="en-US" altLang="en-US" smtClean="0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838200" y="3810000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148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370013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2035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127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81600" y="3124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</a:t>
            </a:r>
            <a:r>
              <a:rPr lang="en-US" altLang="en-US" sz="1800" dirty="0" smtClean="0"/>
              <a:t>noise and outliers</a:t>
            </a:r>
            <a:endParaRPr lang="en-US" altLang="en-US" sz="1800" dirty="0"/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5257800" y="57150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Proximity of two clusters is based on the two most distant points in the different clusters</a:t>
            </a:r>
          </a:p>
          <a:p>
            <a:pPr lvl="1"/>
            <a:r>
              <a:rPr lang="en-US" altLang="en-US" smtClean="0"/>
              <a:t>Determined by all pairs of points in the two clusters</a:t>
            </a:r>
          </a:p>
          <a:p>
            <a:endParaRPr lang="en-US" altLang="en-US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Less susceptible to noise and outliers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en-US" sz="2200" smtClean="0"/>
              <a:t>Proximity of two clusters is the average of pairwise proximity between points in the two clusters.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pPr lvl="4"/>
            <a:endParaRPr lang="en-US" altLang="en-US" sz="1800" smtClean="0"/>
          </a:p>
          <a:p>
            <a:r>
              <a:rPr lang="en-US" altLang="en-US" sz="2200" smtClean="0"/>
              <a:t>Need to use average connectivity for scalability since total proximity favors large clusters</a:t>
            </a:r>
          </a:p>
          <a:p>
            <a:endParaRPr lang="en-US" altLang="en-US" sz="2200" smtClean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838200" y="3810000"/>
            <a:ext cx="32766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1663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15000" y="395446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3100" smtClean="0"/>
              <a:t>Compromise between Single and Complete Link</a:t>
            </a:r>
          </a:p>
          <a:p>
            <a:pPr marL="533400" indent="-533400"/>
            <a:endParaRPr lang="en-US" altLang="en-US" sz="3100" smtClean="0"/>
          </a:p>
          <a:p>
            <a:pPr marL="533400" indent="-533400"/>
            <a:r>
              <a:rPr lang="en-US" altLang="en-US" sz="3100" smtClean="0"/>
              <a:t>Strengths</a:t>
            </a:r>
          </a:p>
          <a:p>
            <a:pPr marL="914400" lvl="1" indent="-457200"/>
            <a:r>
              <a:rPr lang="en-US" altLang="en-US" sz="2700" smtClean="0"/>
              <a:t>Less susceptible to noise and outliers</a:t>
            </a:r>
          </a:p>
          <a:p>
            <a:pPr marL="533400" indent="-533400"/>
            <a:endParaRPr lang="en-US" altLang="en-US" sz="3100" smtClean="0"/>
          </a:p>
          <a:p>
            <a:pPr marL="533400" indent="-533400"/>
            <a:r>
              <a:rPr lang="en-US" altLang="en-US" sz="3100" smtClean="0"/>
              <a:t>Limitations</a:t>
            </a:r>
          </a:p>
          <a:p>
            <a:pPr marL="914400" lvl="1" indent="-457200"/>
            <a:r>
              <a:rPr lang="en-US" altLang="en-US" sz="2700" smtClean="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Similarity of two clusters is based on the increase in squared error when two clusters are merged</a:t>
            </a:r>
          </a:p>
          <a:p>
            <a:pPr lvl="1"/>
            <a:r>
              <a:rPr lang="en-US" altLang="en-US" smtClean="0"/>
              <a:t>Similar to group average if distance between points is distance squared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Less susceptible to noise and outliers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Biased towards globular clusters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Hierarchical analogue of K-means</a:t>
            </a:r>
          </a:p>
          <a:p>
            <a:pPr lvl="1"/>
            <a:r>
              <a:rPr lang="en-US" altLang="en-US" smtClean="0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MST: Divisive Hierarchical Clustering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Build MST (Minimum Spanning Tree)</a:t>
            </a:r>
          </a:p>
          <a:p>
            <a:pPr lvl="1"/>
            <a:r>
              <a:rPr lang="en-US" altLang="en-US" sz="2000" dirty="0" smtClean="0"/>
              <a:t>Start with a tree that consists of any point</a:t>
            </a:r>
          </a:p>
          <a:p>
            <a:pPr lvl="1"/>
            <a:r>
              <a:rPr lang="en-US" altLang="en-US" sz="2000" dirty="0" smtClean="0"/>
              <a:t>In successive steps, look for the closest pair of points (p, q)  such that one point (p) is in the current tree but the other (q) is not</a:t>
            </a:r>
          </a:p>
          <a:p>
            <a:pPr lvl="1"/>
            <a:r>
              <a:rPr lang="en-US" altLang="en-US" sz="2000" dirty="0" smtClean="0"/>
              <a:t>Add q to the tree and put an edge between p and q</a:t>
            </a: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2489"/>
          <a:stretch>
            <a:fillRect/>
          </a:stretch>
        </p:blipFill>
        <p:spPr>
          <a:xfrm>
            <a:off x="107950" y="3267075"/>
            <a:ext cx="4311650" cy="3057525"/>
          </a:xfrm>
          <a:noFill/>
        </p:spPr>
      </p:pic>
      <p:pic>
        <p:nvPicPr>
          <p:cNvPr id="7782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4977" r="14153" b="2956"/>
          <a:stretch>
            <a:fillRect/>
          </a:stretch>
        </p:blipFill>
        <p:spPr>
          <a:xfrm>
            <a:off x="4572000" y="3332163"/>
            <a:ext cx="3962400" cy="2992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MST: Divisive Hierarchical Clustering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MST for constructing hierarchy of clusters</a:t>
            </a:r>
          </a:p>
        </p:txBody>
      </p:sp>
      <p:pic>
        <p:nvPicPr>
          <p:cNvPr id="7885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09800"/>
            <a:ext cx="7908925" cy="2111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 smtClean="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O(N</a:t>
            </a:r>
            <a:r>
              <a:rPr lang="en-US" altLang="en-US" baseline="30000" smtClean="0"/>
              <a:t>2</a:t>
            </a:r>
            <a:r>
              <a:rPr lang="en-US" altLang="en-US" smtClean="0"/>
              <a:t>) space since it uses the proximity matrix.  </a:t>
            </a:r>
          </a:p>
          <a:p>
            <a:pPr lvl="1"/>
            <a:r>
              <a:rPr lang="en-US" altLang="en-US" smtClean="0"/>
              <a:t>N is the number of points.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O(N</a:t>
            </a:r>
            <a:r>
              <a:rPr lang="en-US" altLang="en-US" baseline="30000" smtClean="0"/>
              <a:t>3</a:t>
            </a:r>
            <a:r>
              <a:rPr lang="en-US" altLang="en-US" smtClean="0"/>
              <a:t>) time in many cases</a:t>
            </a:r>
          </a:p>
          <a:p>
            <a:pPr lvl="1"/>
            <a:r>
              <a:rPr lang="en-US" altLang="en-US" smtClean="0"/>
              <a:t>There are N steps and at each step the size, N</a:t>
            </a:r>
            <a:r>
              <a:rPr lang="en-US" altLang="en-US" baseline="30000" smtClean="0"/>
              <a:t>2</a:t>
            </a:r>
            <a:r>
              <a:rPr lang="en-US" altLang="en-US" smtClean="0"/>
              <a:t>, proximity matrix must be updated and searched</a:t>
            </a:r>
          </a:p>
          <a:p>
            <a:pPr lvl="1"/>
            <a:r>
              <a:rPr lang="en-US" altLang="en-US" smtClean="0"/>
              <a:t>Complexity can be reduced to O(N</a:t>
            </a:r>
            <a:r>
              <a:rPr lang="en-US" altLang="en-US" baseline="30000" smtClean="0"/>
              <a:t>2</a:t>
            </a:r>
            <a:r>
              <a:rPr lang="en-US" altLang="en-US" smtClean="0"/>
              <a:t> log(N) ) time with some cleverness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Once a decision is made to combine two clusters, it cannot be undone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No global objective function is directly minimized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Different schemes have problems with one or more of the following:</a:t>
            </a:r>
          </a:p>
          <a:p>
            <a:pPr lvl="1"/>
            <a:r>
              <a:rPr lang="en-US" altLang="en-US" dirty="0" smtClean="0"/>
              <a:t>Sensitivity to noise and outliers</a:t>
            </a:r>
          </a:p>
          <a:p>
            <a:pPr lvl="1"/>
            <a:r>
              <a:rPr lang="en-US" altLang="en-US" dirty="0" smtClean="0"/>
              <a:t>Difficulty handling clusters of different sizes and non-globular shapes</a:t>
            </a:r>
          </a:p>
          <a:p>
            <a:pPr lvl="1"/>
            <a:r>
              <a:rPr lang="en-US" altLang="en-US" dirty="0" smtClean="0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DBSCAN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Density = number of points within a specified radius (</a:t>
            </a:r>
            <a:r>
              <a:rPr lang="en-US" altLang="en-US" sz="2000" dirty="0" err="1" smtClean="0"/>
              <a:t>Eps</a:t>
            </a:r>
            <a:r>
              <a:rPr lang="en-US" altLang="en-US" sz="2000" dirty="0" smtClean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A point is a </a:t>
            </a:r>
            <a:r>
              <a:rPr lang="en-US" altLang="en-US" sz="2000" dirty="0" smtClean="0">
                <a:solidFill>
                  <a:srgbClr val="FF0000"/>
                </a:solidFill>
              </a:rPr>
              <a:t>core point</a:t>
            </a:r>
            <a:r>
              <a:rPr lang="en-US" altLang="en-US" sz="2000" dirty="0" smtClean="0"/>
              <a:t> if it has at least a specified number of points (</a:t>
            </a:r>
            <a:r>
              <a:rPr lang="en-US" altLang="en-US" sz="2000" dirty="0" err="1" smtClean="0"/>
              <a:t>MinPts</a:t>
            </a:r>
            <a:r>
              <a:rPr lang="en-US" altLang="en-US" sz="2000" dirty="0" smtClean="0"/>
              <a:t>) within Eps</a:t>
            </a:r>
            <a:r>
              <a:rPr lang="en-US" altLang="en-US" dirty="0" smtClean="0"/>
              <a:t> </a:t>
            </a:r>
          </a:p>
          <a:p>
            <a:pPr marL="1295400" lvl="2" indent="-381000"/>
            <a:r>
              <a:rPr lang="en-US" altLang="en-US" dirty="0" smtClean="0"/>
              <a:t>These are points that are at the interior of a cluster</a:t>
            </a:r>
          </a:p>
          <a:p>
            <a:pPr marL="1295400" lvl="2" indent="-381000"/>
            <a:r>
              <a:rPr lang="en-US" altLang="en-US" dirty="0" smtClean="0"/>
              <a:t>Counts the point itself</a:t>
            </a:r>
          </a:p>
          <a:p>
            <a:pPr marL="2171700" lvl="4" indent="-342900"/>
            <a:endParaRPr lang="en-US" altLang="en-US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FF0000"/>
                </a:solidFill>
              </a:rPr>
              <a:t>border point</a:t>
            </a:r>
            <a:r>
              <a:rPr lang="en-US" altLang="en-US" sz="2000" dirty="0" smtClean="0"/>
              <a:t> is not a core point,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FF0000"/>
                </a:solidFill>
              </a:rPr>
              <a:t>noise point</a:t>
            </a:r>
            <a:r>
              <a:rPr lang="en-US" altLang="en-US" sz="2000" dirty="0" smtClean="0"/>
              <a:t> is any point that is not a core point or a border point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MinPts</a:t>
            </a:r>
            <a:r>
              <a:rPr lang="en-US" sz="1600" dirty="0" smtClean="0"/>
              <a:t> = 7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Eliminate noise points</a:t>
            </a:r>
          </a:p>
          <a:p>
            <a:r>
              <a:rPr lang="en-US" altLang="en-US" smtClean="0"/>
              <a:t>Perform clustering on the remaining points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286000"/>
            <a:ext cx="7467600" cy="39925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8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altLang="en-US" sz="900" b="0">
                <a:latin typeface="Times New Roman" pitchFamily="18" charset="0"/>
              </a:rPr>
              <a:t> 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9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DBSCAN: Determining EPS and MinPts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smtClean="0"/>
              <a:t>Idea is that for points in a cluster, their k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smtClean="0"/>
              <a:t>Noise points have the k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smtClean="0"/>
              <a:t>So, plot sorted distance of every point to its k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nearest neighbor</a:t>
            </a:r>
            <a:endParaRPr lang="en-US" altLang="en-US" smtClean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Determining the</a:t>
            </a:r>
            <a:r>
              <a:rPr lang="en-US" altLang="en-US" sz="2000" smtClean="0">
                <a:solidFill>
                  <a:srgbClr val="FF9900"/>
                </a:solidFill>
              </a:rPr>
              <a:t> </a:t>
            </a:r>
            <a:r>
              <a:rPr lang="en-US" altLang="en-US" sz="2000" smtClean="0">
                <a:solidFill>
                  <a:srgbClr val="FF0000"/>
                </a:solidFill>
              </a:rPr>
              <a:t>clustering tendency</a:t>
            </a:r>
            <a:r>
              <a:rPr lang="en-US" altLang="en-US" sz="2000" smtClean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Evaluating how well the results of a cluster analysis fit the data </a:t>
            </a:r>
            <a:r>
              <a:rPr lang="en-US" altLang="en-US" sz="2000" i="1" smtClean="0"/>
              <a:t>without</a:t>
            </a:r>
            <a:r>
              <a:rPr lang="en-US" altLang="en-US" sz="2000" smtClean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altLang="en-US" sz="1800" smtClean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Determining the ‘correct’ number of clusters.</a:t>
            </a:r>
          </a:p>
          <a:p>
            <a:pPr marL="533400" indent="-533400"/>
            <a:endParaRPr lang="en-US" altLang="en-US" sz="2000" smtClean="0"/>
          </a:p>
          <a:p>
            <a:pPr marL="533400" indent="-533400">
              <a:buFont typeface="Monotype Sorts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000" smtClean="0"/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altLang="en-US" sz="200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Different Aspects of Cluster Validation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In non-exclusive clusterings, points may belong to multiple clusters.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Can represent multiple classes or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Fuzzy versus non-fuzzy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In some cases, we only want to cluster some of the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Heterogeneous versus homogeneous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Clusters of widely different sizes, shapes, and densities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200" dirty="0" smtClean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FF0000"/>
                </a:solidFill>
              </a:rPr>
              <a:t>External Index:</a:t>
            </a:r>
            <a:r>
              <a:rPr lang="en-US" altLang="en-US" sz="2000" dirty="0" smtClean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 smtClean="0"/>
              <a:t>Entropy 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FF0000"/>
                </a:solidFill>
              </a:rPr>
              <a:t>Internal Index:</a:t>
            </a:r>
            <a:r>
              <a:rPr lang="en-US" altLang="en-US" sz="2000" dirty="0" smtClean="0"/>
              <a:t>  Used to measure the goodness of a clustering structure </a:t>
            </a:r>
            <a:r>
              <a:rPr lang="en-US" altLang="en-US" sz="2000" i="1" dirty="0" smtClean="0"/>
              <a:t>without</a:t>
            </a:r>
            <a:r>
              <a:rPr lang="en-US" altLang="en-US" sz="2000" dirty="0" smtClean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 smtClean="0"/>
              <a:t>Sum of Squared Error (SSE)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FF0000"/>
                </a:solidFill>
              </a:rPr>
              <a:t>Relative Index:</a:t>
            </a:r>
            <a:r>
              <a:rPr lang="en-US" altLang="en-US" sz="2000" dirty="0" smtClean="0"/>
              <a:t> Used to compare two different </a:t>
            </a:r>
            <a:r>
              <a:rPr lang="en-US" altLang="en-US" sz="2000" dirty="0" err="1" smtClean="0"/>
              <a:t>clusterings</a:t>
            </a:r>
            <a:r>
              <a:rPr lang="en-US" altLang="en-US" sz="2000" dirty="0" smtClean="0"/>
              <a:t>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 smtClean="0"/>
              <a:t>Often an external or internal index is used for this function, e.g., SSE or entropy</a:t>
            </a:r>
          </a:p>
          <a:p>
            <a:pPr marL="342900" indent="-342900"/>
            <a:r>
              <a:rPr lang="en-US" altLang="en-US" sz="2200" dirty="0" smtClean="0"/>
              <a:t>Sometimes these are referred to as </a:t>
            </a:r>
            <a:r>
              <a:rPr lang="en-US" altLang="en-US" sz="2200" dirty="0" smtClean="0">
                <a:solidFill>
                  <a:srgbClr val="FF0000"/>
                </a:solidFill>
              </a:rPr>
              <a:t>criteria</a:t>
            </a:r>
            <a:r>
              <a:rPr lang="en-US" altLang="en-US" sz="2200" dirty="0" smtClean="0"/>
              <a:t> instead of </a:t>
            </a:r>
            <a:r>
              <a:rPr lang="en-US" altLang="en-US" sz="2200" dirty="0" smtClean="0">
                <a:solidFill>
                  <a:srgbClr val="FF0000"/>
                </a:solidFill>
              </a:rPr>
              <a:t>indices</a:t>
            </a:r>
          </a:p>
          <a:p>
            <a:pPr marL="742950" lvl="1" indent="-285750"/>
            <a:r>
              <a:rPr lang="en-US" altLang="en-US" sz="1800" dirty="0" smtClean="0"/>
              <a:t>However, sometimes criterion is the general strategy and index is the numerical measure that implements the criterion.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Measures of Cluster Validity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 dirty="0" smtClean="0"/>
              <a:t>Two matrices </a:t>
            </a:r>
          </a:p>
          <a:p>
            <a:pPr marL="990600" lvl="1" indent="-533400"/>
            <a:r>
              <a:rPr lang="en-US" altLang="en-US" sz="1800" dirty="0" smtClean="0"/>
              <a:t>Proximity Matrix</a:t>
            </a:r>
          </a:p>
          <a:p>
            <a:pPr marL="990600" lvl="1" indent="-533400"/>
            <a:r>
              <a:rPr lang="en-US" altLang="en-US" sz="1800" dirty="0" smtClean="0"/>
              <a:t>Ideal Similarity Matrix</a:t>
            </a:r>
          </a:p>
          <a:p>
            <a:pPr marL="1371600" lvl="2" indent="-457200"/>
            <a:r>
              <a:rPr lang="en-US" altLang="en-US" sz="1600" dirty="0" smtClean="0"/>
              <a:t>One row and one column for each data point</a:t>
            </a:r>
          </a:p>
          <a:p>
            <a:pPr marL="1371600" lvl="2" indent="-457200"/>
            <a:r>
              <a:rPr lang="en-US" altLang="en-US" sz="1600" dirty="0" smtClean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 smtClean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 smtClean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 smtClean="0"/>
              <a:t>Since the matrices are symmetric, only the correlation between </a:t>
            </a:r>
            <a:br>
              <a:rPr lang="en-US" altLang="en-US" sz="1800" dirty="0" smtClean="0"/>
            </a:br>
            <a:r>
              <a:rPr lang="en-US" altLang="en-US" sz="1800" dirty="0" smtClean="0"/>
              <a:t>n(n-1) / 2 entries needs to be calculated.</a:t>
            </a:r>
          </a:p>
          <a:p>
            <a:pPr marL="533400" indent="-533400"/>
            <a:r>
              <a:rPr lang="en-US" altLang="en-US" sz="2400" dirty="0" smtClean="0"/>
              <a:t>High correlation indicates that points that belong to the same cluster are close to each other. </a:t>
            </a:r>
          </a:p>
          <a:p>
            <a:pPr marL="533400" indent="-533400"/>
            <a:r>
              <a:rPr lang="en-US" altLang="en-US" sz="2400" dirty="0" smtClean="0"/>
              <a:t>Not a good measure for some density or contiguity based clusters.</a:t>
            </a:r>
            <a:endParaRPr lang="en-US" altLang="en-US" sz="2000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Measuring Cluster Validity Via Correlation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Correlation of ideal similarity and proximity matrices for the K-means </a:t>
            </a:r>
            <a:r>
              <a:rPr lang="en-US" altLang="en-US" dirty="0" err="1" smtClean="0"/>
              <a:t>clusterings</a:t>
            </a:r>
            <a:r>
              <a:rPr lang="en-US" altLang="en-US" dirty="0" smtClean="0"/>
              <a:t> of the following two data sets. </a:t>
            </a:r>
          </a:p>
          <a:p>
            <a:endParaRPr lang="en-US" altLang="en-US" dirty="0" smtClean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3731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0307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smtClean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Clusters in random data are not so crisp</a:t>
            </a:r>
          </a:p>
          <a:p>
            <a:endParaRPr lang="en-US" altLang="en-US" smtClean="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11363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Clusters in random data are not so crisp</a:t>
            </a:r>
          </a:p>
          <a:p>
            <a:endParaRPr lang="en-US" altLang="en-US" smtClean="0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505200" y="52117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K-means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066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Clusters in random data are not so crisp</a:t>
            </a:r>
          </a:p>
          <a:p>
            <a:endParaRPr lang="en-US" altLang="en-US" smtClean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5052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Complete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  <a:endParaRPr lang="en-US" altLang="en-US" smtClean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400" smtClean="0"/>
              <a:t>Clusters in more complicated figures aren’t well separated</a:t>
            </a:r>
          </a:p>
          <a:p>
            <a:pPr marL="342900" indent="-342900"/>
            <a:r>
              <a:rPr lang="en-US" altLang="en-US" sz="2200" smtClean="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altLang="en-US" sz="2000" smtClean="0"/>
              <a:t>SSE</a:t>
            </a:r>
          </a:p>
          <a:p>
            <a:pPr marL="342900" indent="-342900"/>
            <a:r>
              <a:rPr lang="en-US" altLang="en-US" sz="2400" smtClean="0"/>
              <a:t>SSE is good for comparing two clusterings or two clusters (average SSE).</a:t>
            </a:r>
          </a:p>
          <a:p>
            <a:pPr marL="342900" indent="-342900"/>
            <a:r>
              <a:rPr lang="en-US" altLang="en-US" sz="2400" smtClean="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en-US" sz="2400" smtClean="0"/>
          </a:p>
          <a:p>
            <a:pPr marL="342900" indent="-342900"/>
            <a:endParaRPr lang="en-US" altLang="en-US" sz="240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Measures: SSE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Measures: SSE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SSE curve for a more complicated data set</a:t>
            </a:r>
          </a:p>
          <a:p>
            <a:endParaRPr lang="en-US" altLang="en-US" smtClean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146483293</TotalTime>
  <Pages>3</Pages>
  <Words>4074</Words>
  <Application>Microsoft Macintosh PowerPoint</Application>
  <PresentationFormat>On-screen Show (4:3)</PresentationFormat>
  <Paragraphs>852</Paragraphs>
  <Slides>108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108</vt:i4>
      </vt:variant>
    </vt:vector>
  </HeadingPairs>
  <TitlesOfParts>
    <vt:vector size="122" baseType="lpstr">
      <vt:lpstr>Cambria Math</vt:lpstr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Document</vt:lpstr>
      <vt:lpstr>VISIO</vt:lpstr>
      <vt:lpstr>Bitmap Image</vt:lpstr>
      <vt:lpstr>Equation</vt:lpstr>
      <vt:lpstr>Visio</vt:lpstr>
      <vt:lpstr>MSPhotoEd.3</vt:lpstr>
      <vt:lpstr>Data Mining Cluster Analysis: Basic Concepts  and Algorithms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Map Clustering Problem to a Different Problem</vt:lpstr>
      <vt:lpstr>Characteristics of the Input Data Are Important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Evaluating K-means Clusters</vt:lpstr>
      <vt:lpstr>Two different K-means Clusterings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Importance of Choosing Initial Centroids</vt:lpstr>
      <vt:lpstr>Importance of Choosing Initial Centroids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K-means++</vt:lpstr>
      <vt:lpstr>Empty Clusters</vt:lpstr>
      <vt:lpstr>Handling Empty Clusters</vt:lpstr>
      <vt:lpstr>Updating Centers Incrementally</vt:lpstr>
      <vt:lpstr>Pre-processing and Post-processing</vt:lpstr>
      <vt:lpstr>Bisecting K-means</vt:lpstr>
      <vt:lpstr>Bisecting K-means Example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MST: Divisive Hierarchical Clustering</vt:lpstr>
      <vt:lpstr>MST: Divisive Hierarchical Clustering</vt:lpstr>
      <vt:lpstr>Hierarchical Clustering:  Time and Space requirements</vt:lpstr>
      <vt:lpstr>Hierarchical Clustering:  Problems and Limitations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Cluster Validity </vt:lpstr>
      <vt:lpstr>Clusters found in Random Data</vt:lpstr>
      <vt:lpstr>Different Aspects of Cluster Validation</vt:lpstr>
      <vt:lpstr>Measures of Cluster Validity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Internal Measures: SSE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Cohesion and Separation</vt:lpstr>
      <vt:lpstr>Internal Measures: Cohesion and Separation</vt:lpstr>
      <vt:lpstr>Internal Measures: Silhouette Coefficient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539</cp:revision>
  <cp:lastPrinted>2011-11-07T17:05:43Z</cp:lastPrinted>
  <dcterms:created xsi:type="dcterms:W3CDTF">1998-03-18T13:44:31Z</dcterms:created>
  <dcterms:modified xsi:type="dcterms:W3CDTF">2018-02-14T20:25:39Z</dcterms:modified>
</cp:coreProperties>
</file>