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43" r:id="rId2"/>
    <p:sldId id="516" r:id="rId3"/>
    <p:sldId id="547" r:id="rId4"/>
    <p:sldId id="545" r:id="rId5"/>
    <p:sldId id="546" r:id="rId6"/>
    <p:sldId id="549" r:id="rId7"/>
    <p:sldId id="548" r:id="rId8"/>
    <p:sldId id="550" r:id="rId9"/>
    <p:sldId id="544" r:id="rId10"/>
    <p:sldId id="551" r:id="rId11"/>
    <p:sldId id="552" r:id="rId12"/>
    <p:sldId id="519" r:id="rId13"/>
    <p:sldId id="522" r:id="rId14"/>
    <p:sldId id="553" r:id="rId15"/>
    <p:sldId id="531" r:id="rId16"/>
    <p:sldId id="532" r:id="rId17"/>
    <p:sldId id="523" r:id="rId18"/>
    <p:sldId id="537" r:id="rId19"/>
    <p:sldId id="525" r:id="rId20"/>
    <p:sldId id="555" r:id="rId21"/>
    <p:sldId id="554" r:id="rId22"/>
    <p:sldId id="556" r:id="rId23"/>
    <p:sldId id="557" r:id="rId24"/>
    <p:sldId id="565" r:id="rId25"/>
    <p:sldId id="558" r:id="rId26"/>
    <p:sldId id="559" r:id="rId27"/>
    <p:sldId id="560" r:id="rId28"/>
    <p:sldId id="561" r:id="rId29"/>
    <p:sldId id="566" r:id="rId30"/>
    <p:sldId id="562" r:id="rId31"/>
    <p:sldId id="563" r:id="rId32"/>
    <p:sldId id="564" r:id="rId33"/>
    <p:sldId id="567" r:id="rId34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3" autoAdjust="0"/>
    <p:restoredTop sz="94551" autoAdjust="0"/>
  </p:normalViewPr>
  <p:slideViewPr>
    <p:cSldViewPr>
      <p:cViewPr varScale="1">
        <p:scale>
          <a:sx n="96" d="100"/>
          <a:sy n="96" d="100"/>
        </p:scale>
        <p:origin x="168" y="28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725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405940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07" tIns="47499" rIns="95007" bIns="47499"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9FC0-9CDF-6549-8050-634E69C8E739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</a:t>
            </a:r>
            <a:r>
              <a:rPr lang="en-US" altLang="en-US" b="0" dirty="0" smtClean="0"/>
              <a:t>Edition</a:t>
            </a:r>
            <a:endParaRPr lang="en-US" altLang="en-US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80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C5C-13B4-1047-9469-2301B055F20C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Edition</a:t>
            </a:r>
            <a:endParaRPr lang="en-US" altLang="en-US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373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37B0-9EF3-AC40-9F9B-0CE05D75023F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Edition</a:t>
            </a:r>
            <a:endParaRPr lang="en-US" altLang="en-US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754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38ED-2422-BF4F-BC36-A47955AD01E6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Edition</a:t>
            </a:r>
            <a:endParaRPr lang="en-US" altLang="en-US" b="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607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EC06-C7D1-1144-9778-BF404A1DDAA1}" type="datetime1">
              <a:rPr lang="en-US" smtClean="0"/>
              <a:t>2/14/18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Edition</a:t>
            </a:r>
            <a:endParaRPr lang="en-US" altLang="en-US" b="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20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1BC7-DF4D-D14B-8A25-D627AAE81657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Edition</a:t>
            </a:r>
            <a:endParaRPr lang="en-US" altLang="en-US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09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0759-5AC1-2046-9F89-D00E3E66A8E0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Edition</a:t>
            </a:r>
            <a:endParaRPr lang="en-US" altLang="en-US" b="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244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1CAB-6D77-C640-B7B0-A06F3183A2FB}" type="datetime1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Edition</a:t>
            </a:r>
            <a:endParaRPr lang="en-US" altLang="en-US" b="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20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6ADC-5817-2749-8B92-48ED45C10E02}" type="datetime1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Edition</a:t>
            </a:r>
            <a:endParaRPr lang="en-US" alt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132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36A2-E75F-B641-8F91-0EC299083099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Edition</a:t>
            </a:r>
            <a:endParaRPr lang="en-US" alt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61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3E18-CF17-FB4A-ABB7-49A522A5082A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Edition</a:t>
            </a:r>
            <a:endParaRPr lang="en-US" altLang="en-US" b="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43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64A7-786A-054B-A35B-AEEC3B33C319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Edition</a:t>
            </a:r>
            <a:endParaRPr lang="en-US" altLang="en-US" b="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820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3076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ADF4-3A39-9C42-9A0B-A98FD5B01759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</a:t>
            </a:r>
            <a:r>
              <a:rPr lang="en-US" altLang="en-US" b="0" dirty="0" smtClean="0"/>
              <a:t>Edition</a:t>
            </a:r>
            <a:endParaRPr lang="en-US" alt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 dirty="0" smtClean="0"/>
              <a:t>Anomaly Detection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1980884"/>
            <a:ext cx="82296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</a:t>
            </a:r>
            <a:r>
              <a:rPr lang="en-US" altLang="en-US" sz="3200" b="0" dirty="0" smtClean="0"/>
              <a:t>9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Mining, </a:t>
            </a:r>
            <a:r>
              <a:rPr lang="en-US" altLang="en-US" sz="3200" b="0" dirty="0" smtClean="0"/>
              <a:t>2</a:t>
            </a:r>
            <a:r>
              <a:rPr lang="en-US" altLang="en-US" sz="3200" b="0" baseline="30000" dirty="0" smtClean="0"/>
              <a:t>nd</a:t>
            </a:r>
            <a:r>
              <a:rPr lang="en-US" altLang="en-US" sz="3200" b="0" dirty="0" smtClean="0"/>
              <a:t> Edition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 smtClean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 smtClean="0"/>
              <a:t>Tan</a:t>
            </a:r>
            <a:r>
              <a:rPr lang="en-US" altLang="en-US" sz="3200" b="0" dirty="0"/>
              <a:t>, Steinbach, Karpatne, </a:t>
            </a:r>
            <a:r>
              <a:rPr lang="en-US" altLang="en-US" sz="3200" b="0" dirty="0" smtClean="0"/>
              <a:t>Kumar</a:t>
            </a:r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5" name="Rectangle 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798-23B8-9A47-BE1E-20652346D7B5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Model-Based Anomaly Detection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 marL="342900" indent="-342900"/>
            <a:r>
              <a:rPr lang="en-US" altLang="en-US" sz="2400" smtClean="0"/>
              <a:t>Build a model for the data and see</a:t>
            </a:r>
          </a:p>
          <a:p>
            <a:pPr marL="742950" lvl="1" indent="-285750"/>
            <a:r>
              <a:rPr lang="en-US" altLang="en-US" sz="2000" smtClean="0"/>
              <a:t>Unsupervised </a:t>
            </a:r>
          </a:p>
          <a:p>
            <a:pPr marL="1143000" lvl="2" indent="-228600"/>
            <a:r>
              <a:rPr lang="en-US" altLang="en-US" sz="1800" smtClean="0"/>
              <a:t>Anomalies are those points that don’t fit well</a:t>
            </a:r>
          </a:p>
          <a:p>
            <a:pPr marL="1143000" lvl="2" indent="-228600"/>
            <a:r>
              <a:rPr lang="en-US" altLang="en-US" sz="1800" smtClean="0"/>
              <a:t>Anomalies are those points that distort the model </a:t>
            </a:r>
          </a:p>
          <a:p>
            <a:pPr marL="1143000" lvl="2" indent="-228600"/>
            <a:r>
              <a:rPr lang="en-US" altLang="en-US" sz="1800" smtClean="0"/>
              <a:t>Examples:</a:t>
            </a:r>
          </a:p>
          <a:p>
            <a:pPr lvl="3"/>
            <a:r>
              <a:rPr lang="en-US" altLang="en-US" sz="1800" smtClean="0"/>
              <a:t>Statistical distribution</a:t>
            </a:r>
          </a:p>
          <a:p>
            <a:pPr lvl="3"/>
            <a:r>
              <a:rPr lang="en-US" altLang="en-US" sz="1800" smtClean="0"/>
              <a:t>Clusters</a:t>
            </a:r>
          </a:p>
          <a:p>
            <a:pPr lvl="3"/>
            <a:r>
              <a:rPr lang="en-US" altLang="en-US" sz="1800" smtClean="0"/>
              <a:t>Regression</a:t>
            </a:r>
          </a:p>
          <a:p>
            <a:pPr lvl="3"/>
            <a:r>
              <a:rPr lang="en-US" altLang="en-US" sz="1800" smtClean="0"/>
              <a:t>Geometric</a:t>
            </a:r>
          </a:p>
          <a:p>
            <a:pPr lvl="3"/>
            <a:r>
              <a:rPr lang="en-US" altLang="en-US" sz="1800" smtClean="0"/>
              <a:t>Graph</a:t>
            </a:r>
          </a:p>
          <a:p>
            <a:pPr marL="742950" lvl="1" indent="-285750"/>
            <a:r>
              <a:rPr lang="en-US" altLang="en-US" sz="2000" smtClean="0"/>
              <a:t>Supervised</a:t>
            </a:r>
          </a:p>
          <a:p>
            <a:pPr marL="1143000" lvl="2" indent="-228600"/>
            <a:r>
              <a:rPr lang="en-US" altLang="en-US" sz="1800" smtClean="0"/>
              <a:t>Anomalies are regarded as a rare class</a:t>
            </a:r>
          </a:p>
          <a:p>
            <a:pPr marL="1143000" lvl="2" indent="-228600"/>
            <a:r>
              <a:rPr lang="en-US" altLang="en-US" sz="1800" smtClean="0"/>
              <a:t>Need to have training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3577-4F0D-6F48-8C24-FD33C7D4E4E0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Additional Anomaly Detection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 marL="342900" indent="-342900"/>
            <a:r>
              <a:rPr lang="en-US" altLang="en-US" smtClean="0"/>
              <a:t>Proximity-based</a:t>
            </a:r>
          </a:p>
          <a:p>
            <a:pPr marL="742950" lvl="1" indent="-285750"/>
            <a:r>
              <a:rPr lang="en-US" altLang="en-US" smtClean="0"/>
              <a:t>Anomalies are points far away from other points</a:t>
            </a:r>
          </a:p>
          <a:p>
            <a:pPr marL="742950" lvl="1" indent="-285750"/>
            <a:r>
              <a:rPr lang="en-US" altLang="en-US" smtClean="0"/>
              <a:t>Can detect this graphically in some cases</a:t>
            </a:r>
          </a:p>
          <a:p>
            <a:pPr marL="342900" indent="-342900"/>
            <a:r>
              <a:rPr lang="en-US" altLang="en-US" smtClean="0"/>
              <a:t>Density-based</a:t>
            </a:r>
          </a:p>
          <a:p>
            <a:pPr marL="742950" lvl="1" indent="-285750"/>
            <a:r>
              <a:rPr lang="en-US" altLang="en-US" smtClean="0"/>
              <a:t>Low density points are outliers</a:t>
            </a:r>
          </a:p>
          <a:p>
            <a:pPr marL="342900" indent="-342900"/>
            <a:r>
              <a:rPr lang="en-US" altLang="en-US" smtClean="0"/>
              <a:t>Pattern matching</a:t>
            </a:r>
          </a:p>
          <a:p>
            <a:pPr marL="742950" lvl="1" indent="-285750"/>
            <a:r>
              <a:rPr lang="en-US" altLang="en-US" smtClean="0"/>
              <a:t>Create profiles or templates of atypical but important events or objects</a:t>
            </a:r>
          </a:p>
          <a:p>
            <a:pPr marL="742950" lvl="1" indent="-285750"/>
            <a:r>
              <a:rPr lang="en-US" altLang="en-US" smtClean="0"/>
              <a:t>Algorithms to detect these patterns are usually simple and efficient</a:t>
            </a:r>
          </a:p>
          <a:p>
            <a:pPr marL="342900" indent="-342900">
              <a:buFont typeface="Monotype Sorts" pitchFamily="-84" charset="2"/>
              <a:buNone/>
            </a:pP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E357-845E-DC4B-B8B4-E6F6C5BE50C9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Visual Approaches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dirty="0" smtClean="0"/>
              <a:t>Boxplots or scatter plots</a:t>
            </a:r>
          </a:p>
          <a:p>
            <a:pPr marL="342900" indent="-342900"/>
            <a:endParaRPr lang="en-US" altLang="en-US" dirty="0" smtClean="0"/>
          </a:p>
          <a:p>
            <a:pPr marL="342900" indent="-342900"/>
            <a:r>
              <a:rPr lang="en-US" altLang="en-US" dirty="0" smtClean="0"/>
              <a:t>Limitations</a:t>
            </a:r>
          </a:p>
          <a:p>
            <a:pPr marL="742950" lvl="1" indent="-285750"/>
            <a:r>
              <a:rPr lang="en-US" altLang="en-US" dirty="0" smtClean="0"/>
              <a:t>Not automatic</a:t>
            </a:r>
          </a:p>
          <a:p>
            <a:pPr marL="742950" lvl="1" indent="-285750"/>
            <a:r>
              <a:rPr lang="en-US" altLang="en-US" dirty="0" smtClean="0"/>
              <a:t>Subjective</a:t>
            </a:r>
          </a:p>
        </p:txBody>
      </p:sp>
      <p:pic>
        <p:nvPicPr>
          <p:cNvPr id="15364" name="Picture 4" descr="boxplo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0" y="3656013"/>
            <a:ext cx="2576513" cy="2497137"/>
          </a:xfrm>
          <a:noFill/>
        </p:spPr>
      </p:pic>
      <p:pic>
        <p:nvPicPr>
          <p:cNvPr id="1536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9150" y="2281238"/>
            <a:ext cx="3511550" cy="3414712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FE0B-55A0-BB41-8D86-A9F40B8B935A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Statistical Approaches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5029200"/>
          </a:xfrm>
        </p:spPr>
        <p:txBody>
          <a:bodyPr/>
          <a:lstStyle/>
          <a:p>
            <a:pPr marL="342900" indent="-342900">
              <a:buFont typeface="Monotype Sorts" pitchFamily="-84" charset="2"/>
              <a:buNone/>
            </a:pPr>
            <a:r>
              <a:rPr lang="en-US" altLang="en-US" sz="2200" b="1" smtClean="0"/>
              <a:t>Probabilistic definition of an outlier:</a:t>
            </a:r>
            <a:r>
              <a:rPr lang="en-US" altLang="en-US" sz="2200" smtClean="0"/>
              <a:t> An outlier is an object that has a low probability with respect to a probability distribution model of the data. </a:t>
            </a:r>
          </a:p>
          <a:p>
            <a:pPr marL="342900" indent="-342900"/>
            <a:r>
              <a:rPr lang="en-US" altLang="en-US" sz="2200" smtClean="0"/>
              <a:t>Usually assume a parametric model describing the distribution of the data (e.g., normal distribution) </a:t>
            </a:r>
          </a:p>
          <a:p>
            <a:pPr marL="342900" indent="-342900"/>
            <a:r>
              <a:rPr lang="en-US" altLang="en-US" sz="2200" smtClean="0"/>
              <a:t>Apply a statistical test that depends on</a:t>
            </a:r>
            <a:r>
              <a:rPr lang="en-US" altLang="en-US" sz="2400" smtClean="0"/>
              <a:t> </a:t>
            </a:r>
          </a:p>
          <a:p>
            <a:pPr marL="742950" lvl="1" indent="-285750"/>
            <a:r>
              <a:rPr lang="en-US" altLang="en-US" sz="2000" smtClean="0"/>
              <a:t>Data distribution</a:t>
            </a:r>
          </a:p>
          <a:p>
            <a:pPr marL="742950" lvl="1" indent="-285750"/>
            <a:r>
              <a:rPr lang="en-US" altLang="en-US" sz="2000" smtClean="0"/>
              <a:t>Parameters of distribution (e.g., mean, variance)</a:t>
            </a:r>
          </a:p>
          <a:p>
            <a:pPr marL="742950" lvl="1" indent="-285750"/>
            <a:r>
              <a:rPr lang="en-US" altLang="en-US" sz="2000" smtClean="0"/>
              <a:t>Number of expected outliers (confidence limit)</a:t>
            </a:r>
          </a:p>
          <a:p>
            <a:pPr marL="342900" indent="-342900"/>
            <a:r>
              <a:rPr lang="en-US" altLang="en-US" sz="2200" smtClean="0"/>
              <a:t>Issues</a:t>
            </a:r>
          </a:p>
          <a:p>
            <a:pPr marL="742950" lvl="1" indent="-285750"/>
            <a:r>
              <a:rPr lang="en-US" altLang="en-US" sz="2000" smtClean="0"/>
              <a:t>Identifying the distribution of a data set</a:t>
            </a:r>
          </a:p>
          <a:p>
            <a:pPr marL="1143000" lvl="2" indent="-228600"/>
            <a:r>
              <a:rPr lang="en-US" altLang="en-US" smtClean="0"/>
              <a:t>Heavy tailed distribution</a:t>
            </a:r>
          </a:p>
          <a:p>
            <a:pPr marL="742950" lvl="1" indent="-285750"/>
            <a:r>
              <a:rPr lang="en-US" altLang="en-US" sz="2000" smtClean="0"/>
              <a:t>Number of attributes</a:t>
            </a:r>
          </a:p>
          <a:p>
            <a:pPr marL="742950" lvl="1" indent="-285750"/>
            <a:r>
              <a:rPr lang="en-US" altLang="en-US" sz="2000" smtClean="0"/>
              <a:t>Is the data a mixture of distributions?</a:t>
            </a: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A840-DDB4-0848-95CF-37DF0D237CB2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Normal Distributions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"/>
          <a:stretch>
            <a:fillRect/>
          </a:stretch>
        </p:blipFill>
        <p:spPr bwMode="auto">
          <a:xfrm>
            <a:off x="762000" y="990600"/>
            <a:ext cx="3733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6477000" y="1676400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One-dimensional Gaussian</a:t>
            </a: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6477000" y="4191000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Two-dimensional Gaussian</a:t>
            </a:r>
          </a:p>
        </p:txBody>
      </p:sp>
      <p:pic>
        <p:nvPicPr>
          <p:cNvPr id="1843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5832475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C430-517B-9545-A631-3210251DBC9B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Grubbs’ Test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Detect outliers in univariate data</a:t>
            </a:r>
          </a:p>
          <a:p>
            <a:r>
              <a:rPr lang="en-US" altLang="en-US" smtClean="0"/>
              <a:t>Assume data comes from normal distribution</a:t>
            </a:r>
          </a:p>
          <a:p>
            <a:r>
              <a:rPr lang="en-US" altLang="en-US" smtClean="0"/>
              <a:t>Detects one outlier at a time, remove the outlier, and repeat</a:t>
            </a:r>
          </a:p>
          <a:p>
            <a:pPr lvl="1"/>
            <a:r>
              <a:rPr lang="en-US" altLang="en-US" smtClean="0"/>
              <a:t>H</a:t>
            </a:r>
            <a:r>
              <a:rPr lang="en-US" altLang="en-US" baseline="-25000" smtClean="0"/>
              <a:t>0</a:t>
            </a:r>
            <a:r>
              <a:rPr lang="en-US" altLang="en-US" smtClean="0"/>
              <a:t>: There is no outlier in data</a:t>
            </a:r>
          </a:p>
          <a:p>
            <a:pPr lvl="1"/>
            <a:r>
              <a:rPr lang="en-US" altLang="en-US" smtClean="0"/>
              <a:t>H</a:t>
            </a:r>
            <a:r>
              <a:rPr lang="en-US" altLang="en-US" baseline="-25000" smtClean="0"/>
              <a:t>A</a:t>
            </a:r>
            <a:r>
              <a:rPr lang="en-US" altLang="en-US" smtClean="0"/>
              <a:t>: There is at least one outlier</a:t>
            </a:r>
          </a:p>
          <a:p>
            <a:r>
              <a:rPr lang="en-US" altLang="en-US" smtClean="0"/>
              <a:t>Grubbs’ test statistic: </a:t>
            </a:r>
          </a:p>
          <a:p>
            <a:endParaRPr lang="en-US" altLang="en-US" smtClean="0"/>
          </a:p>
          <a:p>
            <a:r>
              <a:rPr lang="en-US" altLang="en-US" smtClean="0"/>
              <a:t>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 if: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3962400"/>
          <a:ext cx="22860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054080" imgH="469800" progId="Equation.3">
                  <p:embed/>
                </p:oleObj>
              </mc:Choice>
              <mc:Fallback>
                <p:oleObj name="Equation" r:id="rId3" imgW="10540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22860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71800" y="5186363"/>
          <a:ext cx="38862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1828800" imgH="571320" progId="Equation.3">
                  <p:embed/>
                </p:oleObj>
              </mc:Choice>
              <mc:Fallback>
                <p:oleObj name="Equation" r:id="rId5" imgW="182880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86363"/>
                        <a:ext cx="388620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0D85-2C20-8549-8064-FB60097181ED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Statistical-based – Likelihood Approach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Assume the data set D contains samples from a mixture of two probability distributions: </a:t>
            </a:r>
          </a:p>
          <a:p>
            <a:pPr lvl="1"/>
            <a:r>
              <a:rPr lang="en-US" altLang="en-US" smtClean="0"/>
              <a:t>M (majority distribution) </a:t>
            </a:r>
          </a:p>
          <a:p>
            <a:pPr lvl="1"/>
            <a:r>
              <a:rPr lang="en-US" altLang="en-US" smtClean="0"/>
              <a:t>A (anomalous distribution)</a:t>
            </a:r>
          </a:p>
          <a:p>
            <a:r>
              <a:rPr lang="en-US" altLang="en-US" smtClean="0"/>
              <a:t>General Approach:</a:t>
            </a:r>
          </a:p>
          <a:p>
            <a:pPr lvl="1"/>
            <a:r>
              <a:rPr lang="en-US" altLang="en-US" smtClean="0"/>
              <a:t>Initially, assume all the data points belong to M</a:t>
            </a:r>
          </a:p>
          <a:p>
            <a:pPr lvl="1"/>
            <a:r>
              <a:rPr lang="en-US" altLang="en-US" smtClean="0"/>
              <a:t>Let L</a:t>
            </a:r>
            <a:r>
              <a:rPr lang="en-US" altLang="en-US" baseline="-25000" smtClean="0"/>
              <a:t>t</a:t>
            </a:r>
            <a:r>
              <a:rPr lang="en-US" altLang="en-US" smtClean="0"/>
              <a:t>(D) be the log likelihood of D at time t</a:t>
            </a:r>
          </a:p>
          <a:p>
            <a:pPr lvl="1"/>
            <a:r>
              <a:rPr lang="en-US" altLang="en-US" smtClean="0"/>
              <a:t>For each point x</a:t>
            </a:r>
            <a:r>
              <a:rPr lang="en-US" altLang="en-US" baseline="-25000" smtClean="0"/>
              <a:t>t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that belongs to M, move it to A</a:t>
            </a:r>
            <a:endParaRPr lang="en-US" altLang="en-US" smtClean="0"/>
          </a:p>
          <a:p>
            <a:pPr lvl="2"/>
            <a:r>
              <a:rPr lang="en-US" altLang="en-US" smtClean="0"/>
              <a:t> Let L</a:t>
            </a:r>
            <a:r>
              <a:rPr lang="en-US" altLang="en-US" baseline="-25000" smtClean="0"/>
              <a:t>t+1</a:t>
            </a:r>
            <a:r>
              <a:rPr lang="en-US" altLang="en-US" smtClean="0"/>
              <a:t> (D) be the new log likelihood.</a:t>
            </a:r>
          </a:p>
          <a:p>
            <a:pPr lvl="2"/>
            <a:r>
              <a:rPr lang="en-US" altLang="en-US" smtClean="0"/>
              <a:t> Compute the difference, </a:t>
            </a:r>
            <a:r>
              <a:rPr lang="en-US" altLang="en-US" smtClean="0">
                <a:sym typeface="Symbol" pitchFamily="18" charset="2"/>
              </a:rPr>
              <a:t> = </a:t>
            </a:r>
            <a:r>
              <a:rPr lang="en-US" altLang="en-US" smtClean="0"/>
              <a:t>L</a:t>
            </a:r>
            <a:r>
              <a:rPr lang="en-US" altLang="en-US" baseline="-25000" smtClean="0"/>
              <a:t>t</a:t>
            </a:r>
            <a:r>
              <a:rPr lang="en-US" altLang="en-US" smtClean="0"/>
              <a:t>(D) – L</a:t>
            </a:r>
            <a:r>
              <a:rPr lang="en-US" altLang="en-US" baseline="-25000" smtClean="0"/>
              <a:t>t+1</a:t>
            </a:r>
            <a:r>
              <a:rPr lang="en-US" altLang="en-US" smtClean="0"/>
              <a:t> (D)</a:t>
            </a:r>
          </a:p>
          <a:p>
            <a:pPr lvl="2"/>
            <a:r>
              <a:rPr lang="en-US" altLang="en-US" smtClean="0"/>
              <a:t> If </a:t>
            </a:r>
            <a:r>
              <a:rPr lang="en-US" altLang="en-US" smtClean="0">
                <a:sym typeface="Symbol" pitchFamily="18" charset="2"/>
              </a:rPr>
              <a:t></a:t>
            </a:r>
            <a:r>
              <a:rPr lang="en-US" altLang="en-US" smtClean="0"/>
              <a:t> &gt; c  (some threshold), then x</a:t>
            </a:r>
            <a:r>
              <a:rPr lang="en-US" altLang="en-US" baseline="-25000" smtClean="0"/>
              <a:t>t</a:t>
            </a:r>
            <a:r>
              <a:rPr lang="en-US" altLang="en-US" smtClean="0"/>
              <a:t> is declared as an anomaly and moved permanently from M to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A511-93A5-0B4E-BD29-8AD99F9A5D5F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Statistical-based – Likelihood Approach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ym typeface="Symbol" pitchFamily="18" charset="2"/>
              </a:rPr>
              <a:t>Data distribution, D = (1 – ) M +  A</a:t>
            </a:r>
          </a:p>
          <a:p>
            <a:r>
              <a:rPr lang="en-US" altLang="en-US" smtClean="0">
                <a:sym typeface="Symbol" pitchFamily="18" charset="2"/>
              </a:rPr>
              <a:t>M is a probability distribution estimated from data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Can be based on any modeling method (naïve Bayes, maximum entropy, etc)</a:t>
            </a:r>
          </a:p>
          <a:p>
            <a:r>
              <a:rPr lang="en-US" altLang="en-US" smtClean="0">
                <a:sym typeface="Symbol" pitchFamily="18" charset="2"/>
              </a:rPr>
              <a:t>A is initially assumed to be uniform distribution</a:t>
            </a:r>
          </a:p>
          <a:p>
            <a:r>
              <a:rPr lang="en-US" altLang="en-US" smtClean="0">
                <a:sym typeface="Symbol" pitchFamily="18" charset="2"/>
              </a:rPr>
              <a:t>Likelihood at time t:</a:t>
            </a:r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5800" y="4191000"/>
          <a:ext cx="82296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4076640" imgH="888840" progId="Equation.3">
                  <p:embed/>
                </p:oleObj>
              </mc:Choice>
              <mc:Fallback>
                <p:oleObj name="Equation" r:id="rId3" imgW="407664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8229600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F4D-A2B2-554E-B3FF-AA634EAD6B0E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smtClean="0"/>
              <a:t>Strengths/Weaknesses of Statistical Approaches</a:t>
            </a:r>
            <a:r>
              <a:rPr lang="en-US" altLang="en-US" smtClean="0"/>
              <a:t> 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Firm mathematical foundation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Can be very efficient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Good results if distribution is known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In many cases, data distribution may not be known</a:t>
            </a:r>
          </a:p>
          <a:p>
            <a:pPr lvl="3">
              <a:lnSpc>
                <a:spcPct val="90000"/>
              </a:lnSpc>
            </a:pPr>
            <a:endParaRPr lang="en-US" altLang="en-US" sz="18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For high dimensional data, it may be difficult to estimate the true distribution</a:t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Anomalies can distort the parameters of the distribution</a:t>
            </a:r>
            <a:br>
              <a:rPr lang="en-US" altLang="en-US" sz="2400" smtClean="0"/>
            </a:br>
            <a:endParaRPr lang="en-US" altLang="en-US" sz="2400" smtClean="0"/>
          </a:p>
          <a:p>
            <a:pPr lvl="3">
              <a:lnSpc>
                <a:spcPct val="90000"/>
              </a:lnSpc>
            </a:pPr>
            <a:endParaRPr lang="en-US" altLang="en-US" sz="18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50A6-9177-0E46-A4B5-D6E0C7A2B74E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Distance-Based Approaches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mtClean="0"/>
              <a:t>Several different techniques</a:t>
            </a:r>
          </a:p>
          <a:p>
            <a:pPr marL="342900" indent="-342900"/>
            <a:endParaRPr lang="en-US" altLang="en-US" smtClean="0"/>
          </a:p>
          <a:p>
            <a:pPr marL="342900" indent="-342900"/>
            <a:r>
              <a:rPr lang="en-US" altLang="en-US" smtClean="0"/>
              <a:t>An object is an outlier if a specified fraction of the objects is more than a specified distance away (Knorr, Ng 1998)  </a:t>
            </a:r>
          </a:p>
          <a:p>
            <a:pPr marL="742950" lvl="1" indent="-285750"/>
            <a:r>
              <a:rPr lang="en-US" altLang="en-US" smtClean="0"/>
              <a:t>Some statistical definitions are special cases of this</a:t>
            </a:r>
            <a:br>
              <a:rPr lang="en-US" altLang="en-US" smtClean="0"/>
            </a:br>
            <a:endParaRPr lang="en-US" altLang="en-US" smtClean="0"/>
          </a:p>
          <a:p>
            <a:pPr marL="342900" indent="-342900"/>
            <a:r>
              <a:rPr lang="en-US" altLang="en-US" smtClean="0"/>
              <a:t>The outlier score of an object is the distance to its kth  nearest neighbor</a:t>
            </a:r>
          </a:p>
          <a:p>
            <a:pPr marL="1143000" lvl="2" indent="-228600"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6341-8C10-BB47-8F16-5BD1F3FEC9C5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Anomaly/Outlier Detection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1816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mtClean="0"/>
              <a:t>What are anomalies/outliers?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The set of data points that are </a:t>
            </a:r>
            <a:br>
              <a:rPr lang="en-US" altLang="en-US" smtClean="0"/>
            </a:br>
            <a:r>
              <a:rPr lang="en-US" altLang="en-US" smtClean="0"/>
              <a:t>considerably different than the </a:t>
            </a:r>
            <a:br>
              <a:rPr lang="en-US" altLang="en-US" smtClean="0"/>
            </a:br>
            <a:r>
              <a:rPr lang="en-US" altLang="en-US" smtClean="0"/>
              <a:t>remainder of the data</a:t>
            </a:r>
          </a:p>
          <a:p>
            <a:pPr marL="742950" lvl="1" indent="-285750">
              <a:lnSpc>
                <a:spcPct val="90000"/>
              </a:lnSpc>
            </a:pPr>
            <a:endParaRPr lang="en-US" altLang="en-US" smtClean="0"/>
          </a:p>
          <a:p>
            <a:pPr marL="342900" indent="-342900">
              <a:lnSpc>
                <a:spcPct val="90000"/>
              </a:lnSpc>
            </a:pPr>
            <a:r>
              <a:rPr lang="en-US" altLang="en-US" smtClean="0"/>
              <a:t>Natural implication is that anomalies are relatively rare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One in a thousand occurs often if you have lots of data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Context is important, e.g., freezing temps in July</a:t>
            </a:r>
          </a:p>
          <a:p>
            <a:pPr marL="742950" lvl="1" indent="-285750">
              <a:lnSpc>
                <a:spcPct val="90000"/>
              </a:lnSpc>
            </a:pPr>
            <a:endParaRPr lang="en-US" altLang="en-US" smtClean="0"/>
          </a:p>
          <a:p>
            <a:pPr marL="342900" indent="-342900">
              <a:lnSpc>
                <a:spcPct val="90000"/>
              </a:lnSpc>
            </a:pPr>
            <a:r>
              <a:rPr lang="en-US" altLang="en-US" smtClean="0"/>
              <a:t>Can be important or a nuisance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10 foot tall 2 year old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Unusually high blood pressure 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3"/>
          <a:stretch>
            <a:fillRect/>
          </a:stretch>
        </p:blipFill>
        <p:spPr bwMode="auto">
          <a:xfrm>
            <a:off x="6172200" y="1066800"/>
            <a:ext cx="2778125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3319-FDB4-404B-BD44-2C04FA8D66FB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One Nearest Neighbor - One Outlier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6934" r="8151" b="9747"/>
          <a:stretch>
            <a:fillRect/>
          </a:stretch>
        </p:blipFill>
        <p:spPr bwMode="auto">
          <a:xfrm>
            <a:off x="1184275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DBC9-8823-A440-A649-62F7DC22C516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One Nearest Neighbor - Two Outliers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6934" r="8151" b="9747"/>
          <a:stretch>
            <a:fillRect/>
          </a:stretch>
        </p:blipFill>
        <p:spPr bwMode="auto">
          <a:xfrm>
            <a:off x="914400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64770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5974-DC9C-A04C-9C04-5518774D5A44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Five Nearest Neighbors - Small Cluster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4" t="6934" r="8565" b="9747"/>
          <a:stretch>
            <a:fillRect/>
          </a:stretch>
        </p:blipFill>
        <p:spPr bwMode="auto">
          <a:xfrm>
            <a:off x="990600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8921-A5FD-C34D-B8EC-C3CBB9AC3827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mtClean="0"/>
              <a:t>Five Nearest Neighbors - Differing Density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3" t="6934" r="8151" b="9747"/>
          <a:stretch>
            <a:fillRect/>
          </a:stretch>
        </p:blipFill>
        <p:spPr bwMode="auto">
          <a:xfrm>
            <a:off x="914400" y="1066800"/>
            <a:ext cx="7294563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7AD-DDB3-CE46-A5D7-3E27F3394540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500" smtClean="0"/>
              <a:t>Strengths/Weaknesses of Distance-Based Approaches</a:t>
            </a:r>
            <a:r>
              <a:rPr lang="en-US" altLang="en-US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Simple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Expensive – O(n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lvl="3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Sensitive to parameters</a:t>
            </a:r>
            <a:br>
              <a:rPr lang="en-US" altLang="en-US" smtClean="0"/>
            </a:b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Sensitive to variations in density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Distance becomes less meaningful in high-dimensional space</a:t>
            </a:r>
            <a:br>
              <a:rPr lang="en-US" altLang="en-US" smtClean="0"/>
            </a:br>
            <a:endParaRPr lang="en-US" altLang="en-US" smtClean="0"/>
          </a:p>
          <a:p>
            <a:pPr lvl="3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E8C-820E-3240-8182-ED069DAF655A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Density-Based Approaches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b="1" smtClean="0"/>
              <a:t>Density-based Outlier:</a:t>
            </a:r>
            <a:r>
              <a:rPr lang="en-US" altLang="en-US" smtClean="0"/>
              <a:t> The outlier score of an object is the inverse of the density around the object. </a:t>
            </a:r>
          </a:p>
          <a:p>
            <a:pPr marL="742950" lvl="1" indent="-285750"/>
            <a:r>
              <a:rPr lang="en-US" altLang="en-US" smtClean="0"/>
              <a:t>Can be defined in terms of the k nearest neighbors</a:t>
            </a:r>
          </a:p>
          <a:p>
            <a:pPr marL="742950" lvl="1" indent="-285750"/>
            <a:r>
              <a:rPr lang="en-US" altLang="en-US" smtClean="0"/>
              <a:t>One definition: Inverse of distance to kth neighbor</a:t>
            </a:r>
          </a:p>
          <a:p>
            <a:pPr marL="742950" lvl="1" indent="-285750"/>
            <a:r>
              <a:rPr lang="en-US" altLang="en-US" smtClean="0"/>
              <a:t>Another definition: Inverse of the average distance to k neighbors</a:t>
            </a:r>
          </a:p>
          <a:p>
            <a:pPr marL="742950" lvl="1" indent="-285750"/>
            <a:r>
              <a:rPr lang="en-US" altLang="en-US" smtClean="0"/>
              <a:t>DBSCAN definition</a:t>
            </a:r>
          </a:p>
          <a:p>
            <a:pPr marL="742950" lvl="1" indent="-285750"/>
            <a:endParaRPr lang="en-US" altLang="en-US" smtClean="0"/>
          </a:p>
          <a:p>
            <a:pPr marL="342900" indent="-342900"/>
            <a:r>
              <a:rPr lang="en-US" altLang="en-US" smtClean="0"/>
              <a:t>If there are regions of different density, this approach can have problems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FA45-FB77-0E4F-91D1-BB331EF8ED82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Relative Density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mtClean="0"/>
              <a:t>Consider the density of a point relative to that of its k nearest neighbors</a:t>
            </a:r>
          </a:p>
          <a:p>
            <a:pPr marL="342900" indent="-342900"/>
            <a:endParaRPr lang="en-US" altLang="en-US" smtClean="0"/>
          </a:p>
          <a:p>
            <a:pPr marL="342900" indent="-342900"/>
            <a:endParaRPr lang="en-US" altLang="en-US" smtClean="0"/>
          </a:p>
          <a:p>
            <a:pPr marL="342900" indent="-342900"/>
            <a:endParaRPr lang="en-US" altLang="en-US" smtClean="0"/>
          </a:p>
          <a:p>
            <a:pPr marL="342900" indent="-342900"/>
            <a:endParaRPr lang="en-US" altLang="en-US" smtClean="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1945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8034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DF09-933A-134F-908E-85B88652B7C4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mtClean="0"/>
              <a:t>Relative Density Outlier Scores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t="5556" r="8165" b="9723"/>
          <a:stretch>
            <a:fillRect/>
          </a:stretch>
        </p:blipFill>
        <p:spPr bwMode="auto">
          <a:xfrm>
            <a:off x="1371600" y="1371600"/>
            <a:ext cx="6705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1335-1C31-3848-83B6-2A0D79299C34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Density-based: LOF approach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133600"/>
          </a:xfrm>
        </p:spPr>
        <p:txBody>
          <a:bodyPr>
            <a:normAutofit fontScale="92500"/>
          </a:bodyPr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sz="2400" dirty="0" smtClean="0"/>
              <a:t>For each point, compute the density of its local neighborhood</a:t>
            </a: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sz="2400" dirty="0" smtClean="0"/>
              <a:t>Compute local outlier factor (LOF) of a sample </a:t>
            </a:r>
            <a:r>
              <a:rPr lang="en-US" sz="2400" i="1" dirty="0" smtClean="0"/>
              <a:t>p</a:t>
            </a:r>
            <a:r>
              <a:rPr lang="en-US" sz="2400" dirty="0" smtClean="0"/>
              <a:t> as the average of the ratios of the density of sample </a:t>
            </a:r>
            <a:r>
              <a:rPr lang="en-US" sz="2400" i="1" dirty="0" smtClean="0"/>
              <a:t>p</a:t>
            </a:r>
            <a:r>
              <a:rPr lang="en-US" sz="2400" dirty="0" smtClean="0"/>
              <a:t> and the density of its nearest neighbors</a:t>
            </a: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sz="2400" dirty="0" smtClean="0"/>
              <a:t>Outliers are points with largest LOF value</a:t>
            </a:r>
          </a:p>
        </p:txBody>
      </p:sp>
      <p:grpSp>
        <p:nvGrpSpPr>
          <p:cNvPr id="30724" name="Group 4"/>
          <p:cNvGrpSpPr>
            <a:grpSpLocks noChangeAspect="1"/>
          </p:cNvGrpSpPr>
          <p:nvPr/>
        </p:nvGrpSpPr>
        <p:grpSpPr bwMode="auto">
          <a:xfrm>
            <a:off x="533400" y="3322638"/>
            <a:ext cx="3505200" cy="3001962"/>
            <a:chOff x="1626" y="1932"/>
            <a:chExt cx="3476" cy="2930"/>
          </a:xfrm>
        </p:grpSpPr>
        <p:pic>
          <p:nvPicPr>
            <p:cNvPr id="3072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1932"/>
              <a:ext cx="3476" cy="2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7" name="Text Box 6"/>
            <p:cNvSpPr txBox="1">
              <a:spLocks noChangeAspect="1" noChangeArrowheads="1"/>
            </p:cNvSpPr>
            <p:nvPr/>
          </p:nvSpPr>
          <p:spPr bwMode="auto">
            <a:xfrm>
              <a:off x="2460" y="3978"/>
              <a:ext cx="300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alt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  <a:endParaRPr lang="en-US" alt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alt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altLang="en-US" sz="16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0728" name="Text Box 7"/>
            <p:cNvSpPr txBox="1">
              <a:spLocks noChangeAspect="1" noChangeArrowheads="1"/>
            </p:cNvSpPr>
            <p:nvPr/>
          </p:nvSpPr>
          <p:spPr bwMode="auto">
            <a:xfrm>
              <a:off x="3582" y="4194"/>
              <a:ext cx="438" cy="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alt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endParaRPr lang="en-US" alt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alt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5181600" y="4114800"/>
            <a:ext cx="3352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ahoma" pitchFamily="34" charset="0"/>
              </a:rPr>
              <a:t>In the NN approach, p</a:t>
            </a:r>
            <a:r>
              <a:rPr lang="en-US" altLang="en-US" sz="2000" b="0" baseline="-25000">
                <a:latin typeface="Tahoma" pitchFamily="34" charset="0"/>
              </a:rPr>
              <a:t>2</a:t>
            </a:r>
            <a:r>
              <a:rPr lang="en-US" altLang="en-US" sz="2000" b="0">
                <a:latin typeface="Tahoma" pitchFamily="34" charset="0"/>
              </a:rPr>
              <a:t> is not considered as outlier, while LOF approach find both p</a:t>
            </a:r>
            <a:r>
              <a:rPr lang="en-US" altLang="en-US" sz="2000" b="0" baseline="-25000">
                <a:latin typeface="Tahoma" pitchFamily="34" charset="0"/>
              </a:rPr>
              <a:t>1</a:t>
            </a:r>
            <a:r>
              <a:rPr lang="en-US" altLang="en-US" sz="2000" b="0">
                <a:latin typeface="Tahoma" pitchFamily="34" charset="0"/>
              </a:rPr>
              <a:t> and p</a:t>
            </a:r>
            <a:r>
              <a:rPr lang="en-US" altLang="en-US" sz="2000" b="0" baseline="-25000">
                <a:latin typeface="Tahoma" pitchFamily="34" charset="0"/>
              </a:rPr>
              <a:t>2 </a:t>
            </a:r>
            <a:r>
              <a:rPr lang="en-US" altLang="en-US" sz="2000" b="0">
                <a:latin typeface="Tahoma" pitchFamily="34" charset="0"/>
              </a:rPr>
              <a:t>as outliers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9FB9-518C-8E40-A641-001278B7D42A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500" smtClean="0"/>
              <a:t>Strengths/Weaknesses of Density-Based Approaches</a:t>
            </a:r>
            <a:r>
              <a:rPr lang="en-US" altLang="en-US" smtClean="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Simple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Expensive – O(n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Sensitive to parameters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Density becomes less meaningful in high-dimensional space</a:t>
            </a:r>
          </a:p>
          <a:p>
            <a:endParaRPr lang="en-US" altLang="en-US" smtClean="0"/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pPr lvl="3"/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6034-F1B5-554D-908E-5A0BDC49FF1B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Importance of Anomaly Detection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237037" cy="51816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smtClean="0">
                <a:solidFill>
                  <a:srgbClr val="FF3300"/>
                </a:solidFill>
              </a:rPr>
              <a:t>Ozone Depletion History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1800" smtClean="0"/>
              <a:t>In 1985 three researchers (Farman, Gardinar and Shanklin) were puzzled by data gathered by the British Antarctic Survey showing that ozone levels for Antarctica had dropped 10% below normal levels</a:t>
            </a:r>
          </a:p>
          <a:p>
            <a:pPr lvl="4">
              <a:lnSpc>
                <a:spcPct val="90000"/>
              </a:lnSpc>
            </a:pPr>
            <a:endParaRPr lang="en-US" altLang="en-US" sz="1400" smtClean="0"/>
          </a:p>
          <a:p>
            <a:pPr marL="342900" indent="-342900">
              <a:lnSpc>
                <a:spcPct val="90000"/>
              </a:lnSpc>
            </a:pPr>
            <a:r>
              <a:rPr lang="en-US" altLang="en-US" sz="1800" smtClean="0"/>
              <a:t>Why did the Nimbus 7 satellite, which had instruments aboard for recording ozone levels, not record similarly low ozone concentrations? </a:t>
            </a:r>
          </a:p>
          <a:p>
            <a:pPr lvl="4">
              <a:lnSpc>
                <a:spcPct val="90000"/>
              </a:lnSpc>
            </a:pPr>
            <a:endParaRPr lang="en-US" altLang="en-US" sz="1400" smtClean="0"/>
          </a:p>
          <a:p>
            <a:pPr marL="342900" indent="-342900">
              <a:lnSpc>
                <a:spcPct val="90000"/>
              </a:lnSpc>
            </a:pPr>
            <a:r>
              <a:rPr lang="en-US" altLang="en-US" sz="1800" smtClean="0"/>
              <a:t>The ozone concentrations recorded by the satellite were so low they were being treated as outliers by a computer program and discarded!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724400" y="5257800"/>
            <a:ext cx="434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latin typeface="Tahoma" pitchFamily="34" charset="0"/>
              </a:rPr>
              <a:t>Sources: </a:t>
            </a:r>
            <a:br>
              <a:rPr lang="en-US" altLang="en-US" b="0">
                <a:latin typeface="Tahoma" pitchFamily="34" charset="0"/>
              </a:rPr>
            </a:br>
            <a:r>
              <a:rPr lang="en-US" altLang="en-US" b="0">
                <a:latin typeface="Tahoma" pitchFamily="34" charset="0"/>
              </a:rPr>
              <a:t>    http://exploringdata.cqu.edu.au/ozone.html  </a:t>
            </a:r>
            <a:br>
              <a:rPr lang="en-US" altLang="en-US" b="0">
                <a:latin typeface="Tahoma" pitchFamily="34" charset="0"/>
              </a:rPr>
            </a:br>
            <a:r>
              <a:rPr lang="en-US" altLang="en-US" b="0">
                <a:latin typeface="Tahoma" pitchFamily="34" charset="0"/>
              </a:rPr>
              <a:t>    http://www.epa.gov/ozone/science/hole/size.html</a:t>
            </a:r>
          </a:p>
        </p:txBody>
      </p:sp>
      <p:pic>
        <p:nvPicPr>
          <p:cNvPr id="6149" name="Picture 5" descr="holesiz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41925" y="1371600"/>
            <a:ext cx="3116263" cy="368935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04EF-7A2B-E341-AA1D-E386A69DBE5B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Clustering-Based Approaches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5151437" cy="5181600"/>
          </a:xfrm>
        </p:spPr>
        <p:txBody>
          <a:bodyPr/>
          <a:lstStyle/>
          <a:p>
            <a:pPr marL="342900" indent="-342900"/>
            <a:r>
              <a:rPr lang="en-US" altLang="en-US" sz="2400" b="1" smtClean="0"/>
              <a:t>Clustering-based Outlier:</a:t>
            </a:r>
            <a:r>
              <a:rPr lang="en-US" altLang="en-US" sz="2400" smtClean="0"/>
              <a:t> An object is a cluster-based outlier if it does not strongly belong to any cluster </a:t>
            </a:r>
          </a:p>
          <a:p>
            <a:pPr marL="742950" lvl="1" indent="-285750"/>
            <a:r>
              <a:rPr lang="en-US" altLang="en-US" sz="2000" smtClean="0"/>
              <a:t>For prototype-based clusters, an object is an outlier if it is not close enough to a cluster center</a:t>
            </a:r>
          </a:p>
          <a:p>
            <a:pPr marL="742950" lvl="1" indent="-285750"/>
            <a:r>
              <a:rPr lang="en-US" altLang="en-US" sz="2000" smtClean="0"/>
              <a:t>For density-based clusters, an object is an outlier if its density is too low</a:t>
            </a:r>
          </a:p>
          <a:p>
            <a:pPr marL="742950" lvl="1" indent="-285750"/>
            <a:r>
              <a:rPr lang="en-US" altLang="en-US" sz="2000" smtClean="0"/>
              <a:t>For graph-based clusters, an object is an outlier if it is not well connected</a:t>
            </a:r>
          </a:p>
          <a:p>
            <a:pPr marL="342900" indent="-342900"/>
            <a:r>
              <a:rPr lang="en-US" altLang="en-US" sz="2400" smtClean="0"/>
              <a:t>Other issues include the impact of outliers on the clusters and the number of clusters</a:t>
            </a:r>
          </a:p>
          <a:p>
            <a:pPr marL="742950" lvl="1" indent="-285750"/>
            <a:endParaRPr lang="en-US" altLang="en-US" sz="2000" smtClean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410200" y="1905000"/>
            <a:ext cx="3733800" cy="3074988"/>
            <a:chOff x="3264" y="1231"/>
            <a:chExt cx="2352" cy="1937"/>
          </a:xfrm>
        </p:grpSpPr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231"/>
              <a:ext cx="2352" cy="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3552" y="201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4752" y="1957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5424" y="2683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4016" y="2779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3392" y="177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flipH="1">
              <a:off x="4224" y="2011"/>
              <a:ext cx="576" cy="9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4800" y="2011"/>
              <a:ext cx="48" cy="768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4800" y="1627"/>
              <a:ext cx="384" cy="384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4800" y="2011"/>
              <a:ext cx="672" cy="720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H="1">
              <a:off x="3744" y="2011"/>
              <a:ext cx="1056" cy="33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1C71-8DB7-174D-9271-87FE6B21DA99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mtClean="0"/>
              <a:t>Distance of Points from Closest Centroids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8" t="6934" r="7738" b="9747"/>
          <a:stretch>
            <a:fillRect/>
          </a:stretch>
        </p:blipFill>
        <p:spPr bwMode="auto">
          <a:xfrm>
            <a:off x="609600" y="1066800"/>
            <a:ext cx="7377113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718D-E99A-C949-B267-2C33141CC821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/>
          <a:lstStyle/>
          <a:p>
            <a:r>
              <a:rPr lang="en-US" altLang="en-US" sz="2800" smtClean="0"/>
              <a:t>Relative Distance of Points from Closest Centroid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7" t="5527" r="3662" b="9747"/>
          <a:stretch>
            <a:fillRect/>
          </a:stretch>
        </p:blipFill>
        <p:spPr bwMode="auto">
          <a:xfrm>
            <a:off x="533400" y="990600"/>
            <a:ext cx="75866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59FC-250E-554B-A022-DAB990578F54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500" smtClean="0"/>
              <a:t>Strengths/Weaknesses of Distance-Based Approaches</a:t>
            </a:r>
            <a:r>
              <a:rPr lang="en-US" altLang="en-US" smtClean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Simple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smtClean="0"/>
              <a:t>Many clustering techniques can be used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Can be difficult to decide on a clustering technique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Can be difficult to decide on number of clusters</a:t>
            </a:r>
          </a:p>
          <a:p>
            <a:endParaRPr lang="en-US" altLang="en-US" smtClean="0"/>
          </a:p>
          <a:p>
            <a:r>
              <a:rPr lang="en-US" altLang="en-US" smtClean="0"/>
              <a:t>Outliers can distort the clusters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39EC-4033-3048-9955-D46CD2B7E993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Causes of Anomalies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mtClean="0"/>
              <a:t>Data from different classes</a:t>
            </a:r>
          </a:p>
          <a:p>
            <a:pPr marL="742950" lvl="1" indent="-285750"/>
            <a:r>
              <a:rPr lang="en-US" altLang="en-US" smtClean="0"/>
              <a:t>Measuring the weights of oranges, but a few grapefruit are mixed in</a:t>
            </a:r>
          </a:p>
          <a:p>
            <a:pPr marL="742950" lvl="1" indent="-285750"/>
            <a:endParaRPr lang="en-US" altLang="en-US" smtClean="0"/>
          </a:p>
          <a:p>
            <a:pPr marL="342900" indent="-342900"/>
            <a:r>
              <a:rPr lang="en-US" altLang="en-US" smtClean="0"/>
              <a:t>Natural variation</a:t>
            </a:r>
          </a:p>
          <a:p>
            <a:pPr marL="742950" lvl="1" indent="-285750"/>
            <a:r>
              <a:rPr lang="en-US" altLang="en-US" smtClean="0"/>
              <a:t>Unusually tall people</a:t>
            </a:r>
          </a:p>
          <a:p>
            <a:pPr marL="742950" lvl="1" indent="-285750"/>
            <a:endParaRPr lang="en-US" altLang="en-US" smtClean="0"/>
          </a:p>
          <a:p>
            <a:pPr marL="342900" indent="-342900"/>
            <a:r>
              <a:rPr lang="en-US" altLang="en-US" smtClean="0"/>
              <a:t>Data errors</a:t>
            </a:r>
          </a:p>
          <a:p>
            <a:pPr marL="742950" lvl="1" indent="-285750"/>
            <a:r>
              <a:rPr lang="en-US" altLang="en-US" smtClean="0"/>
              <a:t>200 pound 2 year 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C633-1E2A-CB46-A360-5873D37721EA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Distinction Between Noise and Anomalies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Aft>
                <a:spcPts val="800"/>
              </a:spcAft>
            </a:pPr>
            <a:r>
              <a:rPr lang="en-US" altLang="en-US" sz="2400" smtClean="0"/>
              <a:t>Noise is erroneous, perhaps random, values or contaminating objects</a:t>
            </a:r>
          </a:p>
          <a:p>
            <a:pPr marL="742950" lvl="1" indent="-285750">
              <a:spcAft>
                <a:spcPts val="800"/>
              </a:spcAft>
            </a:pPr>
            <a:r>
              <a:rPr lang="en-US" altLang="en-US" sz="2000" smtClean="0"/>
              <a:t>Weight recorded incorrectly</a:t>
            </a:r>
          </a:p>
          <a:p>
            <a:pPr marL="742950" lvl="1" indent="-285750">
              <a:spcAft>
                <a:spcPts val="800"/>
              </a:spcAft>
            </a:pPr>
            <a:r>
              <a:rPr lang="en-US" altLang="en-US" sz="2000" smtClean="0"/>
              <a:t>Grapefruit mixed in with the oranges</a:t>
            </a:r>
          </a:p>
          <a:p>
            <a:pPr marL="342900" indent="-342900">
              <a:spcAft>
                <a:spcPts val="800"/>
              </a:spcAft>
            </a:pPr>
            <a:endParaRPr lang="en-US" altLang="en-US" sz="1200" smtClean="0"/>
          </a:p>
          <a:p>
            <a:pPr marL="342900" indent="-342900">
              <a:spcAft>
                <a:spcPts val="800"/>
              </a:spcAft>
            </a:pPr>
            <a:r>
              <a:rPr lang="en-US" altLang="en-US" sz="2400" smtClean="0"/>
              <a:t>Noise doesn’t necessarily produce unusual values or objects</a:t>
            </a:r>
          </a:p>
          <a:p>
            <a:pPr marL="342900" indent="-342900">
              <a:spcAft>
                <a:spcPts val="800"/>
              </a:spcAft>
            </a:pPr>
            <a:r>
              <a:rPr lang="en-US" altLang="en-US" sz="2400" smtClean="0"/>
              <a:t>Noise is not interesting</a:t>
            </a:r>
          </a:p>
          <a:p>
            <a:pPr marL="342900" indent="-342900">
              <a:spcAft>
                <a:spcPts val="800"/>
              </a:spcAft>
            </a:pPr>
            <a:r>
              <a:rPr lang="en-US" altLang="en-US" sz="2400" smtClean="0"/>
              <a:t>Anomalies may be interesting if they are not a result of noise</a:t>
            </a:r>
          </a:p>
          <a:p>
            <a:pPr marL="342900" indent="-342900">
              <a:spcAft>
                <a:spcPts val="800"/>
              </a:spcAft>
            </a:pPr>
            <a:r>
              <a:rPr lang="en-US" altLang="en-US" sz="2400" smtClean="0"/>
              <a:t>Noise and anomalies are related but distinct concepts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D91E-884C-FF4C-A81F-D156C4637C9A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33400"/>
          </a:xfrm>
        </p:spPr>
        <p:txBody>
          <a:bodyPr/>
          <a:lstStyle/>
          <a:p>
            <a:r>
              <a:rPr lang="en-US" altLang="en-US" smtClean="0"/>
              <a:t>General Issues: Number of Attributes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400" smtClean="0"/>
              <a:t>Many anomalies are defined in terms of a single attribute</a:t>
            </a:r>
          </a:p>
          <a:p>
            <a:pPr marL="742950" lvl="1" indent="-285750"/>
            <a:r>
              <a:rPr lang="en-US" altLang="en-US" sz="2000" smtClean="0"/>
              <a:t>Height</a:t>
            </a:r>
          </a:p>
          <a:p>
            <a:pPr marL="742950" lvl="1" indent="-285750"/>
            <a:r>
              <a:rPr lang="en-US" altLang="en-US" sz="2000" smtClean="0"/>
              <a:t>Shape</a:t>
            </a:r>
          </a:p>
          <a:p>
            <a:pPr marL="742950" lvl="1" indent="-285750"/>
            <a:r>
              <a:rPr lang="en-US" altLang="en-US" sz="2000" smtClean="0"/>
              <a:t>Color</a:t>
            </a:r>
          </a:p>
          <a:p>
            <a:pPr marL="742950" lvl="1" indent="-285750">
              <a:buFont typeface="Arial" pitchFamily="34" charset="0"/>
              <a:buNone/>
            </a:pPr>
            <a:endParaRPr lang="en-US" altLang="en-US" sz="2000" smtClean="0"/>
          </a:p>
          <a:p>
            <a:pPr marL="342900" indent="-342900"/>
            <a:r>
              <a:rPr lang="en-US" altLang="en-US" sz="2400" smtClean="0"/>
              <a:t>Can be hard to find an anomaly using all attributes</a:t>
            </a:r>
          </a:p>
          <a:p>
            <a:pPr marL="742950" lvl="1" indent="-285750"/>
            <a:r>
              <a:rPr lang="en-US" altLang="en-US" sz="2000" smtClean="0"/>
              <a:t>Noisy or irrelevant attributes</a:t>
            </a:r>
          </a:p>
          <a:p>
            <a:pPr marL="742950" lvl="1" indent="-285750"/>
            <a:r>
              <a:rPr lang="en-US" altLang="en-US" sz="2000" smtClean="0"/>
              <a:t>Object is only anomalous with respect to some attributes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2000" smtClean="0"/>
          </a:p>
          <a:p>
            <a:pPr marL="342900" indent="-342900"/>
            <a:r>
              <a:rPr lang="en-US" altLang="en-US" sz="2400" smtClean="0"/>
              <a:t>However, an object may not be anomalous in any one attribute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3432-7AC3-1C46-ABB5-4CF04B306354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33400"/>
          </a:xfrm>
        </p:spPr>
        <p:txBody>
          <a:bodyPr/>
          <a:lstStyle/>
          <a:p>
            <a:r>
              <a:rPr lang="en-US" altLang="en-US" smtClean="0"/>
              <a:t>General Issues: Anomaly Scoring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400" smtClean="0"/>
              <a:t>Many anomaly detection techniques provide only a binary categorization</a:t>
            </a:r>
          </a:p>
          <a:p>
            <a:pPr marL="742950" lvl="1" indent="-285750"/>
            <a:r>
              <a:rPr lang="en-US" altLang="en-US" sz="2000" smtClean="0"/>
              <a:t>An object is an anomaly or it isn’t</a:t>
            </a:r>
          </a:p>
          <a:p>
            <a:pPr marL="742950" lvl="1" indent="-285750"/>
            <a:r>
              <a:rPr lang="en-US" altLang="en-US" sz="2000" smtClean="0"/>
              <a:t>This is especially true of classification-based approaches</a:t>
            </a:r>
          </a:p>
          <a:p>
            <a:pPr marL="742950" lvl="1" indent="-285750"/>
            <a:endParaRPr lang="en-US" altLang="en-US" sz="2000" smtClean="0"/>
          </a:p>
          <a:p>
            <a:pPr marL="342900" indent="-342900"/>
            <a:r>
              <a:rPr lang="en-US" altLang="en-US" sz="2400" smtClean="0"/>
              <a:t>Other approaches assign a score to all points</a:t>
            </a:r>
          </a:p>
          <a:p>
            <a:pPr marL="742950" lvl="1" indent="-285750"/>
            <a:r>
              <a:rPr lang="en-US" altLang="en-US" sz="2000" smtClean="0"/>
              <a:t>This score measures the degree to which an object is an anomaly</a:t>
            </a:r>
          </a:p>
          <a:p>
            <a:pPr marL="742950" lvl="1" indent="-285750"/>
            <a:r>
              <a:rPr lang="en-US" altLang="en-US" sz="2000" smtClean="0"/>
              <a:t>This allows objects to be ranked</a:t>
            </a:r>
          </a:p>
          <a:p>
            <a:pPr marL="742950" lvl="1" indent="-285750">
              <a:buFont typeface="Arial" pitchFamily="34" charset="0"/>
              <a:buNone/>
            </a:pPr>
            <a:endParaRPr lang="en-US" altLang="en-US" sz="2000" smtClean="0"/>
          </a:p>
          <a:p>
            <a:pPr marL="342900" indent="-342900"/>
            <a:r>
              <a:rPr lang="en-US" altLang="en-US" sz="2400" smtClean="0"/>
              <a:t>In the end, you often need a binary decision</a:t>
            </a:r>
          </a:p>
          <a:p>
            <a:pPr marL="742950" lvl="1" indent="-285750"/>
            <a:r>
              <a:rPr lang="en-US" altLang="en-US" sz="2000" smtClean="0"/>
              <a:t>Should this credit card transaction be flagged?</a:t>
            </a:r>
          </a:p>
          <a:p>
            <a:pPr marL="742950" lvl="1" indent="-285750"/>
            <a:r>
              <a:rPr lang="en-US" altLang="en-US" sz="2000" smtClean="0"/>
              <a:t>Still useful to have a score</a:t>
            </a:r>
          </a:p>
          <a:p>
            <a:pPr marL="342900" indent="-342900"/>
            <a:r>
              <a:rPr lang="en-US" altLang="en-US" sz="2400" smtClean="0"/>
              <a:t>How many anomalies are there?</a:t>
            </a:r>
          </a:p>
          <a:p>
            <a:pPr marL="342900" indent="-342900"/>
            <a:endParaRPr lang="en-US" altLang="en-US" sz="2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EC56-DE59-3141-A478-98590BF25B88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33400"/>
          </a:xfrm>
        </p:spPr>
        <p:txBody>
          <a:bodyPr/>
          <a:lstStyle/>
          <a:p>
            <a:r>
              <a:rPr lang="en-US" altLang="en-US" smtClean="0"/>
              <a:t>Other Issues for Anomaly Detection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400" smtClean="0"/>
              <a:t>Find all anomalies at once or one at a time</a:t>
            </a:r>
          </a:p>
          <a:p>
            <a:pPr marL="742950" lvl="1" indent="-285750"/>
            <a:r>
              <a:rPr lang="en-US" altLang="en-US" sz="2000" smtClean="0"/>
              <a:t>Swamping</a:t>
            </a:r>
          </a:p>
          <a:p>
            <a:pPr marL="742950" lvl="1" indent="-285750"/>
            <a:r>
              <a:rPr lang="en-US" altLang="en-US" sz="2000" smtClean="0"/>
              <a:t>Masking</a:t>
            </a:r>
          </a:p>
          <a:p>
            <a:pPr marL="742950" lvl="1" indent="-285750"/>
            <a:endParaRPr lang="en-US" altLang="en-US" sz="2000" smtClean="0"/>
          </a:p>
          <a:p>
            <a:pPr marL="342900" indent="-342900"/>
            <a:r>
              <a:rPr lang="en-US" altLang="en-US" sz="2400" smtClean="0"/>
              <a:t>Evaluation</a:t>
            </a:r>
          </a:p>
          <a:p>
            <a:pPr marL="742950" lvl="1" indent="-285750"/>
            <a:r>
              <a:rPr lang="en-US" altLang="en-US" sz="2000" smtClean="0"/>
              <a:t>How do you measure performance?</a:t>
            </a:r>
          </a:p>
          <a:p>
            <a:pPr marL="742950" lvl="1" indent="-285750"/>
            <a:r>
              <a:rPr lang="en-US" altLang="en-US" sz="2000" smtClean="0"/>
              <a:t>Supervised vs. unsupervised situations </a:t>
            </a:r>
          </a:p>
          <a:p>
            <a:pPr marL="742950" lvl="1" indent="-285750">
              <a:buFont typeface="Arial" pitchFamily="34" charset="0"/>
              <a:buNone/>
            </a:pPr>
            <a:endParaRPr lang="en-US" altLang="en-US" sz="2000" smtClean="0"/>
          </a:p>
          <a:p>
            <a:pPr marL="342900" indent="-342900"/>
            <a:r>
              <a:rPr lang="en-US" altLang="en-US" sz="2400" smtClean="0"/>
              <a:t>Efficiency</a:t>
            </a:r>
          </a:p>
          <a:p>
            <a:pPr marL="342900" indent="-342900"/>
            <a:endParaRPr lang="en-US" altLang="en-US" sz="2400" smtClean="0"/>
          </a:p>
          <a:p>
            <a:pPr marL="342900" indent="-342900"/>
            <a:r>
              <a:rPr lang="en-US" altLang="en-US" sz="2400" smtClean="0"/>
              <a:t>Context</a:t>
            </a:r>
          </a:p>
          <a:p>
            <a:pPr marL="742950" lvl="1" indent="-285750"/>
            <a:r>
              <a:rPr lang="en-US" altLang="en-US" sz="2000" smtClean="0"/>
              <a:t>Professional basketball team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D23D-28DD-5147-85E8-F791967F61B5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r>
              <a:rPr lang="en-US" altLang="en-US" smtClean="0"/>
              <a:t>Variants of Anomaly Detection Problems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 marL="342900" indent="-342900"/>
            <a:r>
              <a:rPr lang="en-US" altLang="en-US" smtClean="0"/>
              <a:t>Given a data set D, find all data points </a:t>
            </a:r>
            <a:r>
              <a:rPr lang="en-US" altLang="en-US" b="1" smtClean="0"/>
              <a:t>x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 D </a:t>
            </a:r>
            <a:r>
              <a:rPr lang="en-US" altLang="en-US" smtClean="0"/>
              <a:t>with anomaly scores greater than some threshold t</a:t>
            </a:r>
            <a:br>
              <a:rPr lang="en-US" altLang="en-US" smtClean="0"/>
            </a:br>
            <a:endParaRPr lang="en-US" altLang="en-US" smtClean="0"/>
          </a:p>
          <a:p>
            <a:pPr marL="342900" indent="-342900"/>
            <a:r>
              <a:rPr lang="en-US" altLang="en-US" smtClean="0"/>
              <a:t>Given a data set D, find all data points </a:t>
            </a:r>
            <a:r>
              <a:rPr lang="en-US" altLang="en-US" b="1" smtClean="0"/>
              <a:t>x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 D </a:t>
            </a:r>
            <a:r>
              <a:rPr lang="en-US" altLang="en-US" smtClean="0"/>
              <a:t>having the top-n largest anomaly scores</a:t>
            </a:r>
          </a:p>
          <a:p>
            <a:pPr marL="342900" indent="-342900"/>
            <a:endParaRPr lang="en-US" altLang="en-US" smtClean="0"/>
          </a:p>
          <a:p>
            <a:pPr marL="342900" indent="-342900"/>
            <a:r>
              <a:rPr lang="en-US" altLang="en-US" smtClean="0"/>
              <a:t>Given a data set D, containing mostly normal (but unlabeled) data points, and a test point </a:t>
            </a:r>
            <a:r>
              <a:rPr lang="en-US" altLang="en-US" b="1" smtClean="0"/>
              <a:t>x</a:t>
            </a:r>
            <a:r>
              <a:rPr lang="en-US" altLang="en-US" smtClean="0"/>
              <a:t>, compute the anomaly score of </a:t>
            </a:r>
            <a:r>
              <a:rPr lang="en-US" altLang="en-US" b="1" smtClean="0"/>
              <a:t>x</a:t>
            </a:r>
            <a:r>
              <a:rPr lang="en-US" altLang="en-US" smtClean="0"/>
              <a:t> with respect to 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0397-F25D-C047-9409-EE70D0B54358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2nd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146481546</TotalTime>
  <Pages>3</Pages>
  <Words>1553</Words>
  <Application>Microsoft Macintosh PowerPoint</Application>
  <PresentationFormat>On-screen Show (4:3)</PresentationFormat>
  <Paragraphs>338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Equation</vt:lpstr>
      <vt:lpstr>Anomaly Detection</vt:lpstr>
      <vt:lpstr>Anomaly/Outlier Detection</vt:lpstr>
      <vt:lpstr>Importance of Anomaly Detection</vt:lpstr>
      <vt:lpstr>Causes of Anomalies</vt:lpstr>
      <vt:lpstr>Distinction Between Noise and Anomalies</vt:lpstr>
      <vt:lpstr>General Issues: Number of Attributes</vt:lpstr>
      <vt:lpstr>General Issues: Anomaly Scoring</vt:lpstr>
      <vt:lpstr>Other Issues for Anomaly Detection</vt:lpstr>
      <vt:lpstr>Variants of Anomaly Detection Problems</vt:lpstr>
      <vt:lpstr>Model-Based Anomaly Detection</vt:lpstr>
      <vt:lpstr>Additional Anomaly Detection Techniques</vt:lpstr>
      <vt:lpstr>Visual Approaches</vt:lpstr>
      <vt:lpstr>Statistical Approaches</vt:lpstr>
      <vt:lpstr>Normal Distributions</vt:lpstr>
      <vt:lpstr>Grubbs’ Test</vt:lpstr>
      <vt:lpstr>Statistical-based – Likelihood Approach</vt:lpstr>
      <vt:lpstr>Statistical-based – Likelihood Approach</vt:lpstr>
      <vt:lpstr>Strengths/Weaknesses of Statistical Approaches </vt:lpstr>
      <vt:lpstr>Distance-Based Approaches</vt:lpstr>
      <vt:lpstr>One Nearest Neighbor - One Outlier</vt:lpstr>
      <vt:lpstr>One Nearest Neighbor - Two Outliers</vt:lpstr>
      <vt:lpstr>Five Nearest Neighbors - Small Cluster</vt:lpstr>
      <vt:lpstr>Five Nearest Neighbors - Differing Density</vt:lpstr>
      <vt:lpstr>Strengths/Weaknesses of Distance-Based Approaches </vt:lpstr>
      <vt:lpstr>Density-Based Approaches</vt:lpstr>
      <vt:lpstr>Relative Density</vt:lpstr>
      <vt:lpstr>Relative Density Outlier Scores</vt:lpstr>
      <vt:lpstr>Density-based: LOF approach</vt:lpstr>
      <vt:lpstr>Strengths/Weaknesses of Density-Based Approaches </vt:lpstr>
      <vt:lpstr>Clustering-Based Approaches</vt:lpstr>
      <vt:lpstr>Distance of Points from Closest Centroids</vt:lpstr>
      <vt:lpstr>Relative Distance of Points from Closest Centroid</vt:lpstr>
      <vt:lpstr>Strengths/Weaknesses of Distance-Based Approaches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541</cp:revision>
  <cp:lastPrinted>2001-08-28T17:59:37Z</cp:lastPrinted>
  <dcterms:created xsi:type="dcterms:W3CDTF">1998-03-18T13:44:31Z</dcterms:created>
  <dcterms:modified xsi:type="dcterms:W3CDTF">2018-02-14T20:35:00Z</dcterms:modified>
</cp:coreProperties>
</file>